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9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howGuides="1">
      <p:cViewPr varScale="1">
        <p:scale>
          <a:sx n="66" d="100"/>
          <a:sy n="66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468891-F344-4BBF-8397-EF81F5A8A4A5}" type="datetimeFigureOut">
              <a:rPr lang="fr-FR"/>
              <a:pPr>
                <a:defRPr/>
              </a:pPr>
              <a:t>27/11/2020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06843E-30CD-42DF-B659-6129BDD0C3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76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« L’aliment » essentiel sur le plan énergétique : H</a:t>
            </a:r>
            <a:r>
              <a:rPr lang="fr-FR" sz="1000" smtClean="0"/>
              <a:t>2</a:t>
            </a:r>
            <a:r>
              <a:rPr lang="fr-FR" smtClean="0"/>
              <a:t> (chez les organismes aérobies :  CRM   </a:t>
            </a:r>
            <a:endParaRPr lang="fr-FR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r-FR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fr-FR" smtClean="0"/>
              <a:t>         SYNTHESE  ATP.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369172-59F3-4610-865F-CF5911F8F3DD}" type="slidenum">
              <a:rPr lang="fr-FR" smtClean="0"/>
              <a:pPr/>
              <a:t>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2169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B245-B3BC-4074-9907-9D485B6EFA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3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E6243-8394-498A-A675-EED91633AE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2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8DCD2-D8B5-40BA-9FA4-D14507A0E6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472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191A5-FF09-4B7E-BEFD-98030A35BF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00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422BF-612D-4787-8CB1-D2DB7FF8CA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81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BCE1-7FBC-4499-80F0-2730B15618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8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D9C2C-3BBE-4FAF-9BBF-D1A271B9F4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3D30C-8CFE-4233-9F7F-2F627747BD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66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8CC2-7E4C-45AE-94A6-D159C2DDEA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18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3AAE7-3F5D-4D12-AAD9-3351300039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31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874F-E98F-4A65-945F-FBBD966DC0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4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C52A-11F9-4807-835B-7438CC7AFC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5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0B282E4-BDD1-449A-8356-FA9F0EADB5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fr-FR" sz="4400" b="1" dirty="0">
                <a:solidFill>
                  <a:srgbClr val="FF0000"/>
                </a:solidFill>
              </a:rPr>
              <a:t>LES CONCEPTS DE LA BIOENERGETIQUE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599363" y="6302375"/>
            <a:ext cx="136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 dirty="0"/>
              <a:t>Pr. ALLOUI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 eaLnBrk="1" hangingPunct="1"/>
            <a:r>
              <a:rPr lang="fr-FR" sz="2400" smtClean="0">
                <a:solidFill>
                  <a:srgbClr val="FF0000"/>
                </a:solidFill>
              </a:rPr>
              <a:t>V  -  COMPOSES RICHES EN ENERGIE 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23963"/>
            <a:ext cx="9144000" cy="61658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r-FR" sz="2400" dirty="0" smtClean="0"/>
              <a:t>L’intervention de réaction exergonique est possible grâce à l’existence de divers composés que nous appellerons : composés à liaison phosphorique riche en énergie :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r-FR" sz="2400" dirty="0" smtClean="0"/>
              <a:t>les composés à liaison pyrophosphate : ATP, ADP……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r-FR" sz="2400" dirty="0" smtClean="0"/>
              <a:t>les anhydrides mixtes carboxyliques phosphoriques : CARBAMYLPHOSPHATE.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r-FR" sz="2400" dirty="0" smtClean="0"/>
              <a:t>les esters d’</a:t>
            </a:r>
            <a:r>
              <a:rPr lang="fr-FR" sz="2400" dirty="0" err="1" smtClean="0"/>
              <a:t>enol</a:t>
            </a:r>
            <a:r>
              <a:rPr lang="fr-FR" sz="2400" dirty="0" smtClean="0"/>
              <a:t> phosphorique : PEP, 1.3 Bi PG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r-FR" sz="2400" dirty="0" smtClean="0"/>
              <a:t>les phosphamides : phosphocréatine.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>
            <p:ph idx="1"/>
          </p:nvPr>
        </p:nvGraphicFramePr>
        <p:xfrm>
          <a:off x="1476375" y="549275"/>
          <a:ext cx="5975350" cy="4327840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9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COMPOSES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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G° (cal /mole)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PEP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 14800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 Bi PG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 11800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PHOSPHOCREATINE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10800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CARBAMYL P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10100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ATP (ADP+P)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7300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G1P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5000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F6P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3800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G6P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3300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GLYCEROL 1 P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2200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323850" y="44450"/>
            <a:ext cx="8443913" cy="3603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solidFill>
                  <a:schemeClr val="bg1"/>
                </a:solidFill>
              </a:rPr>
              <a:t>HIERARCHIE DES LIAISONS PHOSPHATES RICHES EN ENERGIE 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0" y="5013325"/>
            <a:ext cx="9144000" cy="18002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sz="2000">
                <a:solidFill>
                  <a:schemeClr val="bg1"/>
                </a:solidFill>
              </a:rPr>
              <a:t> L’ATP a un rôle dans la conservation et la redistribution de l’E nécessaire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sz="2000">
                <a:solidFill>
                  <a:schemeClr val="bg1"/>
                </a:solidFill>
              </a:rPr>
              <a:t>à la matière vivante.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sz="2000">
                <a:solidFill>
                  <a:schemeClr val="bg1"/>
                </a:solidFill>
              </a:rPr>
              <a:t>L’ATP peut être formé à partir de l’ADP grâce à l’E des composés + riche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sz="2000">
                <a:solidFill>
                  <a:schemeClr val="bg1"/>
                </a:solidFill>
              </a:rPr>
              <a:t>que  lui; à son tour l’ATP sert de donneur de P pour former des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sz="2000">
                <a:solidFill>
                  <a:schemeClr val="bg1"/>
                </a:solidFill>
              </a:rPr>
              <a:t>dérivés (-) énergétiques que lui.</a:t>
            </a:r>
          </a:p>
          <a:p>
            <a:pPr algn="ctr">
              <a:spcBef>
                <a:spcPct val="0"/>
              </a:spcBef>
              <a:buFontTx/>
              <a:buChar char="-"/>
            </a:pPr>
            <a:endParaRPr lang="fr-FR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 eaLnBrk="1" hangingPunct="1">
              <a:tabLst>
                <a:tab pos="2867025" algn="l"/>
                <a:tab pos="3324225" algn="l"/>
              </a:tabLst>
            </a:pPr>
            <a:endParaRPr lang="fr-FR" dirty="0" smtClean="0"/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LABORATOIRE DE BIOCHIMIE 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CHU CONSTANTINE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U3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2020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Pr. ALLOUI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 eaLnBrk="1" hangingPunct="1"/>
            <a:r>
              <a:rPr lang="fr-FR" sz="3200" smtClean="0">
                <a:solidFill>
                  <a:srgbClr val="FF0000"/>
                </a:solidFill>
              </a:rPr>
              <a:t>I  -  INTRODUCTION 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200" dirty="0" smtClean="0"/>
              <a:t>Tout organisme vivant = fonctionnement = un travail 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200" dirty="0" smtClean="0"/>
              <a:t>        1- travail osmotique 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200" dirty="0" smtClean="0"/>
              <a:t>        2- travail mécanique        requièrent de l’ </a:t>
            </a:r>
            <a:r>
              <a:rPr lang="fr-FR" sz="2200" dirty="0" smtClean="0">
                <a:solidFill>
                  <a:srgbClr val="FF0000"/>
                </a:solidFill>
              </a:rPr>
              <a:t>ÉNERGIE</a:t>
            </a:r>
            <a:r>
              <a:rPr lang="fr-FR" sz="22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200" dirty="0" smtClean="0"/>
              <a:t>        3- travail chimique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200" dirty="0" smtClean="0">
                <a:solidFill>
                  <a:srgbClr val="FF0000"/>
                </a:solidFill>
              </a:rPr>
              <a:t>Radiation solaire</a:t>
            </a:r>
            <a:r>
              <a:rPr lang="fr-FR" sz="2200" dirty="0" smtClean="0"/>
              <a:t> : </a:t>
            </a:r>
            <a:r>
              <a:rPr lang="fr-FR" sz="2200" dirty="0">
                <a:solidFill>
                  <a:srgbClr val="FF0000"/>
                </a:solidFill>
              </a:rPr>
              <a:t>A</a:t>
            </a:r>
            <a:r>
              <a:rPr lang="fr-FR" sz="2200" dirty="0" smtClean="0">
                <a:solidFill>
                  <a:srgbClr val="FF0000"/>
                </a:solidFill>
              </a:rPr>
              <a:t>utotrophes </a:t>
            </a:r>
            <a:r>
              <a:rPr lang="fr-FR" sz="2000" dirty="0" smtClean="0"/>
              <a:t>(Végétaux chlorophylliens/ photosynthèse)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sz="2200" dirty="0" smtClean="0"/>
              <a:t>    Ce sont ces composes qui servent d’apport d’ ÉNERGIE pour les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sz="2200" dirty="0"/>
              <a:t> </a:t>
            </a:r>
            <a:r>
              <a:rPr lang="fr-FR" sz="2200" dirty="0" smtClean="0"/>
              <a:t>   organismes hétérotrophes qui les utilisent comme aliments.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fr-FR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FR" sz="2200" dirty="0" smtClean="0"/>
              <a:t>L’E chimique incluse dans les aliments est libérée par des combustions au cours de la respiration cellulaire </a:t>
            </a:r>
            <a:r>
              <a:rPr lang="fr-FR" sz="1800" dirty="0" smtClean="0"/>
              <a:t>(oxydoréduction) </a:t>
            </a:r>
            <a:r>
              <a:rPr lang="fr-FR" sz="2200" dirty="0" smtClean="0"/>
              <a:t>par étapes successives, de telle sorte qu’elle puisse être mise en réserve </a:t>
            </a:r>
            <a:r>
              <a:rPr lang="fr-FR" sz="2200" dirty="0" err="1" smtClean="0"/>
              <a:t>ss</a:t>
            </a:r>
            <a:r>
              <a:rPr lang="fr-FR" sz="2200" dirty="0" smtClean="0"/>
              <a:t> forme de composés chimiques essentiels, le principal : ATP.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FR" sz="2200" dirty="0" smtClean="0"/>
              <a:t>Chez les organismes anaérobies, c’est au cours de la fermentation (sans O</a:t>
            </a:r>
            <a:r>
              <a:rPr lang="fr-FR" sz="1600" dirty="0" smtClean="0"/>
              <a:t>2</a:t>
            </a:r>
            <a:r>
              <a:rPr lang="fr-FR" sz="2200" dirty="0" smtClean="0"/>
              <a:t>, donc sans oxydation de H</a:t>
            </a:r>
            <a:r>
              <a:rPr lang="fr-FR" sz="1600" dirty="0" smtClean="0"/>
              <a:t>2</a:t>
            </a:r>
            <a:r>
              <a:rPr lang="fr-FR" sz="2200" dirty="0" smtClean="0"/>
              <a:t>) que se produit l’ATP.</a:t>
            </a:r>
          </a:p>
        </p:txBody>
      </p:sp>
      <p:sp>
        <p:nvSpPr>
          <p:cNvPr id="4100" name="AutoShape 5"/>
          <p:cNvSpPr>
            <a:spLocks/>
          </p:cNvSpPr>
          <p:nvPr/>
        </p:nvSpPr>
        <p:spPr bwMode="auto">
          <a:xfrm>
            <a:off x="3492500" y="979488"/>
            <a:ext cx="215900" cy="936625"/>
          </a:xfrm>
          <a:prstGeom prst="rightBrace">
            <a:avLst>
              <a:gd name="adj1" fmla="val 3615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algn="l" eaLnBrk="1" hangingPunct="1"/>
            <a:r>
              <a:rPr lang="fr-FR" sz="3200" smtClean="0">
                <a:solidFill>
                  <a:srgbClr val="FF0000"/>
                </a:solidFill>
              </a:rPr>
              <a:t>II  -  LE CONCEPT D’ENERGIE LIBRE 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7700"/>
            <a:ext cx="9144000" cy="6381750"/>
          </a:xfrm>
        </p:spPr>
        <p:txBody>
          <a:bodyPr/>
          <a:lstStyle/>
          <a:p>
            <a:pPr eaLnBrk="1" hangingPunct="1"/>
            <a:r>
              <a:rPr lang="fr-FR" sz="2400" b="1" smtClean="0">
                <a:solidFill>
                  <a:srgbClr val="FF0000"/>
                </a:solidFill>
              </a:rPr>
              <a:t>1</a:t>
            </a:r>
            <a:r>
              <a:rPr lang="fr-FR" sz="2400" b="1" baseline="30000" smtClean="0">
                <a:solidFill>
                  <a:srgbClr val="FF0000"/>
                </a:solidFill>
              </a:rPr>
              <a:t>er</a:t>
            </a:r>
            <a:r>
              <a:rPr lang="fr-FR" sz="2400" b="1" smtClean="0">
                <a:solidFill>
                  <a:srgbClr val="FF0000"/>
                </a:solidFill>
              </a:rPr>
              <a:t>  PRINCIPE DE LA THERMODYNAMIQUE :</a:t>
            </a:r>
          </a:p>
          <a:p>
            <a:pPr eaLnBrk="1" hangingPunct="1">
              <a:buFontTx/>
              <a:buNone/>
            </a:pPr>
            <a:r>
              <a:rPr lang="fr-FR" b="1" smtClean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054100"/>
            <a:ext cx="9144000" cy="86201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300">
                <a:solidFill>
                  <a:schemeClr val="bg1"/>
                </a:solidFill>
              </a:rPr>
              <a:t>L’énergie totale d’un système et de son environnement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300">
                <a:solidFill>
                  <a:schemeClr val="bg1"/>
                </a:solidFill>
              </a:rPr>
              <a:t>reste constante.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4925" y="2466975"/>
            <a:ext cx="733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</a:pPr>
            <a:r>
              <a:rPr lang="fr-FR" sz="2400" b="1">
                <a:solidFill>
                  <a:srgbClr val="FF0000"/>
                </a:solidFill>
              </a:rPr>
              <a:t>   2</a:t>
            </a:r>
            <a:r>
              <a:rPr lang="fr-FR" sz="2400" b="1" baseline="30000">
                <a:solidFill>
                  <a:srgbClr val="FF0000"/>
                </a:solidFill>
              </a:rPr>
              <a:t>eme</a:t>
            </a:r>
            <a:r>
              <a:rPr lang="fr-FR" sz="2400" b="1">
                <a:solidFill>
                  <a:srgbClr val="FF0000"/>
                </a:solidFill>
              </a:rPr>
              <a:t>  PRINCIPE DE LA THERMODYNAMIQUE</a:t>
            </a:r>
            <a:r>
              <a:rPr lang="fr-FR" sz="1800" b="1">
                <a:solidFill>
                  <a:srgbClr val="FF0000"/>
                </a:solidFill>
              </a:rPr>
              <a:t> :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47638" y="2924175"/>
            <a:ext cx="8856662" cy="201771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300">
                <a:solidFill>
                  <a:schemeClr val="bg1"/>
                </a:solidFill>
              </a:rPr>
              <a:t>Au cours de toute réaction chimique,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300">
                <a:solidFill>
                  <a:schemeClr val="bg1"/>
                </a:solidFill>
              </a:rPr>
              <a:t>l’entropie du système et de son environnement augmente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300">
                <a:solidFill>
                  <a:schemeClr val="bg1"/>
                </a:solidFill>
              </a:rPr>
              <a:t>jusqu’à atteinte de l’équilibre,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300">
                <a:solidFill>
                  <a:schemeClr val="bg1"/>
                </a:solidFill>
              </a:rPr>
              <a:t>ou elle est à son maximum dans les conditions définies de T° et P.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50825" y="5035550"/>
            <a:ext cx="87137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838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tabLst>
                <a:tab pos="838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38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38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38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38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38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38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38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fr-FR" sz="2400" b="1"/>
              <a:t>L’ENTROPIE  (S)</a:t>
            </a:r>
            <a:r>
              <a:rPr lang="fr-FR" sz="2400"/>
              <a:t> : c’est le reflet du désordre,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fr-FR" sz="2400"/>
              <a:t>et toute réaction chimique tendant à diminuer l’ordre dans une molécule est favorisée sur le plan énergétique.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pPr lvl="1" eaLnBrk="1" hangingPunct="1"/>
            <a:r>
              <a:rPr lang="fr-FR" sz="2400" smtClean="0"/>
              <a:t>Tout composé chimique possède une énergie interne qu’on peut déterminer par combustion totale dans un calorimètre sous forme de chaleur.</a:t>
            </a:r>
          </a:p>
          <a:p>
            <a:pPr lvl="1" eaLnBrk="1" hangingPunct="1"/>
            <a:r>
              <a:rPr lang="fr-FR" sz="2400" smtClean="0"/>
              <a:t>A pression  constante cette énergie est appelée </a:t>
            </a:r>
            <a:r>
              <a:rPr lang="fr-FR" sz="2400" b="1" smtClean="0"/>
              <a:t>ENTHALPIE  (</a:t>
            </a:r>
            <a:r>
              <a:rPr lang="fr-FR" sz="2400" b="1" smtClean="0">
                <a:solidFill>
                  <a:schemeClr val="hlink"/>
                </a:solidFill>
              </a:rPr>
              <a:t>H</a:t>
            </a:r>
            <a:r>
              <a:rPr lang="fr-FR" sz="2400" b="1" smtClean="0"/>
              <a:t>).</a:t>
            </a:r>
            <a:endParaRPr lang="fr-FR" sz="2400" smtClean="0"/>
          </a:p>
          <a:p>
            <a:pPr lvl="1" eaLnBrk="1" hangingPunct="1"/>
            <a:r>
              <a:rPr lang="fr-FR" sz="2400" smtClean="0"/>
              <a:t>Elle n’est pas utilisée en totalité pour fournir un travail.</a:t>
            </a:r>
          </a:p>
          <a:p>
            <a:pPr lvl="1" eaLnBrk="1" hangingPunct="1"/>
            <a:r>
              <a:rPr lang="fr-FR" sz="2400" smtClean="0"/>
              <a:t>La fraction utilisable est appelée </a:t>
            </a:r>
            <a:r>
              <a:rPr lang="fr-FR" sz="2400" b="1" smtClean="0"/>
              <a:t>ENERGIE LIBRE  (</a:t>
            </a:r>
            <a:r>
              <a:rPr lang="fr-FR" sz="2400" b="1" smtClean="0">
                <a:solidFill>
                  <a:schemeClr val="hlink"/>
                </a:solidFill>
              </a:rPr>
              <a:t>G</a:t>
            </a:r>
            <a:r>
              <a:rPr lang="fr-FR" sz="2400" b="1" smtClean="0"/>
              <a:t>)</a:t>
            </a:r>
            <a:r>
              <a:rPr lang="fr-FR" sz="2400" smtClean="0"/>
              <a:t>, elle est inférieur à l’énergie totale ; et la différence entre les deux est fonction la T°absolue (</a:t>
            </a:r>
            <a:r>
              <a:rPr lang="fr-FR" sz="2400" smtClean="0">
                <a:solidFill>
                  <a:srgbClr val="0070C0"/>
                </a:solidFill>
              </a:rPr>
              <a:t>T</a:t>
            </a:r>
            <a:r>
              <a:rPr lang="fr-FR" sz="2400" smtClean="0"/>
              <a:t>) et de l’entropie du système (</a:t>
            </a:r>
            <a:r>
              <a:rPr lang="fr-FR" sz="2400" smtClean="0">
                <a:solidFill>
                  <a:srgbClr val="0070C0"/>
                </a:solidFill>
              </a:rPr>
              <a:t>S</a:t>
            </a:r>
            <a:r>
              <a:rPr lang="fr-FR" sz="2400" smtClean="0"/>
              <a:t>)</a:t>
            </a:r>
          </a:p>
          <a:p>
            <a:pPr eaLnBrk="1" hangingPunct="1">
              <a:buFontTx/>
              <a:buNone/>
            </a:pPr>
            <a:r>
              <a:rPr lang="fr-FR" sz="2400" smtClean="0"/>
              <a:t>         Relation fondamentale :</a:t>
            </a:r>
            <a:r>
              <a:rPr lang="en-GB" sz="2400" b="1" smtClean="0"/>
              <a:t> </a:t>
            </a:r>
            <a:endParaRPr lang="fr-FR" sz="2400" b="1" smtClean="0"/>
          </a:p>
          <a:p>
            <a:pPr eaLnBrk="1" hangingPunct="1">
              <a:buFontTx/>
              <a:buNone/>
            </a:pPr>
            <a:endParaRPr lang="fr-FR" sz="240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32138" y="4292600"/>
            <a:ext cx="3168650" cy="6477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sz="32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  =  H  -  TS </a:t>
            </a:r>
            <a:endParaRPr lang="fr-FR" sz="32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5210175"/>
            <a:ext cx="85693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81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81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anose="02020603050405020304" pitchFamily="18" charset="0"/>
              <a:buChar char="-"/>
            </a:pPr>
            <a:r>
              <a:rPr lang="fr-FR" sz="2300"/>
              <a:t> la valeur absolue de l’énergie libre (G) d’un composé isolé a peu d’intérêt, mais il importe au cours d’une réaction chimique de connaître la variation d’énergie libre (</a:t>
            </a:r>
            <a:r>
              <a:rPr lang="fr-FR" sz="2300" b="1">
                <a:sym typeface="Symbol" panose="05050102010706020507" pitchFamily="18" charset="2"/>
              </a:rPr>
              <a:t></a:t>
            </a:r>
            <a:r>
              <a:rPr lang="fr-FR" sz="2300"/>
              <a:t>G) jusqu’à l’état final.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fr-FR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olidFill>
                  <a:srgbClr val="FF0000"/>
                </a:solidFill>
              </a:rPr>
              <a:t>Exemple : A  est transformé en  B :  A                   B</a:t>
            </a:r>
            <a:endParaRPr lang="nl-NL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2400" b="1" smtClean="0"/>
              <a:t>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2400" b="1" smtClean="0"/>
              <a:t>                       </a:t>
            </a:r>
            <a:r>
              <a:rPr lang="fr-FR" sz="2400" b="1" smtClean="0">
                <a:sym typeface="Symbol" panose="05050102010706020507" pitchFamily="18" charset="2"/>
              </a:rPr>
              <a:t></a:t>
            </a:r>
            <a:r>
              <a:rPr lang="nl-NL" sz="2400" b="1" smtClean="0"/>
              <a:t>G  =   GB  -  GA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2400" b="1" smtClean="0"/>
              <a:t>                       </a:t>
            </a:r>
            <a:r>
              <a:rPr lang="fr-FR" sz="2400" b="1" smtClean="0">
                <a:sym typeface="Symbol" panose="05050102010706020507" pitchFamily="18" charset="2"/>
              </a:rPr>
              <a:t></a:t>
            </a:r>
            <a:r>
              <a:rPr lang="nl-NL" sz="2400" b="1" smtClean="0"/>
              <a:t>G   =  </a:t>
            </a:r>
            <a:r>
              <a:rPr lang="fr-FR" sz="2400" b="1" smtClean="0">
                <a:sym typeface="Symbol" panose="05050102010706020507" pitchFamily="18" charset="2"/>
              </a:rPr>
              <a:t></a:t>
            </a:r>
            <a:r>
              <a:rPr lang="nl-NL" sz="2400" b="1" smtClean="0"/>
              <a:t> H  - T </a:t>
            </a:r>
            <a:r>
              <a:rPr lang="fr-FR" sz="2400" b="1" smtClean="0">
                <a:sym typeface="Symbol" panose="05050102010706020507" pitchFamily="18" charset="2"/>
              </a:rPr>
              <a:t></a:t>
            </a:r>
            <a:r>
              <a:rPr lang="nl-NL" sz="2400" b="1" smtClean="0"/>
              <a:t>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400" b="1" smtClean="0"/>
          </a:p>
          <a:p>
            <a:pPr eaLnBrk="1" hangingPunct="1">
              <a:lnSpc>
                <a:spcPct val="90000"/>
              </a:lnSpc>
            </a:pPr>
            <a:r>
              <a:rPr lang="fr-FR" sz="2400" b="1" smtClean="0"/>
              <a:t>Si GB &lt;&lt; GA         </a:t>
            </a:r>
            <a:r>
              <a:rPr lang="nl-NL" sz="2400" b="1" smtClean="0">
                <a:sym typeface="Symbol" panose="05050102010706020507" pitchFamily="18" charset="2"/>
              </a:rPr>
              <a:t></a:t>
            </a:r>
            <a:r>
              <a:rPr lang="fr-FR" sz="2400" b="1" smtClean="0"/>
              <a:t>G (-)    </a:t>
            </a:r>
            <a:r>
              <a:rPr lang="fr-FR" sz="2200" b="1" smtClean="0"/>
              <a:t>Diminution de l’énergie libre du système et la réaction se poursuivra dans le  sens  A vers B : </a:t>
            </a:r>
            <a:r>
              <a:rPr lang="fr-FR" sz="2200" b="1" smtClean="0">
                <a:solidFill>
                  <a:srgbClr val="FF0000"/>
                </a:solidFill>
              </a:rPr>
              <a:t>réaction Exergonique.</a:t>
            </a:r>
          </a:p>
          <a:p>
            <a:pPr eaLnBrk="1" hangingPunct="1">
              <a:lnSpc>
                <a:spcPct val="90000"/>
              </a:lnSpc>
            </a:pPr>
            <a:endParaRPr lang="fr-FR" sz="2200" b="1" smtClean="0"/>
          </a:p>
          <a:p>
            <a:pPr eaLnBrk="1" hangingPunct="1">
              <a:lnSpc>
                <a:spcPct val="90000"/>
              </a:lnSpc>
            </a:pPr>
            <a:r>
              <a:rPr lang="fr-FR" sz="2400" b="1" smtClean="0"/>
              <a:t>Si GB &gt;&gt; GA         </a:t>
            </a:r>
            <a:r>
              <a:rPr lang="fr-FR" sz="2400" b="1" smtClean="0">
                <a:sym typeface="Symbol" panose="05050102010706020507" pitchFamily="18" charset="2"/>
              </a:rPr>
              <a:t></a:t>
            </a:r>
            <a:r>
              <a:rPr lang="fr-FR" sz="2400" b="1" smtClean="0"/>
              <a:t>G (+)    </a:t>
            </a:r>
            <a:r>
              <a:rPr lang="fr-FR" sz="2200" b="1" smtClean="0"/>
              <a:t>Augmentation de énergie libre  du système et la réaction ne peut se poursuivre dans le sens          A vers B que grâce à un apport d’énergie au moins égal à </a:t>
            </a:r>
            <a:r>
              <a:rPr lang="fr-FR" sz="2200" b="1" smtClean="0">
                <a:sym typeface="Symbol" panose="05050102010706020507" pitchFamily="18" charset="2"/>
              </a:rPr>
              <a:t></a:t>
            </a:r>
            <a:r>
              <a:rPr lang="fr-FR" sz="2200" b="1" smtClean="0"/>
              <a:t>G 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200" b="1" smtClean="0"/>
              <a:t>     </a:t>
            </a:r>
            <a:r>
              <a:rPr lang="fr-FR" sz="2200" b="1" smtClean="0">
                <a:solidFill>
                  <a:srgbClr val="FF0000"/>
                </a:solidFill>
              </a:rPr>
              <a:t>réaction Endergonique.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6300788" y="765175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555875" y="41497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84438" y="27813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 eaLnBrk="1" hangingPunct="1"/>
            <a:r>
              <a:rPr lang="fr-FR" sz="2400" smtClean="0">
                <a:solidFill>
                  <a:srgbClr val="FF0000"/>
                </a:solidFill>
              </a:rPr>
              <a:t>III  -  RELATION ENTRE </a:t>
            </a:r>
            <a:r>
              <a:rPr lang="nl-NL" sz="2400" smtClean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fr-FR" sz="2400" smtClean="0">
                <a:solidFill>
                  <a:srgbClr val="FF0000"/>
                </a:solidFill>
              </a:rPr>
              <a:t>G ET LA CONSTANTED’ EQUILIBRE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1600" smtClean="0"/>
              <a:t>      </a:t>
            </a:r>
            <a:r>
              <a:rPr lang="fr-FR" sz="2400" smtClean="0"/>
              <a:t>Dans l’ex précédent  A           B, on appelle constante d’équilibre de la  réaction, le rapport des concentrations molaires de  B et de  A  à l’équilibre.</a:t>
            </a:r>
            <a:endParaRPr lang="fr-F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b="1" smtClean="0"/>
              <a:t>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b="1" smtClean="0"/>
              <a:t>                                        </a:t>
            </a:r>
            <a:r>
              <a:rPr lang="en-GB" sz="2400" b="1" smtClean="0"/>
              <a:t>K eq  =  </a:t>
            </a:r>
            <a:r>
              <a:rPr lang="fr-FR" sz="2400" b="1" smtClean="0">
                <a:sym typeface="Symbol" panose="05050102010706020507" pitchFamily="18" charset="2"/>
              </a:rPr>
              <a:t></a:t>
            </a:r>
            <a:r>
              <a:rPr lang="en-GB" sz="2400" b="1" smtClean="0"/>
              <a:t>B</a:t>
            </a:r>
            <a:r>
              <a:rPr lang="fr-FR" sz="2400" b="1" smtClean="0">
                <a:sym typeface="Symbol" panose="05050102010706020507" pitchFamily="18" charset="2"/>
              </a:rPr>
              <a:t></a:t>
            </a:r>
            <a:r>
              <a:rPr lang="en-GB" sz="2400" b="1" smtClean="0"/>
              <a:t>  </a:t>
            </a:r>
            <a:r>
              <a:rPr lang="en-GB" sz="2400" b="1" smtClean="0">
                <a:sym typeface="Symbol" panose="05050102010706020507" pitchFamily="18" charset="2"/>
              </a:rPr>
              <a:t></a:t>
            </a:r>
            <a:r>
              <a:rPr lang="en-GB" sz="2400" b="1" smtClean="0"/>
              <a:t>  </a:t>
            </a:r>
            <a:r>
              <a:rPr lang="en-GB" sz="2400" b="1" smtClean="0">
                <a:sym typeface="Symbol" panose="05050102010706020507" pitchFamily="18" charset="2"/>
              </a:rPr>
              <a:t></a:t>
            </a:r>
            <a:r>
              <a:rPr lang="en-GB" sz="2400" b="1" smtClean="0"/>
              <a:t>A</a:t>
            </a:r>
            <a:r>
              <a:rPr lang="en-GB" sz="2400" b="1" smtClean="0">
                <a:sym typeface="Symbol" panose="05050102010706020507" pitchFamily="18" charset="2"/>
              </a:rPr>
              <a:t>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- La variation d’énergie libre au cours de la réaction est liée aux    </a:t>
            </a:r>
            <a:r>
              <a:rPr lang="fr-FR" sz="2400" smtClean="0">
                <a:sym typeface="Symbol" panose="05050102010706020507" pitchFamily="18" charset="2"/>
              </a:rPr>
              <a:t> </a:t>
            </a:r>
            <a:r>
              <a:rPr lang="fr-FR" sz="2400" smtClean="0"/>
              <a:t>A</a:t>
            </a:r>
            <a:r>
              <a:rPr lang="fr-FR" sz="2400" smtClean="0">
                <a:sym typeface="Symbol" panose="05050102010706020507" pitchFamily="18" charset="2"/>
              </a:rPr>
              <a:t> </a:t>
            </a:r>
            <a:r>
              <a:rPr lang="fr-FR" sz="2400" smtClean="0"/>
              <a:t> et </a:t>
            </a:r>
            <a:r>
              <a:rPr lang="fr-FR" sz="2400" smtClean="0">
                <a:sym typeface="Symbol" panose="05050102010706020507" pitchFamily="18" charset="2"/>
              </a:rPr>
              <a:t> </a:t>
            </a:r>
            <a:r>
              <a:rPr lang="en-GB" sz="2400" smtClean="0"/>
              <a:t>B </a:t>
            </a:r>
            <a:r>
              <a:rPr lang="fr-FR" sz="2400" smtClean="0">
                <a:sym typeface="Symbol" panose="05050102010706020507" pitchFamily="18" charset="2"/>
              </a:rPr>
              <a:t></a:t>
            </a:r>
            <a:r>
              <a:rPr lang="en-GB" sz="2400" b="1" smtClean="0"/>
              <a:t> </a:t>
            </a:r>
            <a:r>
              <a:rPr lang="fr-FR" sz="2400" smtClean="0"/>
              <a:t>  par la relation :</a:t>
            </a:r>
            <a:endParaRPr lang="en-GB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</a:t>
            </a:r>
            <a:r>
              <a:rPr lang="fr-FR" sz="2300" b="1" smtClean="0"/>
              <a:t>R</a:t>
            </a:r>
            <a:r>
              <a:rPr lang="fr-FR" sz="2300" smtClean="0"/>
              <a:t> : constante des gaz parfait,  </a:t>
            </a:r>
            <a:r>
              <a:rPr lang="fr-FR" sz="2300" b="1" smtClean="0"/>
              <a:t>R</a:t>
            </a:r>
            <a:r>
              <a:rPr lang="fr-FR" sz="2300" smtClean="0"/>
              <a:t> = 1.987 cal/degré . mole                 </a:t>
            </a:r>
            <a:r>
              <a:rPr lang="fr-FR" sz="2300" b="1" smtClean="0"/>
              <a:t>T</a:t>
            </a:r>
            <a:r>
              <a:rPr lang="fr-FR" sz="2300" smtClean="0"/>
              <a:t> : température absolue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smtClean="0"/>
              <a:t>    </a:t>
            </a:r>
            <a:r>
              <a:rPr lang="fr-FR" sz="2300" b="1" smtClean="0">
                <a:sym typeface="Symbol" panose="05050102010706020507" pitchFamily="18" charset="2"/>
              </a:rPr>
              <a:t></a:t>
            </a:r>
            <a:r>
              <a:rPr lang="fr-FR" sz="2300" b="1" smtClean="0"/>
              <a:t>G°</a:t>
            </a:r>
            <a:r>
              <a:rPr lang="fr-FR" sz="2300" smtClean="0"/>
              <a:t> : variation d’énergie libre standard, c’est à dire celle qui est observée quand A et B sont à une concentration égale à 1 mole / l. à ce moment </a:t>
            </a:r>
            <a:r>
              <a:rPr lang="fr-FR" sz="2300" smtClean="0">
                <a:sym typeface="Symbol" panose="05050102010706020507" pitchFamily="18" charset="2"/>
              </a:rPr>
              <a:t></a:t>
            </a:r>
            <a:r>
              <a:rPr lang="fr-FR" sz="2300" smtClean="0"/>
              <a:t>G = </a:t>
            </a:r>
            <a:r>
              <a:rPr lang="fr-FR" sz="2300" smtClean="0">
                <a:sym typeface="Symbol" panose="05050102010706020507" pitchFamily="18" charset="2"/>
              </a:rPr>
              <a:t></a:t>
            </a:r>
            <a:r>
              <a:rPr lang="fr-FR" sz="2300" smtClean="0"/>
              <a:t>G°.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smtClean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708400" y="69215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95513" y="3432175"/>
            <a:ext cx="5113337" cy="56197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fr-FR" sz="280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r-FR" sz="2800">
                <a:solidFill>
                  <a:schemeClr val="bg1"/>
                </a:solidFill>
                <a:sym typeface="Symbol" panose="05050102010706020507" pitchFamily="18" charset="2"/>
              </a:rPr>
              <a:t></a:t>
            </a:r>
            <a:r>
              <a:rPr lang="en-GB" sz="2800">
                <a:solidFill>
                  <a:schemeClr val="bg1"/>
                </a:solidFill>
              </a:rPr>
              <a:t>G =  </a:t>
            </a:r>
            <a:r>
              <a:rPr lang="fr-FR" sz="2800">
                <a:solidFill>
                  <a:schemeClr val="bg1"/>
                </a:solidFill>
                <a:sym typeface="Symbol" panose="05050102010706020507" pitchFamily="18" charset="2"/>
              </a:rPr>
              <a:t></a:t>
            </a:r>
            <a:r>
              <a:rPr lang="en-GB" sz="2800">
                <a:solidFill>
                  <a:schemeClr val="bg1"/>
                </a:solidFill>
              </a:rPr>
              <a:t>G°  + RT . Ln </a:t>
            </a:r>
            <a:r>
              <a:rPr lang="en-GB" sz="2800">
                <a:solidFill>
                  <a:schemeClr val="bg1"/>
                </a:solidFill>
                <a:sym typeface="Symbol" panose="05050102010706020507" pitchFamily="18" charset="2"/>
              </a:rPr>
              <a:t></a:t>
            </a:r>
            <a:r>
              <a:rPr lang="en-GB" sz="2800">
                <a:solidFill>
                  <a:schemeClr val="bg1"/>
                </a:solidFill>
              </a:rPr>
              <a:t>B</a:t>
            </a:r>
            <a:r>
              <a:rPr lang="en-GB" sz="2800">
                <a:solidFill>
                  <a:schemeClr val="bg1"/>
                </a:solidFill>
                <a:sym typeface="Symbol" panose="05050102010706020507" pitchFamily="18" charset="2"/>
              </a:rPr>
              <a:t></a:t>
            </a:r>
            <a:r>
              <a:rPr lang="en-GB" sz="2800">
                <a:solidFill>
                  <a:schemeClr val="bg1"/>
                </a:solidFill>
              </a:rPr>
              <a:t> </a:t>
            </a:r>
            <a:r>
              <a:rPr lang="en-GB" sz="2800">
                <a:solidFill>
                  <a:schemeClr val="bg1"/>
                </a:solidFill>
                <a:sym typeface="Symbol" panose="05050102010706020507" pitchFamily="18" charset="2"/>
              </a:rPr>
              <a:t></a:t>
            </a:r>
            <a:r>
              <a:rPr lang="en-GB" sz="2800">
                <a:solidFill>
                  <a:schemeClr val="bg1"/>
                </a:solidFill>
              </a:rPr>
              <a:t> </a:t>
            </a:r>
            <a:r>
              <a:rPr lang="en-GB" sz="2800">
                <a:solidFill>
                  <a:schemeClr val="bg1"/>
                </a:solidFill>
                <a:sym typeface="Symbol" panose="05050102010706020507" pitchFamily="18" charset="2"/>
              </a:rPr>
              <a:t></a:t>
            </a:r>
            <a:r>
              <a:rPr lang="en-GB" sz="2800">
                <a:solidFill>
                  <a:schemeClr val="bg1"/>
                </a:solidFill>
              </a:rPr>
              <a:t>A</a:t>
            </a:r>
            <a:r>
              <a:rPr lang="en-GB" sz="2800">
                <a:solidFill>
                  <a:schemeClr val="bg1"/>
                </a:solidFill>
                <a:sym typeface="Symbol" panose="05050102010706020507" pitchFamily="18" charset="2"/>
              </a:rPr>
              <a:t></a:t>
            </a:r>
            <a:endParaRPr lang="en-GB" sz="280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 eaLnBrk="1" hangingPunct="1"/>
            <a:r>
              <a:rPr lang="fr-FR" sz="2400" smtClean="0">
                <a:solidFill>
                  <a:srgbClr val="FF0000"/>
                </a:solidFill>
              </a:rPr>
              <a:t>III  -  RELATION ENTRE </a:t>
            </a:r>
            <a:r>
              <a:rPr lang="nl-NL" sz="2400" smtClean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fr-FR" sz="2400" smtClean="0">
                <a:solidFill>
                  <a:srgbClr val="FF0000"/>
                </a:solidFill>
              </a:rPr>
              <a:t>G ET LA CONSTANTED’ EQUILIBRE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60388"/>
            <a:ext cx="9144000" cy="630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1600" smtClean="0"/>
              <a:t>      </a:t>
            </a:r>
            <a:endParaRPr lang="fr-FR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Qd la réaction atteint son équilibre, il n’y a pas transformation chimique donc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 = O, à ce moment le rapport </a:t>
            </a:r>
            <a:r>
              <a:rPr lang="fr-FR" sz="2400" smtClean="0">
                <a:sym typeface="Symbol" panose="05050102010706020507" pitchFamily="18" charset="2"/>
              </a:rPr>
              <a:t></a:t>
            </a:r>
            <a:r>
              <a:rPr lang="fr-FR" sz="2400" smtClean="0"/>
              <a:t>B</a:t>
            </a:r>
            <a:r>
              <a:rPr lang="fr-FR" sz="2400" smtClean="0">
                <a:sym typeface="Symbol" panose="05050102010706020507" pitchFamily="18" charset="2"/>
              </a:rPr>
              <a:t></a:t>
            </a:r>
            <a:r>
              <a:rPr lang="fr-FR" sz="2400" smtClean="0"/>
              <a:t> </a:t>
            </a:r>
            <a:r>
              <a:rPr lang="fr-FR" sz="2400" smtClean="0">
                <a:sym typeface="Symbol" panose="05050102010706020507" pitchFamily="18" charset="2"/>
              </a:rPr>
              <a:t></a:t>
            </a:r>
            <a:r>
              <a:rPr lang="fr-FR" sz="2400" smtClean="0"/>
              <a:t> </a:t>
            </a:r>
            <a:r>
              <a:rPr lang="fr-FR" sz="2400" smtClean="0">
                <a:sym typeface="Symbol" panose="05050102010706020507" pitchFamily="18" charset="2"/>
              </a:rPr>
              <a:t></a:t>
            </a:r>
            <a:r>
              <a:rPr lang="fr-FR" sz="2400" smtClean="0"/>
              <a:t>A</a:t>
            </a:r>
            <a:r>
              <a:rPr lang="fr-FR" sz="2400" smtClean="0">
                <a:sym typeface="Symbol" panose="05050102010706020507" pitchFamily="18" charset="2"/>
              </a:rPr>
              <a:t></a:t>
            </a:r>
            <a:r>
              <a:rPr lang="fr-FR" sz="2400" smtClean="0"/>
              <a:t> est égal à Keq.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On aura :      0  = 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G° + RT. </a:t>
            </a:r>
            <a:r>
              <a:rPr lang="de-DE" sz="2400" smtClean="0"/>
              <a:t>Ln  Keq  </a:t>
            </a:r>
            <a:r>
              <a:rPr lang="fr-FR" sz="2400" smtClean="0"/>
              <a:t> </a:t>
            </a:r>
            <a:r>
              <a:rPr lang="fr-FR" sz="2400" smtClean="0">
                <a:sym typeface="Symbol" panose="05050102010706020507" pitchFamily="18" charset="2"/>
              </a:rPr>
              <a:t></a:t>
            </a:r>
            <a:r>
              <a:rPr lang="de-DE" sz="2400" smtClean="0"/>
              <a:t>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de-DE" sz="2400" smtClean="0"/>
              <a:t>G° =  - RT . Ln Keq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400" smtClean="0"/>
              <a:t>                     T  =  298° K  =  25°C.        </a:t>
            </a:r>
            <a:r>
              <a:rPr lang="fr-FR" sz="2400" smtClean="0"/>
              <a:t>Ln =  2.303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On dispose donc d’un moyen de calcul de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G° par détermination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                         des [A] et [B] à  l’équilibre.</a:t>
            </a:r>
            <a:endParaRPr lang="fr-F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>
                <a:solidFill>
                  <a:srgbClr val="0070C0"/>
                </a:solidFill>
              </a:rPr>
              <a:t>signification de </a:t>
            </a:r>
            <a:r>
              <a:rPr lang="fr-FR" sz="2400" smtClean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fr-FR" sz="2400" smtClean="0">
                <a:solidFill>
                  <a:srgbClr val="0070C0"/>
                </a:solidFill>
              </a:rPr>
              <a:t>G et </a:t>
            </a:r>
            <a:r>
              <a:rPr lang="fr-FR" sz="2400" smtClean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fr-FR" sz="2400" smtClean="0">
                <a:solidFill>
                  <a:srgbClr val="0070C0"/>
                </a:solidFill>
              </a:rPr>
              <a:t>G° :</a:t>
            </a:r>
            <a:endParaRPr lang="fr-FR" sz="2400" smtClean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G° : est constante pour une réaction chimique.</a:t>
            </a:r>
            <a:endParaRPr lang="fr-FR" sz="240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  : - dépend des [composes] impliqués dans la  réaction.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 - c’est le signe du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 qui détermine le sens d’une réaction.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 - Si les [réactants] et des [produits] sont telles que le 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 est (-)  </a:t>
            </a:r>
            <a:r>
              <a:rPr lang="fr-FR" sz="2400" smtClean="0">
                <a:sym typeface="Symbol" panose="05050102010706020507" pitchFamily="18" charset="2"/>
              </a:rPr>
              <a:t></a:t>
            </a:r>
            <a:r>
              <a:rPr lang="fr-FR" sz="2400" smtClean="0"/>
              <a:t> la réaction  peut se faire même si le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 G° est  (+).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 eaLnBrk="1" hangingPunct="1"/>
            <a:r>
              <a:rPr lang="fr-FR" sz="2400" smtClean="0">
                <a:solidFill>
                  <a:srgbClr val="FF0000"/>
                </a:solidFill>
              </a:rPr>
              <a:t>IV  -  LES  REACTIONS  COUPLEES 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- Les variations </a:t>
            </a:r>
            <a:r>
              <a:rPr lang="el-GR" sz="2100" dirty="0" smtClean="0"/>
              <a:t>Δ</a:t>
            </a:r>
            <a:r>
              <a:rPr lang="fr-FR" sz="2100" dirty="0" smtClean="0"/>
              <a:t>G sont additives dans 1 chaîne de réaction consécutive.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1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- Dans un </a:t>
            </a:r>
            <a:r>
              <a:rPr lang="fr-FR" sz="2100" dirty="0" err="1" smtClean="0"/>
              <a:t>syst</a:t>
            </a:r>
            <a:r>
              <a:rPr lang="fr-FR" sz="2100" dirty="0" smtClean="0"/>
              <a:t>, seul compte la variation de </a:t>
            </a:r>
            <a:r>
              <a:rPr lang="fr-FR" sz="2100" dirty="0" smtClean="0">
                <a:sym typeface="Symbol" panose="05050102010706020507" pitchFamily="18" charset="2"/>
              </a:rPr>
              <a:t></a:t>
            </a:r>
            <a:r>
              <a:rPr lang="fr-FR" sz="2100" dirty="0" smtClean="0"/>
              <a:t>G entre l’état initial et final.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1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- Si une transformation chimique est réalisée en plusieurs étapes,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les variations partielles s’ajoutent.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Exemple :   A                  B                C                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                         </a:t>
            </a:r>
            <a:r>
              <a:rPr lang="en-GB" sz="2100" dirty="0" smtClean="0">
                <a:sym typeface="Symbol" panose="05050102010706020507" pitchFamily="18" charset="2"/>
              </a:rPr>
              <a:t></a:t>
            </a:r>
            <a:r>
              <a:rPr lang="fr-FR" sz="2100" dirty="0" smtClean="0"/>
              <a:t>Ga             </a:t>
            </a:r>
            <a:r>
              <a:rPr lang="en-GB" sz="2100" dirty="0" smtClean="0">
                <a:sym typeface="Symbol" panose="05050102010706020507" pitchFamily="18" charset="2"/>
              </a:rPr>
              <a:t></a:t>
            </a:r>
            <a:r>
              <a:rPr lang="fr-FR" sz="2100" dirty="0" smtClean="0"/>
              <a:t>Gb            </a:t>
            </a:r>
            <a:r>
              <a:rPr lang="en-GB" sz="2100" dirty="0" smtClean="0">
                <a:sym typeface="Symbol" panose="05050102010706020507" pitchFamily="18" charset="2"/>
              </a:rPr>
              <a:t></a:t>
            </a:r>
            <a:r>
              <a:rPr lang="fr-FR" sz="2100" dirty="0" err="1" smtClean="0"/>
              <a:t>Gc</a:t>
            </a:r>
            <a:r>
              <a:rPr lang="fr-FR" sz="2100" dirty="0" smtClean="0"/>
              <a:t>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La variation totale d’énergie libre des 3 réactions   ( A         D) est </a:t>
            </a:r>
            <a:r>
              <a:rPr lang="el-GR" sz="2100" dirty="0" smtClean="0"/>
              <a:t>Σ</a:t>
            </a:r>
            <a:r>
              <a:rPr lang="fr-FR" sz="2100" dirty="0" smtClean="0"/>
              <a:t> </a:t>
            </a:r>
            <a:r>
              <a:rPr lang="fr-FR" sz="2100" dirty="0" smtClean="0">
                <a:sym typeface="Symbol" panose="05050102010706020507" pitchFamily="18" charset="2"/>
              </a:rPr>
              <a:t></a:t>
            </a:r>
            <a:r>
              <a:rPr lang="fr-FR" sz="2100" dirty="0" smtClean="0"/>
              <a:t>G.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100" dirty="0" smtClean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sz="2100" dirty="0" smtClean="0"/>
              <a:t>Si </a:t>
            </a:r>
            <a:r>
              <a:rPr lang="el-GR" sz="2100" dirty="0" smtClean="0"/>
              <a:t>Σ</a:t>
            </a:r>
            <a:r>
              <a:rPr lang="fr-FR" sz="2100" dirty="0" smtClean="0"/>
              <a:t> </a:t>
            </a:r>
            <a:r>
              <a:rPr lang="fr-FR" sz="2100" dirty="0" smtClean="0">
                <a:sym typeface="Symbol" panose="05050102010706020507" pitchFamily="18" charset="2"/>
              </a:rPr>
              <a:t></a:t>
            </a:r>
            <a:r>
              <a:rPr lang="fr-FR" sz="2100" dirty="0" smtClean="0"/>
              <a:t>G est (-) </a:t>
            </a:r>
            <a:r>
              <a:rPr lang="fr-FR" sz="2100" dirty="0" smtClean="0">
                <a:sym typeface="Symbol" panose="05050102010706020507" pitchFamily="18" charset="2"/>
              </a:rPr>
              <a:t> </a:t>
            </a:r>
            <a:r>
              <a:rPr lang="fr-FR" sz="2100" dirty="0" smtClean="0"/>
              <a:t>la transformation de A en D peut avoir lieu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/>
              <a:t> </a:t>
            </a:r>
            <a:r>
              <a:rPr lang="fr-FR" sz="2100" dirty="0" smtClean="0"/>
              <a:t>    (même si l’une des 2 premières est (+).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- Une réaction ↑↑ exergonique peut «tirer» 1 réaction endergonique.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100" dirty="0" smtClean="0"/>
              <a:t>- Les produits B, C : intermédiaires communs et les réactions: couplées 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2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2000" dirty="0" smtClean="0"/>
              <a:t>Lorsqu’une réaction endergonique est nécessaire (</a:t>
            </a:r>
            <a:r>
              <a:rPr lang="fr-FR" sz="2000" dirty="0" smtClean="0">
                <a:sym typeface="Symbol" panose="05050102010706020507" pitchFamily="18" charset="2"/>
              </a:rPr>
              <a:t></a:t>
            </a:r>
            <a:r>
              <a:rPr lang="fr-FR" sz="2000" dirty="0" smtClean="0"/>
              <a:t> G1&gt;O) elle ne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2000" dirty="0" smtClean="0"/>
              <a:t>pourra se réaliser que grâce à un apport d’énergie, par l’intervention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2000" dirty="0" smtClean="0"/>
              <a:t>d’une réaction exergonique (</a:t>
            </a:r>
            <a:r>
              <a:rPr lang="fr-FR" sz="2000" dirty="0" smtClean="0">
                <a:sym typeface="Symbol" panose="05050102010706020507" pitchFamily="18" charset="2"/>
              </a:rPr>
              <a:t></a:t>
            </a:r>
            <a:r>
              <a:rPr lang="fr-FR" sz="2000" dirty="0" smtClean="0"/>
              <a:t>G2 &lt; O et la valeur absolue &gt; à  </a:t>
            </a:r>
            <a:r>
              <a:rPr lang="fr-FR" sz="2000" dirty="0" smtClean="0">
                <a:sym typeface="Symbol" panose="05050102010706020507" pitchFamily="18" charset="2"/>
              </a:rPr>
              <a:t></a:t>
            </a:r>
            <a:r>
              <a:rPr lang="fr-FR" sz="2000" dirty="0" smtClean="0"/>
              <a:t>G1)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fr-FR" sz="2000" dirty="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835150" y="2492375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348038" y="249237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716463" y="249237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372225" y="31416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 eaLnBrk="1" hangingPunct="1"/>
            <a:r>
              <a:rPr lang="fr-FR" sz="2400" smtClean="0">
                <a:solidFill>
                  <a:srgbClr val="FF0000"/>
                </a:solidFill>
              </a:rPr>
              <a:t>IV  -  LES  REACTIONS  COUPLEES 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fr-FR" sz="170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z="2300" smtClean="0"/>
              <a:t>Ex : TRANSFORMATION  DU  GLUCOSE  EN  G6P :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z="2300" smtClean="0"/>
              <a:t> - Endergonique.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z="2300" smtClean="0"/>
              <a:t> - Phosphorylation réalisée par couplage avec la rupture d’1 liaison PPi de l’ATP (réaction exergonique car le bilan final à une  G (-)</a:t>
            </a:r>
            <a:endParaRPr lang="en-GB" sz="23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3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300" smtClean="0"/>
              <a:t>  GLU  +  P                G6P  +  H</a:t>
            </a:r>
            <a:r>
              <a:rPr lang="en-GB" sz="2300" baseline="-25000" smtClean="0"/>
              <a:t>2</a:t>
            </a:r>
            <a:r>
              <a:rPr lang="en-GB" sz="2300" smtClean="0"/>
              <a:t>O                </a:t>
            </a:r>
            <a:r>
              <a:rPr lang="en-GB" sz="2300" smtClean="0">
                <a:sym typeface="Symbol" panose="05050102010706020507" pitchFamily="18" charset="2"/>
              </a:rPr>
              <a:t></a:t>
            </a:r>
            <a:r>
              <a:rPr lang="en-GB" sz="2300" smtClean="0"/>
              <a:t>G° = + 3300 cal / mole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300" smtClean="0"/>
              <a:t>  ATP   +  H</a:t>
            </a:r>
            <a:r>
              <a:rPr lang="en-GB" sz="2300" b="1" baseline="-25000" smtClean="0"/>
              <a:t>2</a:t>
            </a:r>
            <a:r>
              <a:rPr lang="en-GB" sz="2300" smtClean="0"/>
              <a:t>O               ADP  + P                  </a:t>
            </a:r>
            <a:r>
              <a:rPr lang="en-GB" sz="2300" smtClean="0">
                <a:sym typeface="Symbol" panose="05050102010706020507" pitchFamily="18" charset="2"/>
              </a:rPr>
              <a:t></a:t>
            </a:r>
            <a:r>
              <a:rPr lang="en-GB" sz="2300" smtClean="0"/>
              <a:t>G° = -  7300  cal / mole</a:t>
            </a:r>
            <a:endParaRPr lang="en-GB" sz="23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300" u="sng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u="sng" smtClean="0"/>
              <a:t>Bilan:</a:t>
            </a:r>
            <a:r>
              <a:rPr lang="fr-FR" sz="2300" smtClean="0"/>
              <a:t>  GLU  +  ATP            G6P  +  ADP       </a:t>
            </a:r>
            <a:r>
              <a:rPr lang="en-GB" sz="2300" smtClean="0">
                <a:sym typeface="Symbol" panose="05050102010706020507" pitchFamily="18" charset="2"/>
              </a:rPr>
              <a:t></a:t>
            </a:r>
            <a:r>
              <a:rPr lang="fr-FR" sz="2300" smtClean="0"/>
              <a:t>G° = -  4000 cal / mole   </a:t>
            </a:r>
            <a:endParaRPr lang="fr-FR" sz="23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b="1" smtClean="0"/>
              <a:t>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r-FR" sz="2300" b="1" smtClean="0"/>
              <a:t>    NB</a:t>
            </a:r>
            <a:r>
              <a:rPr lang="fr-FR" sz="2300" smtClean="0"/>
              <a:t>: il n’ y a pas hydrolyse du PPi, le P n’est  pas libéré, il est transféré de l’ATP sur le glucose : réaction de transfert (fréquente dans la métabolisme).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092325" y="386080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3" name="Line 8"/>
          <p:cNvSpPr>
            <a:spLocks noChangeShapeType="1"/>
          </p:cNvSpPr>
          <p:nvPr/>
        </p:nvSpPr>
        <p:spPr bwMode="auto">
          <a:xfrm>
            <a:off x="1730375" y="350043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2665413" y="45815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532</Words>
  <Application>Microsoft Office PowerPoint</Application>
  <PresentationFormat>Affichage à l'écran (4:3)</PresentationFormat>
  <Paragraphs>143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Modèle par défaut</vt:lpstr>
      <vt:lpstr>LES CONCEPTS DE LA BIOENERGETIQUE</vt:lpstr>
      <vt:lpstr>I  -  INTRODUCTION :</vt:lpstr>
      <vt:lpstr>II  -  LE CONCEPT D’ENERGIE LIBRE :</vt:lpstr>
      <vt:lpstr>Présentation PowerPoint</vt:lpstr>
      <vt:lpstr>Présentation PowerPoint</vt:lpstr>
      <vt:lpstr>III  -  RELATION ENTRE G ET LA CONSTANTED’ EQUILIBRE</vt:lpstr>
      <vt:lpstr>III  -  RELATION ENTRE G ET LA CONSTANTED’ EQUILIBRE</vt:lpstr>
      <vt:lpstr>IV  -  LES  REACTIONS  COUPLEES :</vt:lpstr>
      <vt:lpstr>IV  -  LES  REACTIONS  COUPLEES :</vt:lpstr>
      <vt:lpstr>V  -  COMPOSES RICHES EN ENERGIE :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NOTION DE BIOENERGETIQUE</dc:title>
  <dc:creator>Dr Alloui</dc:creator>
  <cp:lastModifiedBy>ency-education.com website</cp:lastModifiedBy>
  <cp:revision>27</cp:revision>
  <dcterms:created xsi:type="dcterms:W3CDTF">2010-12-09T14:44:13Z</dcterms:created>
  <dcterms:modified xsi:type="dcterms:W3CDTF">2020-11-27T16:15:39Z</dcterms:modified>
</cp:coreProperties>
</file>