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82" r:id="rId24"/>
    <p:sldId id="283" r:id="rId25"/>
    <p:sldId id="284" r:id="rId26"/>
    <p:sldId id="285" r:id="rId27"/>
    <p:sldId id="279" r:id="rId28"/>
    <p:sldId id="281" r:id="rId29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24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6" d="100"/>
          <a:sy n="66" d="100"/>
        </p:scale>
        <p:origin x="1422" y="60"/>
      </p:cViewPr>
      <p:guideLst>
        <p:guide orient="horz" pos="2024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174F20E-5F9F-4B8E-B870-CFE611BB6412}" type="datetimeFigureOut">
              <a:rPr lang="fr-FR"/>
              <a:pPr>
                <a:defRPr/>
              </a:pPr>
              <a:t>27/11/2020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noProof="0" smtClean="0"/>
              <a:t>Modifiez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04A1F28-A892-4518-B7EE-DBCCDFB832A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86190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fr-FR" smtClean="0"/>
              <a:t>brièvement utilisé au cours des années 30 comme agent amaigrissant avant d’être rapidement retiré du marché.</a:t>
            </a:r>
          </a:p>
        </p:txBody>
      </p:sp>
      <p:sp>
        <p:nvSpPr>
          <p:cNvPr id="29700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E8B49FA-BA5B-4EAE-A08A-100938445718}" type="slidenum">
              <a:rPr lang="fr-FR" smtClean="0"/>
              <a:pPr/>
              <a:t>26</a:t>
            </a:fld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31707590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449A51-9345-4AEF-9DA6-11B06486EAB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7078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58C40B-9556-45FF-BD4F-9072FA1945F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477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4B862F-62CC-4FA4-9B2A-FB51C7396EF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28621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736361-1966-4136-8EF4-1D2D69E7F2D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31072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E000A7-ECD7-4E98-BF99-FA5D0E936FD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6978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CBD5C2-B1E7-4387-89D8-49E86953C5A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1905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413451-CE52-45A9-8817-8507D2BA094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109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8DB10B-C39B-42FD-88FB-CB321620BDD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0809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1EF6F7-213D-4173-AC4A-D5C8C47CCDF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0957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2EE138-C499-40C4-8A19-62D095E6168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9092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272818-964E-41EF-ABED-20386BF6EBF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0293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646D93-34B5-430C-B74E-7BDA6A779D5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2809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7EF0F0-F23E-4DE5-A15B-B8273EFA0A0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2198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7CE9DE07-989A-4A9E-AC8E-B2DE40F7F55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036050" cy="5661025"/>
          </a:xfrm>
        </p:spPr>
        <p:txBody>
          <a:bodyPr anchor="ctr"/>
          <a:lstStyle/>
          <a:p>
            <a:pPr eaLnBrk="1" hangingPunct="1"/>
            <a:r>
              <a:rPr lang="fr-FR" sz="4000" smtClean="0">
                <a:solidFill>
                  <a:srgbClr val="002060"/>
                </a:solidFill>
              </a:rPr>
              <a:t>La chaîne respiratoire mitochondriale</a:t>
            </a:r>
            <a:br>
              <a:rPr lang="fr-FR" sz="4000" smtClean="0">
                <a:solidFill>
                  <a:srgbClr val="002060"/>
                </a:solidFill>
              </a:rPr>
            </a:br>
            <a:r>
              <a:rPr lang="fr-FR" sz="4000" smtClean="0">
                <a:solidFill>
                  <a:srgbClr val="002060"/>
                </a:solidFill>
              </a:rPr>
              <a:t>et</a:t>
            </a:r>
            <a:br>
              <a:rPr lang="fr-FR" sz="4000" smtClean="0">
                <a:solidFill>
                  <a:srgbClr val="002060"/>
                </a:solidFill>
              </a:rPr>
            </a:br>
            <a:r>
              <a:rPr lang="fr-FR" sz="4000" smtClean="0">
                <a:solidFill>
                  <a:srgbClr val="002060"/>
                </a:solidFill>
              </a:rPr>
              <a:t>Mécanisme de transfert des électrons</a:t>
            </a:r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4140200" y="2565400"/>
            <a:ext cx="792163" cy="503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sz="2400" b="1">
              <a:latin typeface="Garamond" panose="02020404030301010803" pitchFamily="18" charset="0"/>
            </a:endParaRPr>
          </a:p>
        </p:txBody>
      </p:sp>
      <p:sp>
        <p:nvSpPr>
          <p:cNvPr id="3076" name="Rectangle 6"/>
          <p:cNvSpPr>
            <a:spLocks noChangeArrowheads="1"/>
          </p:cNvSpPr>
          <p:nvPr/>
        </p:nvSpPr>
        <p:spPr bwMode="auto">
          <a:xfrm>
            <a:off x="7670800" y="6302375"/>
            <a:ext cx="1365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sz="1800"/>
              <a:t>Pr. ALLOUI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44463"/>
            <a:ext cx="8229600" cy="692150"/>
          </a:xfrm>
        </p:spPr>
        <p:txBody>
          <a:bodyPr/>
          <a:lstStyle/>
          <a:p>
            <a:pPr algn="l" eaLnBrk="1" hangingPunct="1"/>
            <a:r>
              <a:rPr lang="fr-FR" sz="2400" smtClean="0">
                <a:solidFill>
                  <a:srgbClr val="FF0000"/>
                </a:solidFill>
              </a:rPr>
              <a:t>III - C R M : A -  ORGANISATION DE LA C R M :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196975"/>
            <a:ext cx="8964612" cy="5256213"/>
          </a:xfrm>
        </p:spPr>
        <p:txBody>
          <a:bodyPr/>
          <a:lstStyle/>
          <a:p>
            <a:pPr lvl="1" eaLnBrk="1" hangingPunct="1">
              <a:buFontTx/>
              <a:buNone/>
            </a:pPr>
            <a:endParaRPr lang="fr-FR" sz="2400" smtClean="0"/>
          </a:p>
          <a:p>
            <a:pPr lvl="1" eaLnBrk="1" hangingPunct="1"/>
            <a:r>
              <a:rPr lang="fr-FR" sz="2400" smtClean="0"/>
              <a:t>L’oxydation des coenzymes transporteurs d’ H</a:t>
            </a:r>
            <a:r>
              <a:rPr lang="fr-FR" sz="1600" b="1" smtClean="0"/>
              <a:t>2</a:t>
            </a:r>
            <a:r>
              <a:rPr lang="fr-FR" sz="2400" smtClean="0"/>
              <a:t> </a:t>
            </a:r>
          </a:p>
          <a:p>
            <a:pPr lvl="1" eaLnBrk="1" hangingPunct="1">
              <a:buFontTx/>
              <a:buNone/>
            </a:pPr>
            <a:r>
              <a:rPr lang="fr-FR" sz="2400" smtClean="0"/>
              <a:t>  ou d’e- est pour la mitochondrie une source directe d’énergie par la phosphorylation de l’ADP, grâce à la CRM.</a:t>
            </a:r>
          </a:p>
          <a:p>
            <a:pPr lvl="1" eaLnBrk="1" hangingPunct="1">
              <a:buFontTx/>
              <a:buNone/>
            </a:pPr>
            <a:endParaRPr lang="fr-FR" sz="2400" smtClean="0"/>
          </a:p>
          <a:p>
            <a:pPr lvl="1" eaLnBrk="1" hangingPunct="1"/>
            <a:r>
              <a:rPr lang="fr-FR" sz="2400" smtClean="0"/>
              <a:t>Les enzymes de cette voie sont situés dans la membrane interne de la mitochondrie.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La chaine respiratoire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0825" y="620713"/>
            <a:ext cx="8713788" cy="55451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3315" name="AutoShape 3"/>
          <p:cNvSpPr>
            <a:spLocks noChangeArrowheads="1"/>
          </p:cNvSpPr>
          <p:nvPr/>
        </p:nvSpPr>
        <p:spPr bwMode="auto">
          <a:xfrm>
            <a:off x="2533650" y="3656013"/>
            <a:ext cx="309563" cy="36036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sz="1800" b="1">
                <a:solidFill>
                  <a:schemeClr val="bg2"/>
                </a:solidFill>
                <a:latin typeface="Garamond" panose="02020404030301010803" pitchFamily="18" charset="0"/>
              </a:rPr>
              <a:t>IV</a:t>
            </a:r>
          </a:p>
        </p:txBody>
      </p:sp>
      <p:sp>
        <p:nvSpPr>
          <p:cNvPr id="13316" name="AutoShape 4"/>
          <p:cNvSpPr>
            <a:spLocks noChangeArrowheads="1"/>
          </p:cNvSpPr>
          <p:nvPr/>
        </p:nvSpPr>
        <p:spPr bwMode="auto">
          <a:xfrm>
            <a:off x="4029075" y="3273425"/>
            <a:ext cx="360363" cy="36036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sz="1800" b="1">
                <a:solidFill>
                  <a:schemeClr val="bg2"/>
                </a:solidFill>
                <a:latin typeface="Garamond" panose="02020404030301010803" pitchFamily="18" charset="0"/>
              </a:rPr>
              <a:t>II</a:t>
            </a:r>
          </a:p>
        </p:txBody>
      </p:sp>
      <p:sp>
        <p:nvSpPr>
          <p:cNvPr id="13317" name="AutoShape 5"/>
          <p:cNvSpPr>
            <a:spLocks noChangeArrowheads="1"/>
          </p:cNvSpPr>
          <p:nvPr/>
        </p:nvSpPr>
        <p:spPr bwMode="auto">
          <a:xfrm>
            <a:off x="5695950" y="3284538"/>
            <a:ext cx="360363" cy="36036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sz="1800" b="1">
                <a:solidFill>
                  <a:schemeClr val="bg2"/>
                </a:solidFill>
                <a:latin typeface="Garamond" panose="02020404030301010803" pitchFamily="18" charset="0"/>
              </a:rPr>
              <a:t>III</a:t>
            </a:r>
          </a:p>
        </p:txBody>
      </p:sp>
      <p:sp>
        <p:nvSpPr>
          <p:cNvPr id="13318" name="AutoShape 3"/>
          <p:cNvSpPr>
            <a:spLocks noChangeArrowheads="1"/>
          </p:cNvSpPr>
          <p:nvPr/>
        </p:nvSpPr>
        <p:spPr bwMode="auto">
          <a:xfrm>
            <a:off x="2533650" y="3656013"/>
            <a:ext cx="309563" cy="36036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sz="1800" b="1">
                <a:solidFill>
                  <a:schemeClr val="bg2"/>
                </a:solidFill>
                <a:latin typeface="Garamond" panose="02020404030301010803" pitchFamily="18" charset="0"/>
              </a:rPr>
              <a:t>IV</a:t>
            </a:r>
          </a:p>
        </p:txBody>
      </p:sp>
      <p:sp>
        <p:nvSpPr>
          <p:cNvPr id="13319" name="AutoShape 3"/>
          <p:cNvSpPr>
            <a:spLocks noChangeArrowheads="1"/>
          </p:cNvSpPr>
          <p:nvPr/>
        </p:nvSpPr>
        <p:spPr bwMode="auto">
          <a:xfrm>
            <a:off x="7308850" y="3808413"/>
            <a:ext cx="309563" cy="36036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sz="1800" b="1">
                <a:solidFill>
                  <a:schemeClr val="bg2"/>
                </a:solidFill>
                <a:latin typeface="Garamond" panose="02020404030301010803" pitchFamily="18" charset="0"/>
              </a:rPr>
              <a:t>V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9388" y="0"/>
            <a:ext cx="8964612" cy="6126163"/>
          </a:xfrm>
        </p:spPr>
        <p:txBody>
          <a:bodyPr/>
          <a:lstStyle/>
          <a:p>
            <a:pPr marL="1371600" lvl="2" indent="-457200" eaLnBrk="1" hangingPunct="1"/>
            <a:endParaRPr lang="en-GB" b="1" smtClean="0">
              <a:solidFill>
                <a:schemeClr val="hlink"/>
              </a:solidFill>
            </a:endParaRPr>
          </a:p>
          <a:p>
            <a:pPr marL="1371600" lvl="2" indent="-457200" eaLnBrk="1" hangingPunct="1">
              <a:buFontTx/>
              <a:buNone/>
            </a:pPr>
            <a:r>
              <a:rPr lang="en-GB" smtClean="0">
                <a:solidFill>
                  <a:srgbClr val="0070C0"/>
                </a:solidFill>
              </a:rPr>
              <a:t>a- complexe I : NADH-CoQ-OXYDOREDUCTASE :</a:t>
            </a:r>
            <a:endParaRPr lang="fr-FR" smtClean="0">
              <a:solidFill>
                <a:srgbClr val="0070C0"/>
              </a:solidFill>
            </a:endParaRPr>
          </a:p>
          <a:p>
            <a:pPr marL="990600" lvl="1" indent="-533400" eaLnBrk="1" hangingPunct="1">
              <a:buFontTx/>
              <a:buNone/>
            </a:pPr>
            <a:endParaRPr lang="fr-FR" smtClean="0"/>
          </a:p>
          <a:p>
            <a:pPr marL="990600" lvl="1" indent="-533400" eaLnBrk="1" hangingPunct="1"/>
            <a:r>
              <a:rPr lang="fr-FR" sz="2400" smtClean="0"/>
              <a:t>c’est le premier enzyme de cette voie métabolique.</a:t>
            </a:r>
          </a:p>
          <a:p>
            <a:pPr marL="990600" lvl="1" indent="-533400" eaLnBrk="1" hangingPunct="1">
              <a:buFontTx/>
              <a:buNone/>
            </a:pPr>
            <a:endParaRPr lang="fr-FR" sz="2400" smtClean="0"/>
          </a:p>
          <a:p>
            <a:pPr marL="990600" lvl="1" indent="-533400" eaLnBrk="1" hangingPunct="1"/>
            <a:r>
              <a:rPr lang="fr-FR" sz="2400" smtClean="0"/>
              <a:t>L’H</a:t>
            </a:r>
            <a:r>
              <a:rPr lang="fr-FR" sz="1600" b="1" smtClean="0"/>
              <a:t>2</a:t>
            </a:r>
            <a:r>
              <a:rPr lang="fr-FR" sz="2400" b="1" smtClean="0"/>
              <a:t> </a:t>
            </a:r>
            <a:r>
              <a:rPr lang="fr-FR" sz="2400" smtClean="0"/>
              <a:t>substrat de cette enzyme est apporté par le NADH puis transféré par l’enzyme vers le CoQ présent dans les lipides de la membrane.</a:t>
            </a:r>
          </a:p>
          <a:p>
            <a:pPr marL="990600" lvl="1" indent="-533400" eaLnBrk="1" hangingPunct="1">
              <a:buFontTx/>
              <a:buNone/>
            </a:pPr>
            <a:endParaRPr lang="fr-FR" sz="2400" smtClean="0"/>
          </a:p>
          <a:p>
            <a:pPr marL="990600" lvl="1" indent="-533400" eaLnBrk="1" hangingPunct="1"/>
            <a:r>
              <a:rPr lang="fr-FR" sz="2400" smtClean="0"/>
              <a:t>Il est appelé aussi </a:t>
            </a:r>
            <a:r>
              <a:rPr lang="fr-FR" sz="2400" b="1" smtClean="0"/>
              <a:t>NADH-DESHYDROGENASE</a:t>
            </a:r>
            <a:r>
              <a:rPr lang="fr-FR" sz="2400" smtClean="0"/>
              <a:t>, considéré comme une pompe à H</a:t>
            </a:r>
            <a:r>
              <a:rPr lang="de-DE" sz="2400" baseline="30000" smtClean="0"/>
              <a:t>+</a:t>
            </a:r>
            <a:r>
              <a:rPr lang="fr-FR" sz="2400" smtClean="0"/>
              <a:t> (de la matrice vers l’espace inter membranaire : EIM).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fr-FR" sz="1200" b="1" smtClean="0">
                <a:solidFill>
                  <a:schemeClr val="hlink"/>
                </a:solidFill>
              </a:rPr>
              <a:t>            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fr-FR" sz="2400" smtClean="0">
                <a:solidFill>
                  <a:schemeClr val="hlink"/>
                </a:solidFill>
              </a:rPr>
              <a:t>                </a:t>
            </a:r>
            <a:r>
              <a:rPr lang="fr-FR" sz="2400" smtClean="0">
                <a:solidFill>
                  <a:srgbClr val="0070C0"/>
                </a:solidFill>
              </a:rPr>
              <a:t>b- CoQ : UBIQUINONE.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fr-FR" sz="2400" smtClean="0">
              <a:solidFill>
                <a:srgbClr val="0070C0"/>
              </a:solidFill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fr-FR" sz="1200" smtClean="0"/>
              <a:t> </a:t>
            </a:r>
            <a:r>
              <a:rPr lang="fr-FR" sz="2000" smtClean="0"/>
              <a:t>La réduction de l’ubiquinone par les e- fournis par le NADH : </a:t>
            </a:r>
            <a:r>
              <a:rPr lang="fr-FR" sz="2000" b="1" smtClean="0"/>
              <a:t>QH</a:t>
            </a:r>
            <a:r>
              <a:rPr lang="fr-FR" sz="1600" b="1" smtClean="0"/>
              <a:t>2</a:t>
            </a:r>
            <a:r>
              <a:rPr lang="fr-FR" sz="2000" smtClean="0"/>
              <a:t> : l’ubiquinol</a:t>
            </a:r>
            <a:r>
              <a:rPr lang="fr-FR" sz="2000" b="1" smtClean="0"/>
              <a:t>.</a:t>
            </a:r>
            <a:r>
              <a:rPr lang="fr-FR" sz="2000" smtClean="0"/>
              <a:t> 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fr-FR" sz="2200" smtClean="0"/>
              <a:t> -   QH</a:t>
            </a:r>
            <a:r>
              <a:rPr lang="fr-FR" sz="1600" b="1" smtClean="0"/>
              <a:t>2</a:t>
            </a:r>
            <a:r>
              <a:rPr lang="fr-FR" sz="2200" smtClean="0"/>
              <a:t> est le point d’entrée des e- provenant du </a:t>
            </a:r>
            <a:r>
              <a:rPr lang="fr-FR" sz="2200" b="1" smtClean="0"/>
              <a:t>FADH</a:t>
            </a:r>
            <a:r>
              <a:rPr lang="fr-FR" sz="1600" b="1" smtClean="0"/>
              <a:t>2</a:t>
            </a:r>
            <a:r>
              <a:rPr lang="fr-FR" sz="2200" b="1" smtClean="0"/>
              <a:t>.</a:t>
            </a:r>
            <a:endParaRPr lang="fr-FR" sz="2200" smtClean="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fr-FR" sz="2200" smtClean="0"/>
              <a:t> -   FADH</a:t>
            </a:r>
            <a:r>
              <a:rPr lang="fr-FR" sz="1600" b="1" smtClean="0"/>
              <a:t>2</a:t>
            </a:r>
            <a:r>
              <a:rPr lang="fr-FR" sz="2200" b="1" smtClean="0"/>
              <a:t> </a:t>
            </a:r>
            <a:r>
              <a:rPr lang="fr-FR" sz="2200" smtClean="0"/>
              <a:t>est formé dans le CK au cours de l’oxydation du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fr-FR" sz="2200" smtClean="0"/>
              <a:t>    succinate en fumarate par la </a:t>
            </a:r>
            <a:r>
              <a:rPr lang="fr-FR" sz="2200" smtClean="0">
                <a:solidFill>
                  <a:srgbClr val="0070C0"/>
                </a:solidFill>
              </a:rPr>
              <a:t>succinate déshydrogénase </a:t>
            </a:r>
            <a:r>
              <a:rPr lang="fr-FR" sz="2200" smtClean="0"/>
              <a:t>faisant partie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fr-FR" sz="2200" smtClean="0"/>
              <a:t>    du complexe </a:t>
            </a:r>
            <a:r>
              <a:rPr lang="fr-FR" sz="2200" smtClean="0">
                <a:solidFill>
                  <a:srgbClr val="0070C0"/>
                </a:solidFill>
              </a:rPr>
              <a:t>SUCCINATE –CoQ - REDUCTASE 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fr-FR" sz="2200" smtClean="0"/>
              <a:t> -   Donc le FADH</a:t>
            </a:r>
            <a:r>
              <a:rPr lang="fr-FR" sz="1600" b="1" smtClean="0"/>
              <a:t>2</a:t>
            </a:r>
            <a:r>
              <a:rPr lang="fr-FR" sz="2200" b="1" smtClean="0"/>
              <a:t> </a:t>
            </a:r>
            <a:r>
              <a:rPr lang="fr-FR" sz="2200" smtClean="0"/>
              <a:t>nouvellement formé ne quitte pas le complexe, 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fr-FR" sz="2200" smtClean="0"/>
              <a:t>    ses e- sont transférés au CoQ pour permettre son entrée dans la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fr-FR" sz="2200" smtClean="0"/>
              <a:t>    chaîne de transporteurs des e-.(idem pour les FADH</a:t>
            </a:r>
            <a:r>
              <a:rPr lang="fr-FR" sz="1600" b="1" smtClean="0"/>
              <a:t>2</a:t>
            </a:r>
            <a:r>
              <a:rPr lang="fr-FR" sz="2200" smtClean="0"/>
              <a:t> de la </a:t>
            </a:r>
            <a:r>
              <a:rPr lang="en-GB" sz="2200" smtClean="0">
                <a:solidFill>
                  <a:srgbClr val="0070C0"/>
                </a:solidFill>
              </a:rPr>
              <a:t>GLYCEROL – PHOSPHATE-DESHYDROGENASE</a:t>
            </a:r>
            <a:r>
              <a:rPr lang="en-GB" sz="2200" smtClean="0"/>
              <a:t>)</a:t>
            </a:r>
            <a:r>
              <a:rPr lang="en-GB" sz="2200" smtClean="0">
                <a:solidFill>
                  <a:schemeClr val="hlink"/>
                </a:solidFill>
              </a:rPr>
              <a:t>.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GB" sz="2200" smtClean="0"/>
              <a:t> </a:t>
            </a:r>
            <a:r>
              <a:rPr lang="fr-FR" sz="2200" smtClean="0"/>
              <a:t>-   Le CoQ n’est pas lié par covalence à une protéine.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fr-FR" sz="2200" smtClean="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fr-FR" sz="2200" smtClean="0"/>
              <a:t> -   Le complexe IV SUCCINATE - CoQ- REDUCTASE et d’autres enzymes qui transfèrent le FADH</a:t>
            </a:r>
            <a:r>
              <a:rPr lang="fr-FR" sz="1600" b="1" smtClean="0"/>
              <a:t>2</a:t>
            </a:r>
            <a:r>
              <a:rPr lang="fr-FR" sz="2200" smtClean="0"/>
              <a:t> à Q ne sont pas des pompes à H</a:t>
            </a:r>
            <a:r>
              <a:rPr lang="fr-FR" sz="2200" baseline="30000" smtClean="0"/>
              <a:t>+</a:t>
            </a:r>
            <a:r>
              <a:rPr lang="fr-FR" sz="2200" smtClean="0"/>
              <a:t> , à l’inverse de la NADH- CoQ - OXYDOREDUCTASE; 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fr-FR" sz="1800" smtClean="0"/>
              <a:t>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9388" y="0"/>
            <a:ext cx="8964612" cy="6858000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fr-FR" sz="2800" smtClean="0"/>
              <a:t> </a:t>
            </a:r>
          </a:p>
          <a:p>
            <a:pPr marL="609600" indent="-609600" eaLnBrk="1" hangingPunct="1">
              <a:buFontTx/>
              <a:buNone/>
            </a:pPr>
            <a:r>
              <a:rPr lang="fr-FR" sz="2400" smtClean="0">
                <a:solidFill>
                  <a:srgbClr val="0070C0"/>
                </a:solidFill>
              </a:rPr>
              <a:t>c- complexe II : CoQ-CYTOCHROME C - OXYDOREDUCTASE</a:t>
            </a:r>
          </a:p>
          <a:p>
            <a:pPr marL="609600" indent="-609600" eaLnBrk="1" hangingPunct="1">
              <a:buFontTx/>
              <a:buNone/>
            </a:pPr>
            <a:r>
              <a:rPr lang="fr-FR" sz="2800" smtClean="0"/>
              <a:t>-  </a:t>
            </a:r>
            <a:r>
              <a:rPr lang="fr-FR" sz="2200" smtClean="0"/>
              <a:t>C’est la 2éme pompe à H</a:t>
            </a:r>
            <a:r>
              <a:rPr lang="fr-FR" sz="2200" baseline="30000" smtClean="0"/>
              <a:t>+</a:t>
            </a:r>
            <a:r>
              <a:rPr lang="fr-FR" sz="2200" smtClean="0"/>
              <a:t> de la CRM.</a:t>
            </a:r>
          </a:p>
          <a:p>
            <a:pPr marL="609600" indent="-609600" eaLnBrk="1" hangingPunct="1">
              <a:buFontTx/>
              <a:buNone/>
            </a:pPr>
            <a:r>
              <a:rPr lang="fr-FR" sz="2200" smtClean="0"/>
              <a:t>-   Un cytochrome = protéine héminique = le transport des e-.</a:t>
            </a:r>
          </a:p>
          <a:p>
            <a:pPr marL="609600" indent="-609600" eaLnBrk="1" hangingPunct="1">
              <a:buFont typeface="Wingdings" panose="05000000000000000000" pitchFamily="2" charset="2"/>
              <a:buChar char="Ø"/>
            </a:pPr>
            <a:r>
              <a:rPr lang="fr-FR" sz="2200" smtClean="0"/>
              <a:t>le rôle du complexe II est le transfert des e- de QH</a:t>
            </a:r>
            <a:r>
              <a:rPr lang="fr-FR" sz="1600" b="1" smtClean="0"/>
              <a:t>2</a:t>
            </a:r>
            <a:r>
              <a:rPr lang="fr-FR" sz="2200" smtClean="0"/>
              <a:t> au cytochrome  C et en même temps pomper les H</a:t>
            </a:r>
            <a:r>
              <a:rPr lang="fr-FR" sz="2200" baseline="30000" smtClean="0"/>
              <a:t>+</a:t>
            </a:r>
            <a:r>
              <a:rPr lang="fr-FR" sz="2200" smtClean="0"/>
              <a:t> à travers la membrane mitochondriale interne.</a:t>
            </a:r>
          </a:p>
          <a:p>
            <a:pPr marL="609600" indent="-609600" eaLnBrk="1" hangingPunct="1">
              <a:buFont typeface="Wingdings" panose="05000000000000000000" pitchFamily="2" charset="2"/>
              <a:buChar char="Ø"/>
            </a:pPr>
            <a:r>
              <a:rPr lang="fr-FR" sz="2200" smtClean="0"/>
              <a:t>La cytochrome C oxydoréductase contient 2 types de cytochrome : b et c</a:t>
            </a:r>
            <a:r>
              <a:rPr lang="fr-FR" sz="2200" b="1" smtClean="0"/>
              <a:t>1</a:t>
            </a:r>
            <a:r>
              <a:rPr lang="fr-FR" sz="2200" smtClean="0"/>
              <a:t> ainsi qu’une protéine Fe-S.</a:t>
            </a:r>
          </a:p>
          <a:p>
            <a:pPr marL="609600" indent="-609600" eaLnBrk="1" hangingPunct="1">
              <a:buFont typeface="Wingdings" panose="05000000000000000000" pitchFamily="2" charset="2"/>
              <a:buChar char="Ø"/>
            </a:pPr>
            <a:r>
              <a:rPr lang="fr-FR" sz="2200" smtClean="0"/>
              <a:t>QH</a:t>
            </a:r>
            <a:r>
              <a:rPr lang="fr-FR" sz="1600" b="1" smtClean="0"/>
              <a:t>2</a:t>
            </a:r>
            <a:r>
              <a:rPr lang="fr-FR" sz="2200" smtClean="0"/>
              <a:t> transfert l’un de ses e- vers un agrégat  Fe-S dans la réductase ainsi QH</a:t>
            </a:r>
            <a:r>
              <a:rPr lang="fr-FR" sz="1600" b="1" smtClean="0"/>
              <a:t>2</a:t>
            </a:r>
            <a:r>
              <a:rPr lang="fr-FR" sz="2200" smtClean="0"/>
              <a:t> (ubiquinol)se transforme en QH (semi-quinone).</a:t>
            </a:r>
          </a:p>
          <a:p>
            <a:pPr marL="609600" indent="-609600" eaLnBrk="1" hangingPunct="1">
              <a:buFont typeface="Wingdings" panose="05000000000000000000" pitchFamily="2" charset="2"/>
              <a:buChar char="Ø"/>
            </a:pPr>
            <a:r>
              <a:rPr lang="fr-FR" sz="2200" smtClean="0"/>
              <a:t>L’autre e- restant dans la semi-quinone est transféré au cytochrome b .</a:t>
            </a:r>
          </a:p>
          <a:p>
            <a:pPr marL="609600" indent="-609600" eaLnBrk="1" hangingPunct="1">
              <a:buFont typeface="Wingdings" panose="05000000000000000000" pitchFamily="2" charset="2"/>
              <a:buChar char="Ø"/>
            </a:pPr>
            <a:r>
              <a:rPr lang="fr-FR" sz="2200" smtClean="0"/>
              <a:t>Cytochrome b de la réductase est un système de recyclage et d’adaptation entre QH</a:t>
            </a:r>
            <a:r>
              <a:rPr lang="fr-FR" sz="1600" b="1" smtClean="0"/>
              <a:t>2</a:t>
            </a:r>
            <a:r>
              <a:rPr lang="fr-FR" sz="2200" smtClean="0"/>
              <a:t> (syst. à 2 e-) et Fe-S (1 e-).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fr-FR" sz="2400" b="1" smtClean="0">
                <a:solidFill>
                  <a:schemeClr val="hlink"/>
                </a:solidFill>
              </a:rPr>
              <a:t>   </a:t>
            </a:r>
            <a:endParaRPr lang="fr-FR" sz="2400" b="1" smtClean="0">
              <a:solidFill>
                <a:srgbClr val="0070C0"/>
              </a:solidFill>
            </a:endParaRPr>
          </a:p>
          <a:p>
            <a:pPr marL="609600" indent="-609600" eaLnBrk="1" hangingPunct="1">
              <a:buFontTx/>
              <a:buNone/>
            </a:pPr>
            <a:r>
              <a:rPr lang="fr-FR" sz="2400" smtClean="0">
                <a:solidFill>
                  <a:srgbClr val="0070C0"/>
                </a:solidFill>
              </a:rPr>
              <a:t>d- complexe III : CYTOCHROME  C  OXYDASE :</a:t>
            </a:r>
          </a:p>
          <a:p>
            <a:pPr marL="609600" indent="-609600" eaLnBrk="1" hangingPunct="1">
              <a:buFontTx/>
              <a:buNone/>
            </a:pPr>
            <a:endParaRPr lang="fr-FR" sz="2400" smtClean="0">
              <a:solidFill>
                <a:schemeClr val="hlink"/>
              </a:solidFill>
            </a:endParaRPr>
          </a:p>
          <a:p>
            <a:pPr marL="609600" indent="-609600" eaLnBrk="1" hangingPunct="1">
              <a:buFontTx/>
              <a:buChar char="-"/>
            </a:pPr>
            <a:r>
              <a:rPr lang="fr-FR" sz="2000" smtClean="0"/>
              <a:t>C’est le dernier complexe enzymatique de pompage des H</a:t>
            </a:r>
            <a:r>
              <a:rPr lang="fr-FR" sz="2000" baseline="30000" smtClean="0"/>
              <a:t>+</a:t>
            </a:r>
            <a:r>
              <a:rPr lang="fr-FR" sz="2000" smtClean="0"/>
              <a:t>de la CRM.</a:t>
            </a:r>
          </a:p>
          <a:p>
            <a:pPr marL="609600" indent="-609600" eaLnBrk="1" hangingPunct="1">
              <a:buFontTx/>
              <a:buChar char="-"/>
            </a:pPr>
            <a:r>
              <a:rPr lang="fr-FR" sz="2000" smtClean="0"/>
              <a:t>Catalyse le transfert des e- du cytochrome C  réduit à l’oxygène moléculaire accepteur final :</a:t>
            </a:r>
          </a:p>
          <a:p>
            <a:pPr marL="990600" lvl="1" indent="-533400" eaLnBrk="1" hangingPunct="1">
              <a:buFontTx/>
              <a:buNone/>
            </a:pPr>
            <a:endParaRPr lang="fr-FR" sz="2000" b="1" smtClean="0"/>
          </a:p>
          <a:p>
            <a:pPr marL="990600" lvl="1" indent="-533400" eaLnBrk="1" hangingPunct="1">
              <a:buFontTx/>
              <a:buNone/>
            </a:pPr>
            <a:r>
              <a:rPr lang="en-GB" sz="2000" b="1" smtClean="0"/>
              <a:t>4 CYT  C </a:t>
            </a:r>
            <a:r>
              <a:rPr lang="en-GB" sz="2000" b="1" baseline="40000" smtClean="0"/>
              <a:t>(+2)</a:t>
            </a:r>
            <a:r>
              <a:rPr lang="en-GB" sz="2000" b="1" smtClean="0"/>
              <a:t>  +  4 H</a:t>
            </a:r>
            <a:r>
              <a:rPr lang="en-GB" sz="2000" b="1" baseline="40000" smtClean="0"/>
              <a:t>+</a:t>
            </a:r>
            <a:r>
              <a:rPr lang="en-GB" sz="2000" b="1" smtClean="0"/>
              <a:t>  + O2                4  CYT C </a:t>
            </a:r>
            <a:r>
              <a:rPr lang="en-GB" sz="2000" b="1" baseline="40000" smtClean="0"/>
              <a:t>(+3)</a:t>
            </a:r>
            <a:r>
              <a:rPr lang="en-GB" sz="2000" b="1" smtClean="0"/>
              <a:t>  +  2 H2O</a:t>
            </a:r>
          </a:p>
          <a:p>
            <a:pPr marL="990600" lvl="1" indent="-533400" eaLnBrk="1" hangingPunct="1">
              <a:buFontTx/>
              <a:buNone/>
            </a:pPr>
            <a:endParaRPr lang="fr-FR" sz="2000" smtClean="0"/>
          </a:p>
          <a:p>
            <a:pPr marL="990600" lvl="1" indent="-533400" eaLnBrk="1" hangingPunct="1"/>
            <a:r>
              <a:rPr lang="fr-FR" sz="2000" smtClean="0"/>
              <a:t>quatre e- sont conduits vers l’O</a:t>
            </a:r>
            <a:r>
              <a:rPr lang="fr-FR" sz="1200" b="1" smtClean="0"/>
              <a:t>2 </a:t>
            </a:r>
            <a:r>
              <a:rPr lang="fr-FR" sz="2000" smtClean="0"/>
              <a:t>pour le réduire en H</a:t>
            </a:r>
            <a:r>
              <a:rPr lang="fr-FR" sz="1200" b="1" smtClean="0"/>
              <a:t>2</a:t>
            </a:r>
            <a:r>
              <a:rPr lang="fr-FR" sz="2000" smtClean="0"/>
              <a:t>O.                      en même temps il y a pompage de protons de la matrice vers la face cytosolique de la membrane interne .</a:t>
            </a:r>
          </a:p>
          <a:p>
            <a:pPr marL="990600" lvl="1" indent="-533400" eaLnBrk="1" hangingPunct="1"/>
            <a:r>
              <a:rPr lang="fr-FR" sz="2000" smtClean="0"/>
              <a:t>la cytochrome C oxydase contient 2 noyaux hèmes identiques : a et a</a:t>
            </a:r>
            <a:r>
              <a:rPr lang="fr-FR" sz="2000" b="1" smtClean="0"/>
              <a:t>3</a:t>
            </a:r>
            <a:r>
              <a:rPr lang="fr-FR" sz="2000" smtClean="0"/>
              <a:t> chacun associé à un cuivre.</a:t>
            </a:r>
          </a:p>
        </p:txBody>
      </p:sp>
      <p:sp>
        <p:nvSpPr>
          <p:cNvPr id="17411" name="Line 3"/>
          <p:cNvSpPr>
            <a:spLocks noChangeShapeType="1"/>
          </p:cNvSpPr>
          <p:nvPr/>
        </p:nvSpPr>
        <p:spPr bwMode="auto">
          <a:xfrm>
            <a:off x="3708400" y="2492375"/>
            <a:ext cx="936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fr-FR" sz="2400" smtClean="0">
                <a:solidFill>
                  <a:schemeClr val="hlink"/>
                </a:solidFill>
              </a:rPr>
              <a:t>  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fr-FR" sz="2400" smtClean="0">
                <a:solidFill>
                  <a:schemeClr val="hlink"/>
                </a:solidFill>
              </a:rPr>
              <a:t>e- complexe  V : L’ATP ase  MITOCHONDRIALE :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fr-FR" sz="2400" smtClean="0">
              <a:solidFill>
                <a:schemeClr val="hlink"/>
              </a:solidFill>
            </a:endParaRPr>
          </a:p>
          <a:p>
            <a:pPr marL="609600" indent="-609600" eaLnBrk="1" hangingPunct="1">
              <a:lnSpc>
                <a:spcPct val="90000"/>
              </a:lnSpc>
              <a:buFontTx/>
              <a:buChar char="-"/>
            </a:pPr>
            <a:r>
              <a:rPr lang="fr-FR" sz="2200" smtClean="0"/>
              <a:t>Dernier enzyme de la CRM, constitué de 2 parties :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fr-FR" sz="2200" smtClean="0"/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fr-FR" sz="2200" smtClean="0"/>
              <a:t>Une partie insérée dans la membrane interne de la mitochondrie.</a:t>
            </a:r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fr-FR" sz="2200" smtClean="0"/>
              <a:t>Une tête (corpuscule de GREEN) faisant saillie dans la matrice. Cette tête est formée de plusieurs sous unités qui produisent l’ATP.</a:t>
            </a:r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fr-FR" sz="2200" smtClean="0"/>
          </a:p>
          <a:p>
            <a:pPr marL="609600" indent="-609600" eaLnBrk="1" hangingPunct="1">
              <a:lnSpc>
                <a:spcPct val="90000"/>
              </a:lnSpc>
              <a:buFontTx/>
              <a:buChar char="-"/>
            </a:pPr>
            <a:r>
              <a:rPr lang="fr-FR" sz="2200" smtClean="0"/>
              <a:t>Contrairement aux enzymes de la CRM (I, II, III), elle pompe les H</a:t>
            </a:r>
            <a:r>
              <a:rPr lang="fr-FR" sz="2200" baseline="30000" smtClean="0"/>
              <a:t>+</a:t>
            </a:r>
            <a:r>
              <a:rPr lang="fr-FR" sz="2200" smtClean="0"/>
              <a:t> de  E I M vers la matrice; elle récupère l’énergie que les autres enzymes de la CRM utilisent  pour accumuler les H</a:t>
            </a:r>
            <a:r>
              <a:rPr lang="fr-FR" sz="2200" baseline="30000" smtClean="0"/>
              <a:t>+</a:t>
            </a:r>
            <a:r>
              <a:rPr lang="fr-FR" sz="2200" smtClean="0"/>
              <a:t> dans E I M .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fr-FR" sz="2200" smtClean="0"/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fr-FR" sz="2200" smtClean="0"/>
              <a:t>-      Cette énergie est couplée à la réaction de phosphorylation de l’ADP par un Phosphate minéral en présence de Mg , cette réaction est endergonique et consomme  7.4 K cal / mole.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fr-FR" smtClean="0">
                <a:solidFill>
                  <a:schemeClr val="folHlink"/>
                </a:solidFill>
              </a:rPr>
              <a:t>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476250"/>
          </a:xfrm>
        </p:spPr>
        <p:txBody>
          <a:bodyPr/>
          <a:lstStyle/>
          <a:p>
            <a:pPr algn="l" eaLnBrk="1" hangingPunct="1"/>
            <a:r>
              <a:rPr lang="fr-FR" sz="2400" smtClean="0">
                <a:solidFill>
                  <a:srgbClr val="FF0000"/>
                </a:solidFill>
              </a:rPr>
              <a:t>IV- EQUATIONS  GLOBALES  DE  LA  CRM :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765175"/>
            <a:ext cx="8208963" cy="5616575"/>
          </a:xfrm>
        </p:spPr>
        <p:txBody>
          <a:bodyPr/>
          <a:lstStyle/>
          <a:p>
            <a:pPr lvl="2" eaLnBrk="1" hangingPunct="1">
              <a:lnSpc>
                <a:spcPct val="80000"/>
              </a:lnSpc>
            </a:pPr>
            <a:r>
              <a:rPr lang="fr-FR" sz="3200" smtClean="0"/>
              <a:t>le flux d’e- à partir du NADH vers l’O</a:t>
            </a:r>
            <a:r>
              <a:rPr lang="fr-FR" b="1" smtClean="0"/>
              <a:t>2</a:t>
            </a:r>
            <a:r>
              <a:rPr lang="fr-FR" sz="3200" smtClean="0"/>
              <a:t> est un processus EXERGONIQUE :</a:t>
            </a:r>
          </a:p>
          <a:p>
            <a:pPr lvl="2" eaLnBrk="1" hangingPunct="1">
              <a:lnSpc>
                <a:spcPct val="80000"/>
              </a:lnSpc>
              <a:buFontTx/>
              <a:buNone/>
            </a:pPr>
            <a:endParaRPr lang="nl-NL" sz="3200" b="1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nl-NL" smtClean="0">
                <a:solidFill>
                  <a:srgbClr val="0070C0"/>
                </a:solidFill>
              </a:rPr>
              <a:t>NADH  +  H</a:t>
            </a:r>
            <a:r>
              <a:rPr lang="nl-NL" baseline="30000" smtClean="0">
                <a:solidFill>
                  <a:srgbClr val="0070C0"/>
                </a:solidFill>
              </a:rPr>
              <a:t>+</a:t>
            </a:r>
            <a:r>
              <a:rPr lang="nl-NL" smtClean="0">
                <a:solidFill>
                  <a:srgbClr val="0070C0"/>
                </a:solidFill>
              </a:rPr>
              <a:t>  +  ½ O</a:t>
            </a:r>
            <a:r>
              <a:rPr lang="nl-NL" sz="1800" smtClean="0">
                <a:solidFill>
                  <a:srgbClr val="0070C0"/>
                </a:solidFill>
              </a:rPr>
              <a:t>2</a:t>
            </a:r>
            <a:r>
              <a:rPr lang="nl-NL" smtClean="0">
                <a:solidFill>
                  <a:srgbClr val="0070C0"/>
                </a:solidFill>
              </a:rPr>
              <a:t>              NAD</a:t>
            </a:r>
            <a:r>
              <a:rPr lang="nl-NL" baseline="30000" smtClean="0">
                <a:solidFill>
                  <a:srgbClr val="0070C0"/>
                </a:solidFill>
              </a:rPr>
              <a:t>+</a:t>
            </a:r>
            <a:r>
              <a:rPr lang="nl-NL" smtClean="0">
                <a:solidFill>
                  <a:srgbClr val="0070C0"/>
                </a:solidFill>
              </a:rPr>
              <a:t> + H</a:t>
            </a:r>
            <a:r>
              <a:rPr lang="nl-NL" sz="1800" smtClean="0">
                <a:solidFill>
                  <a:srgbClr val="0070C0"/>
                </a:solidFill>
              </a:rPr>
              <a:t>2</a:t>
            </a:r>
            <a:r>
              <a:rPr lang="nl-NL" smtClean="0">
                <a:solidFill>
                  <a:srgbClr val="0070C0"/>
                </a:solidFill>
              </a:rPr>
              <a:t>O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nl-NL" b="1" smtClean="0">
                <a:sym typeface="Symbol" panose="05050102010706020507" pitchFamily="18" charset="2"/>
              </a:rPr>
              <a:t>   </a:t>
            </a:r>
            <a:r>
              <a:rPr lang="de-DE" b="1" smtClean="0"/>
              <a:t>E°’ = +1.14 v</a:t>
            </a:r>
            <a:r>
              <a:rPr lang="de-DE" b="1" smtClean="0">
                <a:sym typeface="Symbol" panose="05050102010706020507" pitchFamily="18" charset="2"/>
              </a:rPr>
              <a:t>                                             </a:t>
            </a:r>
            <a:r>
              <a:rPr lang="en-GB" b="1" smtClean="0"/>
              <a:t>G°’ = - 52.6 K cal / mole.</a:t>
            </a:r>
            <a:endParaRPr lang="fr-FR" smtClean="0"/>
          </a:p>
          <a:p>
            <a:pPr lvl="2" eaLnBrk="1" hangingPunct="1">
              <a:lnSpc>
                <a:spcPct val="80000"/>
              </a:lnSpc>
            </a:pPr>
            <a:r>
              <a:rPr lang="fr-FR" sz="3200" smtClean="0"/>
              <a:t>cette énergie libre d’oxydation est utilisée pour synthétiser l’ATP:</a:t>
            </a:r>
            <a:endParaRPr lang="en-GB" sz="3200" b="1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mtClean="0">
                <a:solidFill>
                  <a:srgbClr val="0070C0"/>
                </a:solidFill>
              </a:rPr>
              <a:t>ADP +  Pi  +  H</a:t>
            </a:r>
            <a:r>
              <a:rPr lang="en-GB" baseline="30000" smtClean="0">
                <a:solidFill>
                  <a:srgbClr val="0070C0"/>
                </a:solidFill>
              </a:rPr>
              <a:t>+</a:t>
            </a:r>
            <a:r>
              <a:rPr lang="en-GB" smtClean="0">
                <a:solidFill>
                  <a:srgbClr val="0070C0"/>
                </a:solidFill>
              </a:rPr>
              <a:t>                     ATP  +  H</a:t>
            </a:r>
            <a:r>
              <a:rPr lang="en-GB" sz="1800" smtClean="0">
                <a:solidFill>
                  <a:srgbClr val="0070C0"/>
                </a:solidFill>
              </a:rPr>
              <a:t>2</a:t>
            </a:r>
            <a:r>
              <a:rPr lang="en-GB" smtClean="0">
                <a:solidFill>
                  <a:srgbClr val="0070C0"/>
                </a:solidFill>
              </a:rPr>
              <a:t>O</a:t>
            </a:r>
            <a:endParaRPr lang="fr-FR" smtClean="0">
              <a:solidFill>
                <a:srgbClr val="0070C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b="1" smtClean="0">
                <a:sym typeface="Symbol" panose="05050102010706020507" pitchFamily="18" charset="2"/>
              </a:rPr>
              <a:t></a:t>
            </a:r>
            <a:r>
              <a:rPr lang="en-GB" b="1" smtClean="0"/>
              <a:t>G°’ = +7.4 K cal / mole.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b="1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sz="1600" b="1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fr-FR" sz="2400" b="1" smtClean="0"/>
          </a:p>
        </p:txBody>
      </p:sp>
      <p:sp>
        <p:nvSpPr>
          <p:cNvPr id="19460" name="Line 4"/>
          <p:cNvSpPr>
            <a:spLocks noChangeShapeType="1"/>
          </p:cNvSpPr>
          <p:nvPr/>
        </p:nvSpPr>
        <p:spPr bwMode="auto">
          <a:xfrm>
            <a:off x="3779838" y="4652963"/>
            <a:ext cx="15843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9461" name="Line 5"/>
          <p:cNvSpPr>
            <a:spLocks noChangeShapeType="1"/>
          </p:cNvSpPr>
          <p:nvPr/>
        </p:nvSpPr>
        <p:spPr bwMode="auto">
          <a:xfrm>
            <a:off x="4643438" y="2420938"/>
            <a:ext cx="9366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9462" name="Line 6"/>
          <p:cNvSpPr>
            <a:spLocks noChangeShapeType="1"/>
          </p:cNvSpPr>
          <p:nvPr/>
        </p:nvSpPr>
        <p:spPr bwMode="auto">
          <a:xfrm flipH="1">
            <a:off x="3829050" y="4581525"/>
            <a:ext cx="14573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9463" name="Line 7"/>
          <p:cNvSpPr>
            <a:spLocks noChangeShapeType="1"/>
          </p:cNvSpPr>
          <p:nvPr/>
        </p:nvSpPr>
        <p:spPr bwMode="auto">
          <a:xfrm flipH="1">
            <a:off x="4694238" y="2349500"/>
            <a:ext cx="79216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33" name="Group 53"/>
          <p:cNvGraphicFramePr>
            <a:graphicFrameLocks noGrp="1"/>
          </p:cNvGraphicFramePr>
          <p:nvPr>
            <p:ph/>
          </p:nvPr>
        </p:nvGraphicFramePr>
        <p:xfrm>
          <a:off x="1331913" y="274638"/>
          <a:ext cx="7354887" cy="5592762"/>
        </p:xfrm>
        <a:graphic>
          <a:graphicData uri="http://schemas.openxmlformats.org/drawingml/2006/table">
            <a:tbl>
              <a:tblPr/>
              <a:tblGrid>
                <a:gridCol w="4133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6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21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620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1696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REACTIONS</a:t>
                      </a:r>
                      <a:r>
                        <a:rPr kumimoji="0" lang="fr-F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E°’ (v) Ph=7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T°=30°C</a:t>
                      </a:r>
                      <a:r>
                        <a:rPr kumimoji="0" lang="de-D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  </a:t>
                      </a: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sym typeface="Symbol" panose="05050102010706020507" pitchFamily="18" charset="2"/>
                        </a:rPr>
                        <a:t></a:t>
                      </a: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E°’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   (v)</a:t>
                      </a:r>
                      <a:r>
                        <a:rPr kumimoji="0" lang="nl-N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endParaRPr kumimoji="0" lang="fr-F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     ATP</a:t>
                      </a:r>
                      <a:endParaRPr kumimoji="0" lang="fr-F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112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NAD / NADH + H</a:t>
                      </a:r>
                      <a:r>
                        <a:rPr kumimoji="0" lang="nl-NL" sz="20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kumimoji="0" lang="fr-FR" sz="2000" b="1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-0.32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271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kumimoji="0" lang="fr-F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FP1 / FP3H2 (flavoprotéine)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-0.12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+ 0.20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1 ATP 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271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CoQ ox  /CoQ red</a:t>
                      </a:r>
                      <a:endParaRPr kumimoji="0" lang="fr-F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- 0.10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+ 0.02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271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kumimoji="0" lang="fr-F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Cyt b Fe </a:t>
                      </a:r>
                      <a:r>
                        <a:rPr kumimoji="0" lang="fr-FR" sz="20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3+</a:t>
                      </a:r>
                      <a:r>
                        <a:rPr kumimoji="0" lang="fr-F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/cyt b Fe </a:t>
                      </a:r>
                      <a:r>
                        <a:rPr kumimoji="0" lang="fr-FR" sz="20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2+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+0.08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+ 0.02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8112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Cyt c Fe </a:t>
                      </a:r>
                      <a:r>
                        <a:rPr kumimoji="0" lang="fr-FR" sz="20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3+</a:t>
                      </a:r>
                      <a:r>
                        <a:rPr kumimoji="0" lang="fr-F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/ Cyt c Fe </a:t>
                      </a:r>
                      <a:r>
                        <a:rPr kumimoji="0" lang="fr-FR" sz="20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2+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+</a:t>
                      </a: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0.25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+ 0.17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1 ATP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8271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Cyt(a+a3)Fe </a:t>
                      </a:r>
                      <a:r>
                        <a:rPr kumimoji="0" lang="fr-FR" sz="20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3+</a:t>
                      </a:r>
                      <a:r>
                        <a:rPr kumimoji="0" lang="fr-F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/  Cyt(a+a3)</a:t>
                      </a: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Fe </a:t>
                      </a:r>
                      <a:r>
                        <a:rPr kumimoji="0" lang="fr-FR" sz="20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2+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+0.29</a:t>
                      </a:r>
                      <a:endParaRPr kumimoji="0" lang="fr-F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+ 0.04</a:t>
                      </a:r>
                      <a:endParaRPr kumimoji="0" lang="fr-F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8271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½  O2   /   H2O</a:t>
                      </a:r>
                      <a:endParaRPr kumimoji="0" lang="fr-F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+0.82</a:t>
                      </a:r>
                      <a:endParaRPr kumimoji="0" lang="fr-F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+ 0.53</a:t>
                      </a:r>
                      <a:endParaRPr kumimoji="0" lang="fr-F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1 ATP 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0529" name="Rectangle 49"/>
          <p:cNvSpPr>
            <a:spLocks noChangeArrowheads="1"/>
          </p:cNvSpPr>
          <p:nvPr/>
        </p:nvSpPr>
        <p:spPr bwMode="auto">
          <a:xfrm>
            <a:off x="179388" y="3128963"/>
            <a:ext cx="9175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sz="1800" b="1">
                <a:solidFill>
                  <a:srgbClr val="0070C0"/>
                </a:solidFill>
              </a:rPr>
              <a:t>FADH</a:t>
            </a:r>
            <a:r>
              <a:rPr lang="nl-NL" sz="1400" b="1">
                <a:solidFill>
                  <a:srgbClr val="0070C0"/>
                </a:solidFill>
              </a:rPr>
              <a:t>2</a:t>
            </a:r>
            <a:endParaRPr lang="fr-FR" sz="1400" b="1">
              <a:solidFill>
                <a:srgbClr val="0070C0"/>
              </a:solidFill>
            </a:endParaRPr>
          </a:p>
        </p:txBody>
      </p:sp>
      <p:sp>
        <p:nvSpPr>
          <p:cNvPr id="20530" name="Rectangle 50"/>
          <p:cNvSpPr>
            <a:spLocks noChangeArrowheads="1"/>
          </p:cNvSpPr>
          <p:nvPr/>
        </p:nvSpPr>
        <p:spPr bwMode="auto">
          <a:xfrm>
            <a:off x="-36513" y="1112838"/>
            <a:ext cx="1231901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sz="1800" b="1">
                <a:solidFill>
                  <a:srgbClr val="0070C0"/>
                </a:solidFill>
              </a:rPr>
              <a:t>NADH+H</a:t>
            </a:r>
            <a:r>
              <a:rPr lang="nl-NL" sz="1800" b="1" baseline="30000">
                <a:solidFill>
                  <a:srgbClr val="0070C0"/>
                </a:solidFill>
              </a:rPr>
              <a:t>+</a:t>
            </a:r>
            <a:endParaRPr lang="fr-FR" sz="1800" b="1" baseline="30000">
              <a:solidFill>
                <a:srgbClr val="0070C0"/>
              </a:solidFill>
            </a:endParaRPr>
          </a:p>
        </p:txBody>
      </p:sp>
      <p:sp>
        <p:nvSpPr>
          <p:cNvPr id="20531" name="Line 51"/>
          <p:cNvSpPr>
            <a:spLocks noChangeShapeType="1"/>
          </p:cNvSpPr>
          <p:nvPr/>
        </p:nvSpPr>
        <p:spPr bwMode="auto">
          <a:xfrm>
            <a:off x="611188" y="1557338"/>
            <a:ext cx="576262" cy="0"/>
          </a:xfrm>
          <a:prstGeom prst="line">
            <a:avLst/>
          </a:prstGeom>
          <a:noFill/>
          <a:ln w="28575">
            <a:solidFill>
              <a:srgbClr val="3366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0532" name="Line 52"/>
          <p:cNvSpPr>
            <a:spLocks noChangeShapeType="1"/>
          </p:cNvSpPr>
          <p:nvPr/>
        </p:nvSpPr>
        <p:spPr bwMode="auto">
          <a:xfrm>
            <a:off x="611188" y="3573463"/>
            <a:ext cx="576262" cy="0"/>
          </a:xfrm>
          <a:prstGeom prst="line">
            <a:avLst/>
          </a:prstGeom>
          <a:noFill/>
          <a:ln w="28575">
            <a:solidFill>
              <a:srgbClr val="3366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fr-FR" sz="1800" smtClean="0"/>
          </a:p>
        </p:txBody>
      </p:sp>
      <p:sp>
        <p:nvSpPr>
          <p:cNvPr id="21507" name="Line 3"/>
          <p:cNvSpPr>
            <a:spLocks noChangeShapeType="1"/>
          </p:cNvSpPr>
          <p:nvPr/>
        </p:nvSpPr>
        <p:spPr bwMode="auto">
          <a:xfrm>
            <a:off x="1331913" y="836613"/>
            <a:ext cx="0" cy="5256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1508" name="Line 4"/>
          <p:cNvSpPr>
            <a:spLocks noChangeShapeType="1"/>
          </p:cNvSpPr>
          <p:nvPr/>
        </p:nvSpPr>
        <p:spPr bwMode="auto">
          <a:xfrm>
            <a:off x="1331913" y="6092825"/>
            <a:ext cx="7632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1509" name="AutoShape 5"/>
          <p:cNvSpPr>
            <a:spLocks noChangeArrowheads="1"/>
          </p:cNvSpPr>
          <p:nvPr/>
        </p:nvSpPr>
        <p:spPr bwMode="auto">
          <a:xfrm>
            <a:off x="1763713" y="1052513"/>
            <a:ext cx="1512887" cy="576262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sz="1800"/>
              <a:t>NADH/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sz="1800"/>
              <a:t>OXYDORED</a:t>
            </a:r>
          </a:p>
        </p:txBody>
      </p:sp>
      <p:sp>
        <p:nvSpPr>
          <p:cNvPr id="21510" name="AutoShape 6"/>
          <p:cNvSpPr>
            <a:spLocks noChangeArrowheads="1"/>
          </p:cNvSpPr>
          <p:nvPr/>
        </p:nvSpPr>
        <p:spPr bwMode="auto">
          <a:xfrm>
            <a:off x="4643438" y="2420938"/>
            <a:ext cx="1584325" cy="64928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sz="1800"/>
              <a:t>CYT C/        </a:t>
            </a:r>
            <a:r>
              <a:rPr lang="fr-FR" sz="1800">
                <a:solidFill>
                  <a:schemeClr val="hlink"/>
                </a:solidFill>
              </a:rPr>
              <a:t> II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sz="1800"/>
              <a:t>OXYDORED</a:t>
            </a:r>
          </a:p>
        </p:txBody>
      </p:sp>
      <p:sp>
        <p:nvSpPr>
          <p:cNvPr id="21511" name="AutoShape 7"/>
          <p:cNvSpPr>
            <a:spLocks noChangeArrowheads="1"/>
          </p:cNvSpPr>
          <p:nvPr/>
        </p:nvSpPr>
        <p:spPr bwMode="auto">
          <a:xfrm>
            <a:off x="7164388" y="4221163"/>
            <a:ext cx="1728787" cy="7207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sz="1800"/>
              <a:t>CYT C/          </a:t>
            </a:r>
            <a:r>
              <a:rPr lang="fr-FR" sz="1800">
                <a:solidFill>
                  <a:schemeClr val="hlink"/>
                </a:solidFill>
              </a:rPr>
              <a:t>III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sz="1800"/>
              <a:t>OXYDASE</a:t>
            </a:r>
          </a:p>
        </p:txBody>
      </p:sp>
      <p:sp>
        <p:nvSpPr>
          <p:cNvPr id="21512" name="Oval 8"/>
          <p:cNvSpPr>
            <a:spLocks noChangeArrowheads="1"/>
          </p:cNvSpPr>
          <p:nvPr/>
        </p:nvSpPr>
        <p:spPr bwMode="auto">
          <a:xfrm>
            <a:off x="3635375" y="1773238"/>
            <a:ext cx="865188" cy="5762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sz="1800"/>
              <a:t>Q</a:t>
            </a:r>
          </a:p>
        </p:txBody>
      </p:sp>
      <p:sp>
        <p:nvSpPr>
          <p:cNvPr id="21513" name="Oval 9"/>
          <p:cNvSpPr>
            <a:spLocks noChangeArrowheads="1"/>
          </p:cNvSpPr>
          <p:nvPr/>
        </p:nvSpPr>
        <p:spPr bwMode="auto">
          <a:xfrm>
            <a:off x="6227763" y="3716338"/>
            <a:ext cx="863600" cy="5762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sz="1800"/>
              <a:t>C</a:t>
            </a:r>
          </a:p>
        </p:txBody>
      </p:sp>
      <p:sp>
        <p:nvSpPr>
          <p:cNvPr id="21514" name="Line 10"/>
          <p:cNvSpPr>
            <a:spLocks noChangeShapeType="1"/>
          </p:cNvSpPr>
          <p:nvPr/>
        </p:nvSpPr>
        <p:spPr bwMode="auto">
          <a:xfrm>
            <a:off x="1331913" y="1339850"/>
            <a:ext cx="342900" cy="15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1515" name="Line 11"/>
          <p:cNvSpPr>
            <a:spLocks noChangeShapeType="1"/>
          </p:cNvSpPr>
          <p:nvPr/>
        </p:nvSpPr>
        <p:spPr bwMode="auto">
          <a:xfrm>
            <a:off x="1331913" y="2133600"/>
            <a:ext cx="230346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1516" name="Line 12"/>
          <p:cNvSpPr>
            <a:spLocks noChangeShapeType="1"/>
          </p:cNvSpPr>
          <p:nvPr/>
        </p:nvSpPr>
        <p:spPr bwMode="auto">
          <a:xfrm>
            <a:off x="1331913" y="2781300"/>
            <a:ext cx="33115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1517" name="Line 13"/>
          <p:cNvSpPr>
            <a:spLocks noChangeShapeType="1"/>
          </p:cNvSpPr>
          <p:nvPr/>
        </p:nvSpPr>
        <p:spPr bwMode="auto">
          <a:xfrm>
            <a:off x="1331913" y="4076700"/>
            <a:ext cx="482441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1518" name="Line 14"/>
          <p:cNvSpPr>
            <a:spLocks noChangeShapeType="1"/>
          </p:cNvSpPr>
          <p:nvPr/>
        </p:nvSpPr>
        <p:spPr bwMode="auto">
          <a:xfrm>
            <a:off x="1331913" y="4581525"/>
            <a:ext cx="583247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1519" name="Rectangle 15"/>
          <p:cNvSpPr>
            <a:spLocks noChangeArrowheads="1"/>
          </p:cNvSpPr>
          <p:nvPr/>
        </p:nvSpPr>
        <p:spPr bwMode="auto">
          <a:xfrm>
            <a:off x="611188" y="1125538"/>
            <a:ext cx="647700" cy="431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sz="1800">
                <a:latin typeface="Garamond" panose="02020404030301010803" pitchFamily="18" charset="0"/>
              </a:rPr>
              <a:t>-0,32</a:t>
            </a:r>
          </a:p>
        </p:txBody>
      </p:sp>
      <p:sp>
        <p:nvSpPr>
          <p:cNvPr id="21520" name="Rectangle 16"/>
          <p:cNvSpPr>
            <a:spLocks noChangeArrowheads="1"/>
          </p:cNvSpPr>
          <p:nvPr/>
        </p:nvSpPr>
        <p:spPr bwMode="auto">
          <a:xfrm>
            <a:off x="611188" y="1917700"/>
            <a:ext cx="647700" cy="431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sz="1800">
                <a:latin typeface="Garamond" panose="02020404030301010803" pitchFamily="18" charset="0"/>
              </a:rPr>
              <a:t>-0,10</a:t>
            </a:r>
          </a:p>
        </p:txBody>
      </p:sp>
      <p:sp>
        <p:nvSpPr>
          <p:cNvPr id="21521" name="Rectangle 17"/>
          <p:cNvSpPr>
            <a:spLocks noChangeArrowheads="1"/>
          </p:cNvSpPr>
          <p:nvPr/>
        </p:nvSpPr>
        <p:spPr bwMode="auto">
          <a:xfrm>
            <a:off x="611188" y="2565400"/>
            <a:ext cx="647700" cy="431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sz="1800">
                <a:latin typeface="Garamond" panose="02020404030301010803" pitchFamily="18" charset="0"/>
              </a:rPr>
              <a:t>+0,08</a:t>
            </a:r>
          </a:p>
        </p:txBody>
      </p:sp>
      <p:sp>
        <p:nvSpPr>
          <p:cNvPr id="21522" name="Rectangle 18"/>
          <p:cNvSpPr>
            <a:spLocks noChangeArrowheads="1"/>
          </p:cNvSpPr>
          <p:nvPr/>
        </p:nvSpPr>
        <p:spPr bwMode="auto">
          <a:xfrm>
            <a:off x="611188" y="3860800"/>
            <a:ext cx="647700" cy="431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sz="1800">
                <a:latin typeface="Garamond" panose="02020404030301010803" pitchFamily="18" charset="0"/>
              </a:rPr>
              <a:t>+0,25</a:t>
            </a:r>
          </a:p>
        </p:txBody>
      </p:sp>
      <p:sp>
        <p:nvSpPr>
          <p:cNvPr id="21523" name="Rectangle 19"/>
          <p:cNvSpPr>
            <a:spLocks noChangeArrowheads="1"/>
          </p:cNvSpPr>
          <p:nvPr/>
        </p:nvSpPr>
        <p:spPr bwMode="auto">
          <a:xfrm>
            <a:off x="611188" y="4365625"/>
            <a:ext cx="647700" cy="431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sz="1800">
                <a:latin typeface="Garamond" panose="02020404030301010803" pitchFamily="18" charset="0"/>
              </a:rPr>
              <a:t>+0,29</a:t>
            </a:r>
          </a:p>
        </p:txBody>
      </p:sp>
      <p:sp>
        <p:nvSpPr>
          <p:cNvPr id="21524" name="Rectangle 20"/>
          <p:cNvSpPr>
            <a:spLocks noChangeArrowheads="1"/>
          </p:cNvSpPr>
          <p:nvPr/>
        </p:nvSpPr>
        <p:spPr bwMode="auto">
          <a:xfrm>
            <a:off x="611188" y="5495925"/>
            <a:ext cx="647700" cy="431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sz="1800">
                <a:latin typeface="Garamond" panose="02020404030301010803" pitchFamily="18" charset="0"/>
              </a:rPr>
              <a:t>+0,82 </a:t>
            </a:r>
          </a:p>
        </p:txBody>
      </p:sp>
      <p:sp>
        <p:nvSpPr>
          <p:cNvPr id="21525" name="AutoShape 21"/>
          <p:cNvSpPr>
            <a:spLocks noChangeArrowheads="1"/>
          </p:cNvSpPr>
          <p:nvPr/>
        </p:nvSpPr>
        <p:spPr bwMode="auto">
          <a:xfrm>
            <a:off x="7159625" y="4962525"/>
            <a:ext cx="1800225" cy="431800"/>
          </a:xfrm>
          <a:prstGeom prst="curvedDownArrow">
            <a:avLst>
              <a:gd name="adj1" fmla="val 83382"/>
              <a:gd name="adj2" fmla="val 166765"/>
              <a:gd name="adj3" fmla="val 33333"/>
            </a:avLst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sz="1800"/>
          </a:p>
        </p:txBody>
      </p:sp>
      <p:sp>
        <p:nvSpPr>
          <p:cNvPr id="21526" name="AutoShape 22"/>
          <p:cNvSpPr>
            <a:spLocks noChangeArrowheads="1"/>
          </p:cNvSpPr>
          <p:nvPr/>
        </p:nvSpPr>
        <p:spPr bwMode="auto">
          <a:xfrm>
            <a:off x="7019925" y="5445125"/>
            <a:ext cx="720725" cy="57626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sz="1800"/>
              <a:t>½ O</a:t>
            </a:r>
            <a:r>
              <a:rPr lang="fr-FR" sz="1200" b="1"/>
              <a:t>2</a:t>
            </a:r>
          </a:p>
        </p:txBody>
      </p:sp>
      <p:sp>
        <p:nvSpPr>
          <p:cNvPr id="21527" name="AutoShape 23"/>
          <p:cNvSpPr>
            <a:spLocks noChangeArrowheads="1"/>
          </p:cNvSpPr>
          <p:nvPr/>
        </p:nvSpPr>
        <p:spPr bwMode="auto">
          <a:xfrm>
            <a:off x="8243888" y="5446713"/>
            <a:ext cx="792162" cy="57467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sz="1800"/>
              <a:t>H</a:t>
            </a:r>
            <a:r>
              <a:rPr lang="fr-FR" sz="1200" b="1"/>
              <a:t>2</a:t>
            </a:r>
            <a:r>
              <a:rPr lang="fr-FR" sz="1800"/>
              <a:t>O</a:t>
            </a:r>
            <a:endParaRPr lang="fr-FR" sz="1800" b="1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fr-FR" sz="1800"/>
          </a:p>
        </p:txBody>
      </p:sp>
      <p:sp>
        <p:nvSpPr>
          <p:cNvPr id="21528" name="Line 24"/>
          <p:cNvSpPr>
            <a:spLocks noChangeShapeType="1"/>
          </p:cNvSpPr>
          <p:nvPr/>
        </p:nvSpPr>
        <p:spPr bwMode="auto">
          <a:xfrm>
            <a:off x="1331913" y="5734050"/>
            <a:ext cx="5761037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1529" name="Line 25"/>
          <p:cNvSpPr>
            <a:spLocks noChangeShapeType="1"/>
          </p:cNvSpPr>
          <p:nvPr/>
        </p:nvSpPr>
        <p:spPr bwMode="auto">
          <a:xfrm>
            <a:off x="3348038" y="1557338"/>
            <a:ext cx="43180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1530" name="Line 26"/>
          <p:cNvSpPr>
            <a:spLocks noChangeShapeType="1"/>
          </p:cNvSpPr>
          <p:nvPr/>
        </p:nvSpPr>
        <p:spPr bwMode="auto">
          <a:xfrm>
            <a:off x="4500563" y="2133600"/>
            <a:ext cx="503237" cy="2143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1531" name="Line 27"/>
          <p:cNvSpPr>
            <a:spLocks noChangeShapeType="1"/>
          </p:cNvSpPr>
          <p:nvPr/>
        </p:nvSpPr>
        <p:spPr bwMode="auto">
          <a:xfrm>
            <a:off x="6227763" y="3141663"/>
            <a:ext cx="360362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1532" name="Line 28"/>
          <p:cNvSpPr>
            <a:spLocks noChangeShapeType="1"/>
          </p:cNvSpPr>
          <p:nvPr/>
        </p:nvSpPr>
        <p:spPr bwMode="auto">
          <a:xfrm>
            <a:off x="7092950" y="3933825"/>
            <a:ext cx="792163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1533" name="Rectangle 29"/>
          <p:cNvSpPr>
            <a:spLocks noChangeArrowheads="1"/>
          </p:cNvSpPr>
          <p:nvPr/>
        </p:nvSpPr>
        <p:spPr bwMode="auto">
          <a:xfrm>
            <a:off x="2771775" y="6165850"/>
            <a:ext cx="5761038" cy="358775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sz="1800">
                <a:solidFill>
                  <a:schemeClr val="bg1"/>
                </a:solidFill>
              </a:rPr>
              <a:t>Direction du flux des e</a:t>
            </a:r>
            <a:r>
              <a:rPr lang="fr-FR" sz="1800" baseline="40000">
                <a:solidFill>
                  <a:schemeClr val="bg1"/>
                </a:solidFill>
              </a:rPr>
              <a:t>-</a:t>
            </a:r>
          </a:p>
        </p:txBody>
      </p:sp>
      <p:sp>
        <p:nvSpPr>
          <p:cNvPr id="21534" name="Rectangle 30"/>
          <p:cNvSpPr>
            <a:spLocks noChangeArrowheads="1"/>
          </p:cNvSpPr>
          <p:nvPr/>
        </p:nvSpPr>
        <p:spPr bwMode="auto">
          <a:xfrm>
            <a:off x="369888" y="514350"/>
            <a:ext cx="2355850" cy="366713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sz="1800">
                <a:solidFill>
                  <a:schemeClr val="bg1"/>
                </a:solidFill>
              </a:rPr>
              <a:t>Potentiel redox en (v)</a:t>
            </a:r>
          </a:p>
        </p:txBody>
      </p:sp>
      <p:sp>
        <p:nvSpPr>
          <p:cNvPr id="21535" name="AutoShape 31"/>
          <p:cNvSpPr>
            <a:spLocks noChangeArrowheads="1"/>
          </p:cNvSpPr>
          <p:nvPr/>
        </p:nvSpPr>
        <p:spPr bwMode="auto">
          <a:xfrm>
            <a:off x="2916238" y="1063625"/>
            <a:ext cx="360362" cy="2889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sz="1800">
                <a:solidFill>
                  <a:schemeClr val="hlink"/>
                </a:solidFill>
                <a:latin typeface="Garamond" panose="02020404030301010803" pitchFamily="18" charset="0"/>
              </a:rPr>
              <a:t>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1975"/>
          </a:xfrm>
        </p:spPr>
        <p:txBody>
          <a:bodyPr/>
          <a:lstStyle/>
          <a:p>
            <a:pPr algn="l" eaLnBrk="1" hangingPunct="1"/>
            <a:r>
              <a:rPr lang="fr-FR" sz="2800" smtClean="0">
                <a:solidFill>
                  <a:srgbClr val="FF0000"/>
                </a:solidFill>
              </a:rPr>
              <a:t>I  -  INTRODUCTION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66838"/>
            <a:ext cx="9144000" cy="5949950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fr-FR" sz="2400" dirty="0" smtClean="0"/>
              <a:t>Chaîne de transport des électrons : 3 complexes protéiques : 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fr-FR" sz="2400" dirty="0" smtClean="0"/>
              <a:t>-  </a:t>
            </a:r>
            <a:r>
              <a:rPr lang="fr-FR" dirty="0" smtClean="0"/>
              <a:t>Complexe I</a:t>
            </a:r>
            <a:r>
              <a:rPr lang="fr-FR" sz="2400" dirty="0" smtClean="0"/>
              <a:t>  : </a:t>
            </a:r>
            <a:r>
              <a:rPr lang="fr-FR" sz="2200" dirty="0" smtClean="0">
                <a:solidFill>
                  <a:srgbClr val="0070C0"/>
                </a:solidFill>
              </a:rPr>
              <a:t>NADH – CoQ – OXYDOREDUCTASE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fr-FR" sz="2800" dirty="0" smtClean="0"/>
              <a:t>     - Complexe II : </a:t>
            </a:r>
            <a:r>
              <a:rPr lang="fr-FR" sz="2200" dirty="0" smtClean="0">
                <a:solidFill>
                  <a:srgbClr val="0070C0"/>
                </a:solidFill>
              </a:rPr>
              <a:t>CoQ- CYTOCHROME C - OXYDOREDUCTASE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fr-FR" sz="2800" dirty="0" smtClean="0"/>
              <a:t>     - Complexe III</a:t>
            </a:r>
            <a:r>
              <a:rPr lang="fr-FR" sz="2400" dirty="0" smtClean="0"/>
              <a:t> : </a:t>
            </a:r>
            <a:r>
              <a:rPr lang="fr-FR" sz="2200" dirty="0" smtClean="0">
                <a:solidFill>
                  <a:srgbClr val="0070C0"/>
                </a:solidFill>
              </a:rPr>
              <a:t>CYTOCHROME C OXYDASE</a:t>
            </a:r>
            <a:r>
              <a:rPr lang="fr-FR" sz="2200" dirty="0" smtClean="0">
                <a:solidFill>
                  <a:schemeClr val="hlink"/>
                </a:solidFill>
              </a:rPr>
              <a:t>.</a:t>
            </a:r>
            <a:r>
              <a:rPr lang="fr-FR" sz="2800" dirty="0" smtClean="0"/>
              <a:t>  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fr-FR" sz="2400" dirty="0" smtClean="0"/>
              <a:t>Le CoQ (ubiquinone) et le cyt C sont des transporteurs mobiles de la CRM.</a:t>
            </a:r>
          </a:p>
          <a:p>
            <a:pPr marL="457200" lvl="1" indent="0" eaLnBrk="1" hangingPunct="1">
              <a:lnSpc>
                <a:spcPct val="90000"/>
              </a:lnSpc>
              <a:buFontTx/>
              <a:buNone/>
              <a:defRPr/>
            </a:pPr>
            <a:r>
              <a:rPr lang="fr-FR" dirty="0" smtClean="0">
                <a:cs typeface="Arial" panose="020B0604020202020204" pitchFamily="34" charset="0"/>
              </a:rPr>
              <a:t>►</a:t>
            </a:r>
            <a:r>
              <a:rPr lang="fr-FR" dirty="0" smtClean="0"/>
              <a:t>Complexe IV : </a:t>
            </a:r>
            <a:r>
              <a:rPr lang="fr-FR" sz="2200" dirty="0" smtClean="0">
                <a:solidFill>
                  <a:srgbClr val="0070C0"/>
                </a:solidFill>
              </a:rPr>
              <a:t>SUCCINATE - CoQ – OXYDOREDUCTRASE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fr-FR" sz="2800" dirty="0"/>
              <a:t> </a:t>
            </a:r>
            <a:r>
              <a:rPr lang="fr-FR" sz="2800" dirty="0" smtClean="0"/>
              <a:t>    </a:t>
            </a:r>
            <a:r>
              <a:rPr lang="fr-FR" sz="2800" dirty="0" smtClean="0">
                <a:cs typeface="Arial" panose="020B0604020202020204" pitchFamily="34" charset="0"/>
              </a:rPr>
              <a:t>►</a:t>
            </a:r>
            <a:r>
              <a:rPr lang="fr-FR" sz="2800" dirty="0" smtClean="0"/>
              <a:t>Complexe  V : </a:t>
            </a:r>
            <a:r>
              <a:rPr lang="fr-FR" sz="2200" dirty="0" smtClean="0">
                <a:solidFill>
                  <a:srgbClr val="0070C0"/>
                </a:solidFill>
              </a:rPr>
              <a:t>ATPase MITOCHONDRIALE</a:t>
            </a:r>
            <a:r>
              <a:rPr lang="fr-FR" sz="2200" dirty="0" smtClean="0">
                <a:solidFill>
                  <a:schemeClr val="hlink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206375" y="71438"/>
            <a:ext cx="8686800" cy="549275"/>
          </a:xfrm>
        </p:spPr>
        <p:txBody>
          <a:bodyPr/>
          <a:lstStyle/>
          <a:p>
            <a:pPr marL="838200" indent="-838200" algn="l" eaLnBrk="1" hangingPunct="1"/>
            <a:r>
              <a:rPr lang="en-GB" sz="2400" smtClean="0">
                <a:solidFill>
                  <a:srgbClr val="FF0000"/>
                </a:solidFill>
              </a:rPr>
              <a:t>V- HYPOTHESE CHIMIOSMOTIQUE :  P.MITCHELL  (1961)</a:t>
            </a:r>
            <a:endParaRPr lang="fr-FR" sz="2400" smtClean="0">
              <a:solidFill>
                <a:srgbClr val="FF0000"/>
              </a:solidFill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20713"/>
            <a:ext cx="9144000" cy="6237287"/>
          </a:xfrm>
        </p:spPr>
        <p:txBody>
          <a:bodyPr/>
          <a:lstStyle/>
          <a:p>
            <a:pPr lvl="1" eaLnBrk="1" hangingPunct="1">
              <a:lnSpc>
                <a:spcPct val="80000"/>
              </a:lnSpc>
              <a:defRPr/>
            </a:pPr>
            <a:r>
              <a:rPr lang="fr-FR" sz="2200" dirty="0" smtClean="0"/>
              <a:t>elle suppose que le transfert d’e-  et  la synthèse d’ATP étaient couplés grâce à un gradient de H</a:t>
            </a:r>
            <a:r>
              <a:rPr lang="fr-FR" sz="2200" baseline="30000" dirty="0" smtClean="0"/>
              <a:t>+</a:t>
            </a:r>
            <a:r>
              <a:rPr lang="fr-FR" sz="2200" dirty="0" smtClean="0"/>
              <a:t> qui s’établissait à travers la </a:t>
            </a:r>
            <a:r>
              <a:rPr lang="fr-FR" sz="2200" dirty="0" err="1" smtClean="0"/>
              <a:t>mbrane</a:t>
            </a:r>
            <a:r>
              <a:rPr lang="fr-FR" sz="2200" dirty="0" smtClean="0"/>
              <a:t> mitochondriale </a:t>
            </a:r>
            <a:r>
              <a:rPr lang="fr-FR" sz="2200" dirty="0" err="1" smtClean="0"/>
              <a:t>int</a:t>
            </a:r>
            <a:r>
              <a:rPr lang="fr-FR" sz="2200" dirty="0" smtClean="0"/>
              <a:t> plutôt que par un intermédiaire covalent de haute énergie </a:t>
            </a:r>
            <a:r>
              <a:rPr lang="fr-FR" sz="2200" b="1" dirty="0" smtClean="0"/>
              <a:t>: </a:t>
            </a:r>
            <a:r>
              <a:rPr lang="fr-FR" sz="2200" dirty="0" smtClean="0">
                <a:solidFill>
                  <a:srgbClr val="0066FF"/>
                </a:solidFill>
              </a:rPr>
              <a:t>1,3 BPG</a:t>
            </a:r>
            <a:r>
              <a:rPr lang="fr-FR" sz="2200" b="1" dirty="0" smtClean="0">
                <a:solidFill>
                  <a:srgbClr val="0066FF"/>
                </a:solidFill>
              </a:rPr>
              <a:t>.</a:t>
            </a:r>
          </a:p>
          <a:p>
            <a:pPr lvl="1" eaLnBrk="1" hangingPunct="1">
              <a:lnSpc>
                <a:spcPct val="80000"/>
              </a:lnSpc>
              <a:defRPr/>
            </a:pPr>
            <a:endParaRPr lang="fr-FR" sz="2200" dirty="0" smtClean="0">
              <a:solidFill>
                <a:srgbClr val="0066FF"/>
              </a:solidFill>
            </a:endParaRPr>
          </a:p>
          <a:p>
            <a:pPr lvl="1" eaLnBrk="1" hangingPunct="1">
              <a:lnSpc>
                <a:spcPct val="80000"/>
              </a:lnSpc>
              <a:defRPr/>
            </a:pPr>
            <a:r>
              <a:rPr lang="fr-FR" sz="2200" dirty="0" smtClean="0"/>
              <a:t>Dans la théorie chimiosmotique, le transfert d’e- dans la CRM conduit à un pompage de H</a:t>
            </a:r>
            <a:r>
              <a:rPr lang="fr-FR" sz="2200" baseline="30000" dirty="0" smtClean="0"/>
              <a:t>+</a:t>
            </a:r>
            <a:r>
              <a:rPr lang="fr-FR" sz="2200" dirty="0" smtClean="0"/>
              <a:t> de la matrice vers l’EIM.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fr-FR" sz="2200" dirty="0" smtClean="0"/>
              <a:t>L’activité de pompage des H+ par les complexes I, II, III conduit à une grande ≠ de [H+] : il s’établit un gradient [H+].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fr-FR" sz="2200" dirty="0" smtClean="0"/>
              <a:t>ce gradient se manifeste par une ≠ pH entre la matrice et l’ EIM.</a:t>
            </a:r>
          </a:p>
          <a:p>
            <a:pPr marL="457200" lvl="1" indent="0" eaLnBrk="1" hangingPunct="1">
              <a:lnSpc>
                <a:spcPct val="80000"/>
              </a:lnSpc>
              <a:buFontTx/>
              <a:buNone/>
              <a:defRPr/>
            </a:pPr>
            <a:endParaRPr lang="fr-FR" sz="2200" dirty="0" smtClean="0"/>
          </a:p>
          <a:p>
            <a:pPr lvl="1" eaLnBrk="1" hangingPunct="1">
              <a:lnSpc>
                <a:spcPct val="80000"/>
              </a:lnSpc>
              <a:defRPr/>
            </a:pPr>
            <a:r>
              <a:rPr lang="fr-FR" sz="2200" dirty="0" smtClean="0"/>
              <a:t>le complexe V (ATPase Mitochondriale) laisse au contraire revenir les H+ de l’espace inter membranaire vers la matrice et utilise l’énergie produite pour phosphoryler l’ADP en ATP : </a:t>
            </a:r>
            <a:r>
              <a:rPr lang="fr-FR" sz="2200" u="sng" dirty="0" smtClean="0">
                <a:solidFill>
                  <a:srgbClr val="0066FF"/>
                </a:solidFill>
              </a:rPr>
              <a:t>c’est la théorie chimiosmotique ou force promotrice</a:t>
            </a:r>
          </a:p>
          <a:p>
            <a:pPr marL="457200" lvl="1" indent="0" eaLnBrk="1" hangingPunct="1">
              <a:lnSpc>
                <a:spcPct val="80000"/>
              </a:lnSpc>
              <a:buFontTx/>
              <a:buNone/>
              <a:defRPr/>
            </a:pPr>
            <a:endParaRPr lang="fr-FR" sz="2200" dirty="0" smtClean="0">
              <a:solidFill>
                <a:srgbClr val="0066FF"/>
              </a:solidFill>
            </a:endParaRPr>
          </a:p>
          <a:p>
            <a:pPr lvl="1" eaLnBrk="1" hangingPunct="1">
              <a:lnSpc>
                <a:spcPct val="80000"/>
              </a:lnSpc>
              <a:defRPr/>
            </a:pPr>
            <a:r>
              <a:rPr lang="fr-FR" sz="2200" dirty="0" smtClean="0"/>
              <a:t>Ensuite, 2 protéines : ATP-Translocase et la Porine : ATP/ADP de passer à travers les membranes.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0"/>
            <a:ext cx="8435975" cy="476250"/>
          </a:xfrm>
        </p:spPr>
        <p:txBody>
          <a:bodyPr/>
          <a:lstStyle/>
          <a:p>
            <a:pPr marL="838200" indent="-838200" algn="l" eaLnBrk="1" hangingPunct="1"/>
            <a:r>
              <a:rPr lang="fr-FR" sz="2400" smtClean="0">
                <a:solidFill>
                  <a:srgbClr val="FF0000"/>
                </a:solidFill>
              </a:rPr>
              <a:t>VI- FONCTIONNEMENT D’ENSEMBLE DE LA CRM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404813"/>
            <a:ext cx="9144000" cy="63373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fr-FR" sz="2400" smtClean="0">
              <a:solidFill>
                <a:srgbClr val="0070C0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fr-FR" sz="2400" smtClean="0">
                <a:solidFill>
                  <a:srgbClr val="0070C0"/>
                </a:solidFill>
              </a:rPr>
              <a:t>le complexe I :        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fr-FR" sz="2400" smtClean="0"/>
              <a:t>1. oxyde le NADH en NAD+    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fr-FR" sz="2400" smtClean="0"/>
              <a:t>2. réduit le CoQ en QH</a:t>
            </a:r>
            <a:r>
              <a:rPr lang="fr-FR" sz="1800" b="1" smtClean="0"/>
              <a:t>2</a:t>
            </a:r>
            <a:r>
              <a:rPr lang="fr-FR" sz="2400" smtClean="0"/>
              <a:t> 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fr-FR" sz="2400" smtClean="0"/>
              <a:t>3. pompe des H+ de la matrice (M) vers (EIM)</a:t>
            </a:r>
          </a:p>
          <a:p>
            <a:pPr eaLnBrk="1" hangingPunct="1">
              <a:lnSpc>
                <a:spcPct val="80000"/>
              </a:lnSpc>
            </a:pPr>
            <a:r>
              <a:rPr lang="fr-FR" sz="2400" smtClean="0">
                <a:solidFill>
                  <a:srgbClr val="0070C0"/>
                </a:solidFill>
              </a:rPr>
              <a:t> le complexe IV :   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fr-FR" sz="2400" smtClean="0"/>
              <a:t>1. oxyde le  succinate en fumarate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fr-FR" sz="2400" smtClean="0"/>
              <a:t>2. réduit le CoQ en QH</a:t>
            </a:r>
            <a:r>
              <a:rPr lang="fr-FR" sz="1800" b="1" smtClean="0"/>
              <a:t>2</a:t>
            </a:r>
            <a:r>
              <a:rPr lang="fr-FR" sz="2400" smtClean="0"/>
              <a:t>.</a:t>
            </a:r>
          </a:p>
          <a:p>
            <a:pPr eaLnBrk="1" hangingPunct="1">
              <a:lnSpc>
                <a:spcPct val="80000"/>
              </a:lnSpc>
            </a:pPr>
            <a:r>
              <a:rPr lang="fr-FR" sz="2400" smtClean="0">
                <a:solidFill>
                  <a:srgbClr val="0070C0"/>
                </a:solidFill>
              </a:rPr>
              <a:t>le complexe II :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fr-FR" sz="2400" smtClean="0"/>
              <a:t>        1. oxyde le QH</a:t>
            </a:r>
            <a:r>
              <a:rPr lang="fr-FR" sz="2000" b="1" smtClean="0"/>
              <a:t>2</a:t>
            </a:r>
            <a:r>
              <a:rPr lang="fr-FR" sz="2400" smtClean="0"/>
              <a:t> en CoQ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fr-FR" sz="2400" smtClean="0"/>
              <a:t>        2. réduit le cyt C ferrique en cyt C ferreux.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fr-FR" sz="2400" smtClean="0"/>
              <a:t>        3. pompe des H+ de la M vers E I M</a:t>
            </a:r>
          </a:p>
          <a:p>
            <a:pPr eaLnBrk="1" hangingPunct="1">
              <a:lnSpc>
                <a:spcPct val="80000"/>
              </a:lnSpc>
            </a:pPr>
            <a:r>
              <a:rPr lang="fr-FR" sz="2400" smtClean="0">
                <a:solidFill>
                  <a:srgbClr val="0070C0"/>
                </a:solidFill>
              </a:rPr>
              <a:t>le complexe III :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fr-FR" sz="2400" smtClean="0"/>
              <a:t>        1. oxyde le cyt C ferreux en cyt C ferrique.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fr-FR" sz="2400" smtClean="0"/>
              <a:t>        2. réduit l’O</a:t>
            </a:r>
            <a:r>
              <a:rPr lang="fr-FR" sz="2000" b="1" smtClean="0"/>
              <a:t>2</a:t>
            </a:r>
            <a:r>
              <a:rPr lang="fr-FR" sz="2400" b="1" smtClean="0"/>
              <a:t> </a:t>
            </a:r>
            <a:r>
              <a:rPr lang="fr-FR" sz="2400" smtClean="0"/>
              <a:t>en H</a:t>
            </a:r>
            <a:r>
              <a:rPr lang="fr-FR" sz="2000" b="1" smtClean="0"/>
              <a:t>2</a:t>
            </a:r>
            <a:r>
              <a:rPr lang="fr-FR" sz="2400" smtClean="0"/>
              <a:t>O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fr-FR" sz="2400" smtClean="0"/>
              <a:t>        3. pompe les H+ de la M  vers EIM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fr-FR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179388" y="1365250"/>
            <a:ext cx="8964612" cy="2957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4194175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4194175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4194175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419417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419417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19417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19417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19417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19417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sz="2400"/>
              <a:t>L’activité de pompage des complexes I  II et  III  conduit à une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sz="2400"/>
              <a:t>  grande différence  de concentration des H+ , il en résulte un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sz="2400"/>
              <a:t>  gradient de concentration des H+.</a:t>
            </a:r>
            <a:r>
              <a:rPr lang="fr-FR" sz="2800"/>
              <a:t>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sz="2800"/>
              <a:t> </a:t>
            </a:r>
          </a:p>
          <a:p>
            <a:pPr eaLnBrk="1" hangingPunct="1">
              <a:spcBef>
                <a:spcPct val="0"/>
              </a:spcBef>
              <a:buClr>
                <a:schemeClr val="hlink"/>
              </a:buClr>
              <a:buFont typeface="Wingdings" panose="05000000000000000000" pitchFamily="2" charset="2"/>
              <a:buChar char="§"/>
            </a:pPr>
            <a:r>
              <a:rPr lang="fr-FR" sz="2800">
                <a:solidFill>
                  <a:srgbClr val="0070C0"/>
                </a:solidFill>
              </a:rPr>
              <a:t> le complexe V : </a:t>
            </a:r>
          </a:p>
          <a:p>
            <a:pPr eaLnBrk="1" hangingPunct="1">
              <a:spcBef>
                <a:spcPct val="0"/>
              </a:spcBef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fr-FR" sz="2800"/>
              <a:t>laisse revenir les H+ de  EIM  vers la  M et utilise cette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sz="2800"/>
              <a:t>énergie pour phosphoryler l’ADP en ATP</a:t>
            </a:r>
            <a:r>
              <a:rPr lang="fr-FR" sz="180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08050"/>
          </a:xfrm>
        </p:spPr>
        <p:txBody>
          <a:bodyPr/>
          <a:lstStyle/>
          <a:p>
            <a:pPr algn="l" eaLnBrk="1" hangingPunct="1"/>
            <a:r>
              <a:rPr lang="fr-FR" sz="3200" smtClean="0">
                <a:solidFill>
                  <a:srgbClr val="FF0000"/>
                </a:solidFill>
              </a:rPr>
              <a:t>VI  - Régulation de la phosphorylation oxydative :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08050"/>
            <a:ext cx="9144000" cy="5318125"/>
          </a:xfrm>
        </p:spPr>
        <p:txBody>
          <a:bodyPr/>
          <a:lstStyle/>
          <a:p>
            <a:pPr marL="0" indent="0">
              <a:buFontTx/>
              <a:buNone/>
              <a:defRPr/>
            </a:pPr>
            <a:endParaRPr lang="fr-FR" sz="2400" dirty="0"/>
          </a:p>
          <a:p>
            <a:pPr>
              <a:defRPr/>
            </a:pPr>
            <a:r>
              <a:rPr lang="fr-FR" sz="2000" dirty="0">
                <a:solidFill>
                  <a:srgbClr val="0070C0"/>
                </a:solidFill>
              </a:rPr>
              <a:t>Transfert des électrons et phosphorylation de l’ADP en ATP </a:t>
            </a:r>
            <a:r>
              <a:rPr lang="fr-FR" sz="2000" dirty="0" smtClean="0">
                <a:solidFill>
                  <a:srgbClr val="0070C0"/>
                </a:solidFill>
              </a:rPr>
              <a:t>sont couplés. </a:t>
            </a:r>
          </a:p>
          <a:p>
            <a:pPr marL="0" indent="0">
              <a:buFontTx/>
              <a:buNone/>
              <a:defRPr/>
            </a:pPr>
            <a:endParaRPr lang="fr-FR" sz="2000" dirty="0" smtClean="0">
              <a:solidFill>
                <a:srgbClr val="0070C0"/>
              </a:solidFill>
            </a:endParaRPr>
          </a:p>
          <a:p>
            <a:pPr>
              <a:defRPr/>
            </a:pPr>
            <a:r>
              <a:rPr lang="fr-FR" sz="2400" dirty="0" smtClean="0"/>
              <a:t>Dans </a:t>
            </a:r>
            <a:r>
              <a:rPr lang="fr-FR" sz="2400" dirty="0"/>
              <a:t>les conditions normales, le retour des </a:t>
            </a:r>
            <a:r>
              <a:rPr lang="fr-FR" sz="2400" dirty="0" smtClean="0"/>
              <a:t>H</a:t>
            </a:r>
            <a:r>
              <a:rPr lang="fr-FR" sz="2400" baseline="30000" dirty="0" smtClean="0"/>
              <a:t>+</a:t>
            </a:r>
            <a:r>
              <a:rPr lang="fr-FR" sz="2400" dirty="0" smtClean="0"/>
              <a:t> de l’EIM       M </a:t>
            </a:r>
            <a:r>
              <a:rPr lang="fr-FR" sz="2400" dirty="0"/>
              <a:t>est accompli </a:t>
            </a:r>
            <a:r>
              <a:rPr lang="fr-FR" sz="2400" dirty="0" smtClean="0"/>
              <a:t>par l’action </a:t>
            </a:r>
            <a:r>
              <a:rPr lang="fr-FR" sz="2400" dirty="0"/>
              <a:t>de </a:t>
            </a:r>
            <a:r>
              <a:rPr lang="fr-FR" sz="2400" dirty="0">
                <a:solidFill>
                  <a:srgbClr val="0070C0"/>
                </a:solidFill>
              </a:rPr>
              <a:t>l’ATP </a:t>
            </a:r>
            <a:r>
              <a:rPr lang="fr-FR" sz="2400" dirty="0" smtClean="0">
                <a:solidFill>
                  <a:srgbClr val="0070C0"/>
                </a:solidFill>
              </a:rPr>
              <a:t>synthase</a:t>
            </a:r>
            <a:r>
              <a:rPr lang="fr-FR" sz="2400" dirty="0" smtClean="0"/>
              <a:t>: transfert </a:t>
            </a:r>
            <a:r>
              <a:rPr lang="fr-FR" sz="2400" dirty="0"/>
              <a:t>des </a:t>
            </a:r>
            <a:r>
              <a:rPr lang="fr-FR" sz="2400" dirty="0" smtClean="0"/>
              <a:t>e</a:t>
            </a:r>
            <a:r>
              <a:rPr lang="fr-FR" sz="2400" b="1" baseline="30000" dirty="0" smtClean="0"/>
              <a:t>-</a:t>
            </a:r>
            <a:r>
              <a:rPr lang="fr-FR" sz="2400" dirty="0" smtClean="0"/>
              <a:t> </a:t>
            </a:r>
            <a:r>
              <a:rPr lang="fr-FR" sz="2400" dirty="0"/>
              <a:t>et </a:t>
            </a:r>
            <a:r>
              <a:rPr lang="fr-FR" sz="2400" dirty="0" smtClean="0"/>
              <a:t>$</a:t>
            </a:r>
            <a:r>
              <a:rPr lang="fr-FR" sz="2400" dirty="0"/>
              <a:t> </a:t>
            </a:r>
            <a:r>
              <a:rPr lang="fr-FR" sz="2400" dirty="0" smtClean="0"/>
              <a:t>ATP </a:t>
            </a:r>
            <a:r>
              <a:rPr lang="fr-FR" sz="2400" dirty="0"/>
              <a:t>ont lieu seulement si l’ADP est disponible comme substrat de la phosphorylation oxydative.                                                                                                                   Les </a:t>
            </a:r>
            <a:r>
              <a:rPr lang="fr-FR" sz="2400" dirty="0" smtClean="0"/>
              <a:t>2 </a:t>
            </a:r>
            <a:r>
              <a:rPr lang="fr-FR" sz="2400" dirty="0"/>
              <a:t>processus sont moins actifs lorsque les besoins énergétiques de la cellule </a:t>
            </a:r>
            <a:r>
              <a:rPr lang="fr-FR" sz="2400" dirty="0" smtClean="0"/>
              <a:t>↓ </a:t>
            </a:r>
            <a:r>
              <a:rPr lang="fr-FR" sz="2400" dirty="0"/>
              <a:t>(ratio ATP/ADP élevé). </a:t>
            </a:r>
            <a:endParaRPr lang="fr-FR" sz="2400" dirty="0" smtClean="0"/>
          </a:p>
          <a:p>
            <a:pPr marL="0" indent="0">
              <a:buFontTx/>
              <a:buNone/>
              <a:defRPr/>
            </a:pPr>
            <a:endParaRPr lang="fr-FR" sz="2400" dirty="0" smtClean="0"/>
          </a:p>
          <a:p>
            <a:pPr>
              <a:defRPr/>
            </a:pPr>
            <a:r>
              <a:rPr lang="fr-FR" sz="2400" dirty="0"/>
              <a:t>L’inhibition du transfert des </a:t>
            </a:r>
            <a:r>
              <a:rPr lang="fr-FR" sz="2400" dirty="0" smtClean="0"/>
              <a:t>e</a:t>
            </a:r>
            <a:r>
              <a:rPr lang="fr-FR" sz="2400" b="1" baseline="30000" dirty="0" smtClean="0"/>
              <a:t>-</a:t>
            </a:r>
            <a:r>
              <a:rPr lang="fr-FR" sz="2400" dirty="0" smtClean="0"/>
              <a:t> </a:t>
            </a:r>
            <a:r>
              <a:rPr lang="fr-FR" sz="2400" dirty="0"/>
              <a:t>entraîne une </a:t>
            </a:r>
            <a:r>
              <a:rPr lang="fr-FR" sz="2400" dirty="0" smtClean="0"/>
              <a:t>↑ </a:t>
            </a:r>
            <a:r>
              <a:rPr lang="fr-FR" sz="2400" dirty="0"/>
              <a:t>NADH,H</a:t>
            </a:r>
            <a:r>
              <a:rPr lang="fr-FR" sz="2400" baseline="30000" dirty="0"/>
              <a:t>+</a:t>
            </a:r>
            <a:r>
              <a:rPr lang="fr-FR" sz="2400" b="1" dirty="0"/>
              <a:t>/</a:t>
            </a:r>
            <a:r>
              <a:rPr lang="fr-FR" sz="2400" dirty="0"/>
              <a:t> NAD</a:t>
            </a:r>
            <a:r>
              <a:rPr lang="fr-FR" sz="2400" baseline="30000" dirty="0"/>
              <a:t>+</a:t>
            </a:r>
            <a:r>
              <a:rPr lang="fr-FR" sz="2400" dirty="0"/>
              <a:t>, avec en conséquence l’inhibition du </a:t>
            </a:r>
            <a:r>
              <a:rPr lang="fr-FR" sz="2400" dirty="0" smtClean="0"/>
              <a:t>CK et </a:t>
            </a:r>
            <a:r>
              <a:rPr lang="fr-FR" sz="2400" dirty="0"/>
              <a:t>la β-oxydation </a:t>
            </a:r>
            <a:r>
              <a:rPr lang="fr-FR" sz="2400" dirty="0" smtClean="0"/>
              <a:t>AG.</a:t>
            </a:r>
            <a:endParaRPr lang="fr-FR" sz="2400" dirty="0"/>
          </a:p>
          <a:p>
            <a:pPr>
              <a:defRPr/>
            </a:pPr>
            <a:endParaRPr lang="fr-FR" sz="2400" dirty="0" smtClean="0"/>
          </a:p>
        </p:txBody>
      </p:sp>
      <p:cxnSp>
        <p:nvCxnSpPr>
          <p:cNvPr id="5" name="Connecteur droit avec flèche 4"/>
          <p:cNvCxnSpPr/>
          <p:nvPr/>
        </p:nvCxnSpPr>
        <p:spPr>
          <a:xfrm>
            <a:off x="7956550" y="2349500"/>
            <a:ext cx="4318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81075"/>
          </a:xfrm>
        </p:spPr>
        <p:txBody>
          <a:bodyPr/>
          <a:lstStyle/>
          <a:p>
            <a:pPr algn="l" eaLnBrk="1" hangingPunct="1"/>
            <a:r>
              <a:rPr lang="fr-FR" sz="3200" smtClean="0">
                <a:solidFill>
                  <a:srgbClr val="FF0000"/>
                </a:solidFill>
              </a:rPr>
              <a:t>VI  - Anomalies de fonctionnement de la CRM: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47738"/>
            <a:ext cx="8964613" cy="5434012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fr-FR" sz="2400" b="1" dirty="0" smtClean="0"/>
              <a:t>A- </a:t>
            </a:r>
            <a:r>
              <a:rPr lang="fr-FR" sz="2400" b="1" cap="all" dirty="0"/>
              <a:t>Les déficits génétiques</a:t>
            </a:r>
            <a:r>
              <a:rPr lang="fr-FR" sz="2400" b="1" dirty="0"/>
              <a:t> :</a:t>
            </a:r>
            <a:r>
              <a:rPr lang="fr-FR" sz="2400" dirty="0"/>
              <a:t>     </a:t>
            </a:r>
            <a:r>
              <a:rPr lang="fr-FR" sz="2400" dirty="0" smtClean="0"/>
              <a:t>                                                                                      - Mutations </a:t>
            </a:r>
            <a:r>
              <a:rPr lang="fr-FR" sz="2400" dirty="0"/>
              <a:t>de gènes codant pour les composants de la CRM. Certaines de ces mutations touchent l’ADN nucléaire, d’autres l’ADN mitochondrial qui code pour 13 /</a:t>
            </a:r>
            <a:r>
              <a:rPr lang="fr-FR" sz="2400" dirty="0" smtClean="0"/>
              <a:t>1000 </a:t>
            </a:r>
            <a:r>
              <a:rPr lang="fr-FR" sz="2400" dirty="0"/>
              <a:t>protéines </a:t>
            </a:r>
            <a:r>
              <a:rPr lang="fr-FR" sz="2400" dirty="0" smtClean="0"/>
              <a:t>incluant  </a:t>
            </a:r>
            <a:r>
              <a:rPr lang="fr-FR" sz="2400" dirty="0"/>
              <a:t>les complexes I, III, IV et </a:t>
            </a:r>
            <a:r>
              <a:rPr lang="fr-FR" sz="2400" dirty="0" smtClean="0"/>
              <a:t>V. (ponctuelles </a:t>
            </a:r>
            <a:r>
              <a:rPr lang="fr-FR" sz="2400" dirty="0"/>
              <a:t>ou des </a:t>
            </a:r>
            <a:r>
              <a:rPr lang="fr-FR" sz="2400" dirty="0" smtClean="0"/>
              <a:t>délétions),</a:t>
            </a:r>
          </a:p>
          <a:p>
            <a:pPr marL="0" indent="0">
              <a:buFontTx/>
              <a:buNone/>
              <a:defRPr/>
            </a:pPr>
            <a:r>
              <a:rPr lang="fr-FR" sz="2400" dirty="0" smtClean="0"/>
              <a:t>                                                                                                                               - Les manifestations </a:t>
            </a:r>
            <a:r>
              <a:rPr lang="fr-FR" sz="2400" dirty="0"/>
              <a:t>cliniques </a:t>
            </a:r>
            <a:r>
              <a:rPr lang="fr-FR" sz="2400" dirty="0" smtClean="0"/>
              <a:t>sont </a:t>
            </a:r>
            <a:r>
              <a:rPr lang="fr-FR" sz="2400" dirty="0"/>
              <a:t>neurologiques, cardiaques et musculaires, conséquence de la dépendance de ces organes de la synthèse mitochondriale de l’ATP pour le maintien de leurs fonctions.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81075"/>
          </a:xfrm>
        </p:spPr>
        <p:txBody>
          <a:bodyPr/>
          <a:lstStyle/>
          <a:p>
            <a:pPr algn="l" eaLnBrk="1" hangingPunct="1"/>
            <a:r>
              <a:rPr lang="fr-FR" sz="3200" smtClean="0">
                <a:solidFill>
                  <a:srgbClr val="FF0000"/>
                </a:solidFill>
              </a:rPr>
              <a:t>VI  - Anomalies de fonctionnement de la CRM: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81075"/>
            <a:ext cx="9144000" cy="5432425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fr-FR" sz="2400" b="1" cap="all" dirty="0" smtClean="0"/>
              <a:t>B. Les </a:t>
            </a:r>
            <a:r>
              <a:rPr lang="fr-FR" sz="2400" b="1" cap="all" dirty="0"/>
              <a:t>inhibiteurs de la </a:t>
            </a:r>
            <a:r>
              <a:rPr lang="fr-FR" sz="2400" b="1" cap="all" dirty="0" smtClean="0"/>
              <a:t>CRM:</a:t>
            </a:r>
            <a:endParaRPr lang="fr-FR" sz="2400" dirty="0" smtClean="0"/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fr-FR" sz="2400" dirty="0" smtClean="0"/>
              <a:t>L’inhibition </a:t>
            </a:r>
            <a:r>
              <a:rPr lang="fr-FR" sz="2400" dirty="0"/>
              <a:t>peut s’opérer  : Complexe I, III, IV, V et </a:t>
            </a:r>
            <a:r>
              <a:rPr lang="fr-FR" sz="2400" dirty="0" smtClean="0"/>
              <a:t>translocase</a:t>
            </a:r>
            <a:r>
              <a:rPr lang="fr-FR" sz="2400" dirty="0"/>
              <a:t>. </a:t>
            </a:r>
            <a:endParaRPr lang="fr-FR" sz="2400" dirty="0" smtClean="0"/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fr-FR" sz="2400" dirty="0" smtClean="0"/>
              <a:t>L’interaction </a:t>
            </a:r>
            <a:r>
              <a:rPr lang="fr-FR" sz="2400" dirty="0"/>
              <a:t>avec l’inhibiteur est basée sur la similarité de structure </a:t>
            </a:r>
            <a:r>
              <a:rPr lang="fr-FR" sz="2400" dirty="0" smtClean="0"/>
              <a:t> </a:t>
            </a:r>
            <a:r>
              <a:rPr lang="fr-FR" sz="2400" dirty="0"/>
              <a:t>avec un coenzyme ou le substrat du </a:t>
            </a:r>
            <a:r>
              <a:rPr lang="fr-FR" sz="2400" dirty="0" smtClean="0"/>
              <a:t>complexe. 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fr-FR" sz="2400" dirty="0"/>
          </a:p>
        </p:txBody>
      </p:sp>
      <p:graphicFrame>
        <p:nvGraphicFramePr>
          <p:cNvPr id="2" name="Tableau 1"/>
          <p:cNvGraphicFramePr>
            <a:graphicFrameLocks noGrp="1"/>
          </p:cNvGraphicFramePr>
          <p:nvPr/>
        </p:nvGraphicFramePr>
        <p:xfrm>
          <a:off x="107950" y="3068638"/>
          <a:ext cx="9036050" cy="31686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130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229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810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b="0" cap="all" dirty="0">
                          <a:solidFill>
                            <a:schemeClr val="tx1"/>
                          </a:solidFill>
                          <a:effectLst/>
                        </a:rPr>
                        <a:t>Site d’inhibition</a:t>
                      </a:r>
                      <a:endParaRPr lang="fr-FR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b="0" cap="all">
                          <a:solidFill>
                            <a:schemeClr val="tx1"/>
                          </a:solidFill>
                          <a:effectLst/>
                        </a:rPr>
                        <a:t>Exemples d’inhibiteurs</a:t>
                      </a:r>
                      <a:endParaRPr lang="fr-FR" sz="20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77" marR="68577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810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b="0" cap="all" dirty="0" smtClean="0">
                          <a:solidFill>
                            <a:schemeClr val="tx1"/>
                          </a:solidFill>
                          <a:effectLst/>
                        </a:rPr>
                        <a:t>NADH C</a:t>
                      </a:r>
                      <a:r>
                        <a:rPr lang="fr-FR" sz="2000" b="0" cap="none" baseline="0" dirty="0" smtClean="0">
                          <a:solidFill>
                            <a:schemeClr val="tx1"/>
                          </a:solidFill>
                          <a:effectLst/>
                        </a:rPr>
                        <a:t>o</a:t>
                      </a:r>
                      <a:r>
                        <a:rPr lang="fr-FR" sz="2000" b="0" cap="all" dirty="0" smtClean="0">
                          <a:solidFill>
                            <a:schemeClr val="tx1"/>
                          </a:solidFill>
                          <a:effectLst/>
                        </a:rPr>
                        <a:t>Q </a:t>
                      </a:r>
                      <a:r>
                        <a:rPr lang="fr-FR" sz="2000" b="0" cap="all" dirty="0">
                          <a:solidFill>
                            <a:schemeClr val="tx1"/>
                          </a:solidFill>
                          <a:effectLst/>
                        </a:rPr>
                        <a:t>oxydoréductase</a:t>
                      </a:r>
                      <a:endParaRPr lang="fr-FR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b="0">
                          <a:solidFill>
                            <a:schemeClr val="tx1"/>
                          </a:solidFill>
                          <a:effectLst/>
                        </a:rPr>
                        <a:t>Piericidine A, Amytal, Rotenone</a:t>
                      </a:r>
                      <a:endParaRPr lang="fr-FR" sz="20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77" marR="68577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810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b="0" cap="all" dirty="0" smtClean="0">
                          <a:solidFill>
                            <a:schemeClr val="tx1"/>
                          </a:solidFill>
                          <a:effectLst/>
                        </a:rPr>
                        <a:t>C</a:t>
                      </a:r>
                      <a:r>
                        <a:rPr lang="fr-FR" sz="2000" b="0" cap="none" baseline="0" dirty="0" smtClean="0">
                          <a:solidFill>
                            <a:schemeClr val="tx1"/>
                          </a:solidFill>
                          <a:effectLst/>
                        </a:rPr>
                        <a:t>o</a:t>
                      </a:r>
                      <a:r>
                        <a:rPr lang="fr-FR" sz="2000" b="0" cap="all" dirty="0" smtClean="0">
                          <a:solidFill>
                            <a:schemeClr val="tx1"/>
                          </a:solidFill>
                          <a:effectLst/>
                        </a:rPr>
                        <a:t>QH</a:t>
                      </a:r>
                      <a:r>
                        <a:rPr lang="fr-FR" sz="2000" b="0" cap="all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fr-FR" sz="2000" b="0" cap="all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fr-FR" sz="2000" b="0" cap="all" dirty="0">
                          <a:solidFill>
                            <a:schemeClr val="tx1"/>
                          </a:solidFill>
                          <a:effectLst/>
                        </a:rPr>
                        <a:t>Cyt </a:t>
                      </a:r>
                      <a:r>
                        <a:rPr lang="fr-FR" sz="2000" b="0" cap="all" dirty="0" smtClean="0">
                          <a:solidFill>
                            <a:schemeClr val="tx1"/>
                          </a:solidFill>
                          <a:effectLst/>
                        </a:rPr>
                        <a:t>c oxydoréductase</a:t>
                      </a:r>
                      <a:endParaRPr lang="fr-FR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b="0">
                          <a:solidFill>
                            <a:schemeClr val="tx1"/>
                          </a:solidFill>
                          <a:effectLst/>
                        </a:rPr>
                        <a:t>Antimycine A, Myxothiazol, Dimercaprol</a:t>
                      </a:r>
                      <a:endParaRPr lang="fr-FR" sz="20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77" marR="68577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810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b="0" cap="all" dirty="0" smtClean="0">
                          <a:solidFill>
                            <a:schemeClr val="tx1"/>
                          </a:solidFill>
                          <a:effectLst/>
                        </a:rPr>
                        <a:t>Cytochrome </a:t>
                      </a:r>
                      <a:r>
                        <a:rPr lang="fr-FR" sz="2000" b="0" cap="all" dirty="0">
                          <a:solidFill>
                            <a:schemeClr val="tx1"/>
                          </a:solidFill>
                          <a:effectLst/>
                        </a:rPr>
                        <a:t>c oxydase</a:t>
                      </a:r>
                      <a:endParaRPr lang="fr-FR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b="0" dirty="0" smtClean="0">
                          <a:solidFill>
                            <a:schemeClr val="tx1"/>
                          </a:solidFill>
                          <a:effectLst/>
                        </a:rPr>
                        <a:t>CN</a:t>
                      </a:r>
                      <a:r>
                        <a:rPr lang="fr-FR" sz="2000" b="0" baseline="30000" dirty="0" smtClean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r>
                        <a:rPr lang="fr-FR" sz="2000" b="0" dirty="0" smtClean="0">
                          <a:solidFill>
                            <a:schemeClr val="tx1"/>
                          </a:solidFill>
                          <a:effectLst/>
                        </a:rPr>
                        <a:t>,CO </a:t>
                      </a:r>
                      <a:r>
                        <a:rPr lang="fr-FR" sz="1800" b="0" dirty="0" smtClean="0">
                          <a:solidFill>
                            <a:schemeClr val="tx1"/>
                          </a:solidFill>
                          <a:effectLst/>
                        </a:rPr>
                        <a:t>(cyanure, monoxyde </a:t>
                      </a:r>
                      <a:r>
                        <a:rPr lang="fr-FR" sz="1800" b="0" dirty="0">
                          <a:solidFill>
                            <a:schemeClr val="tx1"/>
                          </a:solidFill>
                          <a:effectLst/>
                        </a:rPr>
                        <a:t>de </a:t>
                      </a:r>
                      <a:r>
                        <a:rPr lang="fr-FR" sz="1800" b="0" dirty="0" smtClean="0">
                          <a:solidFill>
                            <a:schemeClr val="tx1"/>
                          </a:solidFill>
                          <a:effectLst/>
                        </a:rPr>
                        <a:t>carbone)</a:t>
                      </a:r>
                      <a:endParaRPr lang="fr-FR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77" marR="68577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810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b="0" cap="all" dirty="0" smtClean="0">
                          <a:solidFill>
                            <a:schemeClr val="tx1"/>
                          </a:solidFill>
                          <a:effectLst/>
                        </a:rPr>
                        <a:t>ATP </a:t>
                      </a:r>
                      <a:r>
                        <a:rPr lang="fr-FR" sz="2000" b="0" cap="all" dirty="0">
                          <a:solidFill>
                            <a:schemeClr val="tx1"/>
                          </a:solidFill>
                          <a:effectLst/>
                        </a:rPr>
                        <a:t>synthase</a:t>
                      </a:r>
                      <a:endParaRPr lang="fr-FR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b="0">
                          <a:solidFill>
                            <a:schemeClr val="tx1"/>
                          </a:solidFill>
                          <a:effectLst/>
                        </a:rPr>
                        <a:t>Oligomycine</a:t>
                      </a:r>
                      <a:endParaRPr lang="fr-FR" sz="20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77" marR="68577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810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b="0" cap="all">
                          <a:solidFill>
                            <a:schemeClr val="tx1"/>
                          </a:solidFill>
                          <a:effectLst/>
                        </a:rPr>
                        <a:t>ATP/ADP translocase</a:t>
                      </a:r>
                      <a:endParaRPr lang="fr-FR" sz="20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b="0" dirty="0" err="1">
                          <a:solidFill>
                            <a:schemeClr val="tx1"/>
                          </a:solidFill>
                          <a:effectLst/>
                        </a:rPr>
                        <a:t>Atractyloside</a:t>
                      </a:r>
                      <a:endParaRPr lang="fr-FR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77" marR="68577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4450"/>
            <a:ext cx="9144000" cy="777875"/>
          </a:xfrm>
        </p:spPr>
        <p:txBody>
          <a:bodyPr/>
          <a:lstStyle/>
          <a:p>
            <a:pPr algn="l" eaLnBrk="1" hangingPunct="1"/>
            <a:r>
              <a:rPr lang="fr-FR" sz="3200" smtClean="0">
                <a:solidFill>
                  <a:srgbClr val="FF0000"/>
                </a:solidFill>
              </a:rPr>
              <a:t>VI  - Anomalies de fonctionnement de la CRM:</a:t>
            </a:r>
            <a:r>
              <a:rPr lang="fr-FR" sz="3200" smtClean="0">
                <a:solidFill>
                  <a:schemeClr val="hlink"/>
                </a:solidFill>
              </a:rPr>
              <a:t/>
            </a:r>
            <a:br>
              <a:rPr lang="fr-FR" sz="3200" smtClean="0">
                <a:solidFill>
                  <a:schemeClr val="hlink"/>
                </a:solidFill>
              </a:rPr>
            </a:br>
            <a:endParaRPr lang="fr-FR" sz="3200" smtClean="0">
              <a:solidFill>
                <a:schemeClr val="hlink"/>
              </a:solidFill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31750" y="1077913"/>
            <a:ext cx="9036050" cy="3503612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fr-FR" sz="2400" b="1" dirty="0" smtClean="0"/>
              <a:t>C- </a:t>
            </a:r>
            <a:r>
              <a:rPr lang="fr-FR" sz="2400" b="1" cap="all" dirty="0" smtClean="0"/>
              <a:t>Les </a:t>
            </a:r>
            <a:r>
              <a:rPr lang="fr-FR" sz="2400" b="1" cap="all" dirty="0"/>
              <a:t>agents découplants :</a:t>
            </a:r>
            <a:r>
              <a:rPr lang="fr-FR" sz="2400" b="1" dirty="0"/>
              <a:t>     </a:t>
            </a:r>
            <a:endParaRPr lang="fr-FR" sz="2400" b="1" dirty="0" smtClean="0"/>
          </a:p>
          <a:p>
            <a:pPr marL="0" indent="0" eaLnBrk="1" hangingPunct="1">
              <a:buFontTx/>
              <a:buNone/>
              <a:defRPr/>
            </a:pPr>
            <a:r>
              <a:rPr lang="fr-FR" sz="2400" b="1" dirty="0" smtClean="0"/>
              <a:t>                                                                                                          </a:t>
            </a:r>
            <a:r>
              <a:rPr lang="fr-FR" sz="2400" dirty="0"/>
              <a:t>Ce sont des équivalents toxicologiques, </a:t>
            </a:r>
            <a:endParaRPr lang="fr-FR" sz="2400" dirty="0" smtClean="0"/>
          </a:p>
          <a:p>
            <a:pPr marL="0" indent="0" eaLnBrk="1" hangingPunct="1">
              <a:buFontTx/>
              <a:buNone/>
              <a:defRPr/>
            </a:pPr>
            <a:r>
              <a:rPr lang="fr-FR" sz="2400" dirty="0" smtClean="0"/>
              <a:t>l’agent </a:t>
            </a:r>
            <a:r>
              <a:rPr lang="fr-FR" sz="2400" dirty="0"/>
              <a:t>découplant le bien connu est le 2,4 Dinitrophénol, </a:t>
            </a:r>
            <a:r>
              <a:rPr lang="fr-FR" sz="2400" dirty="0" smtClean="0"/>
              <a:t> </a:t>
            </a:r>
          </a:p>
          <a:p>
            <a:pPr marL="0" indent="0" eaLnBrk="1" hangingPunct="1">
              <a:buFontTx/>
              <a:buNone/>
              <a:defRPr/>
            </a:pPr>
            <a:r>
              <a:rPr lang="fr-FR" sz="2400" dirty="0" smtClean="0"/>
              <a:t>Un </a:t>
            </a:r>
            <a:r>
              <a:rPr lang="fr-FR" sz="2400" dirty="0"/>
              <a:t>autre agent découplant bien connu est l’arséniate.</a:t>
            </a:r>
          </a:p>
          <a:p>
            <a:pPr eaLnBrk="1" hangingPunct="1">
              <a:defRPr/>
            </a:pPr>
            <a:endParaRPr lang="fr-FR" dirty="0" smtClean="0"/>
          </a:p>
        </p:txBody>
      </p:sp>
      <p:pic>
        <p:nvPicPr>
          <p:cNvPr id="28676" name="Picture 5" descr="Image OC_80_PIC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3588" y="3284538"/>
            <a:ext cx="5076825" cy="338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pPr eaLnBrk="1" hangingPunct="1"/>
            <a:r>
              <a:rPr lang="fr-FR" sz="4000" smtClean="0">
                <a:solidFill>
                  <a:srgbClr val="FF0000"/>
                </a:solidFill>
              </a:rPr>
              <a:t> </a:t>
            </a:r>
            <a:br>
              <a:rPr lang="fr-FR" sz="4000" smtClean="0">
                <a:solidFill>
                  <a:srgbClr val="FF0000"/>
                </a:solidFill>
              </a:rPr>
            </a:br>
            <a:r>
              <a:rPr lang="fr-FR" sz="4000" smtClean="0">
                <a:solidFill>
                  <a:srgbClr val="FF0000"/>
                </a:solidFill>
              </a:rPr>
              <a:t>CONCLUSION :</a:t>
            </a:r>
            <a:br>
              <a:rPr lang="fr-FR" sz="4000" smtClean="0">
                <a:solidFill>
                  <a:srgbClr val="FF0000"/>
                </a:solidFill>
              </a:rPr>
            </a:br>
            <a:endParaRPr lang="fr-FR" sz="4000" smtClean="0">
              <a:solidFill>
                <a:srgbClr val="FF0000"/>
              </a:solidFill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96975"/>
            <a:ext cx="9144000" cy="532765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fr-FR" sz="3000" smtClean="0"/>
              <a:t>La CRM: ensemble fonctionnel localisé ds la MIM. </a:t>
            </a:r>
          </a:p>
          <a:p>
            <a:pPr marL="0" indent="0" eaLnBrk="1" hangingPunct="1">
              <a:buFontTx/>
              <a:buNone/>
            </a:pPr>
            <a:r>
              <a:rPr lang="fr-FR" sz="3000" smtClean="0"/>
              <a:t>Elle produit l’eau et l’ATP selon un processus couplé constitué de 2 ss-ensembles ≠ ayant chacun une fonction propre : </a:t>
            </a:r>
          </a:p>
          <a:p>
            <a:pPr marL="0" indent="0" eaLnBrk="1" hangingPunct="1">
              <a:buFontTx/>
              <a:buNone/>
            </a:pPr>
            <a:r>
              <a:rPr lang="fr-FR" sz="3000" smtClean="0"/>
              <a:t>►la chaîne d’oxydoréduction produisant de l’H</a:t>
            </a:r>
            <a:r>
              <a:rPr lang="fr-FR" sz="3000" baseline="-25000" smtClean="0"/>
              <a:t>2</a:t>
            </a:r>
            <a:r>
              <a:rPr lang="fr-FR" sz="3000" smtClean="0"/>
              <a:t>O (respiration cellulaire)</a:t>
            </a:r>
          </a:p>
          <a:p>
            <a:pPr marL="0" indent="0" eaLnBrk="1" hangingPunct="1">
              <a:buFontTx/>
              <a:buNone/>
            </a:pPr>
            <a:r>
              <a:rPr lang="fr-FR" sz="3000" smtClean="0"/>
              <a:t>►la phosphorylation de l’ADP en ATP réalisée grâce à l’E produite graduellement par la chaîne d’oxydoréduction.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 algn="ctr" eaLnBrk="1" hangingPunct="1">
              <a:tabLst>
                <a:tab pos="2867025" algn="l"/>
                <a:tab pos="3324225" algn="l"/>
              </a:tabLst>
            </a:pPr>
            <a:endParaRPr lang="fr-FR" dirty="0" smtClean="0"/>
          </a:p>
          <a:p>
            <a:pPr algn="ctr" eaLnBrk="1" hangingPunct="1">
              <a:buFont typeface="Wingdings" panose="05000000000000000000" pitchFamily="2" charset="2"/>
              <a:buNone/>
              <a:tabLst>
                <a:tab pos="2867025" algn="l"/>
                <a:tab pos="3324225" algn="l"/>
              </a:tabLst>
            </a:pPr>
            <a:r>
              <a:rPr lang="fr-FR" sz="2400" dirty="0" smtClean="0"/>
              <a:t>LABORATOIRE DE BIOCHIMIE </a:t>
            </a:r>
          </a:p>
          <a:p>
            <a:pPr algn="ctr" eaLnBrk="1" hangingPunct="1">
              <a:buFont typeface="Wingdings" panose="05000000000000000000" pitchFamily="2" charset="2"/>
              <a:buNone/>
              <a:tabLst>
                <a:tab pos="2867025" algn="l"/>
                <a:tab pos="3324225" algn="l"/>
              </a:tabLst>
            </a:pPr>
            <a:r>
              <a:rPr lang="fr-FR" sz="2400" dirty="0" smtClean="0"/>
              <a:t>CHU CONSTANTINE</a:t>
            </a:r>
          </a:p>
          <a:p>
            <a:pPr algn="ctr" eaLnBrk="1" hangingPunct="1">
              <a:buFont typeface="Wingdings" panose="05000000000000000000" pitchFamily="2" charset="2"/>
              <a:buNone/>
              <a:tabLst>
                <a:tab pos="2867025" algn="l"/>
                <a:tab pos="3324225" algn="l"/>
              </a:tabLst>
            </a:pPr>
            <a:r>
              <a:rPr lang="fr-FR" sz="2400" dirty="0" smtClean="0"/>
              <a:t>U3</a:t>
            </a:r>
          </a:p>
          <a:p>
            <a:pPr algn="ctr" eaLnBrk="1" hangingPunct="1">
              <a:buFont typeface="Wingdings" panose="05000000000000000000" pitchFamily="2" charset="2"/>
              <a:buNone/>
              <a:tabLst>
                <a:tab pos="2867025" algn="l"/>
                <a:tab pos="3324225" algn="l"/>
              </a:tabLst>
            </a:pPr>
            <a:r>
              <a:rPr lang="fr-FR" sz="2400" dirty="0" smtClean="0"/>
              <a:t>2020</a:t>
            </a:r>
          </a:p>
          <a:p>
            <a:pPr algn="ctr" eaLnBrk="1" hangingPunct="1">
              <a:buFont typeface="Wingdings" panose="05000000000000000000" pitchFamily="2" charset="2"/>
              <a:buNone/>
              <a:tabLst>
                <a:tab pos="2867025" algn="l"/>
                <a:tab pos="3324225" algn="l"/>
              </a:tabLst>
            </a:pPr>
            <a:r>
              <a:rPr lang="fr-FR" sz="2400" dirty="0" smtClean="0"/>
              <a:t>Pr. ALLOUI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Image RM_44_1_PICT.jpg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549275"/>
            <a:ext cx="8353425" cy="568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Image RM_46_PICT.jpg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88913"/>
            <a:ext cx="9144000" cy="6669087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fr-FR" sz="2400" smtClean="0"/>
              <a:t>    </a:t>
            </a:r>
          </a:p>
          <a:p>
            <a:pPr eaLnBrk="1" hangingPunct="1">
              <a:buFontTx/>
              <a:buNone/>
            </a:pPr>
            <a:r>
              <a:rPr lang="fr-FR" sz="2400" smtClean="0"/>
              <a:t>    Le NADH et le FADH</a:t>
            </a:r>
            <a:r>
              <a:rPr lang="fr-FR" sz="1800" smtClean="0"/>
              <a:t>2</a:t>
            </a:r>
            <a:r>
              <a:rPr lang="fr-FR" sz="2400" smtClean="0"/>
              <a:t>, elle sera convertie en ATP, grâce à des coenz réduits mitochondriaux qui cèdent leurs 2 e</a:t>
            </a:r>
            <a:r>
              <a:rPr lang="fr-FR" sz="2400" b="1" baseline="30000" smtClean="0"/>
              <a:t>-</a:t>
            </a:r>
            <a:r>
              <a:rPr lang="fr-FR" sz="2400" smtClean="0"/>
              <a:t> à un système de transporteurs qui par une cascade de réactions redox amène ces e</a:t>
            </a:r>
            <a:r>
              <a:rPr lang="fr-FR" sz="2400" b="1" baseline="30000" smtClean="0"/>
              <a:t>-</a:t>
            </a:r>
            <a:r>
              <a:rPr lang="fr-FR" sz="2400" smtClean="0"/>
              <a:t> jusqu’à l’accepteur final : </a:t>
            </a:r>
            <a:r>
              <a:rPr lang="fr-FR" sz="2400" b="1" smtClean="0"/>
              <a:t>O</a:t>
            </a:r>
            <a:r>
              <a:rPr lang="fr-FR" sz="1800" b="1" smtClean="0"/>
              <a:t>2</a:t>
            </a:r>
            <a:r>
              <a:rPr lang="fr-FR" sz="2400" smtClean="0"/>
              <a:t> moléculaire.</a:t>
            </a:r>
          </a:p>
          <a:p>
            <a:pPr eaLnBrk="1" hangingPunct="1">
              <a:buFontTx/>
              <a:buNone/>
            </a:pPr>
            <a:endParaRPr lang="fr-FR" sz="2400" smtClean="0"/>
          </a:p>
          <a:p>
            <a:pPr eaLnBrk="1" hangingPunct="1">
              <a:buFontTx/>
              <a:buNone/>
            </a:pPr>
            <a:r>
              <a:rPr lang="fr-FR" sz="2400" smtClean="0"/>
              <a:t>    La mbrane int est imperméable aux  H</a:t>
            </a:r>
            <a:r>
              <a:rPr lang="fr-FR" sz="2400" b="1" baseline="30000" smtClean="0"/>
              <a:t>+</a:t>
            </a:r>
            <a:r>
              <a:rPr lang="fr-FR" sz="2400" smtClean="0"/>
              <a:t>, au cours de ce transfert électronique, il y a formation d’un gradient de H</a:t>
            </a:r>
            <a:r>
              <a:rPr lang="fr-FR" sz="2400" b="1" baseline="30000" smtClean="0"/>
              <a:t>+</a:t>
            </a:r>
            <a:r>
              <a:rPr lang="fr-FR" sz="2400" smtClean="0"/>
              <a:t> de part et d’autre de cette mbrane, ce qui permet la synthèse d’ATP lors d’1 r</a:t>
            </a:r>
            <a:r>
              <a:rPr lang="el-GR" sz="2400" smtClean="0"/>
              <a:t>θ</a:t>
            </a:r>
            <a:r>
              <a:rPr lang="fr-FR" sz="2400" smtClean="0"/>
              <a:t> catalysée par ATP Synthétase mitochondriale.</a:t>
            </a:r>
          </a:p>
          <a:p>
            <a:pPr eaLnBrk="1" hangingPunct="1">
              <a:buFontTx/>
              <a:buNone/>
            </a:pPr>
            <a:endParaRPr lang="fr-FR" sz="2400" smtClean="0"/>
          </a:p>
          <a:p>
            <a:pPr algn="ctr" eaLnBrk="1" hangingPunct="1">
              <a:buFontTx/>
              <a:buNone/>
            </a:pPr>
            <a:r>
              <a:rPr lang="fr-FR" sz="2400" smtClean="0">
                <a:solidFill>
                  <a:srgbClr val="0070C0"/>
                </a:solidFill>
              </a:rPr>
              <a:t>La CRM et la phosphorylation oxydative de l’ATP sont donc couplée via ce gradient de protons.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" dur="indefinite"/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" dur="indefinite"/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0" dur="indefinite"/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3" dur="indefinite"/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" dur="indefinite"/>
                                        <p:tgtEl>
                                          <p:spTgt spid="81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6" dur="indefinite"/>
                                        <p:tgtEl>
                                          <p:spTgt spid="81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mph" presetSubtype="0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20" dur="indefinite"/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21" dur="indefinite"/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mph" presetSubtype="0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25" dur="indefinite"/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26" dur="indefinite"/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mph" presetSubtype="0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30" dur="indefinite"/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31" dur="indefinite"/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mph" presetSubtype="0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35" dur="indefinite"/>
                                        <p:tgtEl>
                                          <p:spTgt spid="81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36" dur="indefinite"/>
                                        <p:tgtEl>
                                          <p:spTgt spid="81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build="allAtOnce"/>
      <p:bldP spid="8194" grpI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25538"/>
          </a:xfrm>
        </p:spPr>
        <p:txBody>
          <a:bodyPr/>
          <a:lstStyle/>
          <a:p>
            <a:pPr eaLnBrk="1" hangingPunct="1"/>
            <a:r>
              <a:rPr lang="fr-FR" sz="2400" smtClean="0">
                <a:solidFill>
                  <a:srgbClr val="FF0000"/>
                </a:solidFill>
              </a:rPr>
              <a:t>II -  POTENTIEL REDOX ET MODIFICATION D’ ENERGIE LIBRE</a:t>
            </a:r>
            <a:r>
              <a:rPr lang="fr-FR" sz="4000" smtClean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81075"/>
            <a:ext cx="9144000" cy="5688013"/>
          </a:xfrm>
        </p:spPr>
        <p:txBody>
          <a:bodyPr/>
          <a:lstStyle/>
          <a:p>
            <a:pPr eaLnBrk="1" hangingPunct="1">
              <a:buFontTx/>
              <a:buNone/>
            </a:pPr>
            <a:endParaRPr lang="fr-FR" smtClean="0"/>
          </a:p>
          <a:p>
            <a:pPr eaLnBrk="1" hangingPunct="1">
              <a:buFontTx/>
              <a:buNone/>
            </a:pPr>
            <a:r>
              <a:rPr lang="fr-FR" smtClean="0"/>
              <a:t>- Dans la phosphorylation oxydative, le nombre de transfert des électrons du NADH ou du FADH</a:t>
            </a:r>
            <a:r>
              <a:rPr lang="fr-FR" sz="1800" b="1" smtClean="0"/>
              <a:t>2</a:t>
            </a:r>
            <a:r>
              <a:rPr lang="fr-FR" smtClean="0"/>
              <a:t> est transformé en potentiel de transfert du phosphate de l’ATP.</a:t>
            </a:r>
          </a:p>
          <a:p>
            <a:pPr lvl="1" eaLnBrk="1" hangingPunct="1"/>
            <a:r>
              <a:rPr lang="fr-FR" smtClean="0"/>
              <a:t>le potentiel de transfert du phosphate   : </a:t>
            </a:r>
            <a:r>
              <a:rPr lang="fr-FR" smtClean="0">
                <a:sym typeface="Symbol" panose="05050102010706020507" pitchFamily="18" charset="2"/>
              </a:rPr>
              <a:t></a:t>
            </a:r>
            <a:r>
              <a:rPr lang="fr-FR" smtClean="0"/>
              <a:t>G°’.</a:t>
            </a:r>
          </a:p>
          <a:p>
            <a:pPr lvl="1" eaLnBrk="1" hangingPunct="1"/>
            <a:r>
              <a:rPr lang="fr-FR" smtClean="0"/>
              <a:t> «      «                  «        des électrons  : </a:t>
            </a:r>
            <a:r>
              <a:rPr lang="fr-FR" smtClean="0">
                <a:sym typeface="Symbol" panose="05050102010706020507" pitchFamily="18" charset="2"/>
              </a:rPr>
              <a:t></a:t>
            </a:r>
            <a:r>
              <a:rPr lang="fr-FR" smtClean="0"/>
              <a:t>E°’.</a:t>
            </a:r>
          </a:p>
          <a:p>
            <a:pPr lvl="1" eaLnBrk="1" hangingPunct="1">
              <a:buFontTx/>
              <a:buNone/>
            </a:pPr>
            <a:r>
              <a:rPr lang="fr-FR" smtClean="0"/>
              <a:t>    ( potentiel redox ou de Phosphorylation)</a:t>
            </a:r>
          </a:p>
          <a:p>
            <a:pPr eaLnBrk="1" hangingPunct="1">
              <a:buFontTx/>
              <a:buNone/>
            </a:pPr>
            <a:r>
              <a:rPr lang="fr-FR" smtClean="0"/>
              <a:t>                                                          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838200" lvl="1" indent="-381000" eaLnBrk="1" hangingPunct="1">
              <a:lnSpc>
                <a:spcPct val="80000"/>
              </a:lnSpc>
            </a:pPr>
            <a:r>
              <a:rPr lang="fr-FR" sz="2400" smtClean="0">
                <a:solidFill>
                  <a:srgbClr val="0070C0"/>
                </a:solidFill>
              </a:rPr>
              <a:t>EXEMPLE : réduction du Pyruvate par le NADH :</a:t>
            </a:r>
          </a:p>
          <a:p>
            <a:pPr marL="457200" indent="-457200" eaLnBrk="1" hangingPunct="1">
              <a:lnSpc>
                <a:spcPct val="80000"/>
              </a:lnSpc>
              <a:buFontTx/>
              <a:buNone/>
            </a:pPr>
            <a:r>
              <a:rPr lang="fr-FR" sz="1800" smtClean="0">
                <a:solidFill>
                  <a:srgbClr val="0070C0"/>
                </a:solidFill>
              </a:rPr>
              <a:t> </a:t>
            </a:r>
          </a:p>
          <a:p>
            <a:pPr marL="457200" indent="-457200" eaLnBrk="1" hangingPunct="1">
              <a:lnSpc>
                <a:spcPct val="80000"/>
              </a:lnSpc>
              <a:buFontTx/>
              <a:buNone/>
            </a:pPr>
            <a:r>
              <a:rPr lang="fr-FR" sz="2000" smtClean="0"/>
              <a:t>La modification de l’énergie libre de la réaction peut être calculée par la différence des potentiels de réduction des réactants :</a:t>
            </a:r>
            <a:r>
              <a:rPr lang="fr-FR" sz="2400" smtClean="0"/>
              <a:t> </a:t>
            </a:r>
          </a:p>
          <a:p>
            <a:pPr marL="457200" indent="-457200" eaLnBrk="1" hangingPunct="1">
              <a:lnSpc>
                <a:spcPct val="80000"/>
              </a:lnSpc>
              <a:buFontTx/>
              <a:buNone/>
            </a:pPr>
            <a:endParaRPr lang="fr-FR" sz="2400" smtClean="0"/>
          </a:p>
          <a:p>
            <a:pPr marL="457200" indent="-457200" eaLnBrk="1" hangingPunct="1">
              <a:lnSpc>
                <a:spcPct val="80000"/>
              </a:lnSpc>
              <a:buFont typeface="Wingdings" panose="05000000000000000000" pitchFamily="2" charset="2"/>
              <a:buAutoNum type="alphaLcParenBoth"/>
            </a:pPr>
            <a:r>
              <a:rPr lang="en-GB" sz="2800" smtClean="0"/>
              <a:t>Pyruvate + NADH + H</a:t>
            </a:r>
            <a:r>
              <a:rPr lang="en-GB" sz="2800" b="1" baseline="30000" smtClean="0"/>
              <a:t>+</a:t>
            </a:r>
            <a:r>
              <a:rPr lang="en-GB" sz="2800" smtClean="0"/>
              <a:t>	         LACTATE +  NAD</a:t>
            </a:r>
            <a:r>
              <a:rPr lang="en-GB" sz="2800" b="1" baseline="30000" smtClean="0"/>
              <a:t>+</a:t>
            </a:r>
            <a:r>
              <a:rPr lang="en-GB" sz="2800" smtClean="0"/>
              <a:t>.</a:t>
            </a:r>
          </a:p>
          <a:p>
            <a:pPr marL="457200" indent="-4572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fr-FR" sz="2800" smtClean="0"/>
          </a:p>
          <a:p>
            <a:pPr marL="838200" lvl="1" indent="-381000" eaLnBrk="1" hangingPunct="1">
              <a:lnSpc>
                <a:spcPct val="80000"/>
              </a:lnSpc>
            </a:pPr>
            <a:r>
              <a:rPr lang="fr-FR" sz="2000" smtClean="0"/>
              <a:t>le potentiel de réduction du couple (NAD+ / NADH)     = - 0.32 v</a:t>
            </a:r>
          </a:p>
          <a:p>
            <a:pPr marL="838200" lvl="1" indent="-381000" eaLnBrk="1" hangingPunct="1">
              <a:lnSpc>
                <a:spcPct val="80000"/>
              </a:lnSpc>
            </a:pPr>
            <a:r>
              <a:rPr lang="fr-FR" sz="2000" smtClean="0"/>
              <a:t>le       «                  «                 «     (PYR  / LACTATE) = - 0.19 v</a:t>
            </a:r>
          </a:p>
          <a:p>
            <a:pPr marL="838200" lvl="1" indent="-381000" eaLnBrk="1" hangingPunct="1">
              <a:lnSpc>
                <a:spcPct val="80000"/>
              </a:lnSpc>
            </a:pPr>
            <a:r>
              <a:rPr lang="fr-FR" sz="2000" smtClean="0"/>
              <a:t>par convention, les potentiels de réduction font référence aux réactions partielles écrites comme étant des réductions :</a:t>
            </a:r>
            <a:r>
              <a:rPr lang="fr-FR" sz="2400" smtClean="0"/>
              <a:t>  </a:t>
            </a:r>
          </a:p>
          <a:p>
            <a:pPr marL="838200" lvl="1" indent="-381000" eaLnBrk="1" hangingPunct="1">
              <a:lnSpc>
                <a:spcPct val="80000"/>
              </a:lnSpc>
              <a:buFontTx/>
              <a:buNone/>
            </a:pPr>
            <a:r>
              <a:rPr lang="fr-FR" sz="2400" smtClean="0"/>
              <a:t>                 Oxydant  </a:t>
            </a:r>
            <a:r>
              <a:rPr lang="fr-FR" sz="2400" b="1" smtClean="0"/>
              <a:t>+</a:t>
            </a:r>
            <a:r>
              <a:rPr lang="fr-FR" sz="2400" smtClean="0"/>
              <a:t>  e-  	      Réducteur.</a:t>
            </a:r>
          </a:p>
          <a:p>
            <a:pPr marL="457200" indent="-457200" eaLnBrk="1" hangingPunct="1">
              <a:lnSpc>
                <a:spcPct val="80000"/>
              </a:lnSpc>
              <a:buFontTx/>
              <a:buNone/>
            </a:pPr>
            <a:r>
              <a:rPr lang="fr-FR" sz="2400" smtClean="0"/>
              <a:t>                                </a:t>
            </a:r>
            <a:endParaRPr lang="de-DE" sz="2400" smtClean="0"/>
          </a:p>
          <a:p>
            <a:pPr marL="457200" indent="-457200" eaLnBrk="1" hangingPunct="1">
              <a:lnSpc>
                <a:spcPct val="80000"/>
              </a:lnSpc>
              <a:buFontTx/>
              <a:buNone/>
            </a:pPr>
            <a:r>
              <a:rPr lang="de-DE" sz="2200" smtClean="0"/>
              <a:t>        (b)   Pyruvate + 2H</a:t>
            </a:r>
            <a:r>
              <a:rPr lang="de-DE" sz="2200" baseline="30000" smtClean="0"/>
              <a:t>+</a:t>
            </a:r>
            <a:r>
              <a:rPr lang="de-DE" sz="2200" smtClean="0"/>
              <a:t> +2 e-                  LACTATE     E°’= - 0.19v</a:t>
            </a:r>
          </a:p>
          <a:p>
            <a:pPr marL="457200" indent="-457200" eaLnBrk="1" hangingPunct="1">
              <a:lnSpc>
                <a:spcPct val="80000"/>
              </a:lnSpc>
              <a:buFontTx/>
              <a:buNone/>
            </a:pPr>
            <a:r>
              <a:rPr lang="de-DE" sz="2200" smtClean="0"/>
              <a:t>        (c)   NAD+ + H</a:t>
            </a:r>
            <a:r>
              <a:rPr lang="de-DE" sz="2200" baseline="30000" smtClean="0"/>
              <a:t>+</a:t>
            </a:r>
            <a:r>
              <a:rPr lang="de-DE" sz="2200" smtClean="0"/>
              <a:t> + 2e-                  NADH                  E°’= - 0.32v</a:t>
            </a:r>
            <a:endParaRPr lang="fr-FR" sz="2200" smtClean="0"/>
          </a:p>
          <a:p>
            <a:pPr marL="457200" indent="-457200" eaLnBrk="1" hangingPunct="1">
              <a:lnSpc>
                <a:spcPct val="80000"/>
              </a:lnSpc>
              <a:buFontTx/>
              <a:buNone/>
            </a:pPr>
            <a:r>
              <a:rPr lang="fr-FR" sz="2200" smtClean="0"/>
              <a:t>  -  la soustraction de (b – c) = (a) </a:t>
            </a:r>
          </a:p>
          <a:p>
            <a:pPr marL="457200" indent="-457200" eaLnBrk="1" hangingPunct="1">
              <a:lnSpc>
                <a:spcPct val="80000"/>
              </a:lnSpc>
              <a:buFontTx/>
              <a:buNone/>
            </a:pPr>
            <a:r>
              <a:rPr lang="fr-FR" sz="2200" smtClean="0"/>
              <a:t>  -  </a:t>
            </a:r>
            <a:r>
              <a:rPr lang="fr-FR" sz="2200" b="1" smtClean="0">
                <a:sym typeface="Symbol" panose="05050102010706020507" pitchFamily="18" charset="2"/>
              </a:rPr>
              <a:t></a:t>
            </a:r>
            <a:r>
              <a:rPr lang="fr-FR" sz="2200" b="1" smtClean="0"/>
              <a:t>E°’= (-0.19) – (-0.32)= +0.13v</a:t>
            </a:r>
            <a:endParaRPr lang="fr-FR" sz="2200" smtClean="0"/>
          </a:p>
          <a:p>
            <a:pPr marL="457200" indent="-457200" eaLnBrk="1" hangingPunct="1">
              <a:lnSpc>
                <a:spcPct val="80000"/>
              </a:lnSpc>
              <a:buFontTx/>
              <a:buNone/>
            </a:pPr>
            <a:r>
              <a:rPr lang="fr-FR" sz="2400" smtClean="0"/>
              <a:t>                                                                                   </a:t>
            </a:r>
          </a:p>
        </p:txBody>
      </p:sp>
      <p:sp>
        <p:nvSpPr>
          <p:cNvPr id="10243" name="Line 3"/>
          <p:cNvSpPr>
            <a:spLocks noChangeShapeType="1"/>
          </p:cNvSpPr>
          <p:nvPr/>
        </p:nvSpPr>
        <p:spPr bwMode="auto">
          <a:xfrm>
            <a:off x="4356100" y="1916113"/>
            <a:ext cx="8636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0244" name="Line 4"/>
          <p:cNvSpPr>
            <a:spLocks noChangeShapeType="1"/>
          </p:cNvSpPr>
          <p:nvPr/>
        </p:nvSpPr>
        <p:spPr bwMode="auto">
          <a:xfrm>
            <a:off x="4140200" y="4581525"/>
            <a:ext cx="10080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0245" name="Line 5"/>
          <p:cNvSpPr>
            <a:spLocks noChangeShapeType="1"/>
          </p:cNvSpPr>
          <p:nvPr/>
        </p:nvSpPr>
        <p:spPr bwMode="auto">
          <a:xfrm>
            <a:off x="3563938" y="4941888"/>
            <a:ext cx="1079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0246" name="Line 6"/>
          <p:cNvSpPr>
            <a:spLocks noChangeShapeType="1"/>
          </p:cNvSpPr>
          <p:nvPr/>
        </p:nvSpPr>
        <p:spPr bwMode="auto">
          <a:xfrm>
            <a:off x="4068763" y="3933825"/>
            <a:ext cx="9350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fr-FR" sz="2400" smtClean="0"/>
              <a:t>  - on calcul le </a:t>
            </a:r>
            <a:r>
              <a:rPr lang="fr-FR" sz="2400" smtClean="0">
                <a:sym typeface="Symbol" panose="05050102010706020507" pitchFamily="18" charset="2"/>
              </a:rPr>
              <a:t></a:t>
            </a:r>
            <a:r>
              <a:rPr lang="fr-FR" sz="2400" smtClean="0"/>
              <a:t>G°’ pour la réduction du Pyr par le NADH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fr-FR" sz="2400" smtClean="0"/>
              <a:t>  - la modification d’énergie libre standard (</a:t>
            </a:r>
            <a:r>
              <a:rPr lang="fr-FR" sz="2400" smtClean="0">
                <a:sym typeface="Symbol" panose="05050102010706020507" pitchFamily="18" charset="2"/>
              </a:rPr>
              <a:t></a:t>
            </a:r>
            <a:r>
              <a:rPr lang="fr-FR" sz="2400" smtClean="0"/>
              <a:t>G°’) est reliée à la modification du potentiel redox (</a:t>
            </a:r>
            <a:r>
              <a:rPr lang="fr-FR" sz="2400" smtClean="0">
                <a:sym typeface="Symbol" panose="05050102010706020507" pitchFamily="18" charset="2"/>
              </a:rPr>
              <a:t></a:t>
            </a:r>
            <a:r>
              <a:rPr lang="fr-FR" sz="2400" smtClean="0"/>
              <a:t>E°’) par la relation :</a:t>
            </a:r>
            <a:endParaRPr lang="de-DE" sz="2400" b="1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e-DE" sz="2400" b="1" smtClean="0"/>
              <a:t>                                          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e-DE" sz="2400" b="1" smtClean="0"/>
              <a:t>  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fr-FR" sz="2000" b="1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fr-FR" sz="2000" b="1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fr-FR" sz="2000" b="1" smtClean="0"/>
              <a:t>     </a:t>
            </a:r>
            <a:r>
              <a:rPr lang="fr-FR" sz="1800" b="1" smtClean="0"/>
              <a:t>n : nombre d’e- transféré.           </a:t>
            </a:r>
            <a:endParaRPr lang="en-GB" sz="1800" b="1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1800" b="1" smtClean="0"/>
              <a:t>     </a:t>
            </a:r>
            <a:r>
              <a:rPr lang="fr-FR" sz="1800" b="1" smtClean="0"/>
              <a:t>F : modification d’énergie libre lorsqu’une mole d’e- chute d’un potentiel de 1 v.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1800" b="1" smtClean="0">
                <a:sym typeface="Symbol" panose="05050102010706020507" pitchFamily="18" charset="2"/>
              </a:rPr>
              <a:t>     </a:t>
            </a:r>
            <a:r>
              <a:rPr lang="en-GB" sz="1800" b="1" smtClean="0"/>
              <a:t>F = 23.06 K cal / v. mol</a:t>
            </a:r>
            <a:r>
              <a:rPr lang="fr-FR" sz="1800" b="1" smtClean="0"/>
              <a:t>.                   </a:t>
            </a:r>
            <a:r>
              <a:rPr lang="en-GB" sz="1800" b="1" smtClean="0">
                <a:sym typeface="Symbol" panose="05050102010706020507" pitchFamily="18" charset="2"/>
              </a:rPr>
              <a:t></a:t>
            </a:r>
            <a:r>
              <a:rPr lang="en-GB" sz="1800" b="1" smtClean="0"/>
              <a:t>E°’ : v                           </a:t>
            </a:r>
            <a:r>
              <a:rPr lang="de-DE" sz="1800" b="1" smtClean="0">
                <a:sym typeface="Symbol" panose="05050102010706020507" pitchFamily="18" charset="2"/>
              </a:rPr>
              <a:t></a:t>
            </a:r>
            <a:r>
              <a:rPr lang="en-GB" sz="1800" b="1" smtClean="0"/>
              <a:t>G°’ : K cal / mole</a:t>
            </a:r>
            <a:r>
              <a:rPr lang="en-GB" sz="2000" b="1" smtClean="0"/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fr-FR" sz="2000" smtClean="0"/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en-GB" sz="2000" smtClean="0">
                <a:sym typeface="Symbol" panose="05050102010706020507" pitchFamily="18" charset="2"/>
              </a:rPr>
              <a:t></a:t>
            </a:r>
            <a:r>
              <a:rPr lang="fr-FR" sz="2000" smtClean="0"/>
              <a:t>G°’ est la quantité d’énergie libre qui peut être obtenue par mole pour une transformation, tandis que  </a:t>
            </a:r>
            <a:r>
              <a:rPr lang="fr-FR" sz="2000" smtClean="0">
                <a:sym typeface="Symbol" panose="05050102010706020507" pitchFamily="18" charset="2"/>
              </a:rPr>
              <a:t></a:t>
            </a:r>
            <a:r>
              <a:rPr lang="fr-FR" sz="2000" smtClean="0"/>
              <a:t>E°’ est la différence de potentiel entre 2 états.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fr-FR" sz="2000" smtClean="0"/>
              <a:t>-    </a:t>
            </a:r>
            <a:r>
              <a:rPr lang="fr-FR" sz="2000" smtClean="0">
                <a:sym typeface="Symbol" panose="05050102010706020507" pitchFamily="18" charset="2"/>
              </a:rPr>
              <a:t></a:t>
            </a:r>
            <a:r>
              <a:rPr lang="fr-FR" sz="2000" smtClean="0"/>
              <a:t>E°’ doit être multiplié par n F pour obtenir le rendement en énergie libre.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fr-FR" sz="2000" smtClean="0"/>
              <a:t>-    Pour la réaction de réduction du Pyr, n = 2.</a:t>
            </a:r>
            <a:endParaRPr lang="fr-FR" sz="2000" smtClean="0">
              <a:sym typeface="Symbol" panose="05050102010706020507" pitchFamily="18" charset="2"/>
            </a:endParaRPr>
          </a:p>
          <a:p>
            <a:pPr lvl="1" eaLnBrk="1" hangingPunct="1">
              <a:lnSpc>
                <a:spcPct val="90000"/>
              </a:lnSpc>
            </a:pPr>
            <a:r>
              <a:rPr lang="fr-FR" sz="2000" smtClean="0">
                <a:sym typeface="Symbol" panose="05050102010706020507" pitchFamily="18" charset="2"/>
              </a:rPr>
              <a:t></a:t>
            </a:r>
            <a:r>
              <a:rPr lang="de-DE" sz="2000" smtClean="0"/>
              <a:t> G°’ = (-2) . ( 23.06 ) . ( 0.13)  = - 6 Kcal / mole.</a:t>
            </a:r>
            <a:endParaRPr lang="fr-FR" sz="2000" smtClean="0">
              <a:sym typeface="Symbol" panose="05050102010706020507" pitchFamily="18" charset="2"/>
            </a:endParaRPr>
          </a:p>
          <a:p>
            <a:pPr lvl="1" eaLnBrk="1" hangingPunct="1">
              <a:lnSpc>
                <a:spcPct val="90000"/>
              </a:lnSpc>
            </a:pPr>
            <a:r>
              <a:rPr lang="fr-FR" sz="2000" smtClean="0">
                <a:sym typeface="Symbol" panose="05050102010706020507" pitchFamily="18" charset="2"/>
              </a:rPr>
              <a:t></a:t>
            </a:r>
            <a:r>
              <a:rPr lang="fr-FR" sz="2000" smtClean="0"/>
              <a:t> E°’  (+)  et  </a:t>
            </a:r>
            <a:r>
              <a:rPr lang="de-DE" sz="2000" smtClean="0">
                <a:sym typeface="Symbol" panose="05050102010706020507" pitchFamily="18" charset="2"/>
              </a:rPr>
              <a:t></a:t>
            </a:r>
            <a:r>
              <a:rPr lang="fr-FR" sz="2000" smtClean="0"/>
              <a:t> G°’ (-)  </a:t>
            </a:r>
            <a:r>
              <a:rPr lang="fr-FR" sz="2000" smtClean="0">
                <a:solidFill>
                  <a:srgbClr val="0070C0"/>
                </a:solidFill>
              </a:rPr>
              <a:t>REACTION EXERGONIQUE</a:t>
            </a:r>
            <a:r>
              <a:rPr lang="fr-FR" sz="2000" b="1" smtClean="0"/>
              <a:t>  </a:t>
            </a:r>
            <a:r>
              <a:rPr lang="fr-FR" sz="2000" smtClean="0"/>
              <a:t>(dans les conditions standards)</a:t>
            </a: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2195513" y="1412875"/>
            <a:ext cx="4248150" cy="720725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>
                <a:solidFill>
                  <a:schemeClr val="bg1"/>
                </a:solidFill>
                <a:sym typeface="Symbol" panose="05050102010706020507" pitchFamily="18" charset="2"/>
              </a:rPr>
              <a:t></a:t>
            </a:r>
            <a:r>
              <a:rPr lang="de-DE">
                <a:solidFill>
                  <a:schemeClr val="bg1"/>
                </a:solidFill>
              </a:rPr>
              <a:t>G°’ =  - n F </a:t>
            </a:r>
            <a:r>
              <a:rPr lang="fr-FR">
                <a:solidFill>
                  <a:schemeClr val="bg1"/>
                </a:solidFill>
                <a:sym typeface="Symbol" panose="05050102010706020507" pitchFamily="18" charset="2"/>
              </a:rPr>
              <a:t></a:t>
            </a:r>
            <a:r>
              <a:rPr lang="de-DE">
                <a:solidFill>
                  <a:schemeClr val="bg1"/>
                </a:solidFill>
              </a:rPr>
              <a:t>E°’</a:t>
            </a:r>
            <a:endParaRPr lang="fr-FR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627</TotalTime>
  <Words>841</Words>
  <Application>Microsoft Office PowerPoint</Application>
  <PresentationFormat>Affichage à l'écran (4:3)</PresentationFormat>
  <Paragraphs>257</Paragraphs>
  <Slides>28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28</vt:i4>
      </vt:variant>
    </vt:vector>
  </HeadingPairs>
  <TitlesOfParts>
    <vt:vector size="35" baseType="lpstr">
      <vt:lpstr>Arial</vt:lpstr>
      <vt:lpstr>Calibri</vt:lpstr>
      <vt:lpstr>Garamond</vt:lpstr>
      <vt:lpstr>Symbol</vt:lpstr>
      <vt:lpstr>Times New Roman</vt:lpstr>
      <vt:lpstr>Wingdings</vt:lpstr>
      <vt:lpstr>Modèle par défaut</vt:lpstr>
      <vt:lpstr>La chaîne respiratoire mitochondriale et Mécanisme de transfert des électrons</vt:lpstr>
      <vt:lpstr>I  -  INTRODUCTION </vt:lpstr>
      <vt:lpstr>Présentation PowerPoint</vt:lpstr>
      <vt:lpstr>Présentation PowerPoint</vt:lpstr>
      <vt:lpstr>Présentation PowerPoint</vt:lpstr>
      <vt:lpstr>Présentation PowerPoint</vt:lpstr>
      <vt:lpstr>II -  POTENTIEL REDOX ET MODIFICATION D’ ENERGIE LIBRE </vt:lpstr>
      <vt:lpstr>Présentation PowerPoint</vt:lpstr>
      <vt:lpstr>Présentation PowerPoint</vt:lpstr>
      <vt:lpstr>III - C R M : A -  ORGANISATION DE LA C R M :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IV- EQUATIONS  GLOBALES  DE  LA  CRM :</vt:lpstr>
      <vt:lpstr>Présentation PowerPoint</vt:lpstr>
      <vt:lpstr>Présentation PowerPoint</vt:lpstr>
      <vt:lpstr>V- HYPOTHESE CHIMIOSMOTIQUE :  P.MITCHELL  (1961)</vt:lpstr>
      <vt:lpstr>VI- FONCTIONNEMENT D’ENSEMBLE DE LA CRM</vt:lpstr>
      <vt:lpstr>Présentation PowerPoint</vt:lpstr>
      <vt:lpstr>VI  - Régulation de la phosphorylation oxydative :</vt:lpstr>
      <vt:lpstr>VI  - Anomalies de fonctionnement de la CRM:</vt:lpstr>
      <vt:lpstr>VI  - Anomalies de fonctionnement de la CRM:</vt:lpstr>
      <vt:lpstr>VI  - Anomalies de fonctionnement de la CRM: </vt:lpstr>
      <vt:lpstr>  CONCLUSION : 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PHOSPHORYLATION OXYDATIVE</dc:title>
  <dc:creator>Dr Alloui</dc:creator>
  <cp:lastModifiedBy>ency-education.com website</cp:lastModifiedBy>
  <cp:revision>58</cp:revision>
  <dcterms:created xsi:type="dcterms:W3CDTF">2010-12-07T18:44:38Z</dcterms:created>
  <dcterms:modified xsi:type="dcterms:W3CDTF">2020-11-27T16:14:20Z</dcterms:modified>
</cp:coreProperties>
</file>