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7BCCFD-B580-44A2-8A51-7467213DA59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CBD47B-307D-48E8-80F2-81A2691509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5984" y="5033986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D</a:t>
            </a:r>
            <a:r>
              <a:rPr lang="fr-FR" sz="2400" b="1" dirty="0" smtClean="0">
                <a:solidFill>
                  <a:schemeClr val="bg1"/>
                </a:solidFill>
              </a:rPr>
              <a:t>r AKACHAT.HAKIM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MAITRE ASSISTANT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C.H.U BATNA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b="1" dirty="0" smtClean="0">
                <a:solidFill>
                  <a:srgbClr val="FF0000"/>
                </a:solidFill>
              </a:rPr>
              <a:t>DIABETE</a:t>
            </a:r>
            <a:endParaRPr lang="fr-FR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1480" y="785818"/>
            <a:ext cx="8686800" cy="578645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chemeClr val="bg1"/>
                </a:solidFill>
              </a:rPr>
              <a:t>Caracterisè</a:t>
            </a:r>
            <a:r>
              <a:rPr lang="fr-FR" sz="3600" b="1" dirty="0" smtClean="0">
                <a:solidFill>
                  <a:schemeClr val="bg1"/>
                </a:solidFill>
              </a:rPr>
              <a:t> par : la baisse de l’action de l’insuline et/ou un </a:t>
            </a:r>
            <a:r>
              <a:rPr lang="fr-FR" sz="3600" b="1" dirty="0" err="1" smtClean="0">
                <a:solidFill>
                  <a:schemeClr val="bg1"/>
                </a:solidFill>
              </a:rPr>
              <a:t>deficit</a:t>
            </a:r>
            <a:r>
              <a:rPr lang="fr-FR" sz="3600" b="1" dirty="0" smtClean="0">
                <a:solidFill>
                  <a:schemeClr val="bg1"/>
                </a:solidFill>
              </a:rPr>
              <a:t> de la </a:t>
            </a:r>
            <a:r>
              <a:rPr lang="fr-FR" sz="3600" b="1" dirty="0" err="1" smtClean="0">
                <a:solidFill>
                  <a:schemeClr val="bg1"/>
                </a:solidFill>
              </a:rPr>
              <a:t>secretion</a:t>
            </a:r>
            <a:r>
              <a:rPr lang="fr-FR" sz="3600" b="1" dirty="0" smtClean="0">
                <a:solidFill>
                  <a:schemeClr val="bg1"/>
                </a:solidFill>
              </a:rPr>
              <a:t> d’insuline.</a:t>
            </a:r>
          </a:p>
          <a:p>
            <a:pPr>
              <a:buNone/>
            </a:pPr>
            <a:endParaRPr lang="fr-FR" sz="3600" b="1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chemeClr val="bg1"/>
                </a:solidFill>
              </a:rPr>
              <a:t>Il </a:t>
            </a:r>
            <a:r>
              <a:rPr lang="fr-FR" sz="3600" b="1" dirty="0" err="1" smtClean="0">
                <a:solidFill>
                  <a:schemeClr val="bg1"/>
                </a:solidFill>
              </a:rPr>
              <a:t>represente</a:t>
            </a:r>
            <a:r>
              <a:rPr lang="fr-FR" sz="3600" b="1" dirty="0" smtClean="0">
                <a:solidFill>
                  <a:schemeClr val="bg1"/>
                </a:solidFill>
              </a:rPr>
              <a:t> 75 a 80 % des </a:t>
            </a:r>
            <a:r>
              <a:rPr lang="fr-FR" sz="3600" b="1" dirty="0" err="1" smtClean="0">
                <a:solidFill>
                  <a:schemeClr val="bg1"/>
                </a:solidFill>
              </a:rPr>
              <a:t>diabetiques</a:t>
            </a:r>
            <a:endParaRPr lang="fr-F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3600" b="1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chemeClr val="bg1"/>
                </a:solidFill>
              </a:rPr>
              <a:t>Il survient </a:t>
            </a:r>
            <a:r>
              <a:rPr lang="fr-FR" sz="3600" b="1" dirty="0" err="1" smtClean="0">
                <a:solidFill>
                  <a:schemeClr val="bg1"/>
                </a:solidFill>
              </a:rPr>
              <a:t>generalement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apres</a:t>
            </a:r>
            <a:r>
              <a:rPr lang="fr-FR" sz="3600" b="1" dirty="0" smtClean="0">
                <a:solidFill>
                  <a:schemeClr val="bg1"/>
                </a:solidFill>
              </a:rPr>
              <a:t> 40 ans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3600" b="1" dirty="0" smtClean="0">
                <a:solidFill>
                  <a:schemeClr val="bg1"/>
                </a:solidFill>
              </a:rPr>
              <a:t>Il est associe dans 80 % des cas a une </a:t>
            </a:r>
            <a:r>
              <a:rPr lang="fr-FR" sz="3600" b="1" dirty="0" err="1" smtClean="0">
                <a:solidFill>
                  <a:schemeClr val="bg1"/>
                </a:solidFill>
              </a:rPr>
              <a:t>obesité</a:t>
            </a:r>
            <a:r>
              <a:rPr lang="fr-FR" sz="3600" b="1" dirty="0" smtClean="0">
                <a:solidFill>
                  <a:schemeClr val="bg1"/>
                </a:solidFill>
              </a:rPr>
              <a:t>. 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-71462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fr-FR" sz="4400" b="1" u="sng" dirty="0" err="1" smtClean="0">
                <a:solidFill>
                  <a:srgbClr val="FF0000"/>
                </a:solidFill>
              </a:rPr>
              <a:t>Diabete</a:t>
            </a:r>
            <a:r>
              <a:rPr lang="fr-FR" sz="4400" b="1" u="sng" dirty="0" smtClean="0">
                <a:solidFill>
                  <a:srgbClr val="FF0000"/>
                </a:solidFill>
              </a:rPr>
              <a:t> non </a:t>
            </a:r>
            <a:r>
              <a:rPr lang="fr-FR" sz="4400" b="1" u="sng" dirty="0" err="1" smtClean="0">
                <a:solidFill>
                  <a:srgbClr val="FF0000"/>
                </a:solidFill>
              </a:rPr>
              <a:t>insulino-dependant</a:t>
            </a:r>
            <a:endParaRPr lang="fr-F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858000"/>
          </a:xfrm>
        </p:spPr>
        <p:txBody>
          <a:bodyPr/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PATHOGENIE :</a:t>
            </a:r>
            <a:endParaRPr lang="fr-FR" sz="2000" b="1" dirty="0" smtClean="0"/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bg1"/>
                </a:solidFill>
              </a:rPr>
              <a:t>Le DNID est </a:t>
            </a:r>
            <a:r>
              <a:rPr lang="fr-FR" b="1" dirty="0" smtClean="0">
                <a:solidFill>
                  <a:schemeClr val="bg1"/>
                </a:solidFill>
              </a:rPr>
              <a:t>polygénique résultant </a:t>
            </a:r>
            <a:r>
              <a:rPr lang="fr-FR" b="1" dirty="0" smtClean="0">
                <a:solidFill>
                  <a:schemeClr val="bg1"/>
                </a:solidFill>
              </a:rPr>
              <a:t>de l’association :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 d’une </a:t>
            </a:r>
            <a:r>
              <a:rPr lang="fr-FR" b="1" dirty="0" smtClean="0">
                <a:solidFill>
                  <a:schemeClr val="bg1"/>
                </a:solidFill>
              </a:rPr>
              <a:t>prédisposition génétique</a:t>
            </a:r>
            <a:endParaRPr lang="fr-F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de facteurs environnementaux en particulier :  surpoids </a:t>
            </a:r>
            <a:r>
              <a:rPr lang="fr-FR" b="1" dirty="0" smtClean="0">
                <a:solidFill>
                  <a:schemeClr val="bg1"/>
                </a:solidFill>
              </a:rPr>
              <a:t>,sédentarité </a:t>
            </a:r>
            <a:r>
              <a:rPr lang="fr-FR" b="1" dirty="0" smtClean="0">
                <a:solidFill>
                  <a:schemeClr val="bg1"/>
                </a:solidFill>
              </a:rPr>
              <a:t>,alimentation …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La cellule B est moins sensible au stimulus normal du glucose.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Les </a:t>
            </a:r>
            <a:r>
              <a:rPr lang="fr-FR" b="1" dirty="0" smtClean="0">
                <a:solidFill>
                  <a:schemeClr val="bg1"/>
                </a:solidFill>
              </a:rPr>
              <a:t>récepteurs </a:t>
            </a:r>
            <a:r>
              <a:rPr lang="fr-FR" b="1" dirty="0" smtClean="0">
                <a:solidFill>
                  <a:schemeClr val="bg1"/>
                </a:solidFill>
              </a:rPr>
              <a:t>insuliniques </a:t>
            </a:r>
            <a:r>
              <a:rPr lang="fr-FR" b="1" dirty="0" smtClean="0">
                <a:solidFill>
                  <a:schemeClr val="bg1"/>
                </a:solidFill>
              </a:rPr>
              <a:t>périphériques répondent </a:t>
            </a:r>
            <a:r>
              <a:rPr lang="fr-FR" b="1" dirty="0" smtClean="0">
                <a:solidFill>
                  <a:schemeClr val="bg1"/>
                </a:solidFill>
              </a:rPr>
              <a:t>moins a l’action de l’insuline : </a:t>
            </a:r>
            <a:r>
              <a:rPr lang="fr-FR" b="1" dirty="0" smtClean="0">
                <a:solidFill>
                  <a:schemeClr val="bg1"/>
                </a:solidFill>
              </a:rPr>
              <a:t>insulino-résistance = </a:t>
            </a:r>
            <a:r>
              <a:rPr lang="fr-FR" b="1" dirty="0" err="1" smtClean="0">
                <a:solidFill>
                  <a:schemeClr val="bg1"/>
                </a:solidFill>
              </a:rPr>
              <a:t>surtt</a:t>
            </a:r>
            <a:r>
              <a:rPr lang="fr-FR" b="1" dirty="0" smtClean="0">
                <a:solidFill>
                  <a:schemeClr val="bg1"/>
                </a:solidFill>
              </a:rPr>
              <a:t> pour le muscle squelettique.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Production excessive </a:t>
            </a:r>
            <a:r>
              <a:rPr lang="fr-FR" b="1" dirty="0" smtClean="0">
                <a:solidFill>
                  <a:schemeClr val="bg1"/>
                </a:solidFill>
              </a:rPr>
              <a:t>hépatique </a:t>
            </a:r>
            <a:r>
              <a:rPr lang="fr-FR" b="1" dirty="0" smtClean="0">
                <a:solidFill>
                  <a:schemeClr val="bg1"/>
                </a:solidFill>
              </a:rPr>
              <a:t>du glucose.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- Le </a:t>
            </a:r>
            <a:r>
              <a:rPr lang="fr-FR" b="1" dirty="0" smtClean="0">
                <a:solidFill>
                  <a:schemeClr val="bg1"/>
                </a:solidFill>
              </a:rPr>
              <a:t>déficit </a:t>
            </a:r>
            <a:r>
              <a:rPr lang="fr-FR" b="1" dirty="0" smtClean="0">
                <a:solidFill>
                  <a:schemeClr val="bg1"/>
                </a:solidFill>
              </a:rPr>
              <a:t>de </a:t>
            </a:r>
            <a:r>
              <a:rPr lang="fr-FR" b="1" dirty="0" smtClean="0">
                <a:solidFill>
                  <a:schemeClr val="bg1"/>
                </a:solidFill>
              </a:rPr>
              <a:t>l’insulino-sécrétion </a:t>
            </a:r>
            <a:r>
              <a:rPr lang="fr-FR" b="1" dirty="0" smtClean="0">
                <a:solidFill>
                  <a:schemeClr val="bg1"/>
                </a:solidFill>
              </a:rPr>
              <a:t>est probablement du a une anomalie des voies de </a:t>
            </a:r>
            <a:r>
              <a:rPr lang="fr-FR" b="1" dirty="0" smtClean="0">
                <a:solidFill>
                  <a:schemeClr val="bg1"/>
                </a:solidFill>
              </a:rPr>
              <a:t>régulation </a:t>
            </a:r>
            <a:r>
              <a:rPr lang="fr-FR" b="1" dirty="0" smtClean="0">
                <a:solidFill>
                  <a:schemeClr val="bg1"/>
                </a:solidFill>
              </a:rPr>
              <a:t>de </a:t>
            </a:r>
            <a:r>
              <a:rPr lang="fr-FR" b="1" dirty="0" smtClean="0">
                <a:solidFill>
                  <a:schemeClr val="bg1"/>
                </a:solidFill>
              </a:rPr>
              <a:t>l’insulino-</a:t>
            </a:r>
            <a:r>
              <a:rPr lang="fr-FR" b="1" dirty="0" err="1" smtClean="0">
                <a:solidFill>
                  <a:schemeClr val="bg1"/>
                </a:solidFill>
              </a:rPr>
              <a:t>sécretion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35798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Apparition progressive de la maladie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 Souvent asymptomatique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La </a:t>
            </a:r>
            <a:r>
              <a:rPr lang="fr-FR" sz="3200" b="1" dirty="0" smtClean="0">
                <a:solidFill>
                  <a:schemeClr val="bg1"/>
                </a:solidFill>
              </a:rPr>
              <a:t>cétose </a:t>
            </a:r>
            <a:r>
              <a:rPr lang="fr-FR" sz="3200" b="1" dirty="0" smtClean="0">
                <a:solidFill>
                  <a:schemeClr val="bg1"/>
                </a:solidFill>
              </a:rPr>
              <a:t>est rare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Pas de coma </a:t>
            </a:r>
            <a:r>
              <a:rPr lang="fr-FR" sz="3200" b="1" dirty="0" err="1" smtClean="0">
                <a:solidFill>
                  <a:schemeClr val="bg1"/>
                </a:solidFill>
              </a:rPr>
              <a:t>acido</a:t>
            </a:r>
            <a:r>
              <a:rPr lang="fr-FR" sz="3200" b="1" dirty="0" smtClean="0">
                <a:solidFill>
                  <a:schemeClr val="bg1"/>
                </a:solidFill>
              </a:rPr>
              <a:t>-</a:t>
            </a:r>
            <a:r>
              <a:rPr lang="fr-FR" sz="3200" b="1" dirty="0" err="1" smtClean="0">
                <a:solidFill>
                  <a:schemeClr val="bg1"/>
                </a:solidFill>
              </a:rPr>
              <a:t>cétosique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smtClean="0">
                <a:solidFill>
                  <a:schemeClr val="bg1"/>
                </a:solidFill>
              </a:rPr>
              <a:t>avec souvent des complication avant </a:t>
            </a:r>
            <a:r>
              <a:rPr lang="fr-FR" sz="3200" b="1" dirty="0" smtClean="0">
                <a:solidFill>
                  <a:schemeClr val="bg1"/>
                </a:solidFill>
              </a:rPr>
              <a:t>l’</a:t>
            </a:r>
            <a:r>
              <a:rPr lang="fr-FR" sz="3200" b="1" dirty="0" smtClean="0">
                <a:solidFill>
                  <a:schemeClr val="bg1"/>
                </a:solidFill>
              </a:rPr>
              <a:t>é</a:t>
            </a:r>
            <a:r>
              <a:rPr lang="fr-FR" sz="3200" b="1" dirty="0" smtClean="0">
                <a:solidFill>
                  <a:schemeClr val="bg1"/>
                </a:solidFill>
              </a:rPr>
              <a:t>tablissement </a:t>
            </a:r>
            <a:r>
              <a:rPr lang="fr-FR" sz="3200" b="1" dirty="0" smtClean="0">
                <a:solidFill>
                  <a:schemeClr val="bg1"/>
                </a:solidFill>
              </a:rPr>
              <a:t>du </a:t>
            </a:r>
            <a:r>
              <a:rPr lang="fr-FR" sz="3200" b="1" dirty="0" err="1" smtClean="0">
                <a:solidFill>
                  <a:schemeClr val="bg1"/>
                </a:solidFill>
              </a:rPr>
              <a:t>dgc</a:t>
            </a:r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u="sng" dirty="0" smtClean="0">
                <a:solidFill>
                  <a:srgbClr val="FF0000"/>
                </a:solidFill>
              </a:rPr>
              <a:t>Biologie :</a:t>
            </a:r>
          </a:p>
          <a:p>
            <a:pPr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 - Glycosurie </a:t>
            </a:r>
            <a:r>
              <a:rPr lang="fr-FR" sz="3200" b="1" dirty="0" smtClean="0">
                <a:solidFill>
                  <a:schemeClr val="bg1"/>
                </a:solidFill>
              </a:rPr>
              <a:t>,hyperglycémie </a:t>
            </a:r>
            <a:r>
              <a:rPr lang="fr-FR" sz="3200" b="1" dirty="0" smtClean="0">
                <a:solidFill>
                  <a:schemeClr val="bg1"/>
                </a:solidFill>
              </a:rPr>
              <a:t>,hyperinsulinemie,troubles du </a:t>
            </a:r>
            <a:r>
              <a:rPr lang="fr-FR" sz="3200" b="1" dirty="0" smtClean="0">
                <a:solidFill>
                  <a:schemeClr val="bg1"/>
                </a:solidFill>
              </a:rPr>
              <a:t>métabolisme </a:t>
            </a:r>
            <a:r>
              <a:rPr lang="fr-FR" sz="3200" b="1" dirty="0" smtClean="0">
                <a:solidFill>
                  <a:schemeClr val="bg1"/>
                </a:solidFill>
              </a:rPr>
              <a:t>lipidique.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199988"/>
            <a:ext cx="8229600" cy="585806"/>
          </a:xfrm>
        </p:spPr>
        <p:txBody>
          <a:bodyPr>
            <a:normAutofit fontScale="90000"/>
          </a:bodyPr>
          <a:lstStyle/>
          <a:p>
            <a:r>
              <a:rPr lang="fr-FR" sz="4000" b="1" u="sng" dirty="0" smtClean="0">
                <a:solidFill>
                  <a:srgbClr val="FF0000"/>
                </a:solidFill>
              </a:rPr>
              <a:t>Symptomatologie: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6215082"/>
          </a:xfrm>
        </p:spPr>
        <p:txBody>
          <a:bodyPr>
            <a:normAutofit fontScale="92500" lnSpcReduction="20000"/>
          </a:bodyPr>
          <a:lstStyle/>
          <a:p>
            <a:r>
              <a:rPr lang="fr-FR" sz="3000" b="1" dirty="0" smtClean="0">
                <a:solidFill>
                  <a:schemeClr val="bg1"/>
                </a:solidFill>
              </a:rPr>
              <a:t>Les ADO (anti </a:t>
            </a:r>
            <a:r>
              <a:rPr lang="fr-FR" sz="3000" b="1" dirty="0" smtClean="0">
                <a:solidFill>
                  <a:schemeClr val="bg1"/>
                </a:solidFill>
              </a:rPr>
              <a:t>diabétique </a:t>
            </a:r>
            <a:r>
              <a:rPr lang="fr-FR" sz="3000" b="1" dirty="0" smtClean="0">
                <a:solidFill>
                  <a:schemeClr val="bg1"/>
                </a:solidFill>
              </a:rPr>
              <a:t>oraux) </a:t>
            </a:r>
          </a:p>
          <a:p>
            <a:pPr>
              <a:buNone/>
            </a:pPr>
            <a:endParaRPr lang="fr-FR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000" b="1" dirty="0" smtClean="0">
                <a:solidFill>
                  <a:schemeClr val="bg1"/>
                </a:solidFill>
              </a:rPr>
              <a:t> - les biguanides : glucophage </a:t>
            </a:r>
            <a:r>
              <a:rPr lang="fr-FR" sz="3000" b="1" dirty="0" smtClean="0">
                <a:solidFill>
                  <a:schemeClr val="bg1"/>
                </a:solidFill>
              </a:rPr>
              <a:t>(améliore </a:t>
            </a:r>
            <a:r>
              <a:rPr lang="fr-FR" sz="3000" b="1" dirty="0" smtClean="0">
                <a:solidFill>
                  <a:schemeClr val="bg1"/>
                </a:solidFill>
              </a:rPr>
              <a:t>l’action de l’</a:t>
            </a:r>
            <a:r>
              <a:rPr lang="fr-FR" sz="3000" b="1" dirty="0" err="1" smtClean="0">
                <a:solidFill>
                  <a:schemeClr val="bg1"/>
                </a:solidFill>
              </a:rPr>
              <a:t>Ins</a:t>
            </a:r>
            <a:r>
              <a:rPr lang="fr-FR" sz="3000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fr-FR" sz="3000" b="1" dirty="0" smtClean="0">
                <a:solidFill>
                  <a:schemeClr val="bg1"/>
                </a:solidFill>
              </a:rPr>
              <a:t> - Les sulfamides : </a:t>
            </a:r>
            <a:r>
              <a:rPr lang="fr-FR" sz="3000" b="1" dirty="0" err="1" smtClean="0">
                <a:solidFill>
                  <a:schemeClr val="bg1"/>
                </a:solidFill>
              </a:rPr>
              <a:t>amarel</a:t>
            </a:r>
            <a:r>
              <a:rPr lang="fr-FR" sz="3000" b="1" dirty="0" smtClean="0">
                <a:solidFill>
                  <a:schemeClr val="bg1"/>
                </a:solidFill>
              </a:rPr>
              <a:t>, </a:t>
            </a:r>
            <a:r>
              <a:rPr lang="fr-FR" sz="3000" b="1" dirty="0" err="1" smtClean="0">
                <a:solidFill>
                  <a:schemeClr val="bg1"/>
                </a:solidFill>
              </a:rPr>
              <a:t>daonil</a:t>
            </a:r>
            <a:r>
              <a:rPr lang="fr-FR" sz="3000" b="1" dirty="0" smtClean="0">
                <a:solidFill>
                  <a:schemeClr val="bg1"/>
                </a:solidFill>
              </a:rPr>
              <a:t> </a:t>
            </a:r>
            <a:r>
              <a:rPr lang="fr-FR" sz="3000" b="1" dirty="0" smtClean="0">
                <a:solidFill>
                  <a:schemeClr val="bg1"/>
                </a:solidFill>
              </a:rPr>
              <a:t>(stimule la </a:t>
            </a:r>
            <a:r>
              <a:rPr lang="fr-FR" sz="3000" b="1" dirty="0" smtClean="0">
                <a:solidFill>
                  <a:schemeClr val="bg1"/>
                </a:solidFill>
              </a:rPr>
              <a:t>sécrétion </a:t>
            </a:r>
            <a:r>
              <a:rPr lang="fr-FR" sz="3000" b="1" dirty="0" smtClean="0">
                <a:solidFill>
                  <a:schemeClr val="bg1"/>
                </a:solidFill>
              </a:rPr>
              <a:t>d’</a:t>
            </a:r>
            <a:r>
              <a:rPr lang="fr-FR" sz="3000" b="1" dirty="0" err="1" smtClean="0">
                <a:solidFill>
                  <a:schemeClr val="bg1"/>
                </a:solidFill>
              </a:rPr>
              <a:t>Ins</a:t>
            </a:r>
            <a:r>
              <a:rPr lang="fr-FR" sz="3000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fr-FR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3000" b="1" dirty="0" smtClean="0">
                <a:solidFill>
                  <a:schemeClr val="bg1"/>
                </a:solidFill>
              </a:rPr>
              <a:t>Insulinothérapie:</a:t>
            </a:r>
            <a:endParaRPr lang="fr-FR" sz="30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3000" b="1" dirty="0" smtClean="0">
                <a:solidFill>
                  <a:schemeClr val="bg1"/>
                </a:solidFill>
              </a:rPr>
              <a:t>l’insulinothérapie </a:t>
            </a:r>
            <a:r>
              <a:rPr lang="fr-FR" sz="3000" b="1" dirty="0" smtClean="0">
                <a:solidFill>
                  <a:schemeClr val="bg1"/>
                </a:solidFill>
              </a:rPr>
              <a:t>est </a:t>
            </a:r>
            <a:r>
              <a:rPr lang="fr-FR" sz="3000" b="1" dirty="0" smtClean="0">
                <a:solidFill>
                  <a:schemeClr val="bg1"/>
                </a:solidFill>
              </a:rPr>
              <a:t>indiquée </a:t>
            </a:r>
            <a:r>
              <a:rPr lang="fr-FR" sz="3000" b="1" dirty="0" smtClean="0">
                <a:solidFill>
                  <a:schemeClr val="bg1"/>
                </a:solidFill>
              </a:rPr>
              <a:t>dans trois situations :</a:t>
            </a:r>
          </a:p>
          <a:p>
            <a:pPr marL="514350" indent="-514350">
              <a:buFont typeface="+mj-lt"/>
              <a:buAutoNum type="arabicPeriod"/>
            </a:pPr>
            <a:endParaRPr lang="fr-FR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000" b="1" dirty="0" smtClean="0">
                <a:solidFill>
                  <a:schemeClr val="bg1"/>
                </a:solidFill>
              </a:rPr>
              <a:t>  association des 3 ADO  sans </a:t>
            </a:r>
            <a:r>
              <a:rPr lang="fr-FR" sz="3000" b="1" dirty="0" smtClean="0">
                <a:solidFill>
                  <a:schemeClr val="bg1"/>
                </a:solidFill>
              </a:rPr>
              <a:t>efficacité.</a:t>
            </a:r>
            <a:endParaRPr lang="fr-FR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000" b="1" dirty="0" smtClean="0">
                <a:solidFill>
                  <a:schemeClr val="bg1"/>
                </a:solidFill>
              </a:rPr>
              <a:t>  contre indication aux traitement par ADO</a:t>
            </a:r>
          </a:p>
          <a:p>
            <a:pPr>
              <a:buNone/>
            </a:pPr>
            <a:r>
              <a:rPr lang="fr-FR" sz="3000" b="1" dirty="0" smtClean="0">
                <a:solidFill>
                  <a:schemeClr val="bg1"/>
                </a:solidFill>
              </a:rPr>
              <a:t> phénomène intercurrent</a:t>
            </a:r>
            <a:r>
              <a:rPr lang="fr-FR" sz="3000" b="1" dirty="0" smtClean="0">
                <a:solidFill>
                  <a:schemeClr val="bg1"/>
                </a:solidFill>
              </a:rPr>
              <a:t>:  </a:t>
            </a:r>
            <a:r>
              <a:rPr lang="fr-FR" sz="3000" b="1" dirty="0" smtClean="0">
                <a:solidFill>
                  <a:schemeClr val="bg1"/>
                </a:solidFill>
              </a:rPr>
              <a:t>acte chirurgicale</a:t>
            </a:r>
            <a:r>
              <a:rPr lang="fr-FR" sz="3000" b="1" dirty="0" smtClean="0">
                <a:solidFill>
                  <a:schemeClr val="bg1"/>
                </a:solidFill>
              </a:rPr>
              <a:t>, infection ,corticothérapie </a:t>
            </a:r>
            <a:r>
              <a:rPr lang="fr-FR" sz="3000" b="1" dirty="0" smtClean="0">
                <a:solidFill>
                  <a:schemeClr val="bg1"/>
                </a:solidFill>
              </a:rPr>
              <a:t>….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2844" y="71414"/>
            <a:ext cx="8229600" cy="657244"/>
          </a:xfrm>
        </p:spPr>
        <p:txBody>
          <a:bodyPr>
            <a:normAutofit fontScale="90000"/>
          </a:bodyPr>
          <a:lstStyle/>
          <a:p>
            <a:r>
              <a:rPr lang="fr-FR" sz="4000" b="1" u="sng" dirty="0" smtClean="0">
                <a:solidFill>
                  <a:srgbClr val="FF0000"/>
                </a:solidFill>
              </a:rPr>
              <a:t>Traitement: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85958"/>
            <a:ext cx="8929718" cy="457200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INTRODUCTION</a:t>
            </a:r>
          </a:p>
          <a:p>
            <a:pPr marL="514350" indent="-514350">
              <a:buNone/>
            </a:pPr>
            <a:endParaRPr lang="fr-FR" sz="32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 DIABETE INSULINO-DEPENDANT ( DID )</a:t>
            </a:r>
          </a:p>
          <a:p>
            <a:pPr>
              <a:buNone/>
            </a:pPr>
            <a:endParaRPr lang="fr-FR" sz="32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 DIABETE INSIPIDE ou NON ID ( DNID )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6600" b="1" dirty="0" smtClean="0">
                <a:solidFill>
                  <a:srgbClr val="FF0000"/>
                </a:solidFill>
              </a:rPr>
              <a:t>PLAN</a:t>
            </a:r>
            <a:endParaRPr lang="fr-FR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071546"/>
            <a:ext cx="9001156" cy="578645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bg1"/>
                </a:solidFill>
              </a:rPr>
              <a:t> Le </a:t>
            </a:r>
            <a:r>
              <a:rPr lang="fr-FR" sz="2800" b="1" dirty="0" smtClean="0">
                <a:solidFill>
                  <a:schemeClr val="bg1"/>
                </a:solidFill>
              </a:rPr>
              <a:t>diabète </a:t>
            </a:r>
            <a:r>
              <a:rPr lang="fr-FR" sz="2800" b="1" dirty="0" smtClean="0">
                <a:solidFill>
                  <a:schemeClr val="bg1"/>
                </a:solidFill>
              </a:rPr>
              <a:t>sucre est une maladie </a:t>
            </a:r>
            <a:r>
              <a:rPr lang="fr-FR" sz="2800" b="1" dirty="0" smtClean="0">
                <a:solidFill>
                  <a:schemeClr val="bg1"/>
                </a:solidFill>
              </a:rPr>
              <a:t>chronique, de caractère </a:t>
            </a:r>
            <a:r>
              <a:rPr lang="fr-FR" sz="2800" b="1" dirty="0" smtClean="0">
                <a:solidFill>
                  <a:schemeClr val="bg1"/>
                </a:solidFill>
              </a:rPr>
              <a:t>familial et </a:t>
            </a:r>
            <a:r>
              <a:rPr lang="fr-FR" sz="2800" b="1" dirty="0" smtClean="0">
                <a:solidFill>
                  <a:schemeClr val="bg1"/>
                </a:solidFill>
              </a:rPr>
              <a:t>héréditaire </a:t>
            </a:r>
            <a:r>
              <a:rPr lang="fr-FR" sz="2800" b="1" dirty="0" smtClean="0">
                <a:solidFill>
                  <a:schemeClr val="bg1"/>
                </a:solidFill>
              </a:rPr>
              <a:t>qui se traduit par une hyper </a:t>
            </a:r>
            <a:r>
              <a:rPr lang="fr-FR" sz="2800" b="1" dirty="0" smtClean="0">
                <a:solidFill>
                  <a:schemeClr val="bg1"/>
                </a:solidFill>
              </a:rPr>
              <a:t>glycémie </a:t>
            </a:r>
            <a:r>
              <a:rPr lang="fr-FR" sz="2800" b="1" dirty="0" smtClean="0">
                <a:solidFill>
                  <a:schemeClr val="bg1"/>
                </a:solidFill>
              </a:rPr>
              <a:t>a jeun ou en post prandial.</a:t>
            </a:r>
          </a:p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bg1"/>
                </a:solidFill>
              </a:rPr>
              <a:t>Le </a:t>
            </a:r>
            <a:r>
              <a:rPr lang="fr-FR" sz="2800" b="1" dirty="0" err="1" smtClean="0">
                <a:solidFill>
                  <a:schemeClr val="bg1"/>
                </a:solidFill>
              </a:rPr>
              <a:t>dgc</a:t>
            </a:r>
            <a:r>
              <a:rPr lang="fr-FR" sz="2800" b="1" dirty="0" smtClean="0">
                <a:solidFill>
                  <a:schemeClr val="bg1"/>
                </a:solidFill>
              </a:rPr>
              <a:t> : </a:t>
            </a:r>
            <a:r>
              <a:rPr lang="fr-FR" sz="2800" b="1" dirty="0" err="1" smtClean="0">
                <a:solidFill>
                  <a:schemeClr val="bg1"/>
                </a:solidFill>
              </a:rPr>
              <a:t>gly</a:t>
            </a:r>
            <a:r>
              <a:rPr lang="fr-FR" sz="2800" b="1" dirty="0" smtClean="0">
                <a:solidFill>
                  <a:schemeClr val="bg1"/>
                </a:solidFill>
              </a:rPr>
              <a:t> a jeun sup ou </a:t>
            </a:r>
            <a:r>
              <a:rPr lang="fr-FR" sz="2800" b="1" dirty="0" smtClean="0">
                <a:solidFill>
                  <a:schemeClr val="bg1"/>
                </a:solidFill>
              </a:rPr>
              <a:t>égale </a:t>
            </a:r>
            <a:r>
              <a:rPr lang="fr-FR" sz="2800" b="1" dirty="0" smtClean="0">
                <a:solidFill>
                  <a:schemeClr val="bg1"/>
                </a:solidFill>
              </a:rPr>
              <a:t>a 1,26 g/l a deux reprises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ou </a:t>
            </a:r>
            <a:r>
              <a:rPr lang="fr-FR" sz="2800" b="1" dirty="0" err="1" smtClean="0">
                <a:solidFill>
                  <a:schemeClr val="bg1"/>
                </a:solidFill>
              </a:rPr>
              <a:t>gly</a:t>
            </a:r>
            <a:r>
              <a:rPr lang="fr-FR" sz="2800" b="1" dirty="0" smtClean="0">
                <a:solidFill>
                  <a:schemeClr val="bg1"/>
                </a:solidFill>
              </a:rPr>
              <a:t> sup ou </a:t>
            </a:r>
            <a:r>
              <a:rPr lang="fr-FR" sz="2800" b="1" dirty="0" smtClean="0">
                <a:solidFill>
                  <a:schemeClr val="bg1"/>
                </a:solidFill>
              </a:rPr>
              <a:t>égale </a:t>
            </a:r>
            <a:r>
              <a:rPr lang="fr-FR" sz="2800" b="1" dirty="0" smtClean="0">
                <a:solidFill>
                  <a:schemeClr val="bg1"/>
                </a:solidFill>
              </a:rPr>
              <a:t>a 2 g/l a jeun ou non.</a:t>
            </a:r>
          </a:p>
          <a:p>
            <a:pPr>
              <a:buNone/>
            </a:pPr>
            <a:endParaRPr lang="fr-FR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chemeClr val="bg1"/>
                </a:solidFill>
              </a:rPr>
              <a:t> Selon L’ OMS  on reconnait deux types de </a:t>
            </a:r>
            <a:r>
              <a:rPr lang="fr-FR" sz="2800" b="1" dirty="0" smtClean="0">
                <a:solidFill>
                  <a:schemeClr val="bg1"/>
                </a:solidFill>
              </a:rPr>
              <a:t>diabète </a:t>
            </a:r>
            <a:r>
              <a:rPr lang="fr-FR" sz="2800" b="1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bg1"/>
                </a:solidFill>
              </a:rPr>
              <a:t>  DID : </a:t>
            </a:r>
            <a:r>
              <a:rPr lang="fr-FR" sz="2800" b="1" dirty="0" smtClean="0">
                <a:solidFill>
                  <a:schemeClr val="bg1"/>
                </a:solidFill>
              </a:rPr>
              <a:t>diabète insulino dépendant </a:t>
            </a:r>
            <a:r>
              <a:rPr lang="fr-FR" sz="2800" b="1" dirty="0" smtClean="0">
                <a:solidFill>
                  <a:schemeClr val="bg1"/>
                </a:solidFill>
              </a:rPr>
              <a:t>ou type 1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bg1"/>
                </a:solidFill>
              </a:rPr>
              <a:t> DNID : </a:t>
            </a:r>
            <a:r>
              <a:rPr lang="fr-FR" sz="2800" b="1" dirty="0" smtClean="0">
                <a:solidFill>
                  <a:schemeClr val="bg1"/>
                </a:solidFill>
              </a:rPr>
              <a:t>diabète  </a:t>
            </a:r>
            <a:r>
              <a:rPr lang="fr-FR" sz="2800" b="1" dirty="0" smtClean="0">
                <a:solidFill>
                  <a:schemeClr val="bg1"/>
                </a:solidFill>
              </a:rPr>
              <a:t>non </a:t>
            </a:r>
            <a:r>
              <a:rPr lang="fr-FR" sz="2800" b="1" dirty="0" smtClean="0">
                <a:solidFill>
                  <a:schemeClr val="bg1"/>
                </a:solidFill>
              </a:rPr>
              <a:t>insulinodépendant </a:t>
            </a:r>
            <a:r>
              <a:rPr lang="fr-FR" sz="2800" b="1" dirty="0" smtClean="0">
                <a:solidFill>
                  <a:schemeClr val="bg1"/>
                </a:solidFill>
              </a:rPr>
              <a:t>ou type 2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fr-FR" sz="5400" b="1" u="sng" dirty="0" smtClean="0">
                <a:solidFill>
                  <a:srgbClr val="FF0000"/>
                </a:solidFill>
              </a:rPr>
              <a:t>INTRODUTION</a:t>
            </a:r>
            <a:endParaRPr lang="fr-FR" sz="5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643074"/>
            <a:ext cx="9144000" cy="4786322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C’est une maladie </a:t>
            </a:r>
            <a:r>
              <a:rPr lang="fr-FR" sz="3200" b="1" dirty="0" smtClean="0">
                <a:solidFill>
                  <a:schemeClr val="bg1"/>
                </a:solidFill>
              </a:rPr>
              <a:t>auto-immune, caractérisée </a:t>
            </a:r>
            <a:r>
              <a:rPr lang="fr-FR" sz="3200" b="1" dirty="0" smtClean="0">
                <a:solidFill>
                  <a:schemeClr val="bg1"/>
                </a:solidFill>
              </a:rPr>
              <a:t>par une carence en Insuline par destruction des cellules Beta du </a:t>
            </a:r>
            <a:r>
              <a:rPr lang="fr-FR" sz="3200" b="1" dirty="0" smtClean="0">
                <a:solidFill>
                  <a:schemeClr val="bg1"/>
                </a:solidFill>
              </a:rPr>
              <a:t>pancréas </a:t>
            </a:r>
            <a:r>
              <a:rPr lang="fr-FR" sz="3200" b="1" dirty="0" smtClean="0">
                <a:solidFill>
                  <a:schemeClr val="bg1"/>
                </a:solidFill>
              </a:rPr>
              <a:t>,survient </a:t>
            </a:r>
            <a:r>
              <a:rPr lang="fr-FR" sz="3200" b="1" dirty="0" smtClean="0">
                <a:solidFill>
                  <a:schemeClr val="bg1"/>
                </a:solidFill>
              </a:rPr>
              <a:t>précocement (diabète  juvénile </a:t>
            </a:r>
            <a:r>
              <a:rPr lang="fr-FR" sz="3200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 Le DID concerne 15 a 25% des </a:t>
            </a:r>
            <a:r>
              <a:rPr lang="fr-FR" sz="3200" b="1" dirty="0" smtClean="0">
                <a:solidFill>
                  <a:schemeClr val="bg1"/>
                </a:solidFill>
              </a:rPr>
              <a:t>diabétiques </a:t>
            </a:r>
            <a:r>
              <a:rPr lang="fr-FR" sz="3200" b="1" dirty="0" smtClean="0">
                <a:solidFill>
                  <a:schemeClr val="bg1"/>
                </a:solidFill>
              </a:rPr>
              <a:t>et survient chez le sujet non obese.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38098"/>
            <a:ext cx="8229600" cy="1219200"/>
          </a:xfrm>
        </p:spPr>
        <p:txBody>
          <a:bodyPr>
            <a:normAutofit/>
          </a:bodyPr>
          <a:lstStyle/>
          <a:p>
            <a:r>
              <a:rPr lang="fr-FR" b="1" u="sng" dirty="0" err="1" smtClean="0">
                <a:solidFill>
                  <a:srgbClr val="FF0000"/>
                </a:solidFill>
              </a:rPr>
              <a:t>Diabete</a:t>
            </a:r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fr-FR" b="1" u="sng" dirty="0" err="1" smtClean="0">
                <a:solidFill>
                  <a:srgbClr val="FF0000"/>
                </a:solidFill>
              </a:rPr>
              <a:t>insulinodepenant</a:t>
            </a:r>
            <a:r>
              <a:rPr lang="fr-FR" b="1" u="sng" dirty="0" smtClean="0">
                <a:solidFill>
                  <a:srgbClr val="FF0000"/>
                </a:solidFill>
              </a:rPr>
              <a:t> (DID</a:t>
            </a:r>
            <a:r>
              <a:rPr lang="fr-FR" u="sng" dirty="0" smtClean="0">
                <a:solidFill>
                  <a:srgbClr val="FF0000"/>
                </a:solidFill>
              </a:rPr>
              <a:t>)</a:t>
            </a:r>
            <a:endParaRPr lang="fr-F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429420"/>
          </a:xfrm>
        </p:spPr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rgbClr val="FF0000"/>
                </a:solidFill>
              </a:rPr>
              <a:t>PATHOGENIE :</a:t>
            </a:r>
            <a:endParaRPr lang="fr-FR" sz="3200" dirty="0" smtClean="0"/>
          </a:p>
          <a:p>
            <a:r>
              <a:rPr lang="fr-FR" sz="3200" b="1" dirty="0" smtClean="0">
                <a:solidFill>
                  <a:schemeClr val="bg1"/>
                </a:solidFill>
              </a:rPr>
              <a:t>Une </a:t>
            </a:r>
            <a:r>
              <a:rPr lang="fr-FR" sz="3200" b="1" dirty="0" smtClean="0">
                <a:solidFill>
                  <a:schemeClr val="bg1"/>
                </a:solidFill>
              </a:rPr>
              <a:t>prédisposition  génétique </a:t>
            </a:r>
            <a:r>
              <a:rPr lang="fr-FR" sz="3200" b="1" dirty="0" smtClean="0">
                <a:solidFill>
                  <a:schemeClr val="bg1"/>
                </a:solidFill>
              </a:rPr>
              <a:t>au travers du système HLA</a:t>
            </a:r>
          </a:p>
          <a:p>
            <a:pPr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La perte de la </a:t>
            </a:r>
            <a:r>
              <a:rPr lang="fr-FR" sz="3200" b="1" dirty="0" smtClean="0">
                <a:solidFill>
                  <a:schemeClr val="bg1"/>
                </a:solidFill>
              </a:rPr>
              <a:t>capacité sécrétoire </a:t>
            </a:r>
            <a:r>
              <a:rPr lang="fr-FR" sz="3200" b="1" dirty="0" smtClean="0">
                <a:solidFill>
                  <a:schemeClr val="bg1"/>
                </a:solidFill>
              </a:rPr>
              <a:t>insulinique ,par destruction des cellules B du </a:t>
            </a:r>
            <a:r>
              <a:rPr lang="fr-FR" sz="3200" b="1" dirty="0" smtClean="0">
                <a:solidFill>
                  <a:schemeClr val="bg1"/>
                </a:solidFill>
              </a:rPr>
              <a:t>pancréas.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 Les </a:t>
            </a:r>
            <a:r>
              <a:rPr lang="fr-FR" sz="3200" b="1" dirty="0" smtClean="0">
                <a:solidFill>
                  <a:schemeClr val="bg1"/>
                </a:solidFill>
              </a:rPr>
              <a:t>facteurs </a:t>
            </a:r>
            <a:r>
              <a:rPr lang="fr-FR" sz="3200" b="1" dirty="0" smtClean="0">
                <a:solidFill>
                  <a:schemeClr val="bg1"/>
                </a:solidFill>
              </a:rPr>
              <a:t>intervenant dans cette destruction :</a:t>
            </a:r>
          </a:p>
          <a:p>
            <a:pPr>
              <a:buFont typeface="Wingdings" pitchFamily="2" charset="2"/>
              <a:buChar char="v"/>
            </a:pPr>
            <a:r>
              <a:rPr lang="fr-FR" sz="3200" b="1" dirty="0" smtClean="0">
                <a:solidFill>
                  <a:schemeClr val="bg1"/>
                </a:solidFill>
              </a:rPr>
              <a:t>Les lymphocytes T cytotoxiques</a:t>
            </a:r>
          </a:p>
          <a:p>
            <a:pPr>
              <a:buFont typeface="Wingdings" pitchFamily="2" charset="2"/>
              <a:buChar char="v"/>
            </a:pPr>
            <a:r>
              <a:rPr lang="fr-FR" sz="3200" b="1" dirty="0" smtClean="0">
                <a:solidFill>
                  <a:schemeClr val="bg1"/>
                </a:solidFill>
              </a:rPr>
              <a:t>Les macrophages ;</a:t>
            </a:r>
          </a:p>
          <a:p>
            <a:pPr>
              <a:buFont typeface="Wingdings" pitchFamily="2" charset="2"/>
              <a:buChar char="v"/>
            </a:pPr>
            <a:r>
              <a:rPr lang="fr-FR" sz="3200" b="1" dirty="0" smtClean="0">
                <a:solidFill>
                  <a:schemeClr val="bg1"/>
                </a:solidFill>
              </a:rPr>
              <a:t> Les anticorps  anti-cellule B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92935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Apparition soudaine de la maladie avec :</a:t>
            </a:r>
          </a:p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Perte de poids </a:t>
            </a:r>
            <a:r>
              <a:rPr lang="fr-FR" sz="3200" b="1" dirty="0" err="1" smtClean="0">
                <a:solidFill>
                  <a:schemeClr val="bg1"/>
                </a:solidFill>
              </a:rPr>
              <a:t>malgrè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appètit</a:t>
            </a:r>
            <a:r>
              <a:rPr lang="fr-FR" sz="3200" b="1" dirty="0" smtClean="0">
                <a:solidFill>
                  <a:schemeClr val="bg1"/>
                </a:solidFill>
              </a:rPr>
              <a:t> conservé</a:t>
            </a:r>
          </a:p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 Polyurie </a:t>
            </a:r>
            <a:r>
              <a:rPr lang="fr-FR" sz="3200" b="1" dirty="0" err="1" smtClean="0">
                <a:solidFill>
                  <a:schemeClr val="bg1"/>
                </a:solidFill>
              </a:rPr>
              <a:t>tres</a:t>
            </a:r>
            <a:r>
              <a:rPr lang="fr-FR" sz="3200" b="1" dirty="0" smtClean="0">
                <a:solidFill>
                  <a:schemeClr val="bg1"/>
                </a:solidFill>
              </a:rPr>
              <a:t> intense;</a:t>
            </a:r>
          </a:p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 Polydipsie (soif)</a:t>
            </a:r>
          </a:p>
          <a:p>
            <a:pPr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La fatigue est importante ,avec </a:t>
            </a:r>
            <a:r>
              <a:rPr lang="fr-FR" sz="3200" b="1" dirty="0" err="1" smtClean="0">
                <a:solidFill>
                  <a:schemeClr val="bg1"/>
                </a:solidFill>
              </a:rPr>
              <a:t>cetose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tres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frequente</a:t>
            </a:r>
            <a:r>
              <a:rPr lang="fr-FR" sz="3200" b="1" dirty="0" smtClean="0">
                <a:solidFill>
                  <a:schemeClr val="bg1"/>
                </a:solidFill>
              </a:rPr>
              <a:t> avec </a:t>
            </a:r>
            <a:r>
              <a:rPr lang="fr-FR" sz="3200" b="1" dirty="0" err="1" smtClean="0">
                <a:solidFill>
                  <a:schemeClr val="bg1"/>
                </a:solidFill>
              </a:rPr>
              <a:t>possibilitè</a:t>
            </a:r>
            <a:r>
              <a:rPr lang="fr-FR" sz="3200" b="1" dirty="0" smtClean="0">
                <a:solidFill>
                  <a:schemeClr val="bg1"/>
                </a:solidFill>
              </a:rPr>
              <a:t> de coma </a:t>
            </a:r>
            <a:r>
              <a:rPr lang="fr-FR" sz="3200" b="1" dirty="0" err="1" smtClean="0">
                <a:solidFill>
                  <a:schemeClr val="bg1"/>
                </a:solidFill>
              </a:rPr>
              <a:t>acido</a:t>
            </a:r>
            <a:r>
              <a:rPr lang="fr-FR" sz="3200" b="1" dirty="0" smtClean="0">
                <a:solidFill>
                  <a:schemeClr val="bg1"/>
                </a:solidFill>
              </a:rPr>
              <a:t>-</a:t>
            </a:r>
            <a:r>
              <a:rPr lang="fr-FR" sz="3200" b="1" dirty="0" err="1" smtClean="0">
                <a:solidFill>
                  <a:schemeClr val="bg1"/>
                </a:solidFill>
              </a:rPr>
              <a:t>cétosique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fr-FR" sz="3200" b="1" u="sng" dirty="0" smtClean="0">
                <a:solidFill>
                  <a:srgbClr val="FF0000"/>
                </a:solidFill>
              </a:rPr>
              <a:t>Biologie</a:t>
            </a:r>
            <a:r>
              <a:rPr lang="fr-FR" sz="3200" b="1" dirty="0" smtClean="0">
                <a:solidFill>
                  <a:schemeClr val="bg1"/>
                </a:solidFill>
              </a:rPr>
              <a:t>: - hyper </a:t>
            </a:r>
            <a:r>
              <a:rPr lang="fr-FR" sz="3200" b="1" dirty="0" err="1" smtClean="0">
                <a:solidFill>
                  <a:schemeClr val="bg1"/>
                </a:solidFill>
              </a:rPr>
              <a:t>gly,glycosurie,cetose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-typage HLA, </a:t>
            </a:r>
            <a:r>
              <a:rPr lang="fr-FR" sz="3200" b="1" dirty="0" err="1" smtClean="0">
                <a:solidFill>
                  <a:schemeClr val="bg1"/>
                </a:solidFill>
              </a:rPr>
              <a:t>Ac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anticellule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B,Ac</a:t>
            </a:r>
            <a:r>
              <a:rPr lang="fr-FR" sz="3200" b="1" dirty="0" smtClean="0">
                <a:solidFill>
                  <a:schemeClr val="bg1"/>
                </a:solidFill>
              </a:rPr>
              <a:t> anti insuline…..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728682"/>
          </a:xfrm>
        </p:spPr>
        <p:txBody>
          <a:bodyPr>
            <a:noAutofit/>
          </a:bodyPr>
          <a:lstStyle/>
          <a:p>
            <a:r>
              <a:rPr lang="fr-FR" sz="4400" b="1" u="sng" dirty="0" smtClean="0">
                <a:solidFill>
                  <a:srgbClr val="FF0000"/>
                </a:solidFill>
              </a:rPr>
              <a:t>Symptomatologie:</a:t>
            </a:r>
            <a:endParaRPr lang="fr-FR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2876" y="785794"/>
            <a:ext cx="8929718" cy="578645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>
                <a:solidFill>
                  <a:schemeClr val="bg1"/>
                </a:solidFill>
              </a:rPr>
              <a:t>Régime alimentaire : </a:t>
            </a:r>
          </a:p>
          <a:p>
            <a:pPr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</a:rPr>
              <a:t>Glucides (55%) avec limitation voire exclusion des glucides a absorption rapide ( </a:t>
            </a:r>
            <a:r>
              <a:rPr lang="fr-FR" sz="3200" b="1" dirty="0" smtClean="0">
                <a:solidFill>
                  <a:schemeClr val="bg1"/>
                </a:solidFill>
              </a:rPr>
              <a:t>sucre, miel, confiture)avec </a:t>
            </a:r>
            <a:r>
              <a:rPr lang="fr-FR" sz="3200" b="1" dirty="0" smtClean="0">
                <a:solidFill>
                  <a:schemeClr val="bg1"/>
                </a:solidFill>
              </a:rPr>
              <a:t>consommation des aliments a index </a:t>
            </a:r>
            <a:r>
              <a:rPr lang="fr-FR" sz="3200" b="1" dirty="0" smtClean="0">
                <a:solidFill>
                  <a:schemeClr val="bg1"/>
                </a:solidFill>
              </a:rPr>
              <a:t>glycémiques </a:t>
            </a:r>
            <a:r>
              <a:rPr lang="fr-FR" sz="3200" b="1" dirty="0" smtClean="0">
                <a:solidFill>
                  <a:schemeClr val="bg1"/>
                </a:solidFill>
              </a:rPr>
              <a:t>bas soit des glucides complexes ( </a:t>
            </a:r>
            <a:r>
              <a:rPr lang="fr-FR" sz="3200" b="1" dirty="0" smtClean="0">
                <a:solidFill>
                  <a:schemeClr val="bg1"/>
                </a:solidFill>
              </a:rPr>
              <a:t>pates, légumes secs, fibres </a:t>
            </a:r>
            <a:r>
              <a:rPr lang="fr-FR" sz="3200" b="1" dirty="0" smtClean="0">
                <a:solidFill>
                  <a:schemeClr val="bg1"/>
                </a:solidFill>
              </a:rPr>
              <a:t>alimentaires ,…</a:t>
            </a:r>
            <a:r>
              <a:rPr lang="fr-FR" sz="3200" b="1" dirty="0" err="1" smtClean="0">
                <a:solidFill>
                  <a:schemeClr val="bg1"/>
                </a:solidFill>
              </a:rPr>
              <a:t>etc</a:t>
            </a:r>
            <a:r>
              <a:rPr lang="fr-FR" sz="32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</a:rPr>
              <a:t>-Lipides (30%) avec diminution des </a:t>
            </a:r>
            <a:r>
              <a:rPr lang="fr-FR" sz="3200" b="1" dirty="0" smtClean="0">
                <a:solidFill>
                  <a:schemeClr val="bg1"/>
                </a:solidFill>
              </a:rPr>
              <a:t>AG saturés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</a:rPr>
              <a:t>-Protéines(15</a:t>
            </a:r>
            <a:r>
              <a:rPr lang="fr-FR" sz="3200" b="1" dirty="0" smtClean="0">
                <a:solidFill>
                  <a:schemeClr val="bg1"/>
                </a:solidFill>
              </a:rPr>
              <a:t>%)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428652"/>
            <a:ext cx="8229600" cy="1219200"/>
          </a:xfrm>
        </p:spPr>
        <p:txBody>
          <a:bodyPr>
            <a:normAutofit/>
          </a:bodyPr>
          <a:lstStyle/>
          <a:p>
            <a:r>
              <a:rPr lang="fr-FR" sz="4400" b="1" u="sng" dirty="0" smtClean="0">
                <a:solidFill>
                  <a:srgbClr val="FF0000"/>
                </a:solidFill>
              </a:rPr>
              <a:t>Traitement:</a:t>
            </a:r>
            <a:endParaRPr lang="fr-FR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357214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solidFill>
                  <a:schemeClr val="bg1"/>
                </a:solidFill>
              </a:rPr>
              <a:t>Education </a:t>
            </a:r>
            <a:r>
              <a:rPr lang="fr-FR" sz="2800" b="1" dirty="0" smtClean="0">
                <a:solidFill>
                  <a:schemeClr val="bg1"/>
                </a:solidFill>
              </a:rPr>
              <a:t>: mode de vie </a:t>
            </a:r>
            <a:r>
              <a:rPr lang="fr-FR" sz="2800" b="1" dirty="0" smtClean="0">
                <a:solidFill>
                  <a:schemeClr val="bg1"/>
                </a:solidFill>
              </a:rPr>
              <a:t>stable, éviter </a:t>
            </a:r>
            <a:r>
              <a:rPr lang="fr-FR" sz="2800" b="1" dirty="0" smtClean="0">
                <a:solidFill>
                  <a:schemeClr val="bg1"/>
                </a:solidFill>
              </a:rPr>
              <a:t>le stress ….</a:t>
            </a:r>
          </a:p>
          <a:p>
            <a:pPr>
              <a:buNone/>
            </a:pPr>
            <a:endParaRPr lang="fr-FR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solidFill>
                  <a:schemeClr val="bg1"/>
                </a:solidFill>
              </a:rPr>
              <a:t>Exercice physique</a:t>
            </a:r>
            <a:r>
              <a:rPr lang="fr-FR" sz="2800" b="1" dirty="0" smtClean="0">
                <a:solidFill>
                  <a:schemeClr val="bg1"/>
                </a:solidFill>
              </a:rPr>
              <a:t>:  pratique régulière  de sport </a:t>
            </a:r>
            <a:r>
              <a:rPr lang="fr-FR" sz="2800" b="1" dirty="0" smtClean="0">
                <a:solidFill>
                  <a:schemeClr val="bg1"/>
                </a:solidFill>
              </a:rPr>
              <a:t>modère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solidFill>
                  <a:schemeClr val="bg1"/>
                </a:solidFill>
              </a:rPr>
              <a:t>Médicaments:  </a:t>
            </a:r>
            <a:r>
              <a:rPr lang="fr-FR" sz="2800" b="1" dirty="0" smtClean="0">
                <a:solidFill>
                  <a:schemeClr val="bg1"/>
                </a:solidFill>
              </a:rPr>
              <a:t>Insulinothérapie                                                      </a:t>
            </a:r>
            <a:r>
              <a:rPr lang="fr-FR" sz="2800" b="1" dirty="0" smtClean="0">
                <a:solidFill>
                  <a:schemeClr val="bg1"/>
                </a:solidFill>
              </a:rPr>
              <a:t>il existe 3 type d’insuline :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         </a:t>
            </a:r>
            <a:r>
              <a:rPr lang="fr-FR" sz="2800" b="1" dirty="0" smtClean="0">
                <a:solidFill>
                  <a:srgbClr val="FFFF00"/>
                </a:solidFill>
              </a:rPr>
              <a:t>Rapide – </a:t>
            </a:r>
            <a:r>
              <a:rPr lang="fr-FR" sz="2800" b="1" dirty="0" smtClean="0">
                <a:solidFill>
                  <a:srgbClr val="FFFF00"/>
                </a:solidFill>
              </a:rPr>
              <a:t>intermédiaire </a:t>
            </a:r>
            <a:r>
              <a:rPr lang="fr-FR" sz="2800" b="1" dirty="0" smtClean="0">
                <a:solidFill>
                  <a:srgbClr val="FFFF00"/>
                </a:solidFill>
              </a:rPr>
              <a:t>– retard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  - Rapide(</a:t>
            </a:r>
            <a:r>
              <a:rPr lang="fr-FR" sz="2800" b="1" dirty="0" err="1" smtClean="0">
                <a:solidFill>
                  <a:schemeClr val="bg1"/>
                </a:solidFill>
              </a:rPr>
              <a:t>Actrapid</a:t>
            </a:r>
            <a:r>
              <a:rPr lang="fr-FR" sz="2800" b="1" dirty="0" smtClean="0">
                <a:solidFill>
                  <a:schemeClr val="bg1"/>
                </a:solidFill>
              </a:rPr>
              <a:t>) ou ordinaire  IO 15-30 min/8h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  -</a:t>
            </a:r>
            <a:r>
              <a:rPr lang="fr-FR" sz="2800" b="1" dirty="0" err="1" smtClean="0">
                <a:solidFill>
                  <a:schemeClr val="bg1"/>
                </a:solidFill>
              </a:rPr>
              <a:t>Intermidiaire</a:t>
            </a:r>
            <a:r>
              <a:rPr lang="fr-FR" sz="2800" b="1" smtClean="0">
                <a:solidFill>
                  <a:schemeClr val="bg1"/>
                </a:solidFill>
              </a:rPr>
              <a:t> (</a:t>
            </a:r>
            <a:r>
              <a:rPr lang="fr-FR" sz="2800" b="1" dirty="0" err="1" smtClean="0">
                <a:solidFill>
                  <a:schemeClr val="bg1"/>
                </a:solidFill>
              </a:rPr>
              <a:t>Mixtard</a:t>
            </a:r>
            <a:r>
              <a:rPr lang="fr-FR" sz="2800" b="1" dirty="0" smtClean="0">
                <a:solidFill>
                  <a:schemeClr val="bg1"/>
                </a:solidFill>
              </a:rPr>
              <a:t>)  60 a 90 min / 12 a 18 h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  - Retard (</a:t>
            </a:r>
            <a:r>
              <a:rPr lang="fr-FR" sz="2800" b="1" dirty="0" err="1" smtClean="0">
                <a:solidFill>
                  <a:schemeClr val="bg1"/>
                </a:solidFill>
              </a:rPr>
              <a:t>Monotard</a:t>
            </a:r>
            <a:r>
              <a:rPr lang="fr-FR" sz="2800" b="1" dirty="0" smtClean="0">
                <a:solidFill>
                  <a:schemeClr val="bg1"/>
                </a:solidFill>
              </a:rPr>
              <a:t>)  90 min / 24 a 36 h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214314"/>
            <a:ext cx="8501122" cy="664371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Le choix du régime insulinique sera déterminé par :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- Profil glycémique du patient.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- l’</a:t>
            </a:r>
            <a:r>
              <a:rPr lang="fr-FR" sz="2800" b="1" dirty="0" err="1" smtClean="0">
                <a:solidFill>
                  <a:schemeClr val="bg1"/>
                </a:solidFill>
              </a:rPr>
              <a:t>age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- l’intelligence 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- Mode de vie</a:t>
            </a:r>
          </a:p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solidFill>
                  <a:schemeClr val="bg1"/>
                </a:solidFill>
              </a:rPr>
              <a:t>Dose </a:t>
            </a:r>
            <a:r>
              <a:rPr lang="fr-FR" sz="2800" b="1" dirty="0" smtClean="0">
                <a:solidFill>
                  <a:schemeClr val="bg1"/>
                </a:solidFill>
              </a:rPr>
              <a:t>: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En règle générale , administration de 0,5 a 1 UI/kg/j d’insuline dont 2/3  le matin et 1/3 le soir.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- L e </a:t>
            </a:r>
            <a:r>
              <a:rPr lang="fr-FR" b="1" dirty="0" err="1" smtClean="0">
                <a:solidFill>
                  <a:schemeClr val="bg1"/>
                </a:solidFill>
              </a:rPr>
              <a:t>schema</a:t>
            </a:r>
            <a:r>
              <a:rPr lang="fr-FR" b="1" dirty="0" smtClean="0">
                <a:solidFill>
                  <a:schemeClr val="bg1"/>
                </a:solidFill>
              </a:rPr>
              <a:t> le plus </a:t>
            </a:r>
            <a:r>
              <a:rPr lang="fr-FR" b="1" dirty="0" err="1" smtClean="0">
                <a:solidFill>
                  <a:schemeClr val="bg1"/>
                </a:solidFill>
              </a:rPr>
              <a:t>employè</a:t>
            </a:r>
            <a:r>
              <a:rPr lang="fr-FR" b="1" dirty="0" smtClean="0">
                <a:solidFill>
                  <a:schemeClr val="bg1"/>
                </a:solidFill>
              </a:rPr>
              <a:t> est l’injection biquotidienne d’un </a:t>
            </a:r>
            <a:r>
              <a:rPr lang="fr-FR" b="1" dirty="0" err="1" smtClean="0">
                <a:solidFill>
                  <a:schemeClr val="bg1"/>
                </a:solidFill>
              </a:rPr>
              <a:t>mèlange</a:t>
            </a:r>
            <a:r>
              <a:rPr lang="fr-FR" b="1" dirty="0" smtClean="0">
                <a:solidFill>
                  <a:schemeClr val="bg1"/>
                </a:solidFill>
              </a:rPr>
              <a:t> d’insuline IO + I semi-retard reparti de la manière suivante : IO le matin (</a:t>
            </a:r>
            <a:r>
              <a:rPr lang="fr-FR" b="1" dirty="0" err="1" smtClean="0">
                <a:solidFill>
                  <a:schemeClr val="bg1"/>
                </a:solidFill>
              </a:rPr>
              <a:t>gly</a:t>
            </a:r>
            <a:r>
              <a:rPr lang="fr-FR" b="1" dirty="0" smtClean="0">
                <a:solidFill>
                  <a:schemeClr val="bg1"/>
                </a:solidFill>
              </a:rPr>
              <a:t> 10-11 h),</a:t>
            </a:r>
            <a:r>
              <a:rPr lang="fr-FR" b="1" dirty="0" err="1" smtClean="0">
                <a:solidFill>
                  <a:schemeClr val="bg1"/>
                </a:solidFill>
              </a:rPr>
              <a:t>Ins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interm</a:t>
            </a:r>
            <a:r>
              <a:rPr lang="fr-FR" b="1" dirty="0" smtClean="0">
                <a:solidFill>
                  <a:schemeClr val="bg1"/>
                </a:solidFill>
              </a:rPr>
              <a:t> du matin (</a:t>
            </a:r>
            <a:r>
              <a:rPr lang="fr-FR" b="1" dirty="0" err="1" smtClean="0">
                <a:solidFill>
                  <a:schemeClr val="bg1"/>
                </a:solidFill>
              </a:rPr>
              <a:t>gly</a:t>
            </a:r>
            <a:r>
              <a:rPr lang="fr-FR" b="1" dirty="0" smtClean="0">
                <a:solidFill>
                  <a:schemeClr val="bg1"/>
                </a:solidFill>
              </a:rPr>
              <a:t> de 16-19 h)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310</TotalTime>
  <Words>731</Words>
  <Application>Microsoft Office PowerPoint</Application>
  <PresentationFormat>Affichage à l'écran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Papier</vt:lpstr>
      <vt:lpstr>DIABETE</vt:lpstr>
      <vt:lpstr>    PLAN</vt:lpstr>
      <vt:lpstr>INTRODUTION</vt:lpstr>
      <vt:lpstr>Diabete insulinodepenant (DID)</vt:lpstr>
      <vt:lpstr>Diapositive 5</vt:lpstr>
      <vt:lpstr>Symptomatologie:</vt:lpstr>
      <vt:lpstr>Traitement:</vt:lpstr>
      <vt:lpstr>Diapositive 8</vt:lpstr>
      <vt:lpstr>Diapositive 9</vt:lpstr>
      <vt:lpstr>Diabete non insulino-dependant</vt:lpstr>
      <vt:lpstr>Diapositive 11</vt:lpstr>
      <vt:lpstr>Symptomatologie:</vt:lpstr>
      <vt:lpstr>Traitement: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</dc:title>
  <dc:creator>hakim</dc:creator>
  <cp:lastModifiedBy>hakim</cp:lastModifiedBy>
  <cp:revision>53</cp:revision>
  <dcterms:created xsi:type="dcterms:W3CDTF">2015-04-13T20:11:40Z</dcterms:created>
  <dcterms:modified xsi:type="dcterms:W3CDTF">2015-04-14T13:03:32Z</dcterms:modified>
</cp:coreProperties>
</file>