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7" r:id="rId15"/>
    <p:sldId id="276" r:id="rId16"/>
    <p:sldId id="269" r:id="rId17"/>
    <p:sldId id="270" r:id="rId18"/>
    <p:sldId id="271" r:id="rId19"/>
    <p:sldId id="272" r:id="rId20"/>
    <p:sldId id="273" r:id="rId21"/>
    <p:sldId id="278" r:id="rId22"/>
    <p:sldId id="279" r:id="rId23"/>
    <p:sldId id="280" r:id="rId24"/>
    <p:sldId id="281" r:id="rId25"/>
    <p:sldId id="274" r:id="rId26"/>
    <p:sldId id="282" r:id="rId27"/>
    <p:sldId id="283" r:id="rId28"/>
    <p:sldId id="275" r:id="rId29"/>
    <p:sldId id="284" r:id="rId30"/>
    <p:sldId id="285" r:id="rId31"/>
    <p:sldId id="287" r:id="rId32"/>
    <p:sldId id="286" r:id="rId33"/>
    <p:sldId id="288" r:id="rId34"/>
    <p:sldId id="290" r:id="rId35"/>
    <p:sldId id="291" r:id="rId36"/>
    <p:sldId id="292"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986CE6-4ABF-4424-B78A-A578D9400A4D}" type="datetimeFigureOut">
              <a:rPr lang="fr-FR" smtClean="0"/>
              <a:pPr/>
              <a:t>10/05/2015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842DF8-D6DF-4405-8B13-97A4F512819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6842DF8-D6DF-4405-8B13-97A4F5128195}" type="slidenum">
              <a:rPr lang="fr-FR" smtClean="0"/>
              <a:pPr/>
              <a:t>30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09DBE5-A057-4EB4-B143-157193B66335}" type="datetimeFigureOut">
              <a:rPr lang="fr-FR" smtClean="0"/>
              <a:pPr/>
              <a:t>10/05/2015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F051B1-B668-4BE4-B035-FCE9CB100E3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9DBE5-A057-4EB4-B143-157193B66335}" type="datetimeFigureOut">
              <a:rPr lang="fr-FR" smtClean="0"/>
              <a:pPr/>
              <a:t>10/05/2015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051B1-B668-4BE4-B035-FCE9CB100E3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r.wikipedia.org/wiki/Infarctus_du_myocarde" TargetMode="External"/><Relationship Id="rId7" Type="http://schemas.openxmlformats.org/officeDocument/2006/relationships/hyperlink" Target="http://fr.wikipedia.org/wiki/Pays_d%C3%A9velopp%C3%A9s" TargetMode="External"/><Relationship Id="rId2" Type="http://schemas.openxmlformats.org/officeDocument/2006/relationships/hyperlink" Target="http://fr.wikipedia.org/wiki/France" TargetMode="External"/><Relationship Id="rId1" Type="http://schemas.openxmlformats.org/officeDocument/2006/relationships/slideLayout" Target="../slideLayouts/slideLayout2.xml"/><Relationship Id="rId6" Type="http://schemas.openxmlformats.org/officeDocument/2006/relationships/hyperlink" Target="http://fr.wikipedia.org/wiki/Pays_en_voie_de_d%C3%A9veloppement" TargetMode="External"/><Relationship Id="rId5" Type="http://schemas.openxmlformats.org/officeDocument/2006/relationships/hyperlink" Target="http://fr.wikipedia.org/wiki/Handicap" TargetMode="External"/><Relationship Id="rId4" Type="http://schemas.openxmlformats.org/officeDocument/2006/relationships/hyperlink" Target="http://fr.wikipedia.org/wiki/Cancer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fr.wikipedia.org/wiki/Fibrillation_auriculaire" TargetMode="External"/><Relationship Id="rId7" Type="http://schemas.openxmlformats.org/officeDocument/2006/relationships/hyperlink" Target="http://fr.wikipedia.org/wiki/%C5%92stroprogestatif" TargetMode="External"/><Relationship Id="rId2" Type="http://schemas.openxmlformats.org/officeDocument/2006/relationships/hyperlink" Target="http://fr.wikipedia.org/wiki/Hypertension_art%C3%A9rielle" TargetMode="External"/><Relationship Id="rId1" Type="http://schemas.openxmlformats.org/officeDocument/2006/relationships/slideLayout" Target="../slideLayouts/slideLayout2.xml"/><Relationship Id="rId6" Type="http://schemas.openxmlformats.org/officeDocument/2006/relationships/hyperlink" Target="http://fr.wikipedia.org/wiki/Hyperhomocyst%C3%A9in%C3%A9mie" TargetMode="External"/><Relationship Id="rId5" Type="http://schemas.openxmlformats.org/officeDocument/2006/relationships/hyperlink" Target="http://fr.wikipedia.org/w/index.php?title=Rigidit%C3%A9_vasculaire&amp;action=edit&amp;redlink=1" TargetMode="External"/><Relationship Id="rId4" Type="http://schemas.openxmlformats.org/officeDocument/2006/relationships/hyperlink" Target="http://fr.wikipedia.org/wiki/Arythmie_cardiaqu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fr.wikipedia.org/wiki/Diplopie" TargetMode="External"/><Relationship Id="rId2" Type="http://schemas.openxmlformats.org/officeDocument/2006/relationships/hyperlink" Target="http://fr.wikipedia.org/wiki/Amaurose" TargetMode="External"/><Relationship Id="rId1" Type="http://schemas.openxmlformats.org/officeDocument/2006/relationships/slideLayout" Target="../slideLayouts/slideLayout2.xml"/><Relationship Id="rId6" Type="http://schemas.openxmlformats.org/officeDocument/2006/relationships/hyperlink" Target="http://fr.wikipedia.org/wiki/Accident_isch%C3%A9mique_constitu%C3%A9" TargetMode="External"/><Relationship Id="rId5" Type="http://schemas.openxmlformats.org/officeDocument/2006/relationships/hyperlink" Target="http://fr.wikipedia.org/wiki/Accident_isch%C3%A9mique_transitoire" TargetMode="External"/><Relationship Id="rId4" Type="http://schemas.openxmlformats.org/officeDocument/2006/relationships/hyperlink" Target="http://fr.wikipedia.org/wiki/%C3%89pilepsi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fr.wikipedia.org/w/index.php?title=American_Stroke_Association&amp;action=edit&amp;redlink=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fr.wikipedia.org/wiki/Mort" TargetMode="External"/><Relationship Id="rId2" Type="http://schemas.openxmlformats.org/officeDocument/2006/relationships/hyperlink" Target="http://fr.wikipedia.org/wiki/Paralysie" TargetMode="External"/><Relationship Id="rId1" Type="http://schemas.openxmlformats.org/officeDocument/2006/relationships/slideLayout" Target="../slideLayouts/slideLayout2.xml"/><Relationship Id="rId4" Type="http://schemas.openxmlformats.org/officeDocument/2006/relationships/hyperlink" Target="http://fr.wikipedia.org/wiki/Hospitalisa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fr.wikipedia.org/wiki/Aspirine" TargetMode="External"/><Relationship Id="rId2" Type="http://schemas.openxmlformats.org/officeDocument/2006/relationships/hyperlink" Target="http://fr.wikipedia.org/wiki/Anticoagulan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fr.wikipedia.org/wiki/Kin%C3%A9sith%C3%A9rapeute" TargetMode="External"/><Relationship Id="rId3" Type="http://schemas.openxmlformats.org/officeDocument/2006/relationships/hyperlink" Target="http://fr.wikipedia.org/wiki/Facteurs_de_risque_cardio-vasculaire" TargetMode="External"/><Relationship Id="rId7" Type="http://schemas.openxmlformats.org/officeDocument/2006/relationships/hyperlink" Target="http://fr.wikipedia.org/wiki/Aspirine" TargetMode="External"/><Relationship Id="rId2" Type="http://schemas.openxmlformats.org/officeDocument/2006/relationships/hyperlink" Target="http://fr.wikipedia.org/wiki/St%C3%A9nose_carotidienne" TargetMode="External"/><Relationship Id="rId1" Type="http://schemas.openxmlformats.org/officeDocument/2006/relationships/slideLayout" Target="../slideLayouts/slideLayout2.xml"/><Relationship Id="rId6" Type="http://schemas.openxmlformats.org/officeDocument/2006/relationships/hyperlink" Target="http://fr.wikipedia.org/wiki/Statine" TargetMode="External"/><Relationship Id="rId11" Type="http://schemas.openxmlformats.org/officeDocument/2006/relationships/hyperlink" Target="http://fr.wikipedia.org/wiki/Activit%C3%A9s_physiques_adapt%C3%A9es" TargetMode="External"/><Relationship Id="rId5" Type="http://schemas.openxmlformats.org/officeDocument/2006/relationships/hyperlink" Target="http://fr.wikipedia.org/wiki/Hypercholest%C3%A9rol%C3%A9mie" TargetMode="External"/><Relationship Id="rId10" Type="http://schemas.openxmlformats.org/officeDocument/2006/relationships/hyperlink" Target="http://fr.wikipedia.org/wiki/Orthophoniste" TargetMode="External"/><Relationship Id="rId4" Type="http://schemas.openxmlformats.org/officeDocument/2006/relationships/hyperlink" Target="http://fr.wikipedia.org/wiki/Diab%C3%A8te_sucr%C3%A9" TargetMode="External"/><Relationship Id="rId9" Type="http://schemas.openxmlformats.org/officeDocument/2006/relationships/hyperlink" Target="http://fr.wikipedia.org/wiki/Ergoth%C3%A9rapie"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fr.wikipedia.org/wiki/Muscle_squelettique" TargetMode="External"/><Relationship Id="rId13" Type="http://schemas.openxmlformats.org/officeDocument/2006/relationships/hyperlink" Target="http://fr.wikipedia.org/wiki/Jonction_neuromusculaire" TargetMode="External"/><Relationship Id="rId3" Type="http://schemas.openxmlformats.org/officeDocument/2006/relationships/hyperlink" Target="http://fr.wikipedia.org/wiki/Maladie_neuromusculaire" TargetMode="External"/><Relationship Id="rId7" Type="http://schemas.openxmlformats.org/officeDocument/2006/relationships/hyperlink" Target="http://fr.wikipedia.org/wiki/Friedrich_Jolly" TargetMode="External"/><Relationship Id="rId12" Type="http://schemas.openxmlformats.org/officeDocument/2006/relationships/hyperlink" Target="http://fr.wikipedia.org/wiki/Ac%C3%A9tylcholine" TargetMode="External"/><Relationship Id="rId2" Type="http://schemas.openxmlformats.org/officeDocument/2006/relationships/hyperlink" Target="http://fr.wikipedia.org/wiki/Latin" TargetMode="External"/><Relationship Id="rId1" Type="http://schemas.openxmlformats.org/officeDocument/2006/relationships/slideLayout" Target="../slideLayouts/slideLayout2.xml"/><Relationship Id="rId6" Type="http://schemas.openxmlformats.org/officeDocument/2006/relationships/hyperlink" Target="http://fr.wikipedia.org/wiki/Allemagne" TargetMode="External"/><Relationship Id="rId11" Type="http://schemas.openxmlformats.org/officeDocument/2006/relationships/hyperlink" Target="http://fr.wikipedia.org/wiki/R%C3%A9cepteur_cholinergique" TargetMode="External"/><Relationship Id="rId5" Type="http://schemas.openxmlformats.org/officeDocument/2006/relationships/hyperlink" Target="http://fr.wikipedia.org/wiki/Neurologie" TargetMode="External"/><Relationship Id="rId10" Type="http://schemas.openxmlformats.org/officeDocument/2006/relationships/hyperlink" Target="http://fr.wikipedia.org/wiki/Anticorps" TargetMode="External"/><Relationship Id="rId4" Type="http://schemas.openxmlformats.org/officeDocument/2006/relationships/hyperlink" Target="http://fr.wikipedia.org/wiki/Maladie_auto-immune" TargetMode="External"/><Relationship Id="rId9" Type="http://schemas.openxmlformats.org/officeDocument/2006/relationships/hyperlink" Target="http://fr.wikipedia.org/wiki/Fatigue_(physiologie)" TargetMode="External"/><Relationship Id="rId14" Type="http://schemas.openxmlformats.org/officeDocument/2006/relationships/hyperlink" Target="http://fr.wikipedia.org/wiki/Neurotransmetteur"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fr.wikipedia.org/wiki/Thymectomie" TargetMode="External"/><Relationship Id="rId3" Type="http://schemas.openxmlformats.org/officeDocument/2006/relationships/hyperlink" Target="http://fr.wikipedia.org/wiki/Friedrich_Jolly" TargetMode="External"/><Relationship Id="rId7" Type="http://schemas.openxmlformats.org/officeDocument/2006/relationships/hyperlink" Target="http://fr.wikipedia.org/wiki/Thymus_(anatomie)" TargetMode="External"/><Relationship Id="rId2" Type="http://schemas.openxmlformats.org/officeDocument/2006/relationships/hyperlink" Target="http://fr.wikipedia.org/wiki/Thomas_Willis" TargetMode="External"/><Relationship Id="rId1" Type="http://schemas.openxmlformats.org/officeDocument/2006/relationships/slideLayout" Target="../slideLayouts/slideLayout2.xml"/><Relationship Id="rId6" Type="http://schemas.openxmlformats.org/officeDocument/2006/relationships/hyperlink" Target="http://fr.wikipedia.org/wiki/Myasth%C3%A9nie" TargetMode="External"/><Relationship Id="rId5" Type="http://schemas.openxmlformats.org/officeDocument/2006/relationships/hyperlink" Target="http://fr.wikipedia.org/wiki/Physostigmine" TargetMode="External"/><Relationship Id="rId4" Type="http://schemas.openxmlformats.org/officeDocument/2006/relationships/hyperlink" Target="http://fr.wikipedia.org/wiki/Mary_Walker" TargetMode="External"/><Relationship Id="rId9" Type="http://schemas.openxmlformats.org/officeDocument/2006/relationships/hyperlink" Target="http://fr.wikipedia.org/wiki/XXe_si%C3%A8c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fr.wikipedia.org/w/index.php?title=HLA-B8&amp;action=edit&amp;redlink=1" TargetMode="External"/><Relationship Id="rId3" Type="http://schemas.openxmlformats.org/officeDocument/2006/relationships/hyperlink" Target="http://fr.wikipedia.org/wiki/Maladie_auto-immune" TargetMode="External"/><Relationship Id="rId7" Type="http://schemas.openxmlformats.org/officeDocument/2006/relationships/hyperlink" Target="http://fr.wikipedia.org/wiki/Antig%C3%A8ne_HLA" TargetMode="External"/><Relationship Id="rId2" Type="http://schemas.openxmlformats.org/officeDocument/2006/relationships/hyperlink" Target="http://fr.wikipedia.org/wiki/Plaque_motrice" TargetMode="External"/><Relationship Id="rId1" Type="http://schemas.openxmlformats.org/officeDocument/2006/relationships/slideLayout" Target="../slideLayouts/slideLayout2.xml"/><Relationship Id="rId6" Type="http://schemas.openxmlformats.org/officeDocument/2006/relationships/hyperlink" Target="http://fr.wikipedia.org/wiki/Ac%C3%A9tylcholine" TargetMode="External"/><Relationship Id="rId5" Type="http://schemas.openxmlformats.org/officeDocument/2006/relationships/hyperlink" Target="http://fr.wikipedia.org/wiki/Neurotransmetteur" TargetMode="External"/><Relationship Id="rId4" Type="http://schemas.openxmlformats.org/officeDocument/2006/relationships/hyperlink" Target="http://fr.wikipedia.org/wiki/Anticorps"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fr.wikipedia.org/wiki/Myasth%C3%A9ni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fr.wikipedia.org/wiki/Diplopie" TargetMode="External"/><Relationship Id="rId2" Type="http://schemas.openxmlformats.org/officeDocument/2006/relationships/hyperlink" Target="http://fr.wikipedia.org/wiki/Ptosi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fr.wikipedia.org/wiki/Sonde_naso-gastriqu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ommons.wikimedia.org/wiki/File:DiplopiaMG1.jpg?uselang=fr" TargetMode="External"/><Relationship Id="rId1" Type="http://schemas.openxmlformats.org/officeDocument/2006/relationships/slideLayout" Target="../slideLayouts/slideLayout2.xml"/><Relationship Id="rId6" Type="http://schemas.openxmlformats.org/officeDocument/2006/relationships/hyperlink" Target="http://fr.wikipedia.org/wiki/Ptosis" TargetMode="External"/><Relationship Id="rId5" Type="http://schemas.openxmlformats.org/officeDocument/2006/relationships/image" Target="../media/image4.jpeg"/><Relationship Id="rId4" Type="http://schemas.openxmlformats.org/officeDocument/2006/relationships/hyperlink" Target="http://commons.wikimedia.org/wiki/File:Myasthenia.jpg?uselang=fr"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fr.wikipedia.org/wiki/My%C3%A9line" TargetMode="External"/><Relationship Id="rId3" Type="http://schemas.openxmlformats.org/officeDocument/2006/relationships/hyperlink" Target="http://fr.wikipedia.org/wiki/Georges_Guillain_(m%C3%A9decin)" TargetMode="External"/><Relationship Id="rId7" Type="http://schemas.openxmlformats.org/officeDocument/2006/relationships/hyperlink" Target="http://fr.wikipedia.org/wiki/Maladie_neuromusculaire" TargetMode="External"/><Relationship Id="rId2" Type="http://schemas.openxmlformats.org/officeDocument/2006/relationships/hyperlink" Target="http://fr.wikipedia.org/wiki/Syndrome" TargetMode="External"/><Relationship Id="rId1" Type="http://schemas.openxmlformats.org/officeDocument/2006/relationships/slideLayout" Target="../slideLayouts/slideLayout2.xml"/><Relationship Id="rId6" Type="http://schemas.openxmlformats.org/officeDocument/2006/relationships/hyperlink" Target="http://fr.wikipedia.org/wiki/Syst%C3%A8me_nerveux_p%C3%A9riph%C3%A9rique" TargetMode="External"/><Relationship Id="rId5" Type="http://schemas.openxmlformats.org/officeDocument/2006/relationships/hyperlink" Target="http://fr.wikipedia.org/wiki/Maladie_auto-immune" TargetMode="External"/><Relationship Id="rId10" Type="http://schemas.openxmlformats.org/officeDocument/2006/relationships/hyperlink" Target="http://fr.wikipedia.org/wiki/Octave_Landry" TargetMode="External"/><Relationship Id="rId4" Type="http://schemas.openxmlformats.org/officeDocument/2006/relationships/hyperlink" Target="http://fr.wikipedia.org/wiki/Jean_Alexandre_Barr%C3%A9" TargetMode="External"/><Relationship Id="rId9" Type="http://schemas.openxmlformats.org/officeDocument/2006/relationships/hyperlink" Target="http://fr.wikipedia.org/wiki/Polyneuropathi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fr.wikipedia.org/wiki/H%C3%A8me" TargetMode="External"/><Relationship Id="rId2" Type="http://schemas.openxmlformats.org/officeDocument/2006/relationships/hyperlink" Target="http://fr.wikipedia.org/wiki/Syndrome" TargetMode="External"/><Relationship Id="rId1" Type="http://schemas.openxmlformats.org/officeDocument/2006/relationships/slideLayout" Target="../slideLayouts/slideLayout2.xml"/><Relationship Id="rId4" Type="http://schemas.openxmlformats.org/officeDocument/2006/relationships/hyperlink" Target="http://fr.wikipedia.org/wiki/H%C3%A9moglobin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fr.wikipedia.org/wiki/Neurolemme" TargetMode="External"/><Relationship Id="rId2" Type="http://schemas.openxmlformats.org/officeDocument/2006/relationships/hyperlink" Target="http://fr.wikipedia.org/wiki/Syndrome" TargetMode="External"/><Relationship Id="rId1" Type="http://schemas.openxmlformats.org/officeDocument/2006/relationships/slideLayout" Target="../slideLayouts/slideLayout2.xml"/><Relationship Id="rId4" Type="http://schemas.openxmlformats.org/officeDocument/2006/relationships/hyperlink" Target="http://fr.wikipedia.org/wiki/Axone"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fr.wikipedia.org/wiki/Ganglioside" TargetMode="External"/><Relationship Id="rId2" Type="http://schemas.openxmlformats.org/officeDocument/2006/relationships/hyperlink" Target="http://fr.wikipedia.org/wiki/Maladie_auto-immune" TargetMode="External"/><Relationship Id="rId1" Type="http://schemas.openxmlformats.org/officeDocument/2006/relationships/slideLayout" Target="../slideLayouts/slideLayout2.xml"/><Relationship Id="rId4" Type="http://schemas.openxmlformats.org/officeDocument/2006/relationships/hyperlink" Target="http://fr.wikipedia.org/wiki/Syndrome_de_Guillain-Barr%C3%A9"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fr.wikipedia.org/wiki/Accident_vasculaire_c%C3%A9r%C3%A9bra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fr.wikipedia.org/wiki/Steppag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fr.wikipedia.org/wiki/Paralysi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fr.wikipedia.org/wiki/Tachycardie" TargetMode="External"/><Relationship Id="rId2" Type="http://schemas.openxmlformats.org/officeDocument/2006/relationships/hyperlink" Target="http://fr.wikipedia.org/wiki/R%C3%A9flexe_tendineux" TargetMode="External"/><Relationship Id="rId1" Type="http://schemas.openxmlformats.org/officeDocument/2006/relationships/slideLayout" Target="../slideLayouts/slideLayout2.xml"/><Relationship Id="rId4" Type="http://schemas.openxmlformats.org/officeDocument/2006/relationships/hyperlink" Target="http://fr.wikipedia.org/wiki/Hypertension_art%C3%A9riell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fr.wikipedia.org/wiki/%C3%89lectromyographie" TargetMode="External"/><Relationship Id="rId2" Type="http://schemas.openxmlformats.org/officeDocument/2006/relationships/hyperlink" Target="http://fr.wikipedia.org/w/index.php?title=Hyperprot%C3%A9inorachie&amp;action=edit&amp;redlink=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fr.wikipedia.org/wiki/Dystonie_neurov%C3%A9g%C3%A9tative" TargetMode="External"/><Relationship Id="rId2" Type="http://schemas.openxmlformats.org/officeDocument/2006/relationships/hyperlink" Target="http://fr.wikipedia.org/wiki/D%C3%A9glutition" TargetMode="External"/><Relationship Id="rId1" Type="http://schemas.openxmlformats.org/officeDocument/2006/relationships/slideLayout" Target="../slideLayouts/slideLayout2.xml"/><Relationship Id="rId6" Type="http://schemas.openxmlformats.org/officeDocument/2006/relationships/hyperlink" Target="http://fr.wikipedia.org/wiki/D%C3%A9cubitus" TargetMode="External"/><Relationship Id="rId5" Type="http://schemas.openxmlformats.org/officeDocument/2006/relationships/hyperlink" Target="http://fr.wikipedia.org/wiki/Maladie_thromboembolique" TargetMode="External"/><Relationship Id="rId4" Type="http://schemas.openxmlformats.org/officeDocument/2006/relationships/hyperlink" Target="http://fr.wikipedia.org/wiki/Syst%C3%A8me_nerveux_autonome"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fr.wikipedia.org/wiki/Immunoglobuline" TargetMode="External"/><Relationship Id="rId2" Type="http://schemas.openxmlformats.org/officeDocument/2006/relationships/hyperlink" Target="http://fr.wikipedia.org/wiki/Plasmaph%C3%A9r%C3%A8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fr.wikipedia.org/wiki/Accident" TargetMode="External"/><Relationship Id="rId3" Type="http://schemas.openxmlformats.org/officeDocument/2006/relationships/hyperlink" Target="http://fr.wikipedia.org/wiki/Vaisseau_sanguin" TargetMode="External"/><Relationship Id="rId7" Type="http://schemas.openxmlformats.org/officeDocument/2006/relationships/hyperlink" Target="http://fr.wikipedia.org/wiki/Accident_vasculaire_c%C3%A9r%C3%A9bral" TargetMode="External"/><Relationship Id="rId2" Type="http://schemas.openxmlformats.org/officeDocument/2006/relationships/hyperlink" Target="http://fr.wikipedia.org/wiki/Neurologie" TargetMode="External"/><Relationship Id="rId1" Type="http://schemas.openxmlformats.org/officeDocument/2006/relationships/slideLayout" Target="../slideLayouts/slideLayout2.xml"/><Relationship Id="rId6" Type="http://schemas.openxmlformats.org/officeDocument/2006/relationships/hyperlink" Target="http://fr.wikipedia.org/wiki/Cerveau" TargetMode="External"/><Relationship Id="rId5" Type="http://schemas.openxmlformats.org/officeDocument/2006/relationships/hyperlink" Target="http://fr.wikipedia.org/wiki/H%C3%A9morragie" TargetMode="External"/><Relationship Id="rId4" Type="http://schemas.openxmlformats.org/officeDocument/2006/relationships/hyperlink" Target="http://fr.wikipedia.org/wiki/Infarctu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fr.wikipedia.org/wiki/Infarctus" TargetMode="External"/><Relationship Id="rId2" Type="http://schemas.openxmlformats.org/officeDocument/2006/relationships/hyperlink" Target="http://fr.wikipedia.org/wiki/Accident_vasculaire_c%C3%A9r%C3%A9bral" TargetMode="External"/><Relationship Id="rId1" Type="http://schemas.openxmlformats.org/officeDocument/2006/relationships/slideLayout" Target="../slideLayouts/slideLayout2.xml"/><Relationship Id="rId4" Type="http://schemas.openxmlformats.org/officeDocument/2006/relationships/hyperlink" Target="http://fr.wikipedia.org/wiki/H%C3%A9morragi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fr.wikipedia.org/wiki/Ath%C3%A9rome" TargetMode="External"/><Relationship Id="rId3" Type="http://schemas.openxmlformats.org/officeDocument/2006/relationships/hyperlink" Target="http://fr.wikipedia.org/wiki/Art%C3%A8re_carotide_interne" TargetMode="External"/><Relationship Id="rId7" Type="http://schemas.openxmlformats.org/officeDocument/2006/relationships/hyperlink" Target="http://fr.wikipedia.org/wiki/Infarctus" TargetMode="External"/><Relationship Id="rId2" Type="http://schemas.openxmlformats.org/officeDocument/2006/relationships/hyperlink" Target="http://fr.wikipedia.org/wiki/Accident_isch%C3%A9mique_c%C3%A9r%C3%A9bral" TargetMode="External"/><Relationship Id="rId1" Type="http://schemas.openxmlformats.org/officeDocument/2006/relationships/slideLayout" Target="../slideLayouts/slideLayout2.xml"/><Relationship Id="rId6" Type="http://schemas.openxmlformats.org/officeDocument/2006/relationships/hyperlink" Target="http://fr.wikipedia.org/wiki/Glucose" TargetMode="External"/><Relationship Id="rId5" Type="http://schemas.openxmlformats.org/officeDocument/2006/relationships/hyperlink" Target="http://fr.wikipedia.org/wiki/Oxyg%C3%A8ne" TargetMode="External"/><Relationship Id="rId10" Type="http://schemas.openxmlformats.org/officeDocument/2006/relationships/hyperlink" Target="http://fr.wikipedia.org/wiki/Dissection_art%C3%A9rielle" TargetMode="External"/><Relationship Id="rId4" Type="http://schemas.openxmlformats.org/officeDocument/2006/relationships/hyperlink" Target="http://fr.wikipedia.org/wiki/Art%C3%A8re_vert%C3%A9brale" TargetMode="External"/><Relationship Id="rId9" Type="http://schemas.openxmlformats.org/officeDocument/2006/relationships/hyperlink" Target="http://fr.wikipedia.org/wiki/Emboli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fr.wikipedia.org/wiki/H%C3%A9morragie_m%C3%A9ning%C3%A9e" TargetMode="External"/><Relationship Id="rId2" Type="http://schemas.openxmlformats.org/officeDocument/2006/relationships/hyperlink" Target="http://fr.wikipedia.org/wiki/Accident_h%C3%A9morragique_c%C3%A9r%C3%A9bral" TargetMode="External"/><Relationship Id="rId1" Type="http://schemas.openxmlformats.org/officeDocument/2006/relationships/slideLayout" Target="../slideLayouts/slideLayout2.xml"/><Relationship Id="rId4" Type="http://schemas.openxmlformats.org/officeDocument/2006/relationships/hyperlink" Target="http://fr.wikipedia.org/wiki/An%C3%A9vrism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ommons.wikimedia.org/wiki/File:INFARCT.jpg?uselang=f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mmons.wikimedia.org/wiki/File:TAC_craneo_ECV.jpg?uselang=fr" TargetMode="External"/><Relationship Id="rId1" Type="http://schemas.openxmlformats.org/officeDocument/2006/relationships/slideLayout" Target="../slideLayouts/slideLayout2.xml"/><Relationship Id="rId4" Type="http://schemas.openxmlformats.org/officeDocument/2006/relationships/hyperlink" Target="http://fr.wikipedia.org/wiki/Cervel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028984" y="5033986"/>
            <a:ext cx="6400800" cy="1752600"/>
          </a:xfrm>
        </p:spPr>
        <p:txBody>
          <a:bodyPr>
            <a:normAutofit fontScale="25000" lnSpcReduction="20000"/>
          </a:bodyPr>
          <a:lstStyle/>
          <a:p>
            <a:r>
              <a:rPr lang="fr-FR" b="1" dirty="0" smtClean="0">
                <a:solidFill>
                  <a:schemeClr val="bg1"/>
                </a:solidFill>
              </a:rPr>
              <a:t>Dr AKACHAT.HAKIM</a:t>
            </a:r>
          </a:p>
          <a:p>
            <a:pPr lvl="0">
              <a:spcBef>
                <a:spcPts val="600"/>
              </a:spcBef>
              <a:buClr>
                <a:srgbClr val="F3A447"/>
              </a:buClr>
              <a:buSzPct val="85000"/>
            </a:pPr>
            <a:r>
              <a:rPr lang="fr-FR" sz="9600" b="1" spc="100" dirty="0">
                <a:solidFill>
                  <a:prstClr val="black"/>
                </a:solidFill>
                <a:latin typeface="Constantia"/>
              </a:rPr>
              <a:t>D</a:t>
            </a:r>
            <a:r>
              <a:rPr lang="fr-FR" sz="11200" b="1" spc="100" dirty="0">
                <a:solidFill>
                  <a:prstClr val="black"/>
                </a:solidFill>
                <a:latin typeface="Constantia"/>
              </a:rPr>
              <a:t>r AKACHAT.HAKIM</a:t>
            </a:r>
          </a:p>
          <a:p>
            <a:pPr lvl="0">
              <a:spcBef>
                <a:spcPts val="600"/>
              </a:spcBef>
              <a:buClr>
                <a:srgbClr val="F3A447"/>
              </a:buClr>
              <a:buSzPct val="85000"/>
            </a:pPr>
            <a:r>
              <a:rPr lang="fr-FR" sz="11200" b="1" spc="100" dirty="0">
                <a:solidFill>
                  <a:prstClr val="black"/>
                </a:solidFill>
                <a:latin typeface="Constantia"/>
              </a:rPr>
              <a:t>MAITRE ASSISTANT</a:t>
            </a:r>
          </a:p>
          <a:p>
            <a:pPr lvl="0">
              <a:spcBef>
                <a:spcPts val="600"/>
              </a:spcBef>
              <a:buClr>
                <a:srgbClr val="F3A447"/>
              </a:buClr>
              <a:buSzPct val="85000"/>
            </a:pPr>
            <a:r>
              <a:rPr lang="fr-FR" sz="11200" b="1" spc="100" dirty="0">
                <a:solidFill>
                  <a:prstClr val="black"/>
                </a:solidFill>
                <a:latin typeface="Constantia"/>
              </a:rPr>
              <a:t>C.H.U BATNA</a:t>
            </a:r>
            <a:endParaRPr lang="fr-FR" sz="9600" b="1" spc="100" dirty="0">
              <a:solidFill>
                <a:prstClr val="black"/>
              </a:solidFill>
              <a:latin typeface="Constantia"/>
            </a:endParaRPr>
          </a:p>
          <a:p>
            <a:r>
              <a:rPr lang="fr-FR" b="1" dirty="0" err="1" smtClean="0">
                <a:solidFill>
                  <a:schemeClr val="bg1"/>
                </a:solidFill>
              </a:rPr>
              <a:t>MDr</a:t>
            </a:r>
            <a:r>
              <a:rPr lang="fr-FR" b="1" dirty="0" smtClean="0">
                <a:solidFill>
                  <a:schemeClr val="bg1"/>
                </a:solidFill>
              </a:rPr>
              <a:t> AKACHAT.HAKIM</a:t>
            </a:r>
          </a:p>
          <a:p>
            <a:r>
              <a:rPr lang="fr-FR" b="1" dirty="0" smtClean="0">
                <a:solidFill>
                  <a:schemeClr val="bg1"/>
                </a:solidFill>
              </a:rPr>
              <a:t>MAITRE ASSISTANT</a:t>
            </a:r>
          </a:p>
          <a:p>
            <a:r>
              <a:rPr lang="fr-FR" b="1" dirty="0" smtClean="0">
                <a:solidFill>
                  <a:schemeClr val="bg1"/>
                </a:solidFill>
              </a:rPr>
              <a:t>C.H.U BATNA</a:t>
            </a:r>
          </a:p>
        </p:txBody>
      </p:sp>
      <p:sp>
        <p:nvSpPr>
          <p:cNvPr id="4" name="Ellipse 3"/>
          <p:cNvSpPr/>
          <p:nvPr/>
        </p:nvSpPr>
        <p:spPr>
          <a:xfrm>
            <a:off x="285720" y="1071546"/>
            <a:ext cx="8572560" cy="350046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66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Affections Neurologiques et musculaires</a:t>
            </a:r>
            <a:endParaRPr lang="fr-FR" sz="66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967334"/>
            <a:ext cx="9144000" cy="3046988"/>
          </a:xfrm>
          <a:prstGeom prst="rect">
            <a:avLst/>
          </a:prstGeom>
        </p:spPr>
        <p:txBody>
          <a:bodyPr wrap="square">
            <a:spAutoFit/>
          </a:bodyPr>
          <a:lstStyle/>
          <a:p>
            <a:pPr>
              <a:buFontTx/>
              <a:buChar char="-"/>
            </a:pPr>
            <a:r>
              <a:rPr lang="fr-FR" sz="3200" b="1" dirty="0" smtClean="0"/>
              <a:t> En</a:t>
            </a:r>
            <a:r>
              <a:rPr lang="fr-FR" sz="3200" b="1" dirty="0"/>
              <a:t> </a:t>
            </a:r>
            <a:r>
              <a:rPr lang="fr-FR" sz="3200" b="1" u="sng" dirty="0">
                <a:hlinkClick r:id="rId2" tooltip="France"/>
              </a:rPr>
              <a:t>France</a:t>
            </a:r>
            <a:r>
              <a:rPr lang="fr-FR" sz="3200" b="1" dirty="0"/>
              <a:t>, les AVC sont la troisième cause de décès (après l'</a:t>
            </a:r>
            <a:r>
              <a:rPr lang="fr-FR" sz="3200" b="1" u="sng" dirty="0">
                <a:hlinkClick r:id="rId3" tooltip="Infarctus du myocarde"/>
              </a:rPr>
              <a:t>infarctus du myocarde</a:t>
            </a:r>
            <a:r>
              <a:rPr lang="fr-FR" sz="3200" b="1" dirty="0"/>
              <a:t> et les </a:t>
            </a:r>
            <a:r>
              <a:rPr lang="fr-FR" sz="3200" b="1" u="sng" dirty="0">
                <a:hlinkClick r:id="rId4" tooltip="Cancers"/>
              </a:rPr>
              <a:t>cancers</a:t>
            </a:r>
            <a:r>
              <a:rPr lang="fr-FR" sz="3200" b="1" dirty="0"/>
              <a:t>), </a:t>
            </a:r>
            <a:endParaRPr lang="fr-FR" sz="3200" b="1" dirty="0" smtClean="0"/>
          </a:p>
          <a:p>
            <a:pPr>
              <a:buFontTx/>
              <a:buChar char="-"/>
            </a:pPr>
            <a:r>
              <a:rPr lang="fr-FR" sz="3200" b="1" dirty="0" smtClean="0"/>
              <a:t> L'accident </a:t>
            </a:r>
            <a:r>
              <a:rPr lang="fr-FR" sz="3200" b="1" dirty="0"/>
              <a:t>vasculaire cérébral est la première cause </a:t>
            </a:r>
            <a:r>
              <a:rPr lang="fr-FR" sz="3200" b="1" dirty="0" smtClean="0"/>
              <a:t>d</a:t>
            </a:r>
            <a:r>
              <a:rPr lang="fr-FR" sz="3200" b="1" dirty="0" smtClean="0">
                <a:hlinkClick r:id="rId5" tooltip="Handicap"/>
              </a:rPr>
              <a:t>’handicap</a:t>
            </a:r>
            <a:r>
              <a:rPr lang="fr-FR" sz="3200" b="1" dirty="0"/>
              <a:t> </a:t>
            </a:r>
            <a:r>
              <a:rPr lang="fr-FR" sz="3200" b="1" dirty="0" smtClean="0"/>
              <a:t>acquis</a:t>
            </a:r>
            <a:r>
              <a:rPr lang="fr-FR" sz="3200" b="1" dirty="0"/>
              <a:t> et la seconde cause de </a:t>
            </a:r>
            <a:r>
              <a:rPr lang="fr-FR" sz="3200" b="1" dirty="0" smtClean="0"/>
              <a:t>démence.</a:t>
            </a:r>
          </a:p>
          <a:p>
            <a:pPr>
              <a:buFontTx/>
              <a:buChar char="-"/>
            </a:pPr>
            <a:r>
              <a:rPr lang="fr-FR" sz="3200" b="1" dirty="0" smtClean="0"/>
              <a:t> </a:t>
            </a:r>
            <a:r>
              <a:rPr lang="fr-FR" sz="3200" b="1" dirty="0"/>
              <a:t>L'âge moyen de survenue est de 68 à 70 </a:t>
            </a:r>
            <a:r>
              <a:rPr lang="fr-FR" sz="3200" b="1" dirty="0" smtClean="0"/>
              <a:t>ans;</a:t>
            </a:r>
          </a:p>
          <a:p>
            <a:endParaRPr lang="fr-FR" sz="3200" b="1" dirty="0" smtClean="0"/>
          </a:p>
        </p:txBody>
      </p:sp>
      <p:sp>
        <p:nvSpPr>
          <p:cNvPr id="7" name="Rectangle 6"/>
          <p:cNvSpPr/>
          <p:nvPr/>
        </p:nvSpPr>
        <p:spPr>
          <a:xfrm>
            <a:off x="0" y="866831"/>
            <a:ext cx="9144000" cy="2062103"/>
          </a:xfrm>
          <a:prstGeom prst="rect">
            <a:avLst/>
          </a:prstGeom>
        </p:spPr>
        <p:txBody>
          <a:bodyPr wrap="square">
            <a:spAutoFit/>
          </a:bodyPr>
          <a:lstStyle/>
          <a:p>
            <a:r>
              <a:rPr lang="fr-FR" sz="3200" b="1" dirty="0" smtClean="0"/>
              <a:t>-  </a:t>
            </a:r>
            <a:r>
              <a:rPr lang="fr-FR" sz="3200" b="1" dirty="0"/>
              <a:t>L'accident vasculaire cérébral est la seconde cause de mortalité au niveau mondial (la première dans les </a:t>
            </a:r>
            <a:r>
              <a:rPr lang="fr-FR" sz="3200" b="1" u="sng" dirty="0">
                <a:hlinkClick r:id="rId6" tooltip="Pays en voie de développement"/>
              </a:rPr>
              <a:t>pays en voie de développement</a:t>
            </a:r>
            <a:r>
              <a:rPr lang="fr-FR" sz="3200" b="1" dirty="0"/>
              <a:t>, la seconde dans les </a:t>
            </a:r>
            <a:r>
              <a:rPr lang="fr-FR" sz="3200" b="1" u="sng" dirty="0">
                <a:hlinkClick r:id="rId7" tooltip="Pays développés"/>
              </a:rPr>
              <a:t>pays développés</a:t>
            </a:r>
            <a:r>
              <a:rPr lang="fr-FR" sz="3200" b="1" dirty="0"/>
              <a:t>)</a:t>
            </a:r>
          </a:p>
        </p:txBody>
      </p:sp>
      <p:sp>
        <p:nvSpPr>
          <p:cNvPr id="8" name="Rectangle 7"/>
          <p:cNvSpPr/>
          <p:nvPr/>
        </p:nvSpPr>
        <p:spPr>
          <a:xfrm>
            <a:off x="214282" y="214290"/>
            <a:ext cx="2917786" cy="646331"/>
          </a:xfrm>
          <a:prstGeom prst="rect">
            <a:avLst/>
          </a:prstGeom>
        </p:spPr>
        <p:txBody>
          <a:bodyPr wrap="none">
            <a:spAutoFit/>
          </a:bodyPr>
          <a:lstStyle/>
          <a:p>
            <a:r>
              <a:rPr lang="fr-FR" sz="3600" b="1" u="sng" dirty="0">
                <a:solidFill>
                  <a:srgbClr val="FF0000"/>
                </a:solidFill>
              </a:rPr>
              <a:t>Épidémiologie</a:t>
            </a:r>
          </a:p>
        </p:txBody>
      </p:sp>
      <p:sp>
        <p:nvSpPr>
          <p:cNvPr id="9" name="Rectangle 8"/>
          <p:cNvSpPr/>
          <p:nvPr/>
        </p:nvSpPr>
        <p:spPr>
          <a:xfrm>
            <a:off x="0" y="5500702"/>
            <a:ext cx="9144000" cy="1077218"/>
          </a:xfrm>
          <a:prstGeom prst="rect">
            <a:avLst/>
          </a:prstGeom>
        </p:spPr>
        <p:txBody>
          <a:bodyPr wrap="square">
            <a:spAutoFit/>
          </a:bodyPr>
          <a:lstStyle/>
          <a:p>
            <a:r>
              <a:rPr lang="fr-FR" sz="3200" b="1" dirty="0" smtClean="0"/>
              <a:t>- </a:t>
            </a:r>
            <a:r>
              <a:rPr lang="fr-FR" sz="3200" b="1" u="sng" dirty="0" smtClean="0"/>
              <a:t>Les </a:t>
            </a:r>
            <a:r>
              <a:rPr lang="fr-FR" sz="3200" b="1" u="sng" dirty="0"/>
              <a:t>facteurs de risque </a:t>
            </a:r>
            <a:r>
              <a:rPr lang="fr-FR" sz="3200" b="1" dirty="0" smtClean="0"/>
              <a:t>: sont </a:t>
            </a:r>
            <a:r>
              <a:rPr lang="fr-FR" sz="3200" b="1" dirty="0"/>
              <a:t>classés en trois </a:t>
            </a:r>
            <a:r>
              <a:rPr lang="fr-FR" sz="3200" b="1" dirty="0" smtClean="0"/>
              <a:t>catégories</a:t>
            </a:r>
            <a:r>
              <a:rPr lang="fr-FR" sz="3200" b="1" dirty="0"/>
              <a:t> : majeurs, moyens et faibles  </a:t>
            </a:r>
            <a:r>
              <a:rPr lang="fr-FR" sz="3200" b="1" dirty="0" smtClean="0"/>
              <a:t>: </a:t>
            </a:r>
            <a:endParaRPr lang="fr-FR" sz="3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543956" cy="6500858"/>
          </a:xfrm>
        </p:spPr>
        <p:txBody>
          <a:bodyPr>
            <a:normAutofit fontScale="55000" lnSpcReduction="20000"/>
          </a:bodyPr>
          <a:lstStyle/>
          <a:p>
            <a:pPr lvl="0"/>
            <a:r>
              <a:rPr lang="fr-FR" sz="4400" b="1" u="sng" dirty="0">
                <a:solidFill>
                  <a:srgbClr val="FF0000"/>
                </a:solidFill>
              </a:rPr>
              <a:t>Risques majeurs</a:t>
            </a:r>
            <a:r>
              <a:rPr lang="fr-FR" dirty="0"/>
              <a:t> :</a:t>
            </a:r>
            <a:endParaRPr lang="fr-FR" sz="3600" dirty="0"/>
          </a:p>
          <a:p>
            <a:pPr lvl="1"/>
            <a:r>
              <a:rPr lang="fr-FR" sz="4000" b="1" dirty="0"/>
              <a:t> </a:t>
            </a:r>
            <a:r>
              <a:rPr lang="fr-FR" sz="4000" b="1" dirty="0" smtClean="0"/>
              <a:t>HTA ( l'</a:t>
            </a:r>
            <a:r>
              <a:rPr lang="fr-FR" sz="4000" b="1" dirty="0" smtClean="0">
                <a:hlinkClick r:id="rId2" tooltip="Hypertension artérielle"/>
              </a:rPr>
              <a:t>hypertension artérielle</a:t>
            </a:r>
            <a:r>
              <a:rPr lang="fr-FR" sz="4000" b="1" dirty="0" smtClean="0"/>
              <a:t>);</a:t>
            </a:r>
            <a:endParaRPr lang="fr-FR" sz="4000" b="1" dirty="0"/>
          </a:p>
          <a:p>
            <a:pPr lvl="1"/>
            <a:r>
              <a:rPr lang="fr-FR" sz="4000" b="1" dirty="0">
                <a:hlinkClick r:id="rId3" tooltip="Fibrillation auriculaire"/>
              </a:rPr>
              <a:t>Fibrillation </a:t>
            </a:r>
            <a:r>
              <a:rPr lang="fr-FR" sz="4000" b="1" dirty="0" smtClean="0">
                <a:hlinkClick r:id="rId3" tooltip="Fibrillation auriculaire"/>
              </a:rPr>
              <a:t>auriculaire</a:t>
            </a:r>
            <a:r>
              <a:rPr lang="fr-FR" sz="4000" b="1" baseline="30000" dirty="0"/>
              <a:t> </a:t>
            </a:r>
            <a:r>
              <a:rPr lang="fr-FR" sz="4000" b="1" dirty="0" smtClean="0"/>
              <a:t> ACFA</a:t>
            </a:r>
            <a:r>
              <a:rPr lang="fr-FR" sz="4600" b="1" dirty="0"/>
              <a:t> </a:t>
            </a:r>
            <a:r>
              <a:rPr lang="fr-FR" sz="4000" b="1" dirty="0"/>
              <a:t>;</a:t>
            </a:r>
          </a:p>
          <a:p>
            <a:pPr lvl="1"/>
            <a:r>
              <a:rPr lang="fr-FR" sz="4000" b="1" dirty="0">
                <a:hlinkClick r:id="rId4" tooltip="Arythmie cardiaque"/>
              </a:rPr>
              <a:t>Arythmie cardiaque</a:t>
            </a:r>
            <a:r>
              <a:rPr lang="fr-FR" sz="4000" b="1" dirty="0"/>
              <a:t> ;</a:t>
            </a:r>
          </a:p>
          <a:p>
            <a:pPr lvl="1"/>
            <a:r>
              <a:rPr lang="fr-FR" sz="4000" b="1" dirty="0"/>
              <a:t>Alcoolisme chronique sévère ;</a:t>
            </a:r>
          </a:p>
          <a:p>
            <a:pPr lvl="1"/>
            <a:r>
              <a:rPr lang="fr-FR" sz="4000" b="1" dirty="0"/>
              <a:t>Âge (augmentation de la </a:t>
            </a:r>
            <a:r>
              <a:rPr lang="fr-FR" sz="4000" b="1" dirty="0">
                <a:hlinkClick r:id="rId5" tooltip="Rigidité vasculaire (page inexistante)"/>
              </a:rPr>
              <a:t>rigidité vasculaire</a:t>
            </a:r>
            <a:r>
              <a:rPr lang="fr-FR" sz="4000" b="1" dirty="0"/>
              <a:t>).</a:t>
            </a:r>
          </a:p>
          <a:p>
            <a:pPr lvl="0"/>
            <a:r>
              <a:rPr lang="fr-FR" sz="4000" b="1" u="sng" dirty="0">
                <a:solidFill>
                  <a:srgbClr val="FF0000"/>
                </a:solidFill>
              </a:rPr>
              <a:t>Risques moyens</a:t>
            </a:r>
            <a:r>
              <a:rPr lang="fr-FR" sz="4000" b="1" dirty="0"/>
              <a:t> :</a:t>
            </a:r>
            <a:endParaRPr lang="fr-FR" sz="4600" b="1" dirty="0"/>
          </a:p>
          <a:p>
            <a:pPr lvl="1"/>
            <a:r>
              <a:rPr lang="fr-FR" sz="4000" b="1" dirty="0"/>
              <a:t>Diabète ;</a:t>
            </a:r>
          </a:p>
          <a:p>
            <a:pPr lvl="1"/>
            <a:r>
              <a:rPr lang="fr-FR" sz="4000" b="1" dirty="0" err="1">
                <a:hlinkClick r:id="rId6" tooltip="Hyperhomocystéinémie"/>
              </a:rPr>
              <a:t>Hyperhomocystéinémie</a:t>
            </a:r>
            <a:r>
              <a:rPr lang="fr-FR" sz="4000" b="1" dirty="0"/>
              <a:t> ;</a:t>
            </a:r>
          </a:p>
          <a:p>
            <a:pPr lvl="1"/>
            <a:r>
              <a:rPr lang="fr-FR" sz="4000" b="1" dirty="0"/>
              <a:t>Tabac ;</a:t>
            </a:r>
          </a:p>
          <a:p>
            <a:pPr lvl="1"/>
            <a:r>
              <a:rPr lang="fr-FR" sz="4000" b="1" dirty="0" err="1">
                <a:hlinkClick r:id="rId7" tooltip="Œstroprogestatif"/>
              </a:rPr>
              <a:t>Œstroprogestatifs</a:t>
            </a:r>
            <a:r>
              <a:rPr lang="fr-FR" sz="4000" b="1" dirty="0"/>
              <a:t> ;</a:t>
            </a:r>
          </a:p>
          <a:p>
            <a:pPr lvl="1"/>
            <a:r>
              <a:rPr lang="fr-FR" sz="4000" b="1" dirty="0"/>
              <a:t>Infections ;</a:t>
            </a:r>
          </a:p>
          <a:p>
            <a:pPr lvl="1"/>
            <a:r>
              <a:rPr lang="fr-FR" sz="4000" b="1" dirty="0"/>
              <a:t>Antécédents familiaux.</a:t>
            </a:r>
          </a:p>
          <a:p>
            <a:pPr lvl="0"/>
            <a:r>
              <a:rPr lang="fr-FR" sz="4000" b="1" u="sng" dirty="0">
                <a:solidFill>
                  <a:srgbClr val="FF0000"/>
                </a:solidFill>
              </a:rPr>
              <a:t>Risques faibles ou discutés</a:t>
            </a:r>
            <a:r>
              <a:rPr lang="fr-FR" sz="4000" b="1" dirty="0"/>
              <a:t> :</a:t>
            </a:r>
            <a:endParaRPr lang="fr-FR" sz="4600" b="1" dirty="0"/>
          </a:p>
          <a:p>
            <a:pPr lvl="1"/>
            <a:r>
              <a:rPr lang="fr-FR" sz="4000" b="1" dirty="0"/>
              <a:t>Hypercholestérolémie ;</a:t>
            </a:r>
          </a:p>
          <a:p>
            <a:pPr lvl="1"/>
            <a:r>
              <a:rPr lang="fr-FR" sz="4000" b="1" dirty="0"/>
              <a:t>Migraine avec aura ;</a:t>
            </a:r>
          </a:p>
          <a:p>
            <a:pPr lvl="1"/>
            <a:r>
              <a:rPr lang="fr-FR" sz="4000" b="1" dirty="0"/>
              <a:t>Obésité.</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9001156" cy="6429420"/>
          </a:xfrm>
        </p:spPr>
        <p:txBody>
          <a:bodyPr>
            <a:normAutofit fontScale="92500" lnSpcReduction="20000"/>
          </a:bodyPr>
          <a:lstStyle/>
          <a:p>
            <a:pPr>
              <a:buFontTx/>
              <a:buChar char="-"/>
            </a:pPr>
            <a:r>
              <a:rPr lang="fr-FR" b="1" u="sng" dirty="0" smtClean="0">
                <a:solidFill>
                  <a:srgbClr val="FF0000"/>
                </a:solidFill>
              </a:rPr>
              <a:t>Sémiologie</a:t>
            </a:r>
            <a:r>
              <a:rPr lang="fr-FR" dirty="0" smtClean="0"/>
              <a:t>:</a:t>
            </a:r>
          </a:p>
          <a:p>
            <a:pPr>
              <a:buNone/>
            </a:pPr>
            <a:r>
              <a:rPr lang="fr-FR" b="1" dirty="0"/>
              <a:t>Pour un accident vasculaire cérébral, six signes peuvent survenir (pas nécessairement tous)</a:t>
            </a:r>
            <a:r>
              <a:rPr lang="fr-FR" dirty="0"/>
              <a:t> </a:t>
            </a:r>
            <a:r>
              <a:rPr lang="fr-FR" dirty="0" smtClean="0"/>
              <a:t>:</a:t>
            </a:r>
          </a:p>
          <a:p>
            <a:pPr>
              <a:buNone/>
            </a:pPr>
            <a:endParaRPr lang="fr-FR" dirty="0"/>
          </a:p>
          <a:p>
            <a:pPr lvl="0">
              <a:buNone/>
            </a:pPr>
            <a:r>
              <a:rPr lang="fr-FR" sz="3500" b="1" dirty="0" smtClean="0"/>
              <a:t>1-  </a:t>
            </a:r>
            <a:r>
              <a:rPr lang="fr-FR" sz="3500" b="1" dirty="0"/>
              <a:t>Perte de la motricité et de la force d'un bras, d'une jambe, de la moitié du visage (déviation de la bouche) ou de la totalité d'un côté du corps (hémiplégie). </a:t>
            </a:r>
          </a:p>
          <a:p>
            <a:pPr lvl="0">
              <a:buNone/>
            </a:pPr>
            <a:r>
              <a:rPr lang="fr-FR" sz="3500" b="1" dirty="0" smtClean="0"/>
              <a:t>2- Perte </a:t>
            </a:r>
            <a:r>
              <a:rPr lang="fr-FR" sz="3500" b="1" dirty="0"/>
              <a:t>de la sensibilité d'un bras, d'une jambe, de la face ou de tout un côté du corps ;</a:t>
            </a:r>
          </a:p>
          <a:p>
            <a:pPr lvl="0">
              <a:buNone/>
            </a:pPr>
            <a:r>
              <a:rPr lang="fr-FR" sz="3500" b="1" dirty="0" smtClean="0"/>
              <a:t>3- Difficulté </a:t>
            </a:r>
            <a:r>
              <a:rPr lang="fr-FR" sz="3500" b="1" dirty="0"/>
              <a:t>soudaine à trouver les mots ou à les exprimer : les phrases ou les mots sont incompréhensibles (aphasie )</a:t>
            </a:r>
          </a:p>
          <a:p>
            <a:pPr>
              <a:buNone/>
            </a:pPr>
            <a:r>
              <a:rPr lang="fr-FR" sz="3500" b="1" dirty="0" smtClean="0"/>
              <a:t>4- Trouble </a:t>
            </a:r>
            <a:r>
              <a:rPr lang="fr-FR" sz="3500" b="1" dirty="0"/>
              <a:t>soudain de l'équilibre et de la marche, pouvant conduire à la chute</a:t>
            </a:r>
            <a:r>
              <a:rPr lang="fr-FR"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lstStyle/>
          <a:p>
            <a:pPr lvl="0">
              <a:buNone/>
            </a:pPr>
            <a:r>
              <a:rPr lang="fr-FR" b="1" dirty="0" smtClean="0"/>
              <a:t>4- Perte </a:t>
            </a:r>
            <a:r>
              <a:rPr lang="fr-FR" b="1" dirty="0"/>
              <a:t>soudaine de la vision </a:t>
            </a:r>
            <a:r>
              <a:rPr lang="fr-FR" b="1" dirty="0" smtClean="0"/>
              <a:t>d'un œil(</a:t>
            </a:r>
            <a:r>
              <a:rPr lang="fr-FR" b="1" dirty="0" smtClean="0">
                <a:hlinkClick r:id="rId2" tooltip="Amaurose"/>
              </a:rPr>
              <a:t>amaurose</a:t>
            </a:r>
            <a:r>
              <a:rPr lang="fr-FR" b="1" dirty="0" smtClean="0"/>
              <a:t>), </a:t>
            </a:r>
          </a:p>
          <a:p>
            <a:pPr lvl="0">
              <a:buNone/>
            </a:pPr>
            <a:r>
              <a:rPr lang="fr-FR" b="1" dirty="0"/>
              <a:t> </a:t>
            </a:r>
            <a:r>
              <a:rPr lang="fr-FR" b="1" dirty="0">
                <a:hlinkClick r:id="rId3" tooltip="Diplopie"/>
              </a:rPr>
              <a:t>diplopie</a:t>
            </a:r>
            <a:r>
              <a:rPr lang="fr-FR" b="1" dirty="0"/>
              <a:t> (vision double</a:t>
            </a:r>
            <a:r>
              <a:rPr lang="fr-FR" b="1" dirty="0" smtClean="0"/>
              <a:t>);</a:t>
            </a:r>
            <a:endParaRPr lang="fr-FR" b="1" dirty="0"/>
          </a:p>
          <a:p>
            <a:pPr>
              <a:buNone/>
            </a:pPr>
            <a:r>
              <a:rPr lang="fr-FR" b="1" dirty="0" smtClean="0"/>
              <a:t>5- Maux de tète </a:t>
            </a:r>
            <a:r>
              <a:rPr lang="fr-FR" b="1" dirty="0"/>
              <a:t> violents et </a:t>
            </a:r>
            <a:r>
              <a:rPr lang="fr-FR" b="1" dirty="0" smtClean="0"/>
              <a:t>intenses</a:t>
            </a:r>
            <a:r>
              <a:rPr lang="fr-FR" dirty="0" smtClean="0"/>
              <a:t>.</a:t>
            </a:r>
          </a:p>
          <a:p>
            <a:pPr>
              <a:buNone/>
            </a:pPr>
            <a:r>
              <a:rPr lang="fr-FR" sz="2800" b="1" dirty="0" smtClean="0"/>
              <a:t>- Les </a:t>
            </a:r>
            <a:r>
              <a:rPr lang="fr-FR" sz="2800" b="1" dirty="0"/>
              <a:t>AVC peuvent aussi se traduire, beaucoup plus rarement, par une </a:t>
            </a:r>
            <a:r>
              <a:rPr lang="fr-FR" sz="2800" b="1" dirty="0">
                <a:hlinkClick r:id="rId4" tooltip="Épilepsie"/>
              </a:rPr>
              <a:t>crise convulsive</a:t>
            </a:r>
            <a:r>
              <a:rPr lang="fr-FR" sz="2800" b="1" dirty="0"/>
              <a:t> ou un état de confusion mentale, apparemment isolés</a:t>
            </a:r>
            <a:endParaRPr lang="fr-FR" sz="2800" b="1" dirty="0" smtClean="0"/>
          </a:p>
          <a:p>
            <a:pPr>
              <a:buNone/>
            </a:pPr>
            <a:r>
              <a:rPr lang="fr-FR" dirty="0" smtClean="0"/>
              <a:t>    </a:t>
            </a:r>
            <a:endParaRPr lang="fr-FR" dirty="0"/>
          </a:p>
        </p:txBody>
      </p:sp>
      <p:sp>
        <p:nvSpPr>
          <p:cNvPr id="25602" name="Rectangle 2"/>
          <p:cNvSpPr>
            <a:spLocks noChangeArrowheads="1"/>
          </p:cNvSpPr>
          <p:nvPr/>
        </p:nvSpPr>
        <p:spPr bwMode="auto">
          <a:xfrm>
            <a:off x="0" y="3357562"/>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Selon la dur</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e des symptômes, il est d</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fini comme</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endParaRPr kumimoji="0" lang="fr-FR"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4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5" tooltip="Accident ischémique transitoire"/>
              </a:rPr>
              <a:t>Accident isch</a:t>
            </a:r>
            <a:r>
              <a:rPr kumimoji="0" lang="fr-FR" sz="2400" b="1" i="0" u="none" strike="noStrike" cap="none" normalizeH="0" baseline="0" dirty="0" smtClean="0">
                <a:ln>
                  <a:noFill/>
                </a:ln>
                <a:solidFill>
                  <a:srgbClr val="0B0080"/>
                </a:solidFill>
                <a:effectLst/>
                <a:latin typeface="Calibri"/>
                <a:ea typeface="Times New Roman" pitchFamily="18" charset="0"/>
                <a:cs typeface="Arial" pitchFamily="34" charset="0"/>
                <a:hlinkClick r:id="rId5" tooltip="Accident ischémique transitoire"/>
              </a:rPr>
              <a:t>é</a:t>
            </a:r>
            <a:r>
              <a:rPr kumimoji="0" lang="fr-FR" sz="24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5" tooltip="Accident ischémique transitoire"/>
              </a:rPr>
              <a:t>mique transitoire</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(AIT)</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ces AVC isch</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miques sont totalement r</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gressifs en moins de 24 heures,</a:t>
            </a:r>
            <a:endParaRPr kumimoji="0" lang="fr-FR"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Accident isch</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mique rapidement r</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gressif</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les AVC isch</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miques dont les signes disparaissent en moins de 5 jours,</a:t>
            </a:r>
            <a:endParaRPr kumimoji="0" lang="fr-FR"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4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Accident ischémique constitué"/>
              </a:rPr>
              <a:t>Accident isch</a:t>
            </a:r>
            <a:r>
              <a:rPr kumimoji="0" lang="fr-FR" sz="2400" b="1" i="0" u="none" strike="noStrike" cap="none" normalizeH="0" baseline="0" dirty="0" smtClean="0">
                <a:ln>
                  <a:noFill/>
                </a:ln>
                <a:solidFill>
                  <a:srgbClr val="0B0080"/>
                </a:solidFill>
                <a:effectLst/>
                <a:latin typeface="Calibri"/>
                <a:ea typeface="Times New Roman" pitchFamily="18" charset="0"/>
                <a:cs typeface="Arial" pitchFamily="34" charset="0"/>
                <a:hlinkClick r:id="rId6" tooltip="Accident ischémique constitué"/>
              </a:rPr>
              <a:t>é</a:t>
            </a:r>
            <a:r>
              <a:rPr kumimoji="0" lang="fr-FR" sz="24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Accident ischémique constitué"/>
              </a:rPr>
              <a:t>mique constitu</a:t>
            </a:r>
            <a:r>
              <a:rPr kumimoji="0" lang="fr-FR" sz="2400" b="1" i="0" u="none" strike="noStrike" cap="none" normalizeH="0" baseline="0" dirty="0" smtClean="0">
                <a:ln>
                  <a:noFill/>
                </a:ln>
                <a:solidFill>
                  <a:srgbClr val="0B0080"/>
                </a:solidFill>
                <a:effectLst/>
                <a:latin typeface="Calibri"/>
                <a:ea typeface="Times New Roman" pitchFamily="18" charset="0"/>
                <a:cs typeface="Arial" pitchFamily="34" charset="0"/>
                <a:hlinkClick r:id="rId6" tooltip="Accident ischémique constitué"/>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si les signes persistent au-del</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à</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de 5 jours.</a:t>
            </a:r>
            <a:endParaRPr kumimoji="0" lang="fr-FR" sz="4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buNone/>
            </a:pPr>
            <a:r>
              <a:rPr lang="fr-FR" b="1" dirty="0" smtClean="0"/>
              <a:t>Dans le cadre d'une communication au grand public, l'</a:t>
            </a:r>
            <a:r>
              <a:rPr lang="fr-FR" b="1" dirty="0" smtClean="0">
                <a:hlinkClick r:id="rId2" tooltip="American Stroke Association (page inexistante)"/>
              </a:rPr>
              <a:t>American Stroke Association</a:t>
            </a:r>
            <a:r>
              <a:rPr lang="fr-FR" b="1" dirty="0" smtClean="0"/>
              <a:t> (ASA) mène une campagne de sensibilisation « </a:t>
            </a:r>
            <a:r>
              <a:rPr lang="fr-FR" b="1" i="1" dirty="0" smtClean="0"/>
              <a:t>stroke </a:t>
            </a:r>
            <a:r>
              <a:rPr lang="fr-FR" b="1" i="1" dirty="0" err="1" smtClean="0"/>
              <a:t>heroes</a:t>
            </a:r>
            <a:r>
              <a:rPr lang="fr-FR" b="1" i="1" dirty="0" smtClean="0"/>
              <a:t> </a:t>
            </a:r>
            <a:r>
              <a:rPr lang="fr-FR" b="1" i="1" dirty="0" err="1" smtClean="0"/>
              <a:t>act</a:t>
            </a:r>
            <a:r>
              <a:rPr lang="fr-FR" b="1" i="1" dirty="0" smtClean="0"/>
              <a:t> FAST</a:t>
            </a:r>
            <a:r>
              <a:rPr lang="fr-FR" b="1" dirty="0" smtClean="0"/>
              <a:t> » ( les héros de l'AVC agissent vite), FAST étant l'acronyme de: </a:t>
            </a:r>
            <a:r>
              <a:rPr lang="fr-FR" b="1" i="1" dirty="0" smtClean="0"/>
              <a:t>face, arm, speech, time :</a:t>
            </a:r>
            <a:endParaRPr lang="fr-FR" b="1" dirty="0" smtClean="0"/>
          </a:p>
          <a:p>
            <a:pPr lvl="0"/>
            <a:r>
              <a:rPr lang="fr-FR" b="1" i="1" u="sng" dirty="0" smtClean="0">
                <a:solidFill>
                  <a:srgbClr val="00B050"/>
                </a:solidFill>
              </a:rPr>
              <a:t>face</a:t>
            </a:r>
            <a:r>
              <a:rPr lang="fr-FR" b="1" u="sng" dirty="0" smtClean="0">
                <a:solidFill>
                  <a:srgbClr val="00B050"/>
                </a:solidFill>
              </a:rPr>
              <a:t> (visage)</a:t>
            </a:r>
            <a:r>
              <a:rPr lang="fr-FR" b="1" dirty="0" smtClean="0"/>
              <a:t> : le visage paraît inhabituel ? Demandez à la personne de sourire ;</a:t>
            </a:r>
          </a:p>
          <a:p>
            <a:pPr lvl="0"/>
            <a:r>
              <a:rPr lang="fr-FR" b="1" i="1" u="sng" dirty="0" smtClean="0">
                <a:solidFill>
                  <a:srgbClr val="00B050"/>
                </a:solidFill>
              </a:rPr>
              <a:t>arm</a:t>
            </a:r>
            <a:r>
              <a:rPr lang="fr-FR" b="1" u="sng" dirty="0" smtClean="0">
                <a:solidFill>
                  <a:srgbClr val="00B050"/>
                </a:solidFill>
              </a:rPr>
              <a:t> (bras)</a:t>
            </a:r>
            <a:r>
              <a:rPr lang="fr-FR" b="1" dirty="0" smtClean="0"/>
              <a:t> : un des bras reste pendant ? Demandez à la personne de lever les deux bras ;</a:t>
            </a:r>
          </a:p>
          <a:p>
            <a:pPr lvl="0"/>
            <a:r>
              <a:rPr lang="fr-FR" b="1" i="1" u="sng" dirty="0" smtClean="0">
                <a:solidFill>
                  <a:srgbClr val="00B050"/>
                </a:solidFill>
              </a:rPr>
              <a:t>speech</a:t>
            </a:r>
            <a:r>
              <a:rPr lang="fr-FR" b="1" u="sng" dirty="0" smtClean="0">
                <a:solidFill>
                  <a:srgbClr val="00B050"/>
                </a:solidFill>
              </a:rPr>
              <a:t> (parole)</a:t>
            </a:r>
            <a:r>
              <a:rPr lang="fr-FR" b="1" u="sng" dirty="0" smtClean="0"/>
              <a:t> </a:t>
            </a:r>
            <a:r>
              <a:rPr lang="fr-FR" b="1" dirty="0" smtClean="0"/>
              <a:t>: la personne parle bizarrement ? Demandez-lui de répéter une phrase simple ;</a:t>
            </a:r>
          </a:p>
          <a:p>
            <a:pPr lvl="0"/>
            <a:r>
              <a:rPr lang="fr-FR" b="1" i="1" u="sng" dirty="0" smtClean="0">
                <a:solidFill>
                  <a:srgbClr val="00B050"/>
                </a:solidFill>
              </a:rPr>
              <a:t>time</a:t>
            </a:r>
            <a:r>
              <a:rPr lang="fr-FR" b="1" u="sng" dirty="0" smtClean="0">
                <a:solidFill>
                  <a:srgbClr val="00B050"/>
                </a:solidFill>
              </a:rPr>
              <a:t> (durée, dans le sens urgence)</a:t>
            </a:r>
            <a:r>
              <a:rPr lang="fr-FR" b="1" dirty="0" smtClean="0"/>
              <a:t> : si vous observez un de ces symptômes, appelez les secours immédiatement.</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9001156" cy="6857999"/>
          </a:xfrm>
        </p:spPr>
        <p:txBody>
          <a:bodyPr/>
          <a:lstStyle/>
          <a:p>
            <a:pPr marL="0" indent="0" fontAlgn="base">
              <a:spcBef>
                <a:spcPct val="0"/>
              </a:spcBef>
              <a:spcAft>
                <a:spcPct val="0"/>
              </a:spcAft>
              <a:buFontTx/>
              <a:buChar char="-"/>
            </a:pPr>
            <a:r>
              <a:rPr kumimoji="0" lang="fr-FR" sz="3600" b="1" i="0" u="sng" strike="noStrike" cap="none" normalizeH="0" baseline="0" dirty="0" smtClean="0">
                <a:ln>
                  <a:noFill/>
                </a:ln>
                <a:solidFill>
                  <a:srgbClr val="FF0000"/>
                </a:solidFill>
                <a:effectLst/>
                <a:latin typeface="Georgia" pitchFamily="18" charset="0"/>
                <a:ea typeface="Times New Roman" pitchFamily="18" charset="0"/>
                <a:cs typeface="Arial" pitchFamily="34" charset="0"/>
              </a:rPr>
              <a:t>Traitements :</a:t>
            </a:r>
          </a:p>
          <a:p>
            <a:pPr marL="0" indent="0" fontAlgn="base">
              <a:spcBef>
                <a:spcPct val="0"/>
              </a:spcBef>
              <a:spcAft>
                <a:spcPct val="0"/>
              </a:spcAft>
              <a:buFontTx/>
              <a:buChar char="-"/>
            </a:pPr>
            <a:endParaRPr kumimoji="0" lang="fr-FR" sz="1400" b="1" i="0" u="sng" strike="noStrike" cap="none" normalizeH="0" baseline="0" dirty="0" smtClean="0">
              <a:ln>
                <a:noFill/>
              </a:ln>
              <a:solidFill>
                <a:srgbClr val="FF0000"/>
              </a:solidFill>
              <a:effectLst/>
              <a:latin typeface="Arial" pitchFamily="34" charset="0"/>
              <a:cs typeface="Arial" pitchFamily="34" charset="0"/>
            </a:endParaRPr>
          </a:p>
          <a:p>
            <a:pPr marL="0" lvl="0" indent="0" fontAlgn="base">
              <a:spcBef>
                <a:spcPct val="0"/>
              </a:spcBef>
              <a:spcAft>
                <a:spcPct val="0"/>
              </a:spcAft>
              <a:buNone/>
            </a:pP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Quelle que soit la cause de ces signes (AVC ou autre), il s'agit d'une urgence vitale qui doit être trait</a:t>
            </a:r>
            <a:r>
              <a:rPr lang="fr-FR" sz="2800" b="1" dirty="0">
                <a:solidFill>
                  <a:srgbClr val="252525"/>
                </a:solidFill>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e le plus rapidement possible. </a:t>
            </a:r>
            <a:endParaRPr lang="fr-FR" sz="2800" b="1" dirty="0" smtClean="0">
              <a:solidFill>
                <a:srgbClr val="252525"/>
              </a:solidFill>
              <a:latin typeface="Arial" pitchFamily="34" charset="0"/>
              <a:ea typeface="Times New Roman" pitchFamily="18" charset="0"/>
              <a:cs typeface="Arial" pitchFamily="34" charset="0"/>
            </a:endParaRPr>
          </a:p>
          <a:p>
            <a:pPr marL="0" lvl="0" indent="0" fontAlgn="base">
              <a:spcBef>
                <a:spcPct val="0"/>
              </a:spcBef>
              <a:spcAft>
                <a:spcPct val="0"/>
              </a:spcAft>
              <a:buNone/>
            </a:pP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Tout retard dans le traitement peut conduire </a:t>
            </a:r>
            <a:r>
              <a:rPr lang="fr-FR" sz="2800" b="1" dirty="0">
                <a:solidFill>
                  <a:srgbClr val="252525"/>
                </a:solidFill>
                <a:ea typeface="Times New Roman" pitchFamily="18" charset="0"/>
                <a:cs typeface="Arial" pitchFamily="34" charset="0"/>
              </a:rPr>
              <a:t>à</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des s</a:t>
            </a:r>
            <a:r>
              <a:rPr lang="fr-FR" sz="2800" b="1" dirty="0">
                <a:solidFill>
                  <a:srgbClr val="252525"/>
                </a:solidFill>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quelles importantes (</a:t>
            </a:r>
            <a:r>
              <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2" tooltip="Paralysie"/>
              </a:rPr>
              <a:t>paralysie</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voire au</a:t>
            </a:r>
            <a:r>
              <a:rPr lang="fr-FR" sz="2800" b="1" dirty="0">
                <a:solidFill>
                  <a:srgbClr val="252525"/>
                </a:solidFill>
                <a:ea typeface="Times New Roman" pitchFamily="18" charset="0"/>
                <a:cs typeface="Arial" pitchFamily="34" charset="0"/>
              </a:rPr>
              <a:t> </a:t>
            </a:r>
            <a:r>
              <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Mort"/>
              </a:rPr>
              <a:t>d</a:t>
            </a:r>
            <a:r>
              <a:rPr lang="fr-FR" sz="2800" b="1" dirty="0" smtClean="0">
                <a:solidFill>
                  <a:srgbClr val="0B0080"/>
                </a:solidFill>
                <a:ea typeface="Times New Roman" pitchFamily="18" charset="0"/>
                <a:cs typeface="Arial" pitchFamily="34" charset="0"/>
                <a:hlinkClick r:id="rId3" tooltip="Mort"/>
              </a:rPr>
              <a:t>é</a:t>
            </a:r>
            <a:r>
              <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Mort"/>
              </a:rPr>
              <a:t>c</a:t>
            </a:r>
            <a:r>
              <a:rPr lang="fr-FR" sz="2800" b="1" dirty="0" smtClean="0">
                <a:solidFill>
                  <a:srgbClr val="0B0080"/>
                </a:solidFill>
                <a:ea typeface="Times New Roman" pitchFamily="18" charset="0"/>
                <a:cs typeface="Arial" pitchFamily="34" charset="0"/>
                <a:hlinkClick r:id="rId3" tooltip="Mort"/>
              </a:rPr>
              <a:t>è</a:t>
            </a:r>
            <a:r>
              <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Mort"/>
              </a:rPr>
              <a:t>s</a:t>
            </a:r>
            <a:endPar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endParaRPr>
          </a:p>
          <a:p>
            <a:pPr marL="0" lvl="0" indent="0" fontAlgn="base">
              <a:spcBef>
                <a:spcPct val="0"/>
              </a:spcBef>
              <a:spcAft>
                <a:spcPct val="0"/>
              </a:spcAft>
              <a:buNone/>
            </a:pPr>
            <a:endPar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endParaRPr>
          </a:p>
          <a:p>
            <a:pPr marL="0" lvl="0" indent="0" fontAlgn="base">
              <a:spcBef>
                <a:spcPct val="0"/>
              </a:spcBef>
              <a:spcAft>
                <a:spcPct val="0"/>
              </a:spcAft>
              <a:buNone/>
            </a:pP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p>
          <a:p>
            <a:pPr marL="0" lvl="0" indent="0" fontAlgn="base">
              <a:spcBef>
                <a:spcPct val="0"/>
              </a:spcBef>
              <a:spcAft>
                <a:spcPct val="0"/>
              </a:spcAft>
              <a:buNone/>
            </a:pPr>
            <a:endPar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endParaRPr>
          </a:p>
          <a:p>
            <a:pPr marL="0" lvl="0" indent="0" fontAlgn="base">
              <a:spcBef>
                <a:spcPct val="0"/>
              </a:spcBef>
              <a:spcAft>
                <a:spcPct val="0"/>
              </a:spcAft>
              <a:buNone/>
            </a:pPr>
            <a:endParaRPr lang="fr-FR" sz="2800" b="1" dirty="0">
              <a:solidFill>
                <a:srgbClr val="252525"/>
              </a:solidFill>
              <a:latin typeface="Arial" pitchFamily="34" charset="0"/>
              <a:ea typeface="Times New Roman" pitchFamily="18" charset="0"/>
              <a:cs typeface="Arial" pitchFamily="34" charset="0"/>
            </a:endParaRPr>
          </a:p>
          <a:p>
            <a:pPr marL="0" lvl="0" indent="0" fontAlgn="base">
              <a:spcBef>
                <a:spcPct val="0"/>
              </a:spcBef>
              <a:spcAft>
                <a:spcPct val="0"/>
              </a:spcAft>
              <a:buNone/>
            </a:pPr>
            <a:endPar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endParaRPr>
          </a:p>
          <a:p>
            <a:pPr marL="0" lvl="0" indent="0" fontAlgn="base">
              <a:spcBef>
                <a:spcPct val="0"/>
              </a:spcBef>
              <a:spcAft>
                <a:spcPct val="0"/>
              </a:spcAft>
              <a:buNone/>
            </a:pPr>
            <a:endParaRPr lang="fr-FR" sz="2800" b="1" dirty="0">
              <a:solidFill>
                <a:srgbClr val="252525"/>
              </a:solidFill>
              <a:latin typeface="Arial" pitchFamily="34" charset="0"/>
              <a:ea typeface="Times New Roman" pitchFamily="18" charset="0"/>
              <a:cs typeface="Arial" pitchFamily="34" charset="0"/>
            </a:endParaRPr>
          </a:p>
          <a:p>
            <a:pPr marL="0" lvl="0" indent="0" fontAlgn="base">
              <a:spcBef>
                <a:spcPct val="0"/>
              </a:spcBef>
              <a:spcAft>
                <a:spcPct val="0"/>
              </a:spcAft>
              <a:buNone/>
            </a:pPr>
            <a:endPar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endParaRPr>
          </a:p>
          <a:p>
            <a:pPr marL="0" lvl="0" indent="0" fontAlgn="base">
              <a:spcBef>
                <a:spcPct val="0"/>
              </a:spcBef>
              <a:spcAft>
                <a:spcPct val="0"/>
              </a:spcAft>
              <a:buNone/>
            </a:pPr>
            <a:endParaRPr lang="fr-FR" sz="2800" b="1" dirty="0">
              <a:solidFill>
                <a:srgbClr val="252525"/>
              </a:solidFill>
              <a:latin typeface="Arial" pitchFamily="34" charset="0"/>
              <a:cs typeface="Arial" pitchFamily="34" charset="0"/>
            </a:endParaRPr>
          </a:p>
          <a:p>
            <a:pPr marL="0" lvl="0" indent="0" fontAlgn="base">
              <a:spcBef>
                <a:spcPct val="0"/>
              </a:spcBef>
              <a:spcAft>
                <a:spcPct val="0"/>
              </a:spcAft>
              <a:buNone/>
            </a:pPr>
            <a:endParaRPr kumimoji="0" lang="fr-FR" sz="5400" b="1" i="0" u="none" strike="noStrike" cap="none" normalizeH="0" baseline="0" dirty="0" smtClean="0">
              <a:ln>
                <a:noFill/>
              </a:ln>
              <a:solidFill>
                <a:schemeClr val="tx1"/>
              </a:solidFill>
              <a:effectLst/>
              <a:latin typeface="Arial" pitchFamily="34" charset="0"/>
              <a:cs typeface="Arial" pitchFamily="34" charset="0"/>
            </a:endParaRPr>
          </a:p>
          <a:p>
            <a:endParaRPr lang="fr-FR" dirty="0"/>
          </a:p>
        </p:txBody>
      </p:sp>
      <p:sp>
        <p:nvSpPr>
          <p:cNvPr id="33794" name="Rectangle 2"/>
          <p:cNvSpPr>
            <a:spLocks noChangeArrowheads="1"/>
          </p:cNvSpPr>
          <p:nvPr/>
        </p:nvSpPr>
        <p:spPr bwMode="auto">
          <a:xfrm>
            <a:off x="0" y="3427587"/>
            <a:ext cx="9001156"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Une</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Hospitalisation"/>
              </a:rPr>
              <a:t>hospitalisation</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est n</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cessaire, id</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alement en milieu sp</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cialis</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Unit</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s de soins intensifs neurologiques</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ou Unit</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s </a:t>
            </a:r>
            <a:r>
              <a:rPr kumimoji="0" lang="fr-FR" sz="2800" b="1" i="0" u="none" strike="noStrike" cap="none" normalizeH="0" baseline="0" dirty="0" err="1" smtClean="0">
                <a:ln>
                  <a:noFill/>
                </a:ln>
                <a:solidFill>
                  <a:srgbClr val="252525"/>
                </a:solidFill>
                <a:effectLst/>
                <a:latin typeface="Arial" pitchFamily="34" charset="0"/>
                <a:ea typeface="Times New Roman" pitchFamily="18" charset="0"/>
                <a:cs typeface="Arial" pitchFamily="34" charset="0"/>
              </a:rPr>
              <a:t>Neuro</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-Vasculaires .</a:t>
            </a:r>
          </a:p>
          <a:p>
            <a:pPr marL="0" marR="0" lvl="0" indent="0" algn="l" defTabSz="914400" rtl="0" eaLnBrk="0" fontAlgn="base" latinLnBrk="0" hangingPunct="0">
              <a:lnSpc>
                <a:spcPct val="100000"/>
              </a:lnSpc>
              <a:spcBef>
                <a:spcPct val="0"/>
              </a:spcBef>
              <a:spcAft>
                <a:spcPct val="0"/>
              </a:spcAft>
              <a:buClrTx/>
              <a:buSzTx/>
              <a:tabLst/>
            </a:pPr>
            <a:endParaRPr kumimoji="0" lang="fr-FR" sz="5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76"/>
            <a:ext cx="9001156" cy="6715148"/>
          </a:xfrm>
        </p:spPr>
        <p:txBody>
          <a:bodyPr>
            <a:normAutofit fontScale="85000" lnSpcReduction="10000"/>
          </a:bodyPr>
          <a:lstStyle/>
          <a:p>
            <a:r>
              <a:rPr lang="fr-FR" b="1" u="sng" dirty="0">
                <a:solidFill>
                  <a:srgbClr val="FF0000"/>
                </a:solidFill>
              </a:rPr>
              <a:t>En </a:t>
            </a:r>
            <a:r>
              <a:rPr lang="fr-FR" b="1" u="sng" dirty="0" smtClean="0">
                <a:solidFill>
                  <a:srgbClr val="FF0000"/>
                </a:solidFill>
              </a:rPr>
              <a:t>aigu</a:t>
            </a:r>
            <a:r>
              <a:rPr lang="fr-FR" b="1" dirty="0"/>
              <a:t>:</a:t>
            </a:r>
            <a:endParaRPr lang="fr-FR" dirty="0"/>
          </a:p>
          <a:p>
            <a:pPr>
              <a:buNone/>
            </a:pPr>
            <a:r>
              <a:rPr lang="fr-FR" b="1" dirty="0"/>
              <a:t>Après un bilan hospitalier, le traitement se confond avec celui de la cause. En aigu, on propose</a:t>
            </a:r>
            <a:r>
              <a:rPr lang="fr-FR" dirty="0"/>
              <a:t> </a:t>
            </a:r>
            <a:r>
              <a:rPr lang="fr-FR" dirty="0" smtClean="0"/>
              <a:t>:</a:t>
            </a:r>
          </a:p>
          <a:p>
            <a:pPr>
              <a:buNone/>
            </a:pPr>
            <a:endParaRPr lang="fr-FR" dirty="0" smtClean="0"/>
          </a:p>
          <a:p>
            <a:pPr lvl="0"/>
            <a:r>
              <a:rPr lang="fr-FR" sz="3500" b="1" dirty="0"/>
              <a:t>Un traitement par </a:t>
            </a:r>
            <a:r>
              <a:rPr lang="fr-FR" sz="3500" b="1" dirty="0">
                <a:hlinkClick r:id="rId2" tooltip="Anticoagulant"/>
              </a:rPr>
              <a:t>anticoagulants</a:t>
            </a:r>
            <a:r>
              <a:rPr lang="fr-FR" sz="3500" b="1" dirty="0"/>
              <a:t> en cas de cardiopathie </a:t>
            </a:r>
            <a:r>
              <a:rPr lang="fr-FR" sz="3500" b="1" dirty="0" err="1"/>
              <a:t>emboligène</a:t>
            </a:r>
            <a:r>
              <a:rPr lang="fr-FR" sz="3500" b="1" dirty="0"/>
              <a:t>.  ;</a:t>
            </a:r>
          </a:p>
          <a:p>
            <a:pPr lvl="0"/>
            <a:r>
              <a:rPr lang="fr-FR" sz="3500" b="1" dirty="0"/>
              <a:t>Un traitement par médicaments antiagrégants plaquettaires en cas d'ischémie (le plus souvent de l'</a:t>
            </a:r>
            <a:r>
              <a:rPr lang="fr-FR" sz="3500" b="1" dirty="0">
                <a:hlinkClick r:id="rId3" tooltip="Aspirine"/>
              </a:rPr>
              <a:t>aspirine</a:t>
            </a:r>
            <a:r>
              <a:rPr lang="fr-FR" sz="3500" b="1" dirty="0"/>
              <a:t> à petites doses) ;</a:t>
            </a:r>
          </a:p>
          <a:p>
            <a:pPr lvl="0"/>
            <a:r>
              <a:rPr lang="fr-FR" sz="3500" b="1" dirty="0"/>
              <a:t>Un traitement </a:t>
            </a:r>
            <a:r>
              <a:rPr lang="fr-FR" sz="3500" b="1" dirty="0" err="1"/>
              <a:t>anti-hypertenseur</a:t>
            </a:r>
            <a:r>
              <a:rPr lang="fr-FR" sz="3500" b="1" dirty="0"/>
              <a:t>. </a:t>
            </a:r>
            <a:r>
              <a:rPr lang="fr-FR" sz="3500" b="1" dirty="0" smtClean="0"/>
              <a:t> </a:t>
            </a:r>
            <a:r>
              <a:rPr lang="fr-FR" sz="3500" b="1" dirty="0"/>
              <a:t>maintenir une pression artérielle minimale afin d'assurer une perfusion optimale du cerveau.</a:t>
            </a:r>
          </a:p>
          <a:p>
            <a:pPr lvl="0"/>
            <a:r>
              <a:rPr lang="fr-FR" sz="3500" b="1" dirty="0"/>
              <a:t>Un traitement neurochirurgical dans les cas particuliers, rares, d'hémorragie cérébrale, d'infarctus cérébelleux et d'infarctus hémisphérique malin</a:t>
            </a:r>
            <a:r>
              <a:rPr lang="fr-FR" dirty="0"/>
              <a:t>.</a:t>
            </a:r>
          </a:p>
          <a:p>
            <a:pPr>
              <a:buNone/>
            </a:pPr>
            <a:endParaRPr lang="fr-FR" dirty="0"/>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normAutofit fontScale="62500" lnSpcReduction="20000"/>
          </a:bodyPr>
          <a:lstStyle/>
          <a:p>
            <a:r>
              <a:rPr lang="fr-FR" sz="4100" b="1" u="sng" dirty="0">
                <a:solidFill>
                  <a:srgbClr val="FF0000"/>
                </a:solidFill>
              </a:rPr>
              <a:t>À distance de </a:t>
            </a:r>
            <a:r>
              <a:rPr lang="fr-FR" sz="4100" b="1" u="sng" dirty="0" smtClean="0">
                <a:solidFill>
                  <a:srgbClr val="FF0000"/>
                </a:solidFill>
              </a:rPr>
              <a:t>l'épisode</a:t>
            </a:r>
            <a:r>
              <a:rPr lang="fr-FR" b="1" dirty="0" smtClean="0"/>
              <a:t>:</a:t>
            </a:r>
          </a:p>
          <a:p>
            <a:pPr>
              <a:buNone/>
            </a:pPr>
            <a:endParaRPr lang="fr-FR" dirty="0"/>
          </a:p>
          <a:p>
            <a:r>
              <a:rPr lang="fr-FR" sz="4000" b="1" dirty="0"/>
              <a:t>À distance de l'épisode aigu, doit être discutée une chirurgie carotidienne s'il existe </a:t>
            </a:r>
            <a:r>
              <a:rPr lang="fr-FR" sz="4000" b="1" dirty="0" smtClean="0"/>
              <a:t>une </a:t>
            </a:r>
            <a:r>
              <a:rPr lang="fr-FR" sz="4000" b="1" dirty="0" err="1" smtClean="0"/>
              <a:t>sténose</a:t>
            </a:r>
            <a:r>
              <a:rPr lang="fr-FR" sz="4000" b="1" dirty="0" err="1" smtClean="0">
                <a:hlinkClick r:id="rId2" tooltip="Sténose carotidienne"/>
              </a:rPr>
              <a:t>carotidienne</a:t>
            </a:r>
            <a:r>
              <a:rPr lang="fr-FR" sz="4000" b="1" dirty="0" smtClean="0"/>
              <a:t>.</a:t>
            </a:r>
          </a:p>
          <a:p>
            <a:pPr>
              <a:buNone/>
            </a:pPr>
            <a:r>
              <a:rPr lang="fr-FR" sz="4000" b="1" dirty="0" smtClean="0"/>
              <a:t>-  </a:t>
            </a:r>
            <a:r>
              <a:rPr lang="fr-FR" sz="4000" b="1" dirty="0"/>
              <a:t>Le dépistage et la prise en charge des </a:t>
            </a:r>
            <a:r>
              <a:rPr lang="fr-FR" sz="4000" b="1" dirty="0">
                <a:hlinkClick r:id="rId3" tooltip="Facteurs de risque cardio-vasculaire"/>
              </a:rPr>
              <a:t>facteurs de risque cardio-vasculaire</a:t>
            </a:r>
            <a:r>
              <a:rPr lang="fr-FR" sz="4000" b="1" dirty="0"/>
              <a:t> </a:t>
            </a:r>
            <a:r>
              <a:rPr lang="fr-FR" sz="4000" b="1" dirty="0" smtClean="0"/>
              <a:t>:</a:t>
            </a:r>
          </a:p>
          <a:p>
            <a:pPr>
              <a:buNone/>
            </a:pPr>
            <a:r>
              <a:rPr lang="fr-FR" sz="4000" b="1" dirty="0"/>
              <a:t>-</a:t>
            </a:r>
            <a:r>
              <a:rPr lang="fr-FR" sz="4000" b="1" dirty="0" smtClean="0"/>
              <a:t> </a:t>
            </a:r>
            <a:r>
              <a:rPr lang="fr-FR" sz="4000" b="1" dirty="0"/>
              <a:t>L'arrêt du tabac, l'équilibration d'un </a:t>
            </a:r>
            <a:r>
              <a:rPr lang="fr-FR" sz="4000" b="1" dirty="0">
                <a:hlinkClick r:id="rId4" tooltip="Diabète sucré"/>
              </a:rPr>
              <a:t>diabète</a:t>
            </a:r>
            <a:r>
              <a:rPr lang="fr-FR" sz="4000" b="1" dirty="0"/>
              <a:t> ou d'une </a:t>
            </a:r>
            <a:r>
              <a:rPr lang="fr-FR" sz="4000" b="1" dirty="0">
                <a:hlinkClick r:id="rId5" tooltip="Hypercholestérolémie"/>
              </a:rPr>
              <a:t>hypercholestérolémie</a:t>
            </a:r>
            <a:r>
              <a:rPr lang="fr-FR" sz="4000" b="1" dirty="0"/>
              <a:t> par le régime ou par des médicaments, sont également nécessaires en prévention secondaire</a:t>
            </a:r>
            <a:r>
              <a:rPr lang="fr-FR" sz="4000" b="1" dirty="0" smtClean="0"/>
              <a:t>.</a:t>
            </a:r>
          </a:p>
          <a:p>
            <a:pPr>
              <a:buNone/>
            </a:pPr>
            <a:r>
              <a:rPr lang="fr-FR" sz="4000" b="1" dirty="0"/>
              <a:t>-</a:t>
            </a:r>
            <a:r>
              <a:rPr lang="fr-FR" sz="4000" b="1" dirty="0" smtClean="0"/>
              <a:t> </a:t>
            </a:r>
            <a:r>
              <a:rPr lang="fr-FR" sz="4000" b="1" dirty="0"/>
              <a:t>Toutefois, la mise sous </a:t>
            </a:r>
            <a:r>
              <a:rPr lang="fr-FR" sz="4000" b="1" dirty="0">
                <a:hlinkClick r:id="rId6" tooltip="Statine"/>
              </a:rPr>
              <a:t>statines</a:t>
            </a:r>
            <a:r>
              <a:rPr lang="fr-FR" sz="4000" b="1" dirty="0"/>
              <a:t> réduit le risque d'accident cardiaque mais pas celui de la récidive d'accident vasculaire </a:t>
            </a:r>
            <a:r>
              <a:rPr lang="fr-FR" sz="4000" b="1" dirty="0" smtClean="0"/>
              <a:t>cérébral.</a:t>
            </a:r>
            <a:endParaRPr lang="fr-FR" sz="4000" b="1" dirty="0"/>
          </a:p>
          <a:p>
            <a:pPr>
              <a:buNone/>
            </a:pPr>
            <a:r>
              <a:rPr lang="fr-FR" sz="4000" b="1" dirty="0" smtClean="0"/>
              <a:t>- L'</a:t>
            </a:r>
            <a:r>
              <a:rPr lang="fr-FR" sz="4000" b="1" dirty="0" smtClean="0">
                <a:hlinkClick r:id="rId7" tooltip="Aspirine"/>
              </a:rPr>
              <a:t>aspirine</a:t>
            </a:r>
            <a:r>
              <a:rPr lang="fr-FR" sz="4000" b="1" dirty="0"/>
              <a:t>, à petites doses, réduit de près d'un cinquième le risque de survenue d'un nouvel </a:t>
            </a:r>
            <a:r>
              <a:rPr lang="fr-FR" sz="4000" b="1" dirty="0" smtClean="0"/>
              <a:t>accident</a:t>
            </a:r>
            <a:endParaRPr lang="fr-FR" sz="4000" b="1" dirty="0"/>
          </a:p>
          <a:p>
            <a:pPr>
              <a:buNone/>
            </a:pPr>
            <a:r>
              <a:rPr lang="fr-FR" sz="4000" b="1" dirty="0" smtClean="0"/>
              <a:t>- La </a:t>
            </a:r>
            <a:r>
              <a:rPr lang="fr-FR" sz="4000" b="1" dirty="0"/>
              <a:t>rééducation après un AVC </a:t>
            </a:r>
            <a:r>
              <a:rPr lang="fr-FR" sz="4000" b="1" dirty="0" smtClean="0"/>
              <a:t>fait </a:t>
            </a:r>
            <a:r>
              <a:rPr lang="fr-FR" sz="4000" b="1" dirty="0"/>
              <a:t>partie intégrante du traitement : selon les cas, </a:t>
            </a:r>
            <a:r>
              <a:rPr lang="fr-FR" sz="4000" b="1" dirty="0">
                <a:hlinkClick r:id="rId8" tooltip="Kinésithérapeute"/>
              </a:rPr>
              <a:t>kinésithérapie</a:t>
            </a:r>
            <a:r>
              <a:rPr lang="fr-FR" sz="4000" b="1" dirty="0"/>
              <a:t>, </a:t>
            </a:r>
            <a:r>
              <a:rPr lang="fr-FR" sz="4000" b="1" dirty="0">
                <a:hlinkClick r:id="rId9" tooltip="Ergothérapie"/>
              </a:rPr>
              <a:t>ergothérapie</a:t>
            </a:r>
            <a:r>
              <a:rPr lang="fr-FR" sz="4000" b="1" dirty="0"/>
              <a:t>, </a:t>
            </a:r>
            <a:r>
              <a:rPr lang="fr-FR" sz="4000" b="1" dirty="0">
                <a:hlinkClick r:id="rId10" tooltip="Orthophoniste"/>
              </a:rPr>
              <a:t>orthophonie</a:t>
            </a:r>
            <a:r>
              <a:rPr lang="fr-FR" sz="4000" b="1" dirty="0"/>
              <a:t>, régime alimentaire, </a:t>
            </a:r>
            <a:r>
              <a:rPr lang="fr-FR" sz="4000" b="1" dirty="0">
                <a:hlinkClick r:id="rId11" tooltip="Activités physiques adaptées"/>
              </a:rPr>
              <a:t>activités physiques adaptées</a:t>
            </a:r>
            <a:r>
              <a:rPr lang="fr-FR" sz="4000" b="1" dirty="0"/>
              <a:t>.</a:t>
            </a:r>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14290"/>
            <a:ext cx="8229600" cy="785818"/>
          </a:xfrm>
        </p:spPr>
        <p:txBody>
          <a:bodyPr>
            <a:normAutofit fontScale="90000"/>
          </a:bodyPr>
          <a:lstStyle/>
          <a:p>
            <a:r>
              <a:rPr lang="fr-FR" sz="5300" b="1" u="sng" dirty="0" smtClean="0">
                <a:solidFill>
                  <a:srgbClr val="FF0000"/>
                </a:solidFill>
              </a:rPr>
              <a:t>La Myasthénie</a:t>
            </a:r>
            <a:r>
              <a:rPr lang="fr-FR" dirty="0"/>
              <a:t/>
            </a:r>
            <a:br>
              <a:rPr lang="fr-FR" dirty="0"/>
            </a:br>
            <a:endParaRPr lang="fr-FR" dirty="0"/>
          </a:p>
        </p:txBody>
      </p:sp>
      <p:sp>
        <p:nvSpPr>
          <p:cNvPr id="3" name="Espace réservé du contenu 2"/>
          <p:cNvSpPr>
            <a:spLocks noGrp="1"/>
          </p:cNvSpPr>
          <p:nvPr>
            <p:ph idx="1"/>
          </p:nvPr>
        </p:nvSpPr>
        <p:spPr>
          <a:xfrm>
            <a:off x="0" y="714356"/>
            <a:ext cx="9144000" cy="6143644"/>
          </a:xfrm>
        </p:spPr>
        <p:txBody>
          <a:bodyPr>
            <a:normAutofit fontScale="92500" lnSpcReduction="10000"/>
          </a:bodyPr>
          <a:lstStyle/>
          <a:p>
            <a:r>
              <a:rPr lang="fr-FR" dirty="0"/>
              <a:t>La </a:t>
            </a:r>
            <a:r>
              <a:rPr lang="fr-FR" b="1" dirty="0"/>
              <a:t>myasthénie</a:t>
            </a:r>
            <a:r>
              <a:rPr lang="fr-FR" dirty="0"/>
              <a:t> (du grec </a:t>
            </a:r>
            <a:r>
              <a:rPr lang="fr-FR" dirty="0" err="1"/>
              <a:t>μύς</a:t>
            </a:r>
            <a:r>
              <a:rPr lang="fr-FR" dirty="0"/>
              <a:t> « muscle » et </a:t>
            </a:r>
            <a:r>
              <a:rPr lang="fr-FR" dirty="0" err="1"/>
              <a:t>ἀσθένεια</a:t>
            </a:r>
            <a:r>
              <a:rPr lang="fr-FR" dirty="0"/>
              <a:t> « faiblesse »), en </a:t>
            </a:r>
            <a:r>
              <a:rPr lang="fr-FR" dirty="0">
                <a:hlinkClick r:id="rId2" tooltip="Latin"/>
              </a:rPr>
              <a:t>latin</a:t>
            </a:r>
            <a:r>
              <a:rPr lang="fr-FR" dirty="0"/>
              <a:t> </a:t>
            </a:r>
            <a:r>
              <a:rPr lang="fr-FR" i="1" dirty="0" err="1"/>
              <a:t>myasthenia</a:t>
            </a:r>
            <a:r>
              <a:rPr lang="fr-FR" i="1" dirty="0"/>
              <a:t> gravis</a:t>
            </a:r>
            <a:r>
              <a:rPr lang="fr-FR" dirty="0"/>
              <a:t>, est une </a:t>
            </a:r>
            <a:r>
              <a:rPr lang="fr-FR" dirty="0">
                <a:hlinkClick r:id="rId3" tooltip="Maladie neuromusculaire"/>
              </a:rPr>
              <a:t>maladie neuromusculaire</a:t>
            </a:r>
            <a:r>
              <a:rPr lang="fr-FR" dirty="0"/>
              <a:t> </a:t>
            </a:r>
            <a:r>
              <a:rPr lang="fr-FR" dirty="0">
                <a:hlinkClick r:id="rId4" tooltip="Maladie auto-immune"/>
              </a:rPr>
              <a:t>auto-immune</a:t>
            </a:r>
            <a:r>
              <a:rPr lang="fr-FR" dirty="0"/>
              <a:t> qui doit son nom au </a:t>
            </a:r>
            <a:r>
              <a:rPr lang="fr-FR" dirty="0">
                <a:hlinkClick r:id="rId5" tooltip="Neurologie"/>
              </a:rPr>
              <a:t>neurologue</a:t>
            </a:r>
            <a:r>
              <a:rPr lang="fr-FR" dirty="0"/>
              <a:t> </a:t>
            </a:r>
            <a:r>
              <a:rPr lang="fr-FR" dirty="0">
                <a:hlinkClick r:id="rId6" tooltip="Allemagne"/>
              </a:rPr>
              <a:t>allemand</a:t>
            </a:r>
            <a:r>
              <a:rPr lang="fr-FR" dirty="0"/>
              <a:t> </a:t>
            </a:r>
            <a:r>
              <a:rPr lang="fr-FR" dirty="0">
                <a:hlinkClick r:id="rId7" tooltip="Friedrich Jolly"/>
              </a:rPr>
              <a:t>Friedrich Jolly</a:t>
            </a:r>
            <a:r>
              <a:rPr lang="fr-FR" dirty="0"/>
              <a:t> </a:t>
            </a:r>
            <a:r>
              <a:rPr lang="fr-FR" dirty="0" smtClean="0"/>
              <a:t>.</a:t>
            </a:r>
          </a:p>
          <a:p>
            <a:r>
              <a:rPr lang="fr-FR" dirty="0" smtClean="0"/>
              <a:t> </a:t>
            </a:r>
            <a:r>
              <a:rPr lang="fr-FR" dirty="0"/>
              <a:t>Elle est caractérisée par une atteinte post-synaptique de la jonction </a:t>
            </a:r>
            <a:r>
              <a:rPr lang="fr-FR" dirty="0" err="1"/>
              <a:t>neuro-musculaire</a:t>
            </a:r>
            <a:r>
              <a:rPr lang="fr-FR" dirty="0"/>
              <a:t> entraînant une faiblesse fluctuante de la </a:t>
            </a:r>
            <a:r>
              <a:rPr lang="fr-FR" dirty="0">
                <a:hlinkClick r:id="rId8" tooltip="Muscle squelettique"/>
              </a:rPr>
              <a:t>musculature striée squelettique</a:t>
            </a:r>
            <a:r>
              <a:rPr lang="fr-FR" dirty="0"/>
              <a:t> et une </a:t>
            </a:r>
            <a:r>
              <a:rPr lang="fr-FR" dirty="0">
                <a:hlinkClick r:id="rId9" tooltip="Fatigue (physiologie)"/>
              </a:rPr>
              <a:t>fatigabilité</a:t>
            </a:r>
            <a:r>
              <a:rPr lang="fr-FR" dirty="0"/>
              <a:t> excessive</a:t>
            </a:r>
            <a:r>
              <a:rPr lang="fr-FR" dirty="0" smtClean="0"/>
              <a:t>.</a:t>
            </a:r>
          </a:p>
          <a:p>
            <a:r>
              <a:rPr lang="fr-FR" dirty="0" smtClean="0"/>
              <a:t> </a:t>
            </a:r>
            <a:r>
              <a:rPr lang="fr-FR" dirty="0"/>
              <a:t>Elle est causée par des </a:t>
            </a:r>
            <a:r>
              <a:rPr lang="fr-FR" dirty="0">
                <a:hlinkClick r:id="rId10" tooltip="Anticorps"/>
              </a:rPr>
              <a:t>anticorps</a:t>
            </a:r>
            <a:r>
              <a:rPr lang="fr-FR" dirty="0"/>
              <a:t> circulants qui, dans plus de trois cas sur quatre, ciblent les </a:t>
            </a:r>
            <a:r>
              <a:rPr lang="fr-FR" dirty="0">
                <a:hlinkClick r:id="rId11" tooltip="Récepteur cholinergique"/>
              </a:rPr>
              <a:t>récepteurs</a:t>
            </a:r>
            <a:r>
              <a:rPr lang="fr-FR" dirty="0"/>
              <a:t> de l'</a:t>
            </a:r>
            <a:r>
              <a:rPr lang="fr-FR" dirty="0">
                <a:hlinkClick r:id="rId12" tooltip="Acétylcholine"/>
              </a:rPr>
              <a:t>acétylcholine</a:t>
            </a:r>
            <a:r>
              <a:rPr lang="fr-FR" dirty="0"/>
              <a:t> de la </a:t>
            </a:r>
            <a:r>
              <a:rPr lang="fr-FR" dirty="0">
                <a:hlinkClick r:id="rId13" tooltip="Jonction neuromusculaire"/>
              </a:rPr>
              <a:t>jonction neuromusculaire</a:t>
            </a:r>
            <a:r>
              <a:rPr lang="fr-FR" dirty="0"/>
              <a:t> post-synaptique, inhibant ainsi l'effet excitateur de l'acétylcholine, un </a:t>
            </a:r>
            <a:r>
              <a:rPr lang="fr-FR" dirty="0">
                <a:hlinkClick r:id="rId14" tooltip="Neurotransmetteur"/>
              </a:rPr>
              <a:t>neurotransmetteur</a:t>
            </a:r>
            <a:r>
              <a:rPr lang="fr-FR" dirty="0"/>
              <a:t>.</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52"/>
            <a:ext cx="9001156" cy="6858000"/>
          </a:xfrm>
        </p:spPr>
        <p:txBody>
          <a:bodyPr>
            <a:normAutofit/>
          </a:bodyPr>
          <a:lstStyle/>
          <a:p>
            <a:pPr>
              <a:buNone/>
            </a:pPr>
            <a:endParaRPr lang="fr-FR" dirty="0"/>
          </a:p>
          <a:p>
            <a:r>
              <a:rPr lang="fr-FR" b="1" dirty="0"/>
              <a:t>C’est vraisemblablement </a:t>
            </a:r>
            <a:r>
              <a:rPr lang="fr-FR" b="1" dirty="0">
                <a:hlinkClick r:id="rId2" tooltip="Thomas Willis"/>
              </a:rPr>
              <a:t>Thomas Willis</a:t>
            </a:r>
            <a:r>
              <a:rPr lang="fr-FR" b="1" dirty="0"/>
              <a:t> qui décrit le premier une patiente atteinte de myasthénie</a:t>
            </a:r>
            <a:r>
              <a:rPr lang="fr-FR" b="1" dirty="0" smtClean="0"/>
              <a:t>.</a:t>
            </a:r>
          </a:p>
          <a:p>
            <a:r>
              <a:rPr lang="fr-FR" b="1" dirty="0"/>
              <a:t> </a:t>
            </a:r>
            <a:r>
              <a:rPr lang="fr-FR" b="1" dirty="0">
                <a:hlinkClick r:id="rId3" tooltip="Friedrich Jolly"/>
              </a:rPr>
              <a:t>Jolly</a:t>
            </a:r>
            <a:r>
              <a:rPr lang="fr-FR" b="1" dirty="0"/>
              <a:t> nomme la maladie en inventant le terme de « </a:t>
            </a:r>
            <a:r>
              <a:rPr lang="fr-FR" b="1" i="1" dirty="0" err="1"/>
              <a:t>myasthenia</a:t>
            </a:r>
            <a:r>
              <a:rPr lang="fr-FR" b="1" i="1" dirty="0"/>
              <a:t> gravis </a:t>
            </a:r>
            <a:r>
              <a:rPr lang="fr-FR" b="1" i="1" dirty="0" err="1"/>
              <a:t>pseudoparalytica</a:t>
            </a:r>
            <a:r>
              <a:rPr lang="fr-FR" b="1" dirty="0"/>
              <a:t> » et met en évidence la détérioration </a:t>
            </a:r>
            <a:r>
              <a:rPr lang="fr-FR" b="1" dirty="0" err="1"/>
              <a:t>électrophysiologique</a:t>
            </a:r>
            <a:r>
              <a:rPr lang="fr-FR" b="1" dirty="0" smtClean="0"/>
              <a:t>.</a:t>
            </a:r>
          </a:p>
          <a:p>
            <a:r>
              <a:rPr lang="fr-FR" b="1" dirty="0"/>
              <a:t> </a:t>
            </a:r>
            <a:r>
              <a:rPr lang="fr-FR" b="1" dirty="0">
                <a:hlinkClick r:id="rId4" tooltip="Mary Walker"/>
              </a:rPr>
              <a:t>Mary Walker</a:t>
            </a:r>
            <a:r>
              <a:rPr lang="fr-FR" b="1" dirty="0"/>
              <a:t> propose en 1934 le traitement par la </a:t>
            </a:r>
            <a:r>
              <a:rPr lang="fr-FR" b="1" dirty="0">
                <a:hlinkClick r:id="rId5" tooltip="Physostigmine"/>
              </a:rPr>
              <a:t>physostigmine</a:t>
            </a:r>
            <a:r>
              <a:rPr lang="fr-FR" b="1" baseline="30000" dirty="0">
                <a:hlinkClick r:id="rId6"/>
              </a:rPr>
              <a:t>1</a:t>
            </a:r>
            <a:r>
              <a:rPr lang="fr-FR" b="1" dirty="0"/>
              <a:t>. </a:t>
            </a:r>
            <a:endParaRPr lang="fr-FR" b="1" dirty="0" smtClean="0"/>
          </a:p>
          <a:p>
            <a:r>
              <a:rPr lang="fr-FR" b="1" dirty="0" smtClean="0"/>
              <a:t>Les </a:t>
            </a:r>
            <a:r>
              <a:rPr lang="fr-FR" b="1" dirty="0"/>
              <a:t>anomalies du </a:t>
            </a:r>
            <a:r>
              <a:rPr lang="fr-FR" b="1" dirty="0">
                <a:hlinkClick r:id="rId7" tooltip="Thymus (anatomie)"/>
              </a:rPr>
              <a:t>thymus</a:t>
            </a:r>
            <a:r>
              <a:rPr lang="fr-FR" b="1" dirty="0"/>
              <a:t> en rapport avec la MG sont connues, et la </a:t>
            </a:r>
            <a:r>
              <a:rPr lang="fr-FR" b="1" dirty="0" err="1">
                <a:hlinkClick r:id="rId8" tooltip="Thymectomie"/>
              </a:rPr>
              <a:t>thymectomie</a:t>
            </a:r>
            <a:r>
              <a:rPr lang="fr-FR" b="1" dirty="0"/>
              <a:t> pratiquée, dès le début du </a:t>
            </a:r>
            <a:r>
              <a:rPr lang="fr-FR" b="1" cap="small" dirty="0" err="1">
                <a:hlinkClick r:id="rId9" tooltip="XXe siècle"/>
              </a:rPr>
              <a:t>xx</a:t>
            </a:r>
            <a:r>
              <a:rPr lang="fr-FR" b="1" baseline="30000" dirty="0" err="1">
                <a:hlinkClick r:id="rId9" tooltip="XXe siècle"/>
              </a:rPr>
              <a:t>e</a:t>
            </a:r>
            <a:r>
              <a:rPr lang="fr-FR" b="1" dirty="0">
                <a:hlinkClick r:id="rId9" tooltip="XXe siècle"/>
              </a:rPr>
              <a:t> siècle</a:t>
            </a:r>
            <a:r>
              <a:rPr lang="fr-FR" b="1" dirty="0"/>
              <a:t>, avant la compréhension de la physiopathologie et la mise en évidence de la genèse auto-immune.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1143000"/>
          </a:xfrm>
        </p:spPr>
        <p:txBody>
          <a:bodyPr>
            <a:normAutofit/>
          </a:bodyPr>
          <a:lstStyle/>
          <a:p>
            <a:r>
              <a:rPr lang="fr-FR" sz="6000" b="1" i="1" u="sng" dirty="0" smtClean="0"/>
              <a:t>PLAN</a:t>
            </a:r>
            <a:endParaRPr lang="fr-FR" sz="6000" b="1" i="1" u="sng" dirty="0"/>
          </a:p>
        </p:txBody>
      </p:sp>
      <p:sp>
        <p:nvSpPr>
          <p:cNvPr id="3" name="Espace réservé du contenu 2"/>
          <p:cNvSpPr>
            <a:spLocks noGrp="1"/>
          </p:cNvSpPr>
          <p:nvPr>
            <p:ph idx="1"/>
          </p:nvPr>
        </p:nvSpPr>
        <p:spPr>
          <a:xfrm>
            <a:off x="0" y="1928802"/>
            <a:ext cx="9144000" cy="5000660"/>
          </a:xfrm>
        </p:spPr>
        <p:txBody>
          <a:bodyPr/>
          <a:lstStyle/>
          <a:p>
            <a:r>
              <a:rPr lang="fr-FR" sz="4800" b="1" dirty="0"/>
              <a:t>Accident vasculaire </a:t>
            </a:r>
            <a:r>
              <a:rPr lang="fr-FR" sz="4800" b="1" dirty="0" smtClean="0"/>
              <a:t>cérébral </a:t>
            </a:r>
            <a:r>
              <a:rPr lang="fr-FR" sz="4000" b="1" dirty="0" smtClean="0"/>
              <a:t>( AVC)</a:t>
            </a:r>
            <a:endParaRPr lang="fr-FR" sz="4800" b="1" dirty="0"/>
          </a:p>
          <a:p>
            <a:r>
              <a:rPr lang="fr-FR" sz="4800" b="1" dirty="0"/>
              <a:t>Myasthénie</a:t>
            </a:r>
          </a:p>
          <a:p>
            <a:r>
              <a:rPr lang="fr-FR" sz="4800" b="1" dirty="0"/>
              <a:t>Syndrome de </a:t>
            </a:r>
            <a:r>
              <a:rPr lang="fr-FR" sz="4800" b="1" dirty="0" smtClean="0"/>
              <a:t>Guillain-Barré (PRN)</a:t>
            </a:r>
            <a:endParaRPr lang="fr-FR" sz="4800" b="1" dirty="0"/>
          </a:p>
          <a:p>
            <a:pPr>
              <a:buNone/>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900"/>
            <a:ext cx="9144000" cy="6858000"/>
          </a:xfrm>
        </p:spPr>
        <p:txBody>
          <a:bodyPr/>
          <a:lstStyle/>
          <a:p>
            <a:r>
              <a:rPr lang="fr-FR" b="1" u="sng" dirty="0">
                <a:solidFill>
                  <a:srgbClr val="FF0000"/>
                </a:solidFill>
              </a:rPr>
              <a:t>La </a:t>
            </a:r>
            <a:r>
              <a:rPr lang="fr-FR" b="1" u="sng" dirty="0" smtClean="0">
                <a:solidFill>
                  <a:srgbClr val="FF0000"/>
                </a:solidFill>
              </a:rPr>
              <a:t>physiopathologie</a:t>
            </a:r>
            <a:r>
              <a:rPr lang="fr-FR" b="1" dirty="0" smtClean="0"/>
              <a:t>:</a:t>
            </a:r>
          </a:p>
          <a:p>
            <a:pPr>
              <a:buNone/>
            </a:pPr>
            <a:r>
              <a:rPr lang="fr-FR" b="1" dirty="0" smtClean="0"/>
              <a:t>-  </a:t>
            </a:r>
            <a:r>
              <a:rPr lang="fr-FR" b="1" dirty="0"/>
              <a:t>consiste en une atteinte de protéines de la membrane post-synaptique de </a:t>
            </a:r>
            <a:r>
              <a:rPr lang="fr-FR" b="1" dirty="0" err="1"/>
              <a:t>la</a:t>
            </a:r>
            <a:r>
              <a:rPr lang="fr-FR" b="1" dirty="0" err="1">
                <a:hlinkClick r:id="rId2" tooltip="Plaque motrice"/>
              </a:rPr>
              <a:t>jonction</a:t>
            </a:r>
            <a:r>
              <a:rPr lang="fr-FR" b="1" dirty="0">
                <a:hlinkClick r:id="rId2" tooltip="Plaque motrice"/>
              </a:rPr>
              <a:t> </a:t>
            </a:r>
            <a:r>
              <a:rPr lang="fr-FR" b="1" dirty="0" err="1">
                <a:hlinkClick r:id="rId2" tooltip="Plaque motrice"/>
              </a:rPr>
              <a:t>neuro-musculaire</a:t>
            </a:r>
            <a:r>
              <a:rPr lang="fr-FR" b="1" dirty="0"/>
              <a:t> par des </a:t>
            </a:r>
            <a:r>
              <a:rPr lang="fr-FR" b="1" dirty="0">
                <a:hlinkClick r:id="rId3" tooltip="Maladie auto-immune"/>
              </a:rPr>
              <a:t>auto-anticorps circulants</a:t>
            </a:r>
            <a:r>
              <a:rPr lang="fr-FR" b="1" dirty="0"/>
              <a:t>. Le principal </a:t>
            </a:r>
            <a:r>
              <a:rPr lang="fr-FR" b="1" dirty="0">
                <a:hlinkClick r:id="rId4" tooltip="Anticorps"/>
              </a:rPr>
              <a:t>anticorps</a:t>
            </a:r>
            <a:r>
              <a:rPr lang="fr-FR" b="1" dirty="0"/>
              <a:t> identifié cible le récepteur à l'acétylcholine (un </a:t>
            </a:r>
            <a:r>
              <a:rPr lang="fr-FR" b="1" dirty="0">
                <a:hlinkClick r:id="rId5" tooltip="Neurotransmetteur"/>
              </a:rPr>
              <a:t>neurotransmetteur</a:t>
            </a:r>
            <a:r>
              <a:rPr lang="fr-FR" b="1" dirty="0"/>
              <a:t>), se comportant comme un inhibiteur compétitif de l'</a:t>
            </a:r>
            <a:r>
              <a:rPr lang="fr-FR" b="1" dirty="0">
                <a:hlinkClick r:id="rId6" tooltip="Acétylcholine"/>
              </a:rPr>
              <a:t>acétylcholine</a:t>
            </a:r>
            <a:r>
              <a:rPr lang="fr-FR" b="1" dirty="0"/>
              <a:t> et accélérant la dégradation du </a:t>
            </a:r>
            <a:r>
              <a:rPr lang="fr-FR" b="1" dirty="0" smtClean="0"/>
              <a:t>récepteur</a:t>
            </a:r>
          </a:p>
          <a:p>
            <a:pPr>
              <a:buNone/>
            </a:pPr>
            <a:endParaRPr lang="fr-FR" dirty="0"/>
          </a:p>
        </p:txBody>
      </p:sp>
      <p:sp>
        <p:nvSpPr>
          <p:cNvPr id="4" name="Rectangle 3"/>
          <p:cNvSpPr/>
          <p:nvPr/>
        </p:nvSpPr>
        <p:spPr>
          <a:xfrm>
            <a:off x="0" y="4357694"/>
            <a:ext cx="9144000" cy="2554545"/>
          </a:xfrm>
          <a:prstGeom prst="rect">
            <a:avLst/>
          </a:prstGeom>
        </p:spPr>
        <p:txBody>
          <a:bodyPr wrap="square">
            <a:spAutoFit/>
          </a:bodyPr>
          <a:lstStyle/>
          <a:p>
            <a:pPr>
              <a:buFontTx/>
              <a:buChar char="-"/>
            </a:pPr>
            <a:r>
              <a:rPr lang="fr-FR" sz="3200" b="1" dirty="0" smtClean="0"/>
              <a:t>existe </a:t>
            </a:r>
            <a:r>
              <a:rPr lang="fr-FR" sz="3200" b="1" dirty="0"/>
              <a:t>une légère prédisposition génétique, en particulier les </a:t>
            </a:r>
            <a:r>
              <a:rPr lang="fr-FR" sz="3200" b="1" u="sng" dirty="0">
                <a:hlinkClick r:id="rId7" tooltip="Antigène HLA"/>
              </a:rPr>
              <a:t>groupes </a:t>
            </a:r>
            <a:r>
              <a:rPr lang="fr-FR" sz="3200" b="1" u="sng" dirty="0" smtClean="0">
                <a:hlinkClick r:id="rId7" tooltip="Antigène HLA"/>
              </a:rPr>
              <a:t>HLA</a:t>
            </a:r>
            <a:r>
              <a:rPr lang="fr-FR" sz="3200" b="1" u="sng" dirty="0" smtClean="0">
                <a:hlinkClick r:id="rId8" tooltip="HLA-B8 (page inexistante)"/>
              </a:rPr>
              <a:t>B8</a:t>
            </a:r>
            <a:r>
              <a:rPr lang="fr-FR" sz="3200" b="1" u="sng" dirty="0" smtClean="0"/>
              <a:t>.</a:t>
            </a:r>
          </a:p>
          <a:p>
            <a:pPr>
              <a:buFontTx/>
              <a:buChar char="-"/>
            </a:pPr>
            <a:r>
              <a:rPr lang="fr-FR" sz="3200" b="1" dirty="0"/>
              <a:t>  De nombreux autres auto-anticorps ont récemment été identifiés comme </a:t>
            </a:r>
            <a:r>
              <a:rPr lang="fr-FR" sz="3200" b="1" dirty="0" smtClean="0"/>
              <a:t>pathogènes: anti-</a:t>
            </a:r>
            <a:r>
              <a:rPr lang="fr-FR" sz="3200" b="1" dirty="0" err="1" smtClean="0"/>
              <a:t>MuSK</a:t>
            </a:r>
            <a:r>
              <a:rPr lang="fr-FR" sz="3200" b="1" dirty="0"/>
              <a:t> </a:t>
            </a:r>
            <a:r>
              <a:rPr lang="fr-FR" sz="3200" b="1" dirty="0" smtClean="0"/>
              <a:t>,les </a:t>
            </a:r>
            <a:r>
              <a:rPr lang="fr-FR" sz="3200" b="1" dirty="0"/>
              <a:t>anticorps anti-interféron </a:t>
            </a:r>
            <a:r>
              <a:rPr lang="fr-FR" sz="3200" b="1" dirty="0" smtClean="0"/>
              <a:t>oméga ,alpha</a:t>
            </a:r>
            <a:endParaRPr lang="fr-FR"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lstStyle/>
          <a:p>
            <a:pPr>
              <a:buNone/>
            </a:pPr>
            <a:r>
              <a:rPr lang="fr-FR" sz="3600" b="1" u="sng" dirty="0" smtClean="0">
                <a:solidFill>
                  <a:srgbClr val="FF0000"/>
                </a:solidFill>
              </a:rPr>
              <a:t>Manifestations cliniques</a:t>
            </a:r>
            <a:r>
              <a:rPr lang="fr-FR" dirty="0" smtClean="0"/>
              <a:t>:</a:t>
            </a:r>
          </a:p>
          <a:p>
            <a:pPr>
              <a:buFont typeface="Arial" charset="0"/>
              <a:buChar char="•"/>
            </a:pPr>
            <a:r>
              <a:rPr lang="fr-FR" b="1" dirty="0" smtClean="0"/>
              <a:t>le symptôme cardinal et indispensable au diagnostic est la fatigabilité à l'effort</a:t>
            </a:r>
            <a:r>
              <a:rPr lang="fr-FR" dirty="0" smtClean="0"/>
              <a:t>.</a:t>
            </a:r>
          </a:p>
          <a:p>
            <a:pPr>
              <a:buFont typeface="Arial" charset="0"/>
              <a:buChar char="•"/>
            </a:pPr>
            <a:r>
              <a:rPr lang="fr-FR" b="1" dirty="0" smtClean="0"/>
              <a:t>Ils sont plus marqués en fin de journée et peuvent s'aggraver dans des situations de stress : infection, intervention chirurgicale, chaleur</a:t>
            </a:r>
            <a:r>
              <a:rPr lang="fr-FR" b="1" baseline="30000" dirty="0" smtClean="0">
                <a:hlinkClick r:id="rId2"/>
              </a:rPr>
              <a:t>14</a:t>
            </a:r>
            <a:r>
              <a:rPr lang="fr-FR" b="1" dirty="0" smtClean="0"/>
              <a:t>… Enfin, de ce fait,</a:t>
            </a:r>
          </a:p>
          <a:p>
            <a:pPr>
              <a:buFont typeface="Arial" charset="0"/>
              <a:buChar char="•"/>
            </a:pPr>
            <a:r>
              <a:rPr lang="fr-FR" b="1" dirty="0" smtClean="0"/>
              <a:t> l'examen clinique peut être strictement normal ou peu perturbé, des tests d'efforts permettant alors de démasquer des anomalies</a:t>
            </a:r>
            <a:r>
              <a:rPr lang="fr-FR" dirty="0" smtClean="0"/>
              <a:t>.</a:t>
            </a:r>
          </a:p>
          <a:p>
            <a:pPr>
              <a:buFont typeface="Arial" charset="0"/>
              <a:buChar char="•"/>
            </a:pPr>
            <a:r>
              <a:rPr lang="fr-FR" b="1" dirty="0" smtClean="0"/>
              <a:t>La localisation musculaire et la symptomatologie  sont variables</a:t>
            </a:r>
            <a:r>
              <a:rPr lang="fr-FR" dirty="0" smtClean="0"/>
              <a:t> :</a:t>
            </a:r>
          </a:p>
          <a:p>
            <a:pPr>
              <a:buFont typeface="Arial" charset="0"/>
              <a:buChar char="•"/>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338"/>
            <a:ext cx="9144000" cy="6858000"/>
          </a:xfrm>
        </p:spPr>
        <p:txBody>
          <a:bodyPr>
            <a:normAutofit fontScale="92500"/>
          </a:bodyPr>
          <a:lstStyle/>
          <a:p>
            <a:r>
              <a:rPr lang="fr-FR" b="1" dirty="0" smtClean="0"/>
              <a:t>dans 50 % des cas, la plainte initiale est un </a:t>
            </a:r>
            <a:r>
              <a:rPr lang="fr-FR" b="1" dirty="0" smtClean="0">
                <a:hlinkClick r:id="rId2" tooltip="Ptosis"/>
              </a:rPr>
              <a:t>ptosis</a:t>
            </a:r>
            <a:r>
              <a:rPr lang="fr-FR" b="1" dirty="0" smtClean="0"/>
              <a:t>, une </a:t>
            </a:r>
            <a:r>
              <a:rPr lang="fr-FR" b="1" dirty="0" smtClean="0">
                <a:hlinkClick r:id="rId3" tooltip="Diplopie"/>
              </a:rPr>
              <a:t>diplopie</a:t>
            </a:r>
            <a:r>
              <a:rPr lang="fr-FR" b="1" dirty="0" smtClean="0"/>
              <a:t> ou les deux à la fois. </a:t>
            </a:r>
          </a:p>
          <a:p>
            <a:r>
              <a:rPr lang="fr-FR" b="1" dirty="0" smtClean="0"/>
              <a:t>dans 20 % des cas, la plainte initiale concerne une fatigabilité des membres, le plus souvent dans ses parties proximales;</a:t>
            </a:r>
          </a:p>
          <a:p>
            <a:r>
              <a:rPr lang="fr-FR" b="1" dirty="0" smtClean="0"/>
              <a:t>dans 10 % des cas, la plainte initiale consiste en une asthénie (fatigue généralisée, souvent confondue avec une véritable faiblesse musculaire) isolée;</a:t>
            </a:r>
          </a:p>
          <a:p>
            <a:r>
              <a:rPr lang="fr-FR" b="1" dirty="0" smtClean="0"/>
              <a:t>plus rarement, les plaintes initiales consisteront en des troubles fluctuants de mastication, de la déglutition ou une faiblesse des extenseurs du cou ;</a:t>
            </a:r>
          </a:p>
          <a:p>
            <a:r>
              <a:rPr lang="fr-FR" b="1" dirty="0" smtClean="0"/>
              <a:t>Dans 1 à 5 % des cas, la maladie se déclare par une crise </a:t>
            </a:r>
            <a:r>
              <a:rPr lang="fr-FR" b="1" dirty="0" err="1" smtClean="0"/>
              <a:t>myasthénique</a:t>
            </a:r>
            <a:r>
              <a:rPr lang="fr-FR" b="1" dirty="0" smtClean="0"/>
              <a:t> inaugurale</a:t>
            </a:r>
            <a:endParaRPr lang="fr-F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u="sng" dirty="0" smtClean="0">
                <a:solidFill>
                  <a:srgbClr val="FF0000"/>
                </a:solidFill>
              </a:rPr>
              <a:t>Classification clinique de la </a:t>
            </a:r>
            <a:r>
              <a:rPr lang="fr-FR" b="1" u="sng" dirty="0" err="1" smtClean="0">
                <a:solidFill>
                  <a:srgbClr val="FF0000"/>
                </a:solidFill>
              </a:rPr>
              <a:t>Myasthenie</a:t>
            </a:r>
            <a:r>
              <a:rPr lang="fr-FR" b="1" dirty="0" smtClean="0"/>
              <a:t>:</a:t>
            </a:r>
          </a:p>
          <a:p>
            <a:r>
              <a:rPr lang="fr-FR" b="1" dirty="0" smtClean="0"/>
              <a:t>Cette classification décrit plusieurs stades :</a:t>
            </a:r>
          </a:p>
          <a:p>
            <a:pPr>
              <a:buNone/>
            </a:pPr>
            <a:endParaRPr lang="fr-FR" sz="3600" b="1" dirty="0" smtClean="0"/>
          </a:p>
          <a:p>
            <a:pPr lvl="0"/>
            <a:r>
              <a:rPr lang="fr-FR" b="1" u="sng" dirty="0" smtClean="0">
                <a:solidFill>
                  <a:srgbClr val="00B050"/>
                </a:solidFill>
              </a:rPr>
              <a:t>stade </a:t>
            </a:r>
            <a:r>
              <a:rPr lang="fr-FR" b="1" u="sng" cap="all" dirty="0" smtClean="0">
                <a:solidFill>
                  <a:srgbClr val="00B050"/>
                </a:solidFill>
              </a:rPr>
              <a:t>I</a:t>
            </a:r>
            <a:r>
              <a:rPr lang="fr-FR" b="1" u="sng" dirty="0" smtClean="0">
                <a:solidFill>
                  <a:srgbClr val="00B050"/>
                </a:solidFill>
              </a:rPr>
              <a:t> </a:t>
            </a:r>
            <a:r>
              <a:rPr lang="fr-FR" b="1" dirty="0" smtClean="0"/>
              <a:t>: une faiblesse d'un muscle oculaire, possible ptosis. Pas d'autres faiblesse musculaire</a:t>
            </a:r>
            <a:endParaRPr lang="fr-FR" sz="3600" b="1" dirty="0" smtClean="0"/>
          </a:p>
          <a:p>
            <a:pPr lvl="0"/>
            <a:r>
              <a:rPr lang="fr-FR" b="1" u="sng" dirty="0" smtClean="0">
                <a:solidFill>
                  <a:srgbClr val="00B050"/>
                </a:solidFill>
              </a:rPr>
              <a:t>stade </a:t>
            </a:r>
            <a:r>
              <a:rPr lang="fr-FR" b="1" u="sng" cap="all" dirty="0" smtClean="0">
                <a:solidFill>
                  <a:srgbClr val="00B050"/>
                </a:solidFill>
              </a:rPr>
              <a:t>II</a:t>
            </a:r>
            <a:r>
              <a:rPr lang="fr-FR" b="1" dirty="0" smtClean="0"/>
              <a:t> : faiblesse des muscles oculaires de n'importe quelle sévérité, faiblesse légère des autres muscles</a:t>
            </a:r>
            <a:endParaRPr lang="fr-FR" sz="3600" b="1" dirty="0" smtClean="0"/>
          </a:p>
          <a:p>
            <a:pPr lvl="1"/>
            <a:r>
              <a:rPr lang="fr-FR" sz="3200" b="1" u="sng" dirty="0" smtClean="0"/>
              <a:t>stade </a:t>
            </a:r>
            <a:r>
              <a:rPr lang="fr-FR" sz="3200" b="1" u="sng" cap="all" dirty="0" err="1" smtClean="0"/>
              <a:t>II</a:t>
            </a:r>
            <a:r>
              <a:rPr lang="fr-FR" sz="3200" b="1" u="sng" dirty="0" err="1" smtClean="0"/>
              <a:t>a</a:t>
            </a:r>
            <a:r>
              <a:rPr lang="fr-FR" sz="3200" b="1" dirty="0" smtClean="0"/>
              <a:t> : faiblesse prédominante aux muscles des membres ou au muscles du tronc</a:t>
            </a:r>
            <a:endParaRPr lang="fr-FR" sz="3600" b="1" dirty="0" smtClean="0"/>
          </a:p>
          <a:p>
            <a:pPr lvl="1"/>
            <a:r>
              <a:rPr lang="fr-FR" sz="3200" b="1" u="sng" dirty="0" smtClean="0"/>
              <a:t>stade </a:t>
            </a:r>
            <a:r>
              <a:rPr lang="fr-FR" sz="3200" b="1" u="sng" cap="all" dirty="0" err="1" smtClean="0"/>
              <a:t>II</a:t>
            </a:r>
            <a:r>
              <a:rPr lang="fr-FR" sz="3200" b="1" u="sng" dirty="0" err="1" smtClean="0"/>
              <a:t>b</a:t>
            </a:r>
            <a:r>
              <a:rPr lang="fr-FR" sz="3200" b="1" dirty="0" smtClean="0"/>
              <a:t> : faiblesse prédominante aux muscles respiratoires ou troubles de la déglutition</a:t>
            </a:r>
            <a:endParaRPr lang="fr-FR" sz="3600" b="1" dirty="0" smtClean="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lvl="0"/>
            <a:r>
              <a:rPr lang="fr-FR" b="1" u="sng" dirty="0" smtClean="0">
                <a:solidFill>
                  <a:srgbClr val="00B050"/>
                </a:solidFill>
              </a:rPr>
              <a:t>stade </a:t>
            </a:r>
            <a:r>
              <a:rPr lang="fr-FR" b="1" u="sng" cap="all" dirty="0" smtClean="0">
                <a:solidFill>
                  <a:srgbClr val="00B050"/>
                </a:solidFill>
              </a:rPr>
              <a:t>III</a:t>
            </a:r>
            <a:r>
              <a:rPr lang="fr-FR" b="1" dirty="0" smtClean="0"/>
              <a:t> : faiblesse des muscles oculaires de n'importe quelle sévérité, faiblesse modérée des autres muscles</a:t>
            </a:r>
            <a:endParaRPr lang="fr-FR" sz="3600" b="1" dirty="0" smtClean="0"/>
          </a:p>
          <a:p>
            <a:pPr lvl="1"/>
            <a:r>
              <a:rPr lang="fr-FR" sz="3000" b="1" dirty="0" smtClean="0"/>
              <a:t>stade </a:t>
            </a:r>
            <a:r>
              <a:rPr lang="fr-FR" sz="3000" b="1" cap="all" dirty="0" err="1" smtClean="0"/>
              <a:t>III</a:t>
            </a:r>
            <a:r>
              <a:rPr lang="fr-FR" sz="3000" b="1" dirty="0" err="1" smtClean="0"/>
              <a:t>a</a:t>
            </a:r>
            <a:r>
              <a:rPr lang="fr-FR" sz="3000" b="1" dirty="0" smtClean="0"/>
              <a:t> : faiblesse prédominante aux muscles des membres ou au muscles du tronc</a:t>
            </a:r>
            <a:endParaRPr lang="fr-FR" sz="3500" b="1" dirty="0" smtClean="0"/>
          </a:p>
          <a:p>
            <a:pPr lvl="1"/>
            <a:r>
              <a:rPr lang="fr-FR" sz="3000" b="1" dirty="0" smtClean="0"/>
              <a:t>stade </a:t>
            </a:r>
            <a:r>
              <a:rPr lang="fr-FR" sz="3000" b="1" cap="all" dirty="0" err="1" smtClean="0"/>
              <a:t>III</a:t>
            </a:r>
            <a:r>
              <a:rPr lang="fr-FR" sz="3000" b="1" dirty="0" err="1" smtClean="0"/>
              <a:t>b</a:t>
            </a:r>
            <a:r>
              <a:rPr lang="fr-FR" sz="3000" b="1" dirty="0" smtClean="0"/>
              <a:t> : Faiblesse prédominante aux muscles respiratoires ou troubles de la déglutition</a:t>
            </a:r>
            <a:endParaRPr lang="fr-FR" sz="3500" b="1" dirty="0" smtClean="0"/>
          </a:p>
          <a:p>
            <a:pPr lvl="0"/>
            <a:r>
              <a:rPr lang="fr-FR" sz="3500" b="1" u="sng" dirty="0" smtClean="0">
                <a:solidFill>
                  <a:srgbClr val="00B050"/>
                </a:solidFill>
              </a:rPr>
              <a:t>stade </a:t>
            </a:r>
            <a:r>
              <a:rPr lang="fr-FR" sz="3500" b="1" u="sng" cap="all" dirty="0" smtClean="0">
                <a:solidFill>
                  <a:srgbClr val="00B050"/>
                </a:solidFill>
              </a:rPr>
              <a:t>IV</a:t>
            </a:r>
            <a:r>
              <a:rPr lang="fr-FR" sz="3500" b="1" dirty="0" smtClean="0"/>
              <a:t> : faiblesse des muscles oculaires de n'importe quelle sévérité, faiblesse sévère des autres muscles</a:t>
            </a:r>
            <a:endParaRPr lang="fr-FR" sz="3900" b="1" dirty="0" smtClean="0"/>
          </a:p>
          <a:p>
            <a:pPr lvl="1"/>
            <a:r>
              <a:rPr lang="fr-FR" sz="3000" b="1" u="sng" dirty="0" smtClean="0"/>
              <a:t>stade </a:t>
            </a:r>
            <a:r>
              <a:rPr lang="fr-FR" sz="3000" b="1" u="sng" cap="all" dirty="0" err="1" smtClean="0"/>
              <a:t>IV</a:t>
            </a:r>
            <a:r>
              <a:rPr lang="fr-FR" sz="3000" b="1" u="sng" dirty="0" err="1" smtClean="0"/>
              <a:t>a</a:t>
            </a:r>
            <a:r>
              <a:rPr lang="fr-FR" sz="3000" b="1" dirty="0" smtClean="0"/>
              <a:t> : faiblesse prédominante aux muscles des membres ou au muscles du tronc</a:t>
            </a:r>
            <a:endParaRPr lang="fr-FR" sz="3500" b="1" dirty="0" smtClean="0"/>
          </a:p>
          <a:p>
            <a:pPr lvl="1"/>
            <a:r>
              <a:rPr lang="fr-FR" sz="3000" b="1" u="sng" dirty="0" smtClean="0"/>
              <a:t>stade </a:t>
            </a:r>
            <a:r>
              <a:rPr lang="fr-FR" sz="3000" b="1" u="sng" cap="all" dirty="0" err="1" smtClean="0"/>
              <a:t>IV</a:t>
            </a:r>
            <a:r>
              <a:rPr lang="fr-FR" sz="3000" b="1" u="sng" dirty="0" err="1" smtClean="0"/>
              <a:t>b</a:t>
            </a:r>
            <a:r>
              <a:rPr lang="fr-FR" sz="3000" b="1" dirty="0" smtClean="0"/>
              <a:t> : faiblesse prédominante aux muscles respiratoires ou troubles de la déglutition. Peut aussi inclure, une nécessité de </a:t>
            </a:r>
            <a:r>
              <a:rPr lang="fr-FR" sz="3000" b="1" dirty="0" smtClean="0">
                <a:hlinkClick r:id="rId2" tooltip="Sonde naso-gastrique"/>
              </a:rPr>
              <a:t>sonde </a:t>
            </a:r>
            <a:r>
              <a:rPr lang="fr-FR" sz="3000" b="1" dirty="0" err="1" smtClean="0">
                <a:hlinkClick r:id="rId2" tooltip="Sonde naso-gastrique"/>
              </a:rPr>
              <a:t>naso</a:t>
            </a:r>
            <a:r>
              <a:rPr lang="fr-FR" sz="3000" b="1" dirty="0" smtClean="0">
                <a:hlinkClick r:id="rId2" tooltip="Sonde naso-gastrique"/>
              </a:rPr>
              <a:t>-gastrique</a:t>
            </a:r>
            <a:r>
              <a:rPr lang="fr-FR" sz="3000" b="1" dirty="0" smtClean="0"/>
              <a:t> sans intubation</a:t>
            </a:r>
            <a:endParaRPr lang="fr-FR" sz="3500" b="1" dirty="0" smtClean="0"/>
          </a:p>
          <a:p>
            <a:pPr lvl="0"/>
            <a:r>
              <a:rPr lang="fr-FR" b="1" u="sng" dirty="0" smtClean="0">
                <a:solidFill>
                  <a:srgbClr val="00B050"/>
                </a:solidFill>
              </a:rPr>
              <a:t>stade </a:t>
            </a:r>
            <a:r>
              <a:rPr lang="fr-FR" b="1" u="sng" cap="all" dirty="0" smtClean="0">
                <a:solidFill>
                  <a:srgbClr val="00B050"/>
                </a:solidFill>
              </a:rPr>
              <a:t>V</a:t>
            </a:r>
            <a:r>
              <a:rPr lang="fr-FR" b="1" dirty="0" smtClean="0"/>
              <a:t> : intubation nécessaire pour maintenir la respiration</a:t>
            </a:r>
            <a:endParaRPr lang="fr-FR" sz="3600" b="1" dirty="0" smtClean="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DiplopiaMG1.jpg">
            <a:hlinkClick r:id="rId2"/>
          </p:cNvPr>
          <p:cNvPicPr>
            <a:picLocks noGrp="1"/>
          </p:cNvPicPr>
          <p:nvPr>
            <p:ph idx="1"/>
          </p:nvPr>
        </p:nvPicPr>
        <p:blipFill>
          <a:blip r:embed="rId3"/>
          <a:srcRect/>
          <a:stretch>
            <a:fillRect/>
          </a:stretch>
        </p:blipFill>
        <p:spPr bwMode="auto">
          <a:xfrm>
            <a:off x="214282" y="428604"/>
            <a:ext cx="4357718" cy="5572164"/>
          </a:xfrm>
          <a:prstGeom prst="rect">
            <a:avLst/>
          </a:prstGeom>
          <a:noFill/>
          <a:ln w="9525">
            <a:noFill/>
            <a:miter lim="800000"/>
            <a:headEnd/>
            <a:tailEnd/>
          </a:ln>
        </p:spPr>
      </p:pic>
      <p:pic>
        <p:nvPicPr>
          <p:cNvPr id="5" name="Image 4" descr="http://upload.wikimedia.org/wikipedia/commons/thumb/f/f3/Myasthenia.jpg/220px-Myasthenia.jpg">
            <a:hlinkClick r:id="rId4"/>
          </p:cNvPr>
          <p:cNvPicPr/>
          <p:nvPr/>
        </p:nvPicPr>
        <p:blipFill>
          <a:blip r:embed="rId5"/>
          <a:srcRect/>
          <a:stretch>
            <a:fillRect/>
          </a:stretch>
        </p:blipFill>
        <p:spPr bwMode="auto">
          <a:xfrm>
            <a:off x="4857752" y="428604"/>
            <a:ext cx="4143372" cy="5572164"/>
          </a:xfrm>
          <a:prstGeom prst="rect">
            <a:avLst/>
          </a:prstGeom>
          <a:noFill/>
          <a:ln w="9525">
            <a:noFill/>
            <a:miter lim="800000"/>
            <a:headEnd/>
            <a:tailEnd/>
          </a:ln>
        </p:spPr>
      </p:pic>
      <p:sp>
        <p:nvSpPr>
          <p:cNvPr id="40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smtClean="0">
                <a:ln>
                  <a:noFill/>
                </a:ln>
                <a:solidFill>
                  <a:srgbClr val="0B0080"/>
                </a:solidFill>
                <a:effectLst/>
                <a:latin typeface="Arial" pitchFamily="34" charset="0"/>
                <a:ea typeface="Times New Roman" pitchFamily="18" charset="0"/>
                <a:cs typeface="Arial" pitchFamily="34" charset="0"/>
                <a:hlinkClick r:id="rId6" tooltip="Ptosis"/>
              </a:rPr>
              <a:t>Ptosis</a:t>
            </a:r>
            <a:r>
              <a:rPr kumimoji="0" lang="fr-FR" sz="600" b="0" i="0" u="none" strike="noStrike" cap="none" normalizeH="0" baseline="0" smtClean="0">
                <a:ln>
                  <a:noFill/>
                </a:ln>
                <a:solidFill>
                  <a:srgbClr val="252525"/>
                </a:solidFill>
                <a:effectLst/>
                <a:latin typeface="Calibri"/>
                <a:ea typeface="Times New Roman" pitchFamily="18" charset="0"/>
                <a:cs typeface="Arial" pitchFamily="34" charset="0"/>
              </a:rPr>
              <a:t> </a:t>
            </a:r>
            <a:r>
              <a:rPr kumimoji="0" lang="fr-FR" sz="600" b="0" i="0" u="none" strike="noStrike" cap="none" normalizeH="0" baseline="0" smtClean="0">
                <a:ln>
                  <a:noFill/>
                </a:ln>
                <a:solidFill>
                  <a:srgbClr val="252525"/>
                </a:solidFill>
                <a:effectLst/>
                <a:latin typeface="Arial" pitchFamily="34" charset="0"/>
                <a:ea typeface="Times New Roman" pitchFamily="18" charset="0"/>
                <a:cs typeface="Arial" pitchFamily="34" charset="0"/>
              </a:rPr>
              <a:t>gauche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5572132" y="6143644"/>
            <a:ext cx="307183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Ptosis"/>
              </a:rPr>
              <a:t>Ptosis</a:t>
            </a:r>
            <a:r>
              <a:rPr kumimoji="0" lang="fr-FR" sz="20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gauche</a:t>
            </a:r>
            <a:endParaRPr kumimoji="0" lang="fr-FR" sz="66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71406" y="6072206"/>
            <a:ext cx="5214974" cy="707886"/>
          </a:xfrm>
          <a:prstGeom prst="rect">
            <a:avLst/>
          </a:prstGeom>
        </p:spPr>
        <p:txBody>
          <a:bodyPr wrap="square">
            <a:spAutoFit/>
          </a:bodyPr>
          <a:lstStyle/>
          <a:p>
            <a:r>
              <a:rPr lang="fr-FR" sz="2000" b="1" dirty="0" smtClean="0"/>
              <a:t>Strabisme chez une personne avec une myasthénie grave qui essaye d'ouvrir ses yeux</a:t>
            </a:r>
            <a:endParaRPr lang="fr-FR" sz="20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1143000"/>
          </a:xfrm>
        </p:spPr>
        <p:txBody>
          <a:bodyPr>
            <a:normAutofit fontScale="90000"/>
          </a:bodyPr>
          <a:lstStyle/>
          <a:p>
            <a:r>
              <a:rPr lang="fr-FR" b="1" u="sng" dirty="0" smtClean="0">
                <a:solidFill>
                  <a:srgbClr val="FF0000"/>
                </a:solidFill>
              </a:rPr>
              <a:t>Syndrome de Guillain-Barré</a:t>
            </a:r>
            <a:r>
              <a:rPr lang="fr-FR" dirty="0" smtClean="0"/>
              <a:t/>
            </a:r>
            <a:br>
              <a:rPr lang="fr-FR" dirty="0" smtClean="0"/>
            </a:br>
            <a:endParaRPr lang="fr-FR" dirty="0"/>
          </a:p>
        </p:txBody>
      </p:sp>
      <p:sp>
        <p:nvSpPr>
          <p:cNvPr id="3" name="Espace réservé du contenu 2"/>
          <p:cNvSpPr>
            <a:spLocks noGrp="1"/>
          </p:cNvSpPr>
          <p:nvPr>
            <p:ph idx="1"/>
          </p:nvPr>
        </p:nvSpPr>
        <p:spPr>
          <a:xfrm>
            <a:off x="0" y="571480"/>
            <a:ext cx="9144000" cy="6286520"/>
          </a:xfrm>
        </p:spPr>
        <p:txBody>
          <a:bodyPr>
            <a:normAutofit fontScale="92500" lnSpcReduction="10000"/>
          </a:bodyPr>
          <a:lstStyle/>
          <a:p>
            <a:r>
              <a:rPr lang="fr-FR" b="1" dirty="0" smtClean="0"/>
              <a:t>Le </a:t>
            </a:r>
            <a:r>
              <a:rPr lang="fr-FR" b="1" dirty="0" smtClean="0">
                <a:hlinkClick r:id="rId2" tooltip="Syndrome"/>
              </a:rPr>
              <a:t>syndrome</a:t>
            </a:r>
            <a:r>
              <a:rPr lang="fr-FR" b="1" dirty="0" smtClean="0"/>
              <a:t> de </a:t>
            </a:r>
            <a:r>
              <a:rPr lang="fr-FR" b="1" dirty="0" smtClean="0">
                <a:hlinkClick r:id="rId3" tooltip="Georges Guillain (médecin)"/>
              </a:rPr>
              <a:t>Guillain</a:t>
            </a:r>
            <a:r>
              <a:rPr lang="fr-FR" b="1" dirty="0" smtClean="0"/>
              <a:t>-</a:t>
            </a:r>
            <a:r>
              <a:rPr lang="fr-FR" b="1" dirty="0" smtClean="0">
                <a:hlinkClick r:id="rId4" tooltip="Jean Alexandre Barré"/>
              </a:rPr>
              <a:t>Barré</a:t>
            </a:r>
            <a:r>
              <a:rPr lang="fr-FR" b="1" dirty="0" smtClean="0"/>
              <a:t> (SGB) ou syndrome de Guillain-Barré-</a:t>
            </a:r>
            <a:r>
              <a:rPr lang="fr-FR" b="1" dirty="0" err="1" smtClean="0"/>
              <a:t>Strohl</a:t>
            </a:r>
            <a:r>
              <a:rPr lang="fr-FR" b="1" dirty="0" smtClean="0"/>
              <a:t> est une </a:t>
            </a:r>
            <a:r>
              <a:rPr lang="fr-FR" b="1" dirty="0" smtClean="0">
                <a:hlinkClick r:id="rId5" tooltip="Maladie auto-immune"/>
              </a:rPr>
              <a:t>maladie auto-immune</a:t>
            </a:r>
            <a:r>
              <a:rPr lang="fr-FR" b="1" dirty="0" smtClean="0"/>
              <a:t> inflammatoire du </a:t>
            </a:r>
            <a:r>
              <a:rPr lang="fr-FR" b="1" dirty="0" smtClean="0">
                <a:hlinkClick r:id="rId6" tooltip="Système nerveux périphérique"/>
              </a:rPr>
              <a:t>système nerveux périphérique</a:t>
            </a:r>
            <a:r>
              <a:rPr lang="fr-FR" b="1" dirty="0" smtClean="0"/>
              <a:t>. </a:t>
            </a:r>
          </a:p>
          <a:p>
            <a:pPr>
              <a:buNone/>
            </a:pPr>
            <a:r>
              <a:rPr lang="fr-FR" b="1" dirty="0" smtClean="0"/>
              <a:t>Il s'agit aussi de l'une des </a:t>
            </a:r>
            <a:r>
              <a:rPr lang="fr-FR" b="1" dirty="0" err="1" smtClean="0">
                <a:hlinkClick r:id="rId7" tooltip="Maladie neuromusculaire"/>
              </a:rPr>
              <a:t>maladiesneuromusculaires</a:t>
            </a:r>
            <a:r>
              <a:rPr lang="fr-FR" b="1" dirty="0" smtClean="0"/>
              <a:t> les plus fréquentes.</a:t>
            </a:r>
          </a:p>
          <a:p>
            <a:r>
              <a:rPr lang="fr-FR" b="1" dirty="0" smtClean="0"/>
              <a:t> La forme habituelle est </a:t>
            </a:r>
            <a:r>
              <a:rPr lang="fr-FR" b="1" dirty="0" err="1" smtClean="0"/>
              <a:t>myélinique</a:t>
            </a:r>
            <a:r>
              <a:rPr lang="fr-FR" b="1" dirty="0" smtClean="0"/>
              <a:t> (c'est-à-dire par atteinte initiale de la </a:t>
            </a:r>
            <a:r>
              <a:rPr lang="fr-FR" b="1" dirty="0" smtClean="0">
                <a:hlinkClick r:id="rId8" tooltip="Myéline"/>
              </a:rPr>
              <a:t>myéline</a:t>
            </a:r>
            <a:r>
              <a:rPr lang="fr-FR" b="1" dirty="0" smtClean="0"/>
              <a:t>) et guérit le plus souvent en quelques semaines sans séquelles.</a:t>
            </a:r>
          </a:p>
          <a:p>
            <a:r>
              <a:rPr lang="fr-FR" b="1" dirty="0" smtClean="0"/>
              <a:t> Le SGB est aussi connu sous les noms suivants :</a:t>
            </a:r>
          </a:p>
          <a:p>
            <a:pPr lvl="0">
              <a:buNone/>
            </a:pPr>
            <a:r>
              <a:rPr lang="fr-FR" b="1" dirty="0" smtClean="0">
                <a:hlinkClick r:id="rId9" tooltip="Polyneuropathie"/>
              </a:rPr>
              <a:t>- </a:t>
            </a:r>
            <a:r>
              <a:rPr lang="fr-FR" b="1" dirty="0" err="1" smtClean="0">
                <a:hlinkClick r:id="rId9" tooltip="Polyneuropathie"/>
              </a:rPr>
              <a:t>Polyneuropathie</a:t>
            </a:r>
            <a:r>
              <a:rPr lang="fr-FR" b="1" dirty="0" smtClean="0"/>
              <a:t> aiguë inflammatoire </a:t>
            </a:r>
            <a:r>
              <a:rPr lang="fr-FR" b="1" dirty="0" err="1" smtClean="0"/>
              <a:t>démyélinisante</a:t>
            </a:r>
            <a:endParaRPr lang="fr-FR" b="1" dirty="0" smtClean="0"/>
          </a:p>
          <a:p>
            <a:pPr lvl="0">
              <a:buNone/>
            </a:pPr>
            <a:r>
              <a:rPr lang="fr-FR" b="1" dirty="0" smtClean="0"/>
              <a:t>- Polyradiculonévrite aiguë idiopathique</a:t>
            </a:r>
          </a:p>
          <a:p>
            <a:pPr lvl="0">
              <a:buNone/>
            </a:pPr>
            <a:r>
              <a:rPr lang="fr-FR" b="1" dirty="0" smtClean="0"/>
              <a:t>- Polynévrite aiguë idiopathique</a:t>
            </a:r>
          </a:p>
          <a:p>
            <a:pPr lvl="0">
              <a:buNone/>
            </a:pPr>
            <a:r>
              <a:rPr lang="fr-FR" b="1" dirty="0" smtClean="0"/>
              <a:t>- Paralysie ascendante de </a:t>
            </a:r>
            <a:r>
              <a:rPr lang="fr-FR" b="1" dirty="0" smtClean="0">
                <a:hlinkClick r:id="rId10" tooltip="Octave Landry"/>
              </a:rPr>
              <a:t>Landry</a:t>
            </a:r>
            <a:endParaRPr lang="fr-FR" b="1" dirty="0" smtClean="0"/>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lstStyle/>
          <a:p>
            <a:pPr>
              <a:buNone/>
            </a:pPr>
            <a:r>
              <a:rPr lang="fr-FR" sz="3600" b="1" u="sng" dirty="0" smtClean="0">
                <a:solidFill>
                  <a:srgbClr val="FF0000"/>
                </a:solidFill>
              </a:rPr>
              <a:t>Causes:</a:t>
            </a:r>
          </a:p>
          <a:p>
            <a:r>
              <a:rPr lang="fr-FR" b="1" dirty="0" smtClean="0"/>
              <a:t>L'origine du </a:t>
            </a:r>
            <a:r>
              <a:rPr lang="fr-FR" b="1" dirty="0" smtClean="0">
                <a:hlinkClick r:id="rId2" tooltip="Syndrome"/>
              </a:rPr>
              <a:t>syndrome</a:t>
            </a:r>
            <a:r>
              <a:rPr lang="fr-FR" b="1" dirty="0" smtClean="0"/>
              <a:t> de Guillain-Barré n'est pas connue .</a:t>
            </a:r>
          </a:p>
          <a:p>
            <a:r>
              <a:rPr lang="fr-FR" b="1" dirty="0" smtClean="0"/>
              <a:t>La moitié des cas surviennent quelques jours, voire quelques semaines après une infection virale</a:t>
            </a:r>
            <a:r>
              <a:rPr lang="fr-FR" b="1" baseline="30000" dirty="0" smtClean="0"/>
              <a:t> </a:t>
            </a:r>
            <a:r>
              <a:rPr lang="fr-FR" b="1" dirty="0" smtClean="0"/>
              <a:t> (grippe).</a:t>
            </a:r>
            <a:r>
              <a:rPr lang="fr-FR" dirty="0" smtClean="0"/>
              <a:t> </a:t>
            </a:r>
          </a:p>
          <a:p>
            <a:r>
              <a:rPr lang="fr-FR" b="1" dirty="0" smtClean="0"/>
              <a:t>Le syndrome de Guillain-Barré peut également survenir durant la grossesse.</a:t>
            </a:r>
          </a:p>
          <a:p>
            <a:r>
              <a:rPr lang="fr-FR" b="1" dirty="0" smtClean="0"/>
              <a:t>Certains cas sont apparus simultanément à une maladie rare du métabolisme de l'</a:t>
            </a:r>
            <a:r>
              <a:rPr lang="fr-FR" b="1" dirty="0" smtClean="0">
                <a:hlinkClick r:id="rId3" tooltip="Hème"/>
              </a:rPr>
              <a:t>hème</a:t>
            </a:r>
            <a:r>
              <a:rPr lang="fr-FR" b="1" dirty="0" smtClean="0"/>
              <a:t> (constituant de l'</a:t>
            </a:r>
            <a:r>
              <a:rPr lang="fr-FR" b="1" dirty="0" smtClean="0">
                <a:hlinkClick r:id="rId4" tooltip="Hémoglobine"/>
              </a:rPr>
              <a:t>hémoglobine</a:t>
            </a:r>
            <a:r>
              <a:rPr lang="fr-FR" b="1" dirty="0" smtClean="0"/>
              <a:t>)</a:t>
            </a:r>
          </a:p>
          <a:p>
            <a:endParaRPr lang="fr-FR"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normAutofit lnSpcReduction="10000"/>
          </a:bodyPr>
          <a:lstStyle/>
          <a:p>
            <a:pPr>
              <a:buNone/>
            </a:pPr>
            <a:r>
              <a:rPr lang="fr-FR" sz="4000" b="1" u="sng" dirty="0" smtClean="0">
                <a:solidFill>
                  <a:srgbClr val="FF0000"/>
                </a:solidFill>
              </a:rPr>
              <a:t>Physiopathologie</a:t>
            </a:r>
            <a:r>
              <a:rPr lang="fr-FR" sz="3600" b="1" dirty="0" smtClean="0"/>
              <a:t> </a:t>
            </a:r>
            <a:r>
              <a:rPr lang="fr-FR" dirty="0" smtClean="0"/>
              <a:t>:</a:t>
            </a:r>
          </a:p>
          <a:p>
            <a:r>
              <a:rPr lang="fr-FR" sz="3600" b="1" dirty="0" smtClean="0"/>
              <a:t>Les nerfs du patient atteint du </a:t>
            </a:r>
            <a:r>
              <a:rPr lang="fr-FR" sz="3600" b="1" dirty="0" smtClean="0">
                <a:hlinkClick r:id="rId2" tooltip="Syndrome"/>
              </a:rPr>
              <a:t>syndrome</a:t>
            </a:r>
            <a:r>
              <a:rPr lang="fr-FR" sz="3600" b="1" dirty="0" smtClean="0"/>
              <a:t> de Guillain-Barré sont attaqués par son propre système immunitaire. </a:t>
            </a:r>
          </a:p>
          <a:p>
            <a:r>
              <a:rPr lang="fr-FR" sz="3600" b="1" dirty="0" smtClean="0"/>
              <a:t>À la suite de cette attaque, dite auto-immune, la </a:t>
            </a:r>
            <a:r>
              <a:rPr lang="fr-FR" sz="3600" b="1" dirty="0" smtClean="0">
                <a:hlinkClick r:id="rId3" tooltip="Neurolemme"/>
              </a:rPr>
              <a:t>gaine de myéline</a:t>
            </a:r>
            <a:r>
              <a:rPr lang="fr-FR" sz="3600" b="1" dirty="0" smtClean="0"/>
              <a:t> est endommagée et les signaux sont ralentis ou modifiés. </a:t>
            </a:r>
          </a:p>
          <a:p>
            <a:r>
              <a:rPr lang="fr-FR" sz="3600" b="1" dirty="0" smtClean="0"/>
              <a:t>Cette forme concerne presque la totalité des Guillain-Barré des pays occidentaux. </a:t>
            </a:r>
          </a:p>
          <a:p>
            <a:r>
              <a:rPr lang="fr-FR" sz="3600" b="1" dirty="0" smtClean="0"/>
              <a:t>Rarement l'</a:t>
            </a:r>
            <a:r>
              <a:rPr lang="fr-FR" sz="3600" b="1" dirty="0" smtClean="0">
                <a:hlinkClick r:id="rId4" tooltip="Axone"/>
              </a:rPr>
              <a:t>axone</a:t>
            </a:r>
            <a:r>
              <a:rPr lang="fr-FR" sz="3600" b="1" dirty="0" smtClean="0"/>
              <a:t> est lui-même atteint, cette forme étant plus fréquente en Asie</a:t>
            </a:r>
            <a:r>
              <a:rPr lang="fr-FR" dirty="0" smtClean="0"/>
              <a:t>.</a:t>
            </a:r>
          </a:p>
          <a:p>
            <a:pPr>
              <a:buNone/>
            </a:pPr>
            <a:endParaRPr lang="fr-FR"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90"/>
            <a:ext cx="8786874" cy="6643710"/>
          </a:xfrm>
        </p:spPr>
        <p:txBody>
          <a:bodyPr>
            <a:normAutofit/>
          </a:bodyPr>
          <a:lstStyle/>
          <a:p>
            <a:r>
              <a:rPr lang="fr-FR" sz="3600" b="1" dirty="0" smtClean="0"/>
              <a:t>La cible de l'</a:t>
            </a:r>
            <a:r>
              <a:rPr lang="fr-FR" sz="3600" b="1" dirty="0" smtClean="0">
                <a:hlinkClick r:id="rId2" tooltip="Maladie auto-immune"/>
              </a:rPr>
              <a:t>auto-anticorps</a:t>
            </a:r>
            <a:r>
              <a:rPr lang="fr-FR" sz="3600" b="1" dirty="0" smtClean="0"/>
              <a:t> dans les formes </a:t>
            </a:r>
            <a:r>
              <a:rPr lang="fr-FR" sz="3600" b="1" dirty="0" err="1" smtClean="0"/>
              <a:t>axonales</a:t>
            </a:r>
            <a:r>
              <a:rPr lang="fr-FR" sz="3600" b="1" dirty="0" smtClean="0"/>
              <a:t> pourrait être un </a:t>
            </a:r>
            <a:r>
              <a:rPr lang="fr-FR" sz="3600" b="1" dirty="0" smtClean="0">
                <a:hlinkClick r:id="rId3" tooltip="Ganglioside"/>
              </a:rPr>
              <a:t>ganglioside</a:t>
            </a:r>
            <a:r>
              <a:rPr lang="fr-FR" sz="3600" b="1" baseline="30000" dirty="0" smtClean="0">
                <a:hlinkClick r:id="rId4"/>
              </a:rPr>
              <a:t>16</a:t>
            </a:r>
            <a:r>
              <a:rPr lang="fr-FR" sz="3600" b="1" dirty="0" smtClean="0"/>
              <a:t>, sucre complexe situé sur les neurones. </a:t>
            </a:r>
          </a:p>
          <a:p>
            <a:r>
              <a:rPr lang="fr-FR" sz="3600" b="1" dirty="0" smtClean="0"/>
              <a:t>Il semble exister une parenté entre certains antigènes du </a:t>
            </a:r>
            <a:r>
              <a:rPr lang="fr-FR" sz="3600" b="1" dirty="0" err="1" smtClean="0"/>
              <a:t>Campylobacter</a:t>
            </a:r>
            <a:r>
              <a:rPr lang="fr-FR" sz="3600" b="1" dirty="0" smtClean="0"/>
              <a:t> </a:t>
            </a:r>
            <a:r>
              <a:rPr lang="fr-FR" sz="3600" b="1" dirty="0" err="1" smtClean="0"/>
              <a:t>Jejuni</a:t>
            </a:r>
            <a:r>
              <a:rPr lang="fr-FR" sz="3600" b="1" dirty="0" smtClean="0"/>
              <a:t> et certains </a:t>
            </a:r>
            <a:r>
              <a:rPr lang="fr-FR" sz="3600" b="1" dirty="0" err="1" smtClean="0">
                <a:hlinkClick r:id="rId3" tooltip="Ganglioside"/>
              </a:rPr>
              <a:t>gangliosides</a:t>
            </a:r>
            <a:r>
              <a:rPr lang="fr-FR" sz="3600" b="1" dirty="0" smtClean="0"/>
              <a:t>, molécules présentes dans le système nerveux, ce qui pourrait expliquer l'</a:t>
            </a:r>
            <a:r>
              <a:rPr lang="fr-FR" sz="3600" b="1" dirty="0" smtClean="0">
                <a:hlinkClick r:id="rId2" tooltip="Maladie auto-immune"/>
              </a:rPr>
              <a:t>auto-immunité</a:t>
            </a:r>
            <a:r>
              <a:rPr lang="fr-FR" sz="3600" b="1" baseline="30000" dirty="0" smtClean="0">
                <a:hlinkClick r:id="rId4"/>
              </a:rPr>
              <a:t>17</a:t>
            </a:r>
            <a:r>
              <a:rPr lang="fr-FR" sz="3600" b="1" dirty="0" smtClean="0"/>
              <a:t>.</a:t>
            </a:r>
          </a:p>
          <a:p>
            <a:r>
              <a:rPr lang="fr-FR" sz="3600" b="1" dirty="0" smtClean="0"/>
              <a:t> Dans la forme </a:t>
            </a:r>
            <a:r>
              <a:rPr lang="fr-FR" sz="3600" b="1" dirty="0" err="1" smtClean="0"/>
              <a:t>démyélinisante</a:t>
            </a:r>
            <a:r>
              <a:rPr lang="fr-FR" sz="3600" b="1" dirty="0" smtClean="0"/>
              <a:t>, la cible de l'anticorps n'est pas connue.</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2918" y="71414"/>
            <a:ext cx="8686800" cy="1143000"/>
          </a:xfrm>
        </p:spPr>
        <p:txBody>
          <a:bodyPr>
            <a:normAutofit fontScale="90000"/>
          </a:bodyPr>
          <a:lstStyle/>
          <a:p>
            <a:r>
              <a:rPr lang="fr-FR" sz="5300" b="1" u="sng" dirty="0" smtClean="0">
                <a:solidFill>
                  <a:srgbClr val="FF0000"/>
                </a:solidFill>
              </a:rPr>
              <a:t>Accident vasculaire cérébral </a:t>
            </a:r>
            <a:r>
              <a:rPr lang="fr-FR" b="1" u="sng" dirty="0" smtClean="0">
                <a:solidFill>
                  <a:srgbClr val="FF0000"/>
                </a:solidFill>
              </a:rPr>
              <a:t>( AVC)</a:t>
            </a:r>
            <a:r>
              <a:rPr lang="fr-FR" b="1" dirty="0" smtClean="0"/>
              <a:t/>
            </a:r>
            <a:br>
              <a:rPr lang="fr-FR" b="1" dirty="0" smtClean="0"/>
            </a:br>
            <a:endParaRPr lang="fr-FR" dirty="0"/>
          </a:p>
        </p:txBody>
      </p:sp>
      <p:sp>
        <p:nvSpPr>
          <p:cNvPr id="3" name="Espace réservé du contenu 2"/>
          <p:cNvSpPr>
            <a:spLocks noGrp="1"/>
          </p:cNvSpPr>
          <p:nvPr>
            <p:ph idx="1"/>
          </p:nvPr>
        </p:nvSpPr>
        <p:spPr>
          <a:xfrm>
            <a:off x="0" y="857232"/>
            <a:ext cx="9144000" cy="5857892"/>
          </a:xfrm>
        </p:spPr>
        <p:txBody>
          <a:bodyPr>
            <a:normAutofit fontScale="92500" lnSpcReduction="20000"/>
          </a:bodyPr>
          <a:lstStyle/>
          <a:p>
            <a:pPr lvl="0">
              <a:buNone/>
            </a:pPr>
            <a:r>
              <a:rPr lang="fr-FR" sz="2600" b="1" dirty="0">
                <a:hlinkClick r:id="rId2"/>
              </a:rPr>
              <a:t>1 </a:t>
            </a:r>
            <a:r>
              <a:rPr lang="fr-FR" sz="2600" b="1" dirty="0" smtClean="0">
                <a:hlinkClick r:id="rId2"/>
              </a:rPr>
              <a:t> </a:t>
            </a:r>
            <a:r>
              <a:rPr lang="fr-FR" sz="3500" b="1" dirty="0">
                <a:hlinkClick r:id="rId2"/>
              </a:rPr>
              <a:t>définitions</a:t>
            </a:r>
            <a:endParaRPr lang="fr-FR" sz="34400" b="1" dirty="0"/>
          </a:p>
          <a:p>
            <a:pPr lvl="0">
              <a:buNone/>
            </a:pPr>
            <a:r>
              <a:rPr lang="fr-FR" sz="3500" b="1" dirty="0">
                <a:hlinkClick r:id="rId2"/>
              </a:rPr>
              <a:t>2 Classification</a:t>
            </a:r>
            <a:endParaRPr lang="fr-FR" sz="34400" b="1" dirty="0"/>
          </a:p>
          <a:p>
            <a:pPr lvl="1"/>
            <a:r>
              <a:rPr lang="fr-FR" sz="3500" b="1" dirty="0">
                <a:hlinkClick r:id="rId2"/>
              </a:rPr>
              <a:t>2.1 Ischémique</a:t>
            </a:r>
            <a:endParaRPr lang="fr-FR" sz="28500" b="1" dirty="0"/>
          </a:p>
          <a:p>
            <a:pPr lvl="1"/>
            <a:r>
              <a:rPr lang="fr-FR" sz="3500" b="1" dirty="0">
                <a:hlinkClick r:id="rId2"/>
              </a:rPr>
              <a:t>2.2 Hémorragique</a:t>
            </a:r>
            <a:endParaRPr lang="fr-FR" sz="28500" b="1" dirty="0"/>
          </a:p>
          <a:p>
            <a:pPr lvl="0">
              <a:buNone/>
            </a:pPr>
            <a:r>
              <a:rPr lang="fr-FR" sz="3500" b="1" dirty="0">
                <a:hlinkClick r:id="rId2"/>
              </a:rPr>
              <a:t>3 Étiologie</a:t>
            </a:r>
            <a:endParaRPr lang="fr-FR" sz="34400" b="1" dirty="0"/>
          </a:p>
          <a:p>
            <a:pPr lvl="0">
              <a:buNone/>
            </a:pPr>
            <a:r>
              <a:rPr lang="fr-FR" sz="3500" b="1" dirty="0">
                <a:hlinkClick r:id="rId2"/>
              </a:rPr>
              <a:t>4 Pronostic</a:t>
            </a:r>
            <a:endParaRPr lang="fr-FR" sz="34400" b="1" dirty="0"/>
          </a:p>
          <a:p>
            <a:pPr lvl="0">
              <a:buNone/>
            </a:pPr>
            <a:r>
              <a:rPr lang="fr-FR" sz="3500" b="1" dirty="0">
                <a:hlinkClick r:id="rId2"/>
              </a:rPr>
              <a:t>5 Épidémiologie</a:t>
            </a:r>
            <a:endParaRPr lang="fr-FR" sz="34400" b="1" dirty="0"/>
          </a:p>
          <a:p>
            <a:pPr lvl="1"/>
            <a:r>
              <a:rPr lang="fr-FR" sz="3500" b="1" dirty="0">
                <a:hlinkClick r:id="rId2"/>
              </a:rPr>
              <a:t>5.1 Facteurs de risque</a:t>
            </a:r>
            <a:endParaRPr lang="fr-FR" sz="28500" b="1" dirty="0"/>
          </a:p>
          <a:p>
            <a:pPr lvl="0">
              <a:buNone/>
            </a:pPr>
            <a:r>
              <a:rPr lang="fr-FR" sz="3500" b="1" dirty="0">
                <a:hlinkClick r:id="rId2"/>
              </a:rPr>
              <a:t>6 Sémiologie</a:t>
            </a:r>
            <a:endParaRPr lang="fr-FR" sz="34400" b="1" dirty="0"/>
          </a:p>
          <a:p>
            <a:pPr lvl="0">
              <a:buNone/>
            </a:pPr>
            <a:r>
              <a:rPr lang="fr-FR" sz="3500" b="1" dirty="0">
                <a:hlinkClick r:id="rId2"/>
              </a:rPr>
              <a:t>7 Traitements</a:t>
            </a:r>
            <a:endParaRPr lang="fr-FR" sz="34400" b="1" dirty="0"/>
          </a:p>
          <a:p>
            <a:pPr lvl="1"/>
            <a:r>
              <a:rPr lang="fr-FR" sz="3500" b="1" dirty="0">
                <a:hlinkClick r:id="rId2"/>
              </a:rPr>
              <a:t>7.1 En aigu</a:t>
            </a:r>
            <a:endParaRPr lang="fr-FR" sz="28500" b="1" dirty="0"/>
          </a:p>
          <a:p>
            <a:pPr lvl="1"/>
            <a:r>
              <a:rPr lang="fr-FR" sz="3500" b="1" dirty="0">
                <a:hlinkClick r:id="rId2"/>
              </a:rPr>
              <a:t>7.2 À distance de l'épisode</a:t>
            </a:r>
            <a:endParaRPr lang="fr-FR" sz="28500" b="1" dirty="0"/>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sz="3600" b="1" u="sng" dirty="0" smtClean="0">
                <a:solidFill>
                  <a:srgbClr val="FF0000"/>
                </a:solidFill>
              </a:rPr>
              <a:t>Signes et symptômes</a:t>
            </a:r>
            <a:r>
              <a:rPr lang="fr-FR" dirty="0" smtClean="0"/>
              <a:t>:</a:t>
            </a:r>
          </a:p>
          <a:p>
            <a:r>
              <a:rPr lang="fr-FR" b="1" dirty="0" smtClean="0"/>
              <a:t>La gravité du syndrome de Guillain-Barré peut varier considérablement.</a:t>
            </a:r>
          </a:p>
          <a:p>
            <a:r>
              <a:rPr lang="fr-FR" b="1" dirty="0" smtClean="0"/>
              <a:t> Dans sa forme légère, il peut provoquer un gonflement ou une boiterie à type de </a:t>
            </a:r>
            <a:r>
              <a:rPr lang="fr-FR" b="1" u="sng" dirty="0" err="1" smtClean="0">
                <a:hlinkClick r:id="rId3" tooltip="Steppage"/>
              </a:rPr>
              <a:t>steppage</a:t>
            </a:r>
            <a:r>
              <a:rPr lang="fr-FR" b="1" dirty="0" err="1" smtClean="0"/>
              <a:t>et</a:t>
            </a:r>
            <a:r>
              <a:rPr lang="fr-FR" b="1" dirty="0" smtClean="0"/>
              <a:t>, éventuellement, des fourmillements et une faiblesse des membres supérieurs pouvant gêner, brièvement ou durant des jours ou des semaines, le patient dans sa vie de tous les jours.</a:t>
            </a:r>
          </a:p>
          <a:p>
            <a:r>
              <a:rPr lang="fr-FR" b="1" dirty="0" smtClean="0"/>
              <a:t> Ces signes, accompagnant ou suivant une maladie virale, comme des maux de gorge ou des diarrhées, peuvent être évocateurs de ce syndrome.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900"/>
            <a:ext cx="9144000" cy="6858000"/>
          </a:xfrm>
        </p:spPr>
        <p:txBody>
          <a:bodyPr/>
          <a:lstStyle/>
          <a:p>
            <a:r>
              <a:rPr lang="fr-FR" b="1" dirty="0" smtClean="0"/>
              <a:t>À l'inverse de ces formes, un patient peut, à l'autre extrême, être </a:t>
            </a:r>
            <a:r>
              <a:rPr lang="fr-FR" b="1" u="sng" dirty="0" smtClean="0">
                <a:hlinkClick r:id="rId2" tooltip="Paralysie"/>
              </a:rPr>
              <a:t>paralysé</a:t>
            </a:r>
            <a:r>
              <a:rPr lang="fr-FR" b="1" dirty="0" smtClean="0"/>
              <a:t> à un degré plus important et présenter de nombreuses complications, parmi lesquelles:</a:t>
            </a:r>
          </a:p>
          <a:p>
            <a:pPr>
              <a:buNone/>
            </a:pPr>
            <a:r>
              <a:rPr lang="fr-FR" b="1" dirty="0" smtClean="0"/>
              <a:t> - l'incapacité de respirer, </a:t>
            </a:r>
          </a:p>
          <a:p>
            <a:pPr>
              <a:buFontTx/>
              <a:buChar char="-"/>
            </a:pPr>
            <a:r>
              <a:rPr lang="fr-FR" b="1" dirty="0" smtClean="0"/>
              <a:t>un pouls anormal, </a:t>
            </a:r>
          </a:p>
          <a:p>
            <a:pPr>
              <a:buFontTx/>
              <a:buChar char="-"/>
            </a:pPr>
            <a:r>
              <a:rPr lang="fr-FR" b="1" dirty="0" smtClean="0"/>
              <a:t>une tension artérielle anormale, </a:t>
            </a:r>
          </a:p>
          <a:p>
            <a:pPr>
              <a:buFontTx/>
              <a:buChar char="-"/>
            </a:pPr>
            <a:r>
              <a:rPr lang="fr-FR" b="1" dirty="0" smtClean="0"/>
              <a:t>une congestion pulmonaire,  </a:t>
            </a:r>
          </a:p>
          <a:p>
            <a:pPr>
              <a:buFontTx/>
              <a:buChar char="-"/>
            </a:pPr>
            <a:r>
              <a:rPr lang="fr-FR" b="1" dirty="0" smtClean="0"/>
              <a:t>des infections,</a:t>
            </a:r>
          </a:p>
          <a:p>
            <a:pPr>
              <a:buFontTx/>
              <a:buChar char="-"/>
            </a:pPr>
            <a:r>
              <a:rPr lang="fr-FR" b="1" dirty="0" smtClean="0"/>
              <a:t> et des caillots de sang, </a:t>
            </a:r>
          </a:p>
          <a:p>
            <a:pPr>
              <a:buNone/>
            </a:pPr>
            <a:r>
              <a:rPr lang="fr-FR" b="1" dirty="0" smtClean="0"/>
              <a:t>le tout pouvant mettre en danger la vie du patient</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r>
              <a:rPr lang="fr-FR" b="1" dirty="0" smtClean="0"/>
              <a:t>Typiquement, le SGB évolue en trois phases successives :</a:t>
            </a:r>
          </a:p>
          <a:p>
            <a:pPr lvl="0">
              <a:buNone/>
            </a:pPr>
            <a:r>
              <a:rPr lang="fr-FR" b="1" dirty="0" smtClean="0"/>
              <a:t>1- </a:t>
            </a:r>
            <a:r>
              <a:rPr lang="fr-FR" b="1" u="sng" dirty="0" smtClean="0">
                <a:solidFill>
                  <a:srgbClr val="00B050"/>
                </a:solidFill>
              </a:rPr>
              <a:t>Phase d'extension</a:t>
            </a:r>
            <a:r>
              <a:rPr lang="fr-FR" b="1" dirty="0" smtClean="0"/>
              <a:t> : elle correspond à une apparition rapide, de un jour à quatre semaines d'une faiblesse, conduisant parfois à une franche paralysie. Le déficit affecte les deux côtés du corps de manière relativement identique, il est typiquement ascendant pour toucher les jambes, ensuite les bras, et parfois même les muscles respiratoires et le visage.</a:t>
            </a:r>
          </a:p>
          <a:p>
            <a:pPr lvl="0">
              <a:buNone/>
            </a:pPr>
            <a:r>
              <a:rPr lang="fr-FR" b="1" dirty="0" smtClean="0">
                <a:solidFill>
                  <a:srgbClr val="00B050"/>
                </a:solidFill>
              </a:rPr>
              <a:t>2 </a:t>
            </a:r>
            <a:r>
              <a:rPr lang="fr-FR" b="1" u="sng" dirty="0" smtClean="0">
                <a:solidFill>
                  <a:srgbClr val="00B050"/>
                </a:solidFill>
              </a:rPr>
              <a:t>-Phase de plateau</a:t>
            </a:r>
            <a:r>
              <a:rPr lang="fr-FR" b="1" dirty="0" smtClean="0"/>
              <a:t> : elle est fonction de la gravité des symptômes, généralement, plus les déficits sont importants, plus cette phase de plateau est longue.</a:t>
            </a:r>
          </a:p>
          <a:p>
            <a:pPr lvl="0">
              <a:buNone/>
            </a:pPr>
            <a:r>
              <a:rPr lang="fr-FR" b="1" dirty="0" smtClean="0">
                <a:solidFill>
                  <a:srgbClr val="00B050"/>
                </a:solidFill>
              </a:rPr>
              <a:t>3- </a:t>
            </a:r>
            <a:r>
              <a:rPr lang="fr-FR" b="1" u="sng" dirty="0" smtClean="0">
                <a:solidFill>
                  <a:srgbClr val="00B050"/>
                </a:solidFill>
              </a:rPr>
              <a:t>Phase de récupération</a:t>
            </a:r>
            <a:r>
              <a:rPr lang="fr-FR" b="1" dirty="0" smtClean="0"/>
              <a:t> : elle dure plusieurs semaines, parfois des mois, elle se fait à l'inverse de la phase d'extension.</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314"/>
            <a:ext cx="9001156" cy="6715148"/>
          </a:xfrm>
        </p:spPr>
        <p:txBody>
          <a:bodyPr>
            <a:normAutofit/>
          </a:bodyPr>
          <a:lstStyle/>
          <a:p>
            <a:r>
              <a:rPr lang="fr-FR" b="1" dirty="0" smtClean="0"/>
              <a:t>L'examen clinique montre souvent des anomalies sensorielles, telles que des sensations réduites, des engourdissements, des fourmillements ou des douleurs. Les </a:t>
            </a:r>
            <a:r>
              <a:rPr lang="fr-FR" b="1" dirty="0" smtClean="0">
                <a:hlinkClick r:id="rId2" tooltip="Réflexe tendineux"/>
              </a:rPr>
              <a:t>réflexes </a:t>
            </a:r>
            <a:r>
              <a:rPr lang="fr-FR" b="1" dirty="0" err="1" smtClean="0">
                <a:hlinkClick r:id="rId2" tooltip="Réflexe tendineux"/>
              </a:rPr>
              <a:t>ostéo</a:t>
            </a:r>
            <a:r>
              <a:rPr lang="fr-FR" b="1" dirty="0" smtClean="0">
                <a:hlinkClick r:id="rId2" tooltip="Réflexe tendineux"/>
              </a:rPr>
              <a:t>-tendineux</a:t>
            </a:r>
            <a:r>
              <a:rPr lang="fr-FR" b="1" dirty="0" smtClean="0"/>
              <a:t> sont diminués ou abolis.</a:t>
            </a:r>
          </a:p>
          <a:p>
            <a:pPr>
              <a:buNone/>
            </a:pPr>
            <a:endParaRPr lang="fr-FR" b="1" dirty="0" smtClean="0"/>
          </a:p>
          <a:p>
            <a:r>
              <a:rPr lang="fr-FR" b="1" dirty="0" smtClean="0"/>
              <a:t>Fréquemment, il existe une accélération du pouls (</a:t>
            </a:r>
            <a:r>
              <a:rPr lang="fr-FR" b="1" dirty="0" smtClean="0">
                <a:hlinkClick r:id="rId3" tooltip="Tachycardie"/>
              </a:rPr>
              <a:t>tachycardie</a:t>
            </a:r>
            <a:r>
              <a:rPr lang="fr-FR" b="1" dirty="0" smtClean="0"/>
              <a:t>), une </a:t>
            </a:r>
            <a:r>
              <a:rPr lang="fr-FR" b="1" dirty="0" smtClean="0">
                <a:hlinkClick r:id="rId4" tooltip="Hypertension artérielle"/>
              </a:rPr>
              <a:t>hypertension artérielle</a:t>
            </a:r>
            <a:r>
              <a:rPr lang="fr-FR" b="1" dirty="0" smtClean="0"/>
              <a:t>. La difficulté respiratoire peut être latente (sans essoufflement marqué) et peut témoigner d'une forme grave.</a:t>
            </a:r>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normAutofit/>
          </a:bodyPr>
          <a:lstStyle/>
          <a:p>
            <a:pPr>
              <a:buNone/>
            </a:pPr>
            <a:r>
              <a:rPr lang="fr-FR" sz="4400" b="1" u="sng" dirty="0" smtClean="0">
                <a:solidFill>
                  <a:srgbClr val="FF0000"/>
                </a:solidFill>
              </a:rPr>
              <a:t>Diagnostic</a:t>
            </a:r>
            <a:r>
              <a:rPr lang="fr-FR" sz="4000" dirty="0" smtClean="0"/>
              <a:t> </a:t>
            </a:r>
            <a:r>
              <a:rPr lang="fr-FR" dirty="0" smtClean="0"/>
              <a:t>:</a:t>
            </a:r>
          </a:p>
          <a:p>
            <a:r>
              <a:rPr lang="fr-FR" sz="3600" b="1" dirty="0" smtClean="0"/>
              <a:t>Une </a:t>
            </a:r>
            <a:r>
              <a:rPr lang="fr-FR" sz="3600" b="1" dirty="0" err="1" smtClean="0">
                <a:hlinkClick r:id="rId2" tooltip="Hyperprotéinorachie (page inexistante)"/>
              </a:rPr>
              <a:t>hyperprotéinorachie</a:t>
            </a:r>
            <a:r>
              <a:rPr lang="fr-FR" sz="3600" b="1" dirty="0" smtClean="0"/>
              <a:t> (augmentation de la concentration en protides dans le LCR est habituelle au 10</a:t>
            </a:r>
            <a:r>
              <a:rPr lang="fr-FR" sz="3600" b="1" baseline="30000" dirty="0" smtClean="0"/>
              <a:t>e</a:t>
            </a:r>
            <a:r>
              <a:rPr lang="fr-FR" sz="3600" b="1" dirty="0" smtClean="0"/>
              <a:t> jour suivant l'apparition des symptômes).</a:t>
            </a:r>
          </a:p>
          <a:p>
            <a:r>
              <a:rPr lang="fr-FR" sz="3600" b="1" dirty="0" smtClean="0"/>
              <a:t>L'</a:t>
            </a:r>
            <a:r>
              <a:rPr lang="fr-FR" sz="3600" b="1" dirty="0" smtClean="0">
                <a:hlinkClick r:id="rId3" tooltip="Électromyographie"/>
              </a:rPr>
              <a:t>électromyographie</a:t>
            </a:r>
            <a:r>
              <a:rPr lang="fr-FR" sz="3600" b="1" dirty="0" smtClean="0"/>
              <a:t> :  ralentissement ou une absence de conduction nerveuse dans près de 85 % des cas</a:t>
            </a:r>
            <a:r>
              <a:rPr lang="fr-FR" sz="3600" b="1" baseline="30000" dirty="0" smtClean="0"/>
              <a:t>.</a:t>
            </a:r>
            <a:endParaRPr lang="fr-FR" sz="3600" b="1" dirty="0" smtClean="0"/>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9001156" cy="6858000"/>
          </a:xfrm>
        </p:spPr>
        <p:txBody>
          <a:bodyPr>
            <a:normAutofit fontScale="32500" lnSpcReduction="20000"/>
          </a:bodyPr>
          <a:lstStyle/>
          <a:p>
            <a:pPr>
              <a:buNone/>
            </a:pPr>
            <a:r>
              <a:rPr lang="fr-FR" sz="9800" b="1" u="sng" dirty="0" smtClean="0">
                <a:solidFill>
                  <a:srgbClr val="FF0000"/>
                </a:solidFill>
              </a:rPr>
              <a:t>Complications</a:t>
            </a:r>
            <a:r>
              <a:rPr lang="fr-FR" sz="6200" dirty="0" smtClean="0"/>
              <a:t> </a:t>
            </a:r>
            <a:r>
              <a:rPr lang="fr-FR" sz="4900" dirty="0" smtClean="0"/>
              <a:t>:</a:t>
            </a:r>
            <a:endParaRPr lang="fr-FR" dirty="0" smtClean="0"/>
          </a:p>
          <a:p>
            <a:pPr>
              <a:buNone/>
            </a:pPr>
            <a:r>
              <a:rPr lang="fr-FR" sz="8600" b="1" dirty="0" smtClean="0"/>
              <a:t>Il existe quatre principales complications du SGB  :</a:t>
            </a:r>
          </a:p>
          <a:p>
            <a:pPr>
              <a:buNone/>
            </a:pPr>
            <a:endParaRPr lang="fr-FR" sz="8600" b="1" dirty="0" smtClean="0"/>
          </a:p>
          <a:p>
            <a:pPr lvl="0">
              <a:buNone/>
            </a:pPr>
            <a:r>
              <a:rPr lang="fr-FR" sz="8600" b="1" dirty="0" smtClean="0"/>
              <a:t>1- détresse respiratoire : celle-ci peut-être due à une paralysie du diaphragme</a:t>
            </a:r>
          </a:p>
          <a:p>
            <a:pPr lvl="0">
              <a:buNone/>
            </a:pPr>
            <a:endParaRPr lang="fr-FR" sz="8600" b="1" dirty="0" smtClean="0"/>
          </a:p>
          <a:p>
            <a:pPr lvl="0">
              <a:buNone/>
            </a:pPr>
            <a:r>
              <a:rPr lang="fr-FR" sz="8600" b="1" dirty="0" smtClean="0"/>
              <a:t>2- troubles de la </a:t>
            </a:r>
            <a:r>
              <a:rPr lang="fr-FR" sz="8600" b="1" dirty="0" smtClean="0">
                <a:hlinkClick r:id="rId2" tooltip="Déglutition"/>
              </a:rPr>
              <a:t>déglutition</a:t>
            </a:r>
            <a:r>
              <a:rPr lang="fr-FR" sz="8600" b="1" dirty="0" smtClean="0"/>
              <a:t> : due à une paralysie des muscles du pharynx. </a:t>
            </a:r>
          </a:p>
          <a:p>
            <a:pPr lvl="0">
              <a:buNone/>
            </a:pPr>
            <a:endParaRPr lang="fr-FR" sz="8600" b="1" dirty="0" smtClean="0"/>
          </a:p>
          <a:p>
            <a:pPr lvl="0">
              <a:buNone/>
            </a:pPr>
            <a:r>
              <a:rPr lang="fr-FR" sz="8600" b="1" dirty="0" smtClean="0">
                <a:hlinkClick r:id="rId3" tooltip="Dystonie neurovégétative"/>
              </a:rPr>
              <a:t>3 -</a:t>
            </a:r>
            <a:r>
              <a:rPr lang="fr-FR" sz="8600" b="1" dirty="0" err="1" smtClean="0">
                <a:hlinkClick r:id="rId3" tooltip="Dystonie neurovégétative"/>
              </a:rPr>
              <a:t>dysautonomie</a:t>
            </a:r>
            <a:r>
              <a:rPr lang="fr-FR" sz="8600" b="1" dirty="0" smtClean="0"/>
              <a:t> : elle correspond à un dérèglement du </a:t>
            </a:r>
            <a:r>
              <a:rPr lang="fr-FR" sz="8600" b="1" dirty="0" smtClean="0">
                <a:hlinkClick r:id="rId4" tooltip="Système nerveux autonome"/>
              </a:rPr>
              <a:t>système nerveux autonome</a:t>
            </a:r>
            <a:r>
              <a:rPr lang="fr-FR" sz="8600" b="1" dirty="0" smtClean="0"/>
              <a:t> (ou neurovégétatif) pouvant, dans les cas graves, conduire à un arrêt cardiaque.</a:t>
            </a:r>
          </a:p>
          <a:p>
            <a:pPr lvl="0">
              <a:buNone/>
            </a:pPr>
            <a:r>
              <a:rPr lang="fr-FR" sz="8600" b="1" dirty="0" smtClean="0"/>
              <a:t> </a:t>
            </a:r>
          </a:p>
          <a:p>
            <a:pPr lvl="0">
              <a:buNone/>
            </a:pPr>
            <a:r>
              <a:rPr lang="fr-FR" sz="8600" b="1" dirty="0" smtClean="0">
                <a:hlinkClick r:id="rId5" tooltip="Maladie thromboembolique"/>
              </a:rPr>
              <a:t>3 maladie </a:t>
            </a:r>
            <a:r>
              <a:rPr lang="fr-FR" sz="8600" b="1" dirty="0" err="1" smtClean="0">
                <a:hlinkClick r:id="rId5" tooltip="Maladie thromboembolique"/>
              </a:rPr>
              <a:t>thrombo-embolique</a:t>
            </a:r>
            <a:r>
              <a:rPr lang="fr-FR" sz="8600" b="1" dirty="0" smtClean="0">
                <a:hlinkClick r:id="rId5" tooltip="Maladie thromboembolique"/>
              </a:rPr>
              <a:t> veineuse</a:t>
            </a:r>
            <a:r>
              <a:rPr lang="fr-FR" sz="8600" b="1" dirty="0" smtClean="0"/>
              <a:t> : il faut à la fois prévenir les complications de </a:t>
            </a:r>
            <a:r>
              <a:rPr lang="fr-FR" sz="8600" b="1" dirty="0" smtClean="0">
                <a:hlinkClick r:id="rId6" tooltip="Décubitus"/>
              </a:rPr>
              <a:t>décubitus</a:t>
            </a:r>
            <a:r>
              <a:rPr lang="fr-FR" sz="8600" b="1" dirty="0" smtClean="0"/>
              <a:t> et parfois instaurer un traitement anticoagulant.</a:t>
            </a:r>
          </a:p>
          <a:p>
            <a:pPr lvl="0">
              <a:buNone/>
            </a:pPr>
            <a:endParaRPr lang="fr-FR" sz="5100" b="1" dirty="0" smtClean="0"/>
          </a:p>
          <a:p>
            <a:pPr lvl="0">
              <a:buNone/>
            </a:pPr>
            <a:endParaRPr lang="fr-FR" sz="5100" b="1" dirty="0" smtClean="0"/>
          </a:p>
          <a:p>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buNone/>
            </a:pPr>
            <a:r>
              <a:rPr lang="fr-FR" sz="4700" u="sng" dirty="0" smtClean="0">
                <a:solidFill>
                  <a:srgbClr val="FF0000"/>
                </a:solidFill>
              </a:rPr>
              <a:t>Traitement</a:t>
            </a:r>
            <a:r>
              <a:rPr lang="fr-FR" dirty="0" smtClean="0"/>
              <a:t> :</a:t>
            </a:r>
          </a:p>
          <a:p>
            <a:r>
              <a:rPr lang="fr-FR" b="1" dirty="0" smtClean="0"/>
              <a:t>La prise en charge dans un centre de soins aigus est souhaitable, avec selon les cas, une convalescence dans un centre de rééducation, et un suivi par un programme de rééducation hors hôpital.</a:t>
            </a:r>
          </a:p>
          <a:p>
            <a:pPr>
              <a:buNone/>
            </a:pPr>
            <a:r>
              <a:rPr lang="fr-FR" b="1" dirty="0" smtClean="0">
                <a:solidFill>
                  <a:srgbClr val="00B050"/>
                </a:solidFill>
              </a:rPr>
              <a:t>1-</a:t>
            </a:r>
            <a:r>
              <a:rPr lang="fr-FR" b="1" u="sng" dirty="0" smtClean="0">
                <a:solidFill>
                  <a:srgbClr val="00B050"/>
                </a:solidFill>
              </a:rPr>
              <a:t> </a:t>
            </a:r>
            <a:r>
              <a:rPr lang="fr-FR" b="1" u="sng" smtClean="0">
                <a:solidFill>
                  <a:srgbClr val="00B050"/>
                </a:solidFill>
              </a:rPr>
              <a:t>Les plasmaphérèses </a:t>
            </a:r>
            <a:r>
              <a:rPr lang="fr-FR" b="1" smtClean="0"/>
              <a:t>Les</a:t>
            </a:r>
            <a:r>
              <a:rPr lang="fr-FR" b="1" dirty="0" smtClean="0"/>
              <a:t> </a:t>
            </a:r>
            <a:r>
              <a:rPr lang="fr-FR" b="1" dirty="0" smtClean="0">
                <a:hlinkClick r:id="rId2" tooltip="Plasmaphérèse"/>
              </a:rPr>
              <a:t>plasmaphérèses</a:t>
            </a:r>
            <a:r>
              <a:rPr lang="fr-FR" b="1" dirty="0" smtClean="0"/>
              <a:t> (échanges ou soustractions plasmatiques) ont été utilisées dans des cas graves du syndrome de Guillain-Barré.</a:t>
            </a:r>
          </a:p>
          <a:p>
            <a:pPr>
              <a:buNone/>
            </a:pPr>
            <a:r>
              <a:rPr lang="fr-FR" b="1" dirty="0" smtClean="0"/>
              <a:t> 2 -</a:t>
            </a:r>
            <a:r>
              <a:rPr lang="fr-FR" b="1" u="sng" dirty="0" smtClean="0"/>
              <a:t>Les gammaglobulines </a:t>
            </a:r>
            <a:r>
              <a:rPr lang="fr-FR" b="1" dirty="0" smtClean="0"/>
              <a:t>:  (ou </a:t>
            </a:r>
            <a:r>
              <a:rPr lang="fr-FR" b="1" dirty="0" smtClean="0">
                <a:hlinkClick r:id="rId3" tooltip="Immunoglobuline"/>
              </a:rPr>
              <a:t>immunoglobulines</a:t>
            </a:r>
            <a:r>
              <a:rPr lang="fr-FR" b="1" dirty="0" smtClean="0"/>
              <a:t>) dans le traitement de la maladie. Ce traitement serait au moins aussi efficace que la plasmaphérèse</a:t>
            </a:r>
            <a:r>
              <a:rPr lang="fr-FR" dirty="0" smtClean="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dirty="0" smtClean="0"/>
              <a:t>1-</a:t>
            </a:r>
            <a:r>
              <a:rPr lang="fr-FR" sz="4000" dirty="0" smtClean="0"/>
              <a:t> </a:t>
            </a:r>
            <a:r>
              <a:rPr lang="fr-FR" sz="4000" b="1" u="sng" dirty="0" err="1" smtClean="0">
                <a:solidFill>
                  <a:srgbClr val="FF0000"/>
                </a:solidFill>
              </a:rPr>
              <a:t>Definitions</a:t>
            </a:r>
            <a:r>
              <a:rPr lang="fr-FR" sz="4000" b="1" u="sng" dirty="0" smtClean="0">
                <a:solidFill>
                  <a:srgbClr val="FF0000"/>
                </a:solidFill>
              </a:rPr>
              <a:t> </a:t>
            </a:r>
            <a:r>
              <a:rPr lang="fr-FR" dirty="0" smtClean="0"/>
              <a:t>:</a:t>
            </a:r>
          </a:p>
          <a:p>
            <a:pPr>
              <a:buNone/>
            </a:pPr>
            <a:r>
              <a:rPr lang="fr-FR" sz="3600" b="1" dirty="0"/>
              <a:t>Un accident vasculaire cérébral (AVC), anciennement accident </a:t>
            </a:r>
            <a:r>
              <a:rPr lang="fr-FR" sz="3600" b="1" dirty="0" err="1"/>
              <a:t>cérébro</a:t>
            </a:r>
            <a:r>
              <a:rPr lang="fr-FR" sz="3600" b="1" dirty="0"/>
              <a:t>-vasculaire (ACV) et parfois </a:t>
            </a:r>
            <a:r>
              <a:rPr lang="fr-FR" sz="3600" b="1" dirty="0" smtClean="0"/>
              <a:t>appelé attaque </a:t>
            </a:r>
            <a:r>
              <a:rPr lang="fr-FR" sz="3600" b="1" dirty="0"/>
              <a:t>cérébrale, est un déficit </a:t>
            </a:r>
            <a:r>
              <a:rPr lang="fr-FR" sz="3600" b="1" dirty="0">
                <a:hlinkClick r:id="rId2" tooltip="Neurologie"/>
              </a:rPr>
              <a:t>neurologique</a:t>
            </a:r>
            <a:r>
              <a:rPr lang="fr-FR" sz="3600" b="1" dirty="0"/>
              <a:t> soudain d'origine </a:t>
            </a:r>
            <a:r>
              <a:rPr lang="fr-FR" sz="3600" b="1" dirty="0">
                <a:hlinkClick r:id="rId3" tooltip="Vaisseau sanguin"/>
              </a:rPr>
              <a:t>vasculaire</a:t>
            </a:r>
            <a:r>
              <a:rPr lang="fr-FR" sz="3600" b="1" dirty="0"/>
              <a:t> causé par un </a:t>
            </a:r>
            <a:r>
              <a:rPr lang="fr-FR" sz="3600" b="1" dirty="0">
                <a:hlinkClick r:id="rId4" tooltip="Infarctus"/>
              </a:rPr>
              <a:t>infarctus</a:t>
            </a:r>
            <a:r>
              <a:rPr lang="fr-FR" sz="3600" b="1" dirty="0"/>
              <a:t> ou </a:t>
            </a:r>
            <a:r>
              <a:rPr lang="fr-FR" sz="3600" b="1" dirty="0" smtClean="0"/>
              <a:t>une </a:t>
            </a:r>
            <a:r>
              <a:rPr lang="fr-FR" sz="3600" b="1" dirty="0" smtClean="0">
                <a:hlinkClick r:id="rId5" tooltip="Hémorragie"/>
              </a:rPr>
              <a:t>hémorragie</a:t>
            </a:r>
            <a:r>
              <a:rPr lang="fr-FR" sz="3600" b="1" dirty="0"/>
              <a:t> au niveau du </a:t>
            </a:r>
            <a:r>
              <a:rPr lang="fr-FR" sz="3600" b="1" dirty="0">
                <a:hlinkClick r:id="rId6" tooltip="Cerveau"/>
              </a:rPr>
              <a:t>cerveau</a:t>
            </a:r>
            <a:r>
              <a:rPr lang="fr-FR" sz="3600" b="1" baseline="30000" dirty="0">
                <a:hlinkClick r:id="rId7"/>
              </a:rPr>
              <a:t>1</a:t>
            </a:r>
            <a:r>
              <a:rPr lang="fr-FR" sz="3600" b="1" dirty="0" smtClean="0"/>
              <a:t>.</a:t>
            </a:r>
          </a:p>
          <a:p>
            <a:pPr>
              <a:buNone/>
            </a:pPr>
            <a:r>
              <a:rPr lang="fr-FR" sz="3600" b="1" dirty="0" smtClean="0"/>
              <a:t> </a:t>
            </a:r>
            <a:r>
              <a:rPr lang="fr-FR" sz="3600" b="1" dirty="0"/>
              <a:t>Le terme « </a:t>
            </a:r>
            <a:r>
              <a:rPr lang="fr-FR" sz="3600" b="1" dirty="0">
                <a:hlinkClick r:id="rId8" tooltip="Accident"/>
              </a:rPr>
              <a:t>accident</a:t>
            </a:r>
            <a:r>
              <a:rPr lang="fr-FR" sz="3600" b="1" dirty="0"/>
              <a:t> » est utilisé pour souligner l'aspect soudain voire brutal de l'apparition des </a:t>
            </a:r>
            <a:r>
              <a:rPr lang="fr-FR" sz="3600" b="1" dirty="0" smtClean="0"/>
              <a:t>symptômes.</a:t>
            </a:r>
            <a:endParaRPr lang="fr-FR"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900"/>
            <a:ext cx="9001156" cy="6643710"/>
          </a:xfrm>
        </p:spPr>
        <p:txBody>
          <a:bodyPr>
            <a:normAutofit/>
          </a:bodyPr>
          <a:lstStyle/>
          <a:p>
            <a:pPr>
              <a:buNone/>
            </a:pPr>
            <a:r>
              <a:rPr lang="fr-FR" sz="3600" dirty="0" smtClean="0"/>
              <a:t>2-</a:t>
            </a:r>
            <a:r>
              <a:rPr lang="fr-FR" sz="3600" b="1" u="sng" dirty="0" smtClean="0">
                <a:solidFill>
                  <a:srgbClr val="FF0000"/>
                </a:solidFill>
              </a:rPr>
              <a:t> Classification :</a:t>
            </a:r>
            <a:endParaRPr lang="fr-FR" sz="3600" b="1" u="sng" dirty="0">
              <a:solidFill>
                <a:srgbClr val="FF0000"/>
              </a:solidFill>
            </a:endParaRPr>
          </a:p>
        </p:txBody>
      </p:sp>
      <p:sp>
        <p:nvSpPr>
          <p:cNvPr id="1025" name="Rectangle 1"/>
          <p:cNvSpPr>
            <a:spLocks noChangeArrowheads="1"/>
          </p:cNvSpPr>
          <p:nvPr/>
        </p:nvSpPr>
        <p:spPr bwMode="auto">
          <a:xfrm>
            <a:off x="0" y="357166"/>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L'accident vasculaire c</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bral peut être transitoire (AIT) avec retour rapide </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à</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l'</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tat normal, sans s</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quelles, c'est-</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à</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-dire en moins d'une heure et sans preuve d'infarctus </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à</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l'imagerie .</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fr-FR" sz="2800" b="1" dirty="0">
              <a:solidFill>
                <a:srgbClr val="252525"/>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Le d</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ficit peut être au contraire permanent. Il est alors question d'accident vasculaire c</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bral constitu</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(AIC</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Il existe deux types d'AVC</a:t>
            </a:r>
            <a:r>
              <a:rPr kumimoji="0" lang="fr-FR" sz="2000" b="1" i="0" u="none" strike="noStrike" cap="none" normalizeH="0" baseline="30000" dirty="0" smtClean="0">
                <a:ln>
                  <a:noFill/>
                </a:ln>
                <a:solidFill>
                  <a:srgbClr val="0B0080"/>
                </a:solidFill>
                <a:effectLst/>
                <a:latin typeface="Arial" pitchFamily="34" charset="0"/>
                <a:ea typeface="Times New Roman" pitchFamily="18" charset="0"/>
                <a:cs typeface="Arial" pitchFamily="34" charset="0"/>
                <a:hlinkClick r:id="rId2"/>
              </a:rPr>
              <a:t>4</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l'</a:t>
            </a:r>
            <a:r>
              <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Infarctus"/>
              </a:rPr>
              <a:t>infarctus</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bral</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par obstruction d'un vaisseau sanguin (80</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de l'ensemble des AVC)</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l'</a:t>
            </a:r>
            <a:r>
              <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Hémorragie"/>
              </a:rPr>
              <a:t>h</a:t>
            </a:r>
            <a:r>
              <a:rPr kumimoji="0" lang="fr-FR" sz="2800" b="1" i="0" u="none" strike="noStrike" cap="none" normalizeH="0" baseline="0" dirty="0" smtClean="0">
                <a:ln>
                  <a:noFill/>
                </a:ln>
                <a:solidFill>
                  <a:srgbClr val="0B0080"/>
                </a:solidFill>
                <a:effectLst/>
                <a:latin typeface="Calibri"/>
                <a:ea typeface="Times New Roman" pitchFamily="18" charset="0"/>
                <a:cs typeface="Arial" pitchFamily="34" charset="0"/>
                <a:hlinkClick r:id="rId4" tooltip="Hémorragie"/>
              </a:rPr>
              <a:t>é</a:t>
            </a:r>
            <a:r>
              <a:rPr kumimoji="0" lang="fr-FR" sz="28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Hémorragie"/>
              </a:rPr>
              <a:t>morragie</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brale</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provoquant un saignement dans le cerveau (repr</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sentant 20</a:t>
            </a:r>
            <a:r>
              <a:rPr kumimoji="0" lang="fr-FR" sz="28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8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des cas).</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9001156" cy="6643710"/>
          </a:xfrm>
        </p:spPr>
        <p:txBody>
          <a:bodyPr>
            <a:normAutofit fontScale="85000" lnSpcReduction="10000"/>
          </a:bodyPr>
          <a:lstStyle/>
          <a:p>
            <a:pPr>
              <a:buNone/>
            </a:pPr>
            <a:r>
              <a:rPr lang="fr-FR" sz="3800" b="1" dirty="0" smtClean="0"/>
              <a:t>a- </a:t>
            </a:r>
            <a:r>
              <a:rPr lang="fr-FR" sz="3800" b="1" dirty="0"/>
              <a:t>Les </a:t>
            </a:r>
            <a:r>
              <a:rPr lang="fr-FR" sz="3800" b="1" dirty="0">
                <a:hlinkClick r:id="rId2" tooltip="Accident ischémique cérébral"/>
              </a:rPr>
              <a:t>accidents ischémiques</a:t>
            </a:r>
            <a:r>
              <a:rPr lang="fr-FR" b="1" dirty="0"/>
              <a:t> </a:t>
            </a:r>
            <a:r>
              <a:rPr lang="fr-FR" b="1" dirty="0" smtClean="0"/>
              <a:t>:</a:t>
            </a:r>
          </a:p>
          <a:p>
            <a:pPr>
              <a:buNone/>
            </a:pPr>
            <a:endParaRPr lang="fr-FR" b="1" dirty="0" smtClean="0"/>
          </a:p>
          <a:p>
            <a:pPr>
              <a:buNone/>
            </a:pPr>
            <a:r>
              <a:rPr lang="fr-FR" b="1" dirty="0" smtClean="0"/>
              <a:t> sont </a:t>
            </a:r>
            <a:r>
              <a:rPr lang="fr-FR" b="1" dirty="0"/>
              <a:t>dus à l'occlusion d'une artère cérébrale ou à destination cérébrale (</a:t>
            </a:r>
            <a:r>
              <a:rPr lang="fr-FR" b="1" dirty="0">
                <a:hlinkClick r:id="rId3" tooltip="Artère carotide interne"/>
              </a:rPr>
              <a:t>carotides internes</a:t>
            </a:r>
            <a:r>
              <a:rPr lang="fr-FR" b="1" dirty="0"/>
              <a:t> ou </a:t>
            </a:r>
            <a:r>
              <a:rPr lang="fr-FR" b="1" dirty="0">
                <a:hlinkClick r:id="rId4" tooltip="Artère vertébrale"/>
              </a:rPr>
              <a:t>vertébrales</a:t>
            </a:r>
            <a:r>
              <a:rPr lang="fr-FR" b="1" dirty="0" smtClean="0"/>
              <a:t>).</a:t>
            </a:r>
          </a:p>
          <a:p>
            <a:pPr>
              <a:buNone/>
            </a:pPr>
            <a:r>
              <a:rPr lang="fr-FR" b="1" dirty="0" smtClean="0"/>
              <a:t> </a:t>
            </a:r>
            <a:r>
              <a:rPr lang="fr-FR" b="1" dirty="0"/>
              <a:t>Le cerveau est donc partiellement privé d'</a:t>
            </a:r>
            <a:r>
              <a:rPr lang="fr-FR" b="1" dirty="0">
                <a:hlinkClick r:id="rId5" tooltip="Oxygène"/>
              </a:rPr>
              <a:t>oxygène</a:t>
            </a:r>
            <a:r>
              <a:rPr lang="fr-FR" b="1" dirty="0"/>
              <a:t> et de </a:t>
            </a:r>
            <a:r>
              <a:rPr lang="fr-FR" b="1" dirty="0">
                <a:hlinkClick r:id="rId6" tooltip="Glucose"/>
              </a:rPr>
              <a:t>glucose</a:t>
            </a:r>
            <a:r>
              <a:rPr lang="fr-FR" b="1" dirty="0"/>
              <a:t>. Cette occlusion entraîne un </a:t>
            </a:r>
            <a:r>
              <a:rPr lang="fr-FR" b="1" dirty="0">
                <a:hlinkClick r:id="rId7" tooltip="Infarctus"/>
              </a:rPr>
              <a:t>infarctus</a:t>
            </a:r>
            <a:r>
              <a:rPr lang="fr-FR" b="1" dirty="0"/>
              <a:t> cérébral (</a:t>
            </a:r>
            <a:r>
              <a:rPr lang="fr-FR" b="1" dirty="0" smtClean="0"/>
              <a:t>appelé également</a:t>
            </a:r>
            <a:r>
              <a:rPr lang="fr-FR" b="1" dirty="0"/>
              <a:t> </a:t>
            </a:r>
            <a:r>
              <a:rPr lang="fr-FR" b="1" i="1" dirty="0"/>
              <a:t>ramollissement cérébral</a:t>
            </a:r>
            <a:r>
              <a:rPr lang="fr-FR" b="1" dirty="0"/>
              <a:t>). </a:t>
            </a:r>
            <a:endParaRPr lang="fr-FR" b="1" dirty="0" smtClean="0"/>
          </a:p>
          <a:p>
            <a:pPr>
              <a:buNone/>
            </a:pPr>
            <a:r>
              <a:rPr lang="fr-FR" b="1" dirty="0" smtClean="0"/>
              <a:t>Le </a:t>
            </a:r>
            <a:r>
              <a:rPr lang="fr-FR" b="1" dirty="0"/>
              <a:t>mécanisme de cette occlusion est le plus souvent soit un </a:t>
            </a:r>
            <a:r>
              <a:rPr lang="fr-FR" b="1" dirty="0">
                <a:hlinkClick r:id="rId8" tooltip="Athérome"/>
              </a:rPr>
              <a:t>athérome</a:t>
            </a:r>
            <a:r>
              <a:rPr lang="fr-FR" b="1" dirty="0"/>
              <a:t> obstructif, soit un caillot (de formation locale ou par </a:t>
            </a:r>
            <a:r>
              <a:rPr lang="fr-FR" b="1" dirty="0">
                <a:hlinkClick r:id="rId9" tooltip="Embolie"/>
              </a:rPr>
              <a:t>embolie</a:t>
            </a:r>
            <a:r>
              <a:rPr lang="fr-FR" b="1" dirty="0"/>
              <a:t>, dans ce cas, le plus souvent d'origine cardiaque</a:t>
            </a:r>
            <a:r>
              <a:rPr lang="fr-FR" b="1" dirty="0" smtClean="0"/>
              <a:t>).</a:t>
            </a:r>
          </a:p>
          <a:p>
            <a:pPr>
              <a:buNone/>
            </a:pPr>
            <a:r>
              <a:rPr lang="fr-FR" b="1" dirty="0" smtClean="0"/>
              <a:t> </a:t>
            </a:r>
            <a:r>
              <a:rPr lang="fr-FR" b="1" dirty="0"/>
              <a:t>Cependant d'autres causes peuvent exister : </a:t>
            </a:r>
            <a:r>
              <a:rPr lang="fr-FR" b="1" dirty="0">
                <a:hlinkClick r:id="rId10" tooltip="Dissection artérielle"/>
              </a:rPr>
              <a:t>déchirure de la paroi de l'artère (</a:t>
            </a:r>
            <a:r>
              <a:rPr lang="fr-FR" b="1" i="1" dirty="0">
                <a:hlinkClick r:id="rId10" tooltip="Dissection artérielle"/>
              </a:rPr>
              <a:t>dissection</a:t>
            </a:r>
            <a:r>
              <a:rPr lang="fr-FR" b="1" dirty="0">
                <a:hlinkClick r:id="rId10" tooltip="Dissection artérielle"/>
              </a:rPr>
              <a:t>)</a:t>
            </a:r>
            <a:r>
              <a:rPr lang="fr-FR" b="1" dirty="0"/>
              <a:t>, compression par une tumeur</a:t>
            </a:r>
            <a:r>
              <a:rPr lang="fr-FR" b="1" dirty="0" smtClean="0"/>
              <a:t>.</a:t>
            </a:r>
          </a:p>
          <a:p>
            <a:pPr>
              <a:buNone/>
            </a:pPr>
            <a:r>
              <a:rPr lang="fr-FR" b="1" dirty="0" smtClean="0"/>
              <a:t> </a:t>
            </a:r>
            <a:r>
              <a:rPr lang="fr-FR" b="1" dirty="0"/>
              <a:t>Le déficit concerne un territoire bien défini du cerveau : il est dit systématisé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6429420"/>
          </a:xfrm>
        </p:spPr>
        <p:txBody>
          <a:bodyPr/>
          <a:lstStyle/>
          <a:p>
            <a:r>
              <a:rPr lang="fr-FR" b="1" dirty="0" smtClean="0"/>
              <a:t>b</a:t>
            </a:r>
            <a:r>
              <a:rPr lang="fr-FR" dirty="0" smtClean="0"/>
              <a:t>-</a:t>
            </a:r>
            <a:r>
              <a:rPr lang="fr-FR" b="1" u="sng" dirty="0" smtClean="0"/>
              <a:t> les accidents Hémorragique</a:t>
            </a:r>
            <a:r>
              <a:rPr lang="fr-FR" b="1" dirty="0"/>
              <a:t>:</a:t>
            </a:r>
            <a:endParaRPr lang="fr-FR" dirty="0"/>
          </a:p>
          <a:p>
            <a:pPr>
              <a:buNone/>
            </a:pPr>
            <a:r>
              <a:rPr lang="fr-FR" sz="2800" b="1" dirty="0"/>
              <a:t>Les </a:t>
            </a:r>
            <a:r>
              <a:rPr lang="fr-FR" sz="2800" b="1" dirty="0">
                <a:hlinkClick r:id="rId2" tooltip="Accident hémorragique cérébral"/>
              </a:rPr>
              <a:t>accidents</a:t>
            </a:r>
            <a:r>
              <a:rPr lang="fr-FR" sz="2800" b="1" dirty="0"/>
              <a:t> hémorragiques sont causés par la rupture d'un vaisseau sanguin, souvent endommagé, ou en mauvais état à l'origine et soumis à une pression sanguine </a:t>
            </a:r>
            <a:r>
              <a:rPr lang="fr-FR" sz="2800" b="1" dirty="0" smtClean="0"/>
              <a:t>excessive.</a:t>
            </a:r>
          </a:p>
          <a:p>
            <a:pPr>
              <a:buNone/>
            </a:pPr>
            <a:r>
              <a:rPr lang="fr-FR" sz="2800" b="1" dirty="0"/>
              <a:t>Suivant la localisation du vaisseau, l'hémorragie peut </a:t>
            </a:r>
            <a:r>
              <a:rPr lang="fr-FR" sz="2800" b="1" dirty="0" smtClean="0"/>
              <a:t>être:</a:t>
            </a:r>
          </a:p>
          <a:p>
            <a:pPr>
              <a:buNone/>
            </a:pPr>
            <a:r>
              <a:rPr lang="fr-FR" sz="2800" b="1" dirty="0"/>
              <a:t> </a:t>
            </a:r>
            <a:r>
              <a:rPr lang="fr-FR" sz="2800" b="1" dirty="0" smtClean="0">
                <a:hlinkClick r:id="rId3" tooltip="Hémorragie méningée"/>
              </a:rPr>
              <a:t>méningée</a:t>
            </a:r>
            <a:r>
              <a:rPr lang="fr-FR" sz="2800" b="1" dirty="0" smtClean="0"/>
              <a:t>:</a:t>
            </a:r>
            <a:r>
              <a:rPr lang="fr-FR" sz="2800" b="1" dirty="0"/>
              <a:t> par rupture d'un </a:t>
            </a:r>
            <a:r>
              <a:rPr lang="fr-FR" sz="2800" b="1" dirty="0">
                <a:hlinkClick r:id="rId4" tooltip="Anévrisme"/>
              </a:rPr>
              <a:t>anévrisme</a:t>
            </a:r>
            <a:r>
              <a:rPr lang="fr-FR" sz="2800" b="1" dirty="0"/>
              <a:t> artériel au sein des espaces </a:t>
            </a:r>
            <a:r>
              <a:rPr lang="fr-FR" sz="2800" b="1" dirty="0" smtClean="0"/>
              <a:t>sous-arachnoïdiens.</a:t>
            </a:r>
          </a:p>
          <a:p>
            <a:pPr>
              <a:buNone/>
            </a:pPr>
            <a:r>
              <a:rPr lang="fr-FR" sz="2800" b="1" dirty="0" smtClean="0"/>
              <a:t> </a:t>
            </a:r>
            <a:r>
              <a:rPr lang="fr-FR" sz="2800" b="1" u="sng" dirty="0">
                <a:solidFill>
                  <a:srgbClr val="00B0F0"/>
                </a:solidFill>
              </a:rPr>
              <a:t>intra cérébral </a:t>
            </a:r>
            <a:r>
              <a:rPr lang="fr-FR" sz="2800" b="1" dirty="0" smtClean="0"/>
              <a:t>:  (</a:t>
            </a:r>
            <a:r>
              <a:rPr lang="fr-FR" sz="2800" b="1" dirty="0"/>
              <a:t>dit aussi intra-parenchymateux) et peut être associée à une inondation ventriculaire. </a:t>
            </a:r>
            <a:endParaRPr lang="fr-FR" sz="2800" b="1" dirty="0" smtClean="0"/>
          </a:p>
          <a:p>
            <a:pPr>
              <a:buNone/>
            </a:pPr>
            <a:r>
              <a:rPr lang="fr-FR" sz="2800" b="1" dirty="0" smtClean="0"/>
              <a:t>L'hématome </a:t>
            </a:r>
            <a:r>
              <a:rPr lang="fr-FR" sz="2800" b="1" dirty="0"/>
              <a:t>se forme rapidement, donnant des signes neurologiques focaux d'apparition brutale en rapport avec les structures détruites ou comprimées par la lésion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NFARCT.jpg">
            <a:hlinkClick r:id="rId2"/>
          </p:cNvPr>
          <p:cNvPicPr>
            <a:picLocks noGrp="1"/>
          </p:cNvPicPr>
          <p:nvPr>
            <p:ph idx="1"/>
          </p:nvPr>
        </p:nvPicPr>
        <p:blipFill>
          <a:blip r:embed="rId3"/>
          <a:srcRect/>
          <a:stretch>
            <a:fillRect/>
          </a:stretch>
        </p:blipFill>
        <p:spPr bwMode="auto">
          <a:xfrm>
            <a:off x="1071538" y="142852"/>
            <a:ext cx="6858048" cy="5429288"/>
          </a:xfrm>
          <a:prstGeom prst="rect">
            <a:avLst/>
          </a:prstGeom>
          <a:noFill/>
          <a:ln w="9525">
            <a:noFill/>
            <a:miter lim="800000"/>
            <a:headEnd/>
            <a:tailEnd/>
          </a:ln>
        </p:spPr>
      </p:pic>
      <p:sp>
        <p:nvSpPr>
          <p:cNvPr id="5" name="Rectangle 4"/>
          <p:cNvSpPr/>
          <p:nvPr/>
        </p:nvSpPr>
        <p:spPr>
          <a:xfrm>
            <a:off x="0" y="5586257"/>
            <a:ext cx="9144000" cy="830997"/>
          </a:xfrm>
          <a:prstGeom prst="rect">
            <a:avLst/>
          </a:prstGeom>
        </p:spPr>
        <p:txBody>
          <a:bodyPr wrap="square">
            <a:spAutoFit/>
          </a:bodyPr>
          <a:lstStyle/>
          <a:p>
            <a:r>
              <a:rPr lang="fr-FR" sz="2400" b="1" dirty="0"/>
              <a:t>Scanner cérébral montrant un accident vasculaire cérébral ischémique de l'hémisphère droit (partie sombre à gauche de l'image)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upload.wikimedia.org/wikipedia/commons/thumb/3/3a/TAC_craneo_ECV.jpg/220px-TAC_craneo_ECV.jpg">
            <a:hlinkClick r:id="rId2"/>
          </p:cNvPr>
          <p:cNvPicPr>
            <a:picLocks noGrp="1"/>
          </p:cNvPicPr>
          <p:nvPr>
            <p:ph idx="1"/>
          </p:nvPr>
        </p:nvPicPr>
        <p:blipFill>
          <a:blip r:embed="rId3"/>
          <a:srcRect/>
          <a:stretch>
            <a:fillRect/>
          </a:stretch>
        </p:blipFill>
        <p:spPr bwMode="auto">
          <a:xfrm>
            <a:off x="1571604" y="214290"/>
            <a:ext cx="6215106" cy="5429288"/>
          </a:xfrm>
          <a:prstGeom prst="rect">
            <a:avLst/>
          </a:prstGeom>
          <a:noFill/>
          <a:ln w="9525">
            <a:noFill/>
            <a:miter lim="800000"/>
            <a:headEnd/>
            <a:tailEnd/>
          </a:ln>
        </p:spPr>
      </p:pic>
      <p:sp>
        <p:nvSpPr>
          <p:cNvPr id="19457" name="Rectangle 1"/>
          <p:cNvSpPr>
            <a:spLocks noChangeArrowheads="1"/>
          </p:cNvSpPr>
          <p:nvPr/>
        </p:nvSpPr>
        <p:spPr bwMode="auto">
          <a:xfrm>
            <a:off x="357158" y="5643578"/>
            <a:ext cx="800105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Scanner c</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bral montrant une h</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morragie intrac</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brale profonde due </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à</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un saignement dans le</a:t>
            </a:r>
            <a:r>
              <a:rPr kumimoji="0" lang="fr-FR" sz="2400" b="1"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fr-FR" sz="24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Cervelet"/>
              </a:rPr>
              <a:t>cervelet</a:t>
            </a:r>
            <a:r>
              <a:rPr kumimoji="0" lang="fr-FR" sz="24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endParaRPr kumimoji="0" lang="fr-FR" sz="4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564</Words>
  <Application>Microsoft Office PowerPoint</Application>
  <PresentationFormat>Affichage à l'écran (4:3)</PresentationFormat>
  <Paragraphs>223</Paragraphs>
  <Slides>36</Slides>
  <Notes>1</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Thème Office</vt:lpstr>
      <vt:lpstr>Diapositive 1</vt:lpstr>
      <vt:lpstr>PLAN</vt:lpstr>
      <vt:lpstr>Accident vasculaire cérébral ( AVC) </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La Myasthénie </vt:lpstr>
      <vt:lpstr>Diapositive 19</vt:lpstr>
      <vt:lpstr>Diapositive 20</vt:lpstr>
      <vt:lpstr>Diapositive 21</vt:lpstr>
      <vt:lpstr>Diapositive 22</vt:lpstr>
      <vt:lpstr>Diapositive 23</vt:lpstr>
      <vt:lpstr>Diapositive 24</vt:lpstr>
      <vt:lpstr>Diapositive 25</vt:lpstr>
      <vt:lpstr>Syndrome de Guillain-Barré </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hakim</dc:creator>
  <cp:lastModifiedBy>hakim</cp:lastModifiedBy>
  <cp:revision>63</cp:revision>
  <dcterms:created xsi:type="dcterms:W3CDTF">2015-05-09T10:13:02Z</dcterms:created>
  <dcterms:modified xsi:type="dcterms:W3CDTF">2015-05-10T12:23:33Z</dcterms:modified>
</cp:coreProperties>
</file>