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9" r:id="rId2"/>
    <p:sldId id="308" r:id="rId3"/>
    <p:sldId id="309" r:id="rId4"/>
    <p:sldId id="310" r:id="rId5"/>
    <p:sldId id="311" r:id="rId6"/>
    <p:sldId id="33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7" r:id="rId21"/>
    <p:sldId id="325" r:id="rId22"/>
    <p:sldId id="290" r:id="rId23"/>
    <p:sldId id="328" r:id="rId24"/>
    <p:sldId id="330" r:id="rId25"/>
    <p:sldId id="302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3E9EE-C8D2-4A71-8E00-0ABE97F29506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6EA0C-24A1-4F92-B600-468D5CC3C2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617538"/>
            <a:ext cx="5530850" cy="4149725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Bierman</a:t>
            </a:r>
            <a:r>
              <a:rPr lang="fr-FR" baseline="0" dirty="0" smtClean="0"/>
              <a:t> et </a:t>
            </a:r>
            <a:r>
              <a:rPr lang="fr-FR" baseline="0" dirty="0" err="1" smtClean="0"/>
              <a:t>pierson</a:t>
            </a:r>
            <a:r>
              <a:rPr lang="fr-FR" baseline="0" dirty="0" smtClean="0"/>
              <a:t> ont </a:t>
            </a:r>
            <a:r>
              <a:rPr lang="fr-FR" baseline="0" dirty="0" err="1" smtClean="0"/>
              <a:t>etabli</a:t>
            </a:r>
            <a:r>
              <a:rPr lang="fr-FR" baseline="0" dirty="0" smtClean="0"/>
              <a:t> un score clinique qui permet d’</a:t>
            </a:r>
            <a:r>
              <a:rPr lang="fr-FR" baseline="0" dirty="0" err="1" smtClean="0"/>
              <a:t>apprecier</a:t>
            </a:r>
            <a:r>
              <a:rPr lang="fr-FR" baseline="0" dirty="0" smtClean="0"/>
              <a:t> l’importance de la </a:t>
            </a:r>
            <a:r>
              <a:rPr lang="fr-FR" baseline="0" dirty="0" err="1" smtClean="0"/>
              <a:t>detresse</a:t>
            </a:r>
            <a:r>
              <a:rPr lang="fr-FR" baseline="0" dirty="0" smtClean="0"/>
              <a:t> respiratoire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6EA0C-24A1-4F92-B600-468D5CC3C22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est fondamental d’identifier les critères cliniques de gravité, qui sont déterminant pour décider d’une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hospitalisation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6EA0C-24A1-4F92-B600-468D5CC3C22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AF809-E3F8-4244-8590-3336ADE52366}" type="slidenum">
              <a:rPr lang="fr-FR" smtClean="0">
                <a:latin typeface="Times New Roman" pitchFamily="18" charset="0"/>
              </a:rPr>
              <a:pPr/>
              <a:t>13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latin typeface="Times New Roman" pitchFamily="18" charset="0"/>
              </a:rPr>
              <a:t>Si il faut vraiment donner quelque chose, l’Acetylcysteine serait plus efficace que la Carbocysteine (dixit Pr Bourillon).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cas de non hospitalisation le médecin dispense à la famille une information précise et s'assure de la bonne compréhension des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signes d'aggravation tels que :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Refus d'alimentation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Troubles digestifs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Changement de comportement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Détérioration de l'état respiratoire</a:t>
            </a:r>
          </a:p>
          <a:p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Élévation thermique.</a:t>
            </a:r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6EA0C-24A1-4F92-B600-468D5CC3C22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C6CD5-5A04-489A-A037-7C5D3CD4295C}" type="slidenum">
              <a:rPr lang="fr-FR" smtClean="0">
                <a:latin typeface="Times New Roman" pitchFamily="18" charset="0"/>
              </a:rPr>
              <a:pPr/>
              <a:t>21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21FA-D5DE-4633-A0EA-6F16A80898B7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D5C7-E946-4F6E-8A2E-1AAEF23D9F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 txBox="1">
            <a:spLocks/>
          </p:cNvSpPr>
          <p:nvPr/>
        </p:nvSpPr>
        <p:spPr>
          <a:xfrm>
            <a:off x="685800" y="1428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TRAVAUX PRATIQUES DE PEDIATRIE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ous-titre 4"/>
          <p:cNvSpPr txBox="1">
            <a:spLocks/>
          </p:cNvSpPr>
          <p:nvPr/>
        </p:nvSpPr>
        <p:spPr>
          <a:xfrm>
            <a:off x="1371600" y="4962548"/>
            <a:ext cx="6400800" cy="118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fr-FR" sz="3600" b="1" i="0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Fiche</a:t>
            </a:r>
            <a:r>
              <a:rPr kumimoji="0" lang="fr-FR" sz="3600" b="1" i="0" strike="noStrike" kern="1200" cap="sm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 Technique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fr-FR" sz="20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BRONCHO-ALVéOLITE  « bronchiolite »</a:t>
            </a:r>
            <a:endParaRPr kumimoji="0" lang="fr-FR" sz="2000" b="1" i="0" strike="noStrike" kern="1200" cap="all" spc="0" normalizeH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2290" name="Picture 2" descr="http://www.aladom.fr/media/img/content/faq/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736"/>
            <a:ext cx="4212000" cy="351000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341438"/>
            <a:ext cx="79898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KINESITHERAPIE : ESSENTIELLE APRES 48 H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dirty="0">
                <a:latin typeface="Times New Roman" pitchFamily="84" charset="0"/>
              </a:rPr>
              <a:t>Indiquée en raison de l’encombrement bronchique : 2 Phénomènes 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dirty="0">
                <a:latin typeface="Times New Roman" pitchFamily="84" charset="0"/>
              </a:rPr>
              <a:t>       - Desquamation épithéliale et accumulation des cellules nécrosées.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dirty="0">
                <a:latin typeface="Times New Roman" pitchFamily="84" charset="0"/>
              </a:rPr>
              <a:t>       - Hypersécrétion </a:t>
            </a:r>
            <a:r>
              <a:rPr lang="fr-FR" sz="1800" dirty="0" smtClean="0">
                <a:latin typeface="Times New Roman" pitchFamily="84" charset="0"/>
              </a:rPr>
              <a:t>(</a:t>
            </a:r>
            <a:r>
              <a:rPr lang="fr-FR" sz="1800" dirty="0" smtClean="0">
                <a:latin typeface="Times New Roman" pitchFamily="84" charset="0"/>
                <a:sym typeface="Wingdings 3"/>
              </a:rPr>
              <a:t> </a:t>
            </a:r>
            <a:r>
              <a:rPr lang="fr-FR" sz="1800" dirty="0">
                <a:latin typeface="Times New Roman" pitchFamily="84" charset="0"/>
                <a:sym typeface="Wingdings 3"/>
              </a:rPr>
              <a:t>stagnation mucus – surinfection)</a:t>
            </a: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dirty="0">
                <a:latin typeface="Times New Roman" pitchFamily="84" charset="0"/>
              </a:rPr>
              <a:t> Après la phase sèche : 36 à 48h ( Inflammation – Bronchospasme 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dirty="0">
                <a:latin typeface="Times New Roman" pitchFamily="84" charset="0"/>
              </a:rPr>
              <a:t> Clapping  et Vibrations manuelles : INEFFICACES, non recommandés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dirty="0">
                <a:latin typeface="Times New Roman" pitchFamily="84" charset="0"/>
              </a:rPr>
              <a:t>Par Provocation d’une toux réflexe (récepteurs mécaniques trachée (av 3-4 ans)</a:t>
            </a:r>
            <a:endParaRPr lang="fr-FR" sz="800" dirty="0">
              <a:latin typeface="Times New Roman" pitchFamily="84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dirty="0">
                <a:latin typeface="Times New Roman" pitchFamily="84" charset="0"/>
              </a:rPr>
              <a:t>« </a:t>
            </a: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Technique : Accélération du flux expiratoire, en 3 étapes </a:t>
            </a:r>
            <a:r>
              <a:rPr lang="fr-FR" sz="1800" dirty="0">
                <a:latin typeface="Times New Roman" pitchFamily="84" charset="0"/>
              </a:rPr>
              <a:t>»</a:t>
            </a:r>
          </a:p>
          <a:p>
            <a:pPr marL="1714500" lvl="3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r>
              <a:rPr lang="fr-FR" sz="1800" dirty="0">
                <a:latin typeface="Times New Roman" pitchFamily="84" charset="0"/>
              </a:rPr>
              <a:t> Lavage des fosses nasales et mouchage rétrograde :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437063"/>
            <a:ext cx="15049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4470400"/>
            <a:ext cx="15843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908175" y="5157788"/>
            <a:ext cx="2058988" cy="9540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A1/  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Nettoyage du nez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et de la gorge bouche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Fermée : </a:t>
            </a:r>
            <a:r>
              <a:rPr lang="fr-FR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Nrs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renifle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16463" y="5138738"/>
            <a:ext cx="2519362" cy="9540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A2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  Récupération dans la 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la bouche des sécrétions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venues de l’arrière gorge</a:t>
            </a:r>
          </a:p>
          <a:p>
            <a:pPr>
              <a:defRPr/>
            </a:pPr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4" name="Picture 4" descr="boiteabob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445017"/>
            <a:ext cx="18002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71654"/>
            <a:ext cx="79898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Lavage des fosses nasales et mouchage rétrograde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Recueil des sécrétions et accélération du flux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endParaRPr lang="fr-FR" sz="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C.  Evacuation des sécrétions : Provocation de la toux réflexe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dirty="0">
              <a:latin typeface="Times New Roman" pitchFamily="8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73463" y="2795591"/>
            <a:ext cx="5391150" cy="10620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  - Nettoyage des bronches par compression du thorax à chaque cri.</a:t>
            </a:r>
            <a:endParaRPr lang="fr-FR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- L’opérateur fera remonter les sécrétions en pressant sur le ventre</a:t>
            </a:r>
          </a:p>
          <a:p>
            <a:pPr>
              <a:lnSpc>
                <a:spcPct val="150000"/>
              </a:lnSpc>
              <a:defRPr/>
            </a:pPr>
            <a:endParaRPr lang="fr-F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6013" y="4708541"/>
            <a:ext cx="5616575" cy="10779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 /  </a:t>
            </a:r>
            <a:r>
              <a:rPr lang="fr-F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 Les sécrétions seront dégagées par la toux après stimulation </a:t>
            </a:r>
          </a:p>
          <a:p>
            <a:pPr>
              <a:defRPr/>
            </a:pPr>
            <a:r>
              <a:rPr lang="fr-F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des récepteurs mécaniques trachéaux</a:t>
            </a:r>
          </a:p>
          <a:p>
            <a:pPr>
              <a:defRPr/>
            </a:pPr>
            <a:endParaRPr lang="fr-FR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- L’opérateur déclenchera la tous reflexe en appuyant sur la 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la trachée au niveau du cou</a:t>
            </a:r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566991"/>
            <a:ext cx="20526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2089170" y="5853136"/>
            <a:ext cx="5340350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sz="1800" dirty="0">
                <a:solidFill>
                  <a:srgbClr val="FF0000"/>
                </a:solidFill>
                <a:latin typeface="Times New Roman" pitchFamily="84" charset="0"/>
              </a:rPr>
              <a:t> 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Durée de la séance 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 10 à 15 minutes à distance des repas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 Fréquence : 1 séance/j Pd 3j puis 1 séance/ 2 à 3j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 Au total 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 séances de kinésithérapie respiratoire</a:t>
            </a:r>
          </a:p>
        </p:txBody>
      </p:sp>
      <p:pic>
        <p:nvPicPr>
          <p:cNvPr id="15369" name="Picture 4" descr="boiteabob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829878" y="1372856"/>
            <a:ext cx="304698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KINESITHERAPIE : SUITE ET FIN</a:t>
            </a:r>
            <a:endParaRPr lang="fr-FR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50"/>
            <a:ext cx="7772400" cy="45243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fr-FR" sz="1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BRONCHODILATATEURS : </a:t>
            </a:r>
            <a:r>
              <a:rPr lang="fr-FR" sz="1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</a:t>
            </a:r>
            <a:r>
              <a:rPr lang="fr-FR" sz="1800" b="1" cap="all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2 </a:t>
            </a:r>
            <a:r>
              <a:rPr lang="fr-F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mimétiques ( Agonistes 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357313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MEDICATIONS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1850" y="2349500"/>
            <a:ext cx="7772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dirty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600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N’ont pas </a:t>
            </a:r>
            <a:r>
              <a:rPr lang="fr-FR" sz="1600" b="1" kern="0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 place dans le traitement</a:t>
            </a:r>
            <a:r>
              <a:rPr lang="fr-FR" sz="1600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 routine des bronchiolites aigües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fr-FR" sz="800" b="1" kern="0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600" b="1" kern="0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 </a:t>
            </a:r>
            <a:r>
              <a:rPr lang="fr-FR" sz="1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fr-FR" sz="1600" b="1" kern="0" cap="small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ère</a:t>
            </a:r>
            <a:r>
              <a:rPr lang="fr-FR" sz="1600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INTENTION : Pour tous les nourrissons ( </a:t>
            </a:r>
            <a:r>
              <a:rPr lang="fr-FR" sz="1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même avant 6 mois )</a:t>
            </a:r>
            <a:endParaRPr lang="fr-FR" sz="1600" b="1" kern="0" cap="sm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</a:t>
            </a:r>
            <a:r>
              <a:rPr lang="fr-FR" sz="1400" b="1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 voie inhalée ( Nébulisation ou chambre avec masque ) ou orale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En milieu hospitalier, associée à une oxygénothérapie contrôlée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Interrompue après 3 administrations selon protocole.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6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fr-FR" sz="1600" b="1" kern="0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DROGUES UTILISEES ET POSOLOGIES</a:t>
            </a:r>
            <a:endParaRPr lang="fr-FR" sz="16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</a:t>
            </a: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fr-FR" sz="1400" b="1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Salbutamol : 0,03 ml/Kg/Prise ( Max : 1 ml ) Dans 4 ml de SSI à 9%</a:t>
            </a:r>
            <a:r>
              <a:rPr lang="fr-FR" sz="1400" b="1" kern="0" cap="small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</a:t>
            </a:r>
            <a:endParaRPr lang="fr-FR" sz="1400" b="1" kern="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- </a:t>
            </a:r>
            <a:r>
              <a:rPr lang="fr-FR" sz="1400" b="1" kern="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Terbutaline</a:t>
            </a:r>
            <a:r>
              <a:rPr lang="fr-FR" sz="1400" b="1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: 0,03 à 0,08 ml/Kg/Prise Dans 4 ml de SSI à 9%</a:t>
            </a:r>
            <a:r>
              <a:rPr lang="fr-FR" sz="1400" b="1" kern="0" cap="small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</a:t>
            </a:r>
            <a:endParaRPr lang="fr-FR" sz="1400" b="1" kern="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fr-FR" sz="1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SCHEMAS THERAPEUTIQUES PROPOSES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- </a:t>
            </a: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  <a:r>
              <a:rPr lang="fr-FR" sz="1400" b="1" kern="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ébulisations</a:t>
            </a:r>
            <a:r>
              <a:rPr lang="fr-FR" sz="1400" b="1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: </a:t>
            </a:r>
            <a:r>
              <a:rPr lang="fr-FR" sz="1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– 3 à 30’ d’intervalle, si amélioration on poursuit ( avec 4 à 6 h d’intervalle ) </a:t>
            </a:r>
            <a:endParaRPr lang="fr-FR" sz="1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- </a:t>
            </a:r>
            <a:r>
              <a:rPr lang="fr-FR" sz="1400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Chambre d’inhalation avec masque : 2 à 3 bouffées renouvelées en 1h , puis espacées si amélioration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400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                                                      ( Si Echec : Tenter les </a:t>
            </a:r>
            <a:r>
              <a:rPr lang="fr-FR" sz="1400" b="1" kern="0" cap="sm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nebulisations</a:t>
            </a:r>
            <a:r>
              <a:rPr lang="fr-FR" sz="1400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)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</a:t>
            </a: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fr-FR" sz="1400" b="1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Voie Orale : En relais à la sortie de l’hôpital : Solution ( 5 ml = 2 mg ) : 0,2 à 0,5 mg/Kg/J en 3 prises</a:t>
            </a:r>
            <a:endParaRPr lang="fr-FR" sz="1400" kern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6390" name="Picture 4" descr="boiteabob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decel="100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71612"/>
            <a:ext cx="77724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CORTICOIDES PAR VOIE GENERALE</a:t>
            </a:r>
            <a:endParaRPr lang="fr-FR" sz="1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Symbo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8" y="1857364"/>
            <a:ext cx="77724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dirty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Limités aux 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</a:t>
            </a:r>
            <a:r>
              <a:rPr lang="fr-FR" sz="14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 </a:t>
            </a: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Formes sévères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Laryngites associées</a:t>
            </a:r>
            <a:endParaRPr lang="fr-FR" sz="1800" kern="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650" y="3000372"/>
            <a:ext cx="77724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ANTIBIOTIQUES</a:t>
            </a:r>
            <a:endParaRPr lang="fr-FR" sz="1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Symbo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188" y="3571876"/>
            <a:ext cx="82089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endParaRPr lang="fr-FR" sz="800" dirty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fr-F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INUTILES EN L’ABSENCE DE SURINFECTIONS BRONCHO-PULMONAIRES SUSPECTEE SUR :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FIÈVRE </a:t>
            </a: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 38°5 C AU-DELÀ DU 4</a:t>
            </a:r>
            <a:r>
              <a:rPr lang="fr-FR" sz="1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ÈME</a:t>
            </a: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JOUR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FOYER PULMONAIRE AU TELETHORAX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OTITE MOYENNE AIGÜE OU RHINOPHARYNGITE PURULENTE 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HYPERLEUCOCYTOSE AVEC POLYNUCLÉOSE NEUTROPHILE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C.R.P POSITIVE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PRESCRIRE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 </a:t>
            </a:r>
            <a:r>
              <a:rPr lang="fr-FR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AMOXICILLINE ( 100 MG / KG / J ) – CEPHALOSPORINE – MACROLIDE : 10 JOURS</a:t>
            </a:r>
          </a:p>
        </p:txBody>
      </p:sp>
      <p:pic>
        <p:nvPicPr>
          <p:cNvPr id="17415" name="Picture 4" descr="boiteabob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557338"/>
            <a:ext cx="77724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ANTICHOLINERGIQUES</a:t>
            </a:r>
            <a:endParaRPr lang="fr-FR" sz="1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Symbo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1916113"/>
            <a:ext cx="77724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dirty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b="1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Bromure D’</a:t>
            </a:r>
            <a:r>
              <a:rPr lang="fr-FR" sz="2000" kern="0" cap="sm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Ipratropium</a:t>
            </a:r>
            <a:r>
              <a:rPr lang="fr-FR" sz="20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 BIP 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6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 </a:t>
            </a:r>
            <a:r>
              <a:rPr lang="fr-FR" sz="20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 voir </a:t>
            </a:r>
            <a:r>
              <a:rPr lang="fr-FR" sz="2000" kern="0" cap="sm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inhalee</a:t>
            </a:r>
            <a:r>
              <a:rPr lang="fr-FR" sz="20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fr-FR" sz="200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6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- 250 </a:t>
            </a:r>
            <a:r>
              <a:rPr lang="fr-FR" sz="16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g / Prise toutes les 6 H jusqu’à amélioration après l’âge de 1 an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6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       - 125 g / Prise toutes les 6 H avant l’âge de 1 an ( Risque blocage vagal : Tachycardie 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cap="sm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3644900"/>
            <a:ext cx="77724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FLUDIFIANTS BRONCHIQUES</a:t>
            </a:r>
            <a:endParaRPr lang="fr-FR" sz="1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  <a:sym typeface="Symbo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005263"/>
            <a:ext cx="82089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kern="0" dirty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1800" kern="0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N’ont pas fait la preuve de leur efficacité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kern="0" cap="sm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9" name="Picture 4" descr="boiteabob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0413" y="2276475"/>
            <a:ext cx="7772400" cy="36004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TRAITEMENT A DOMICILE</a:t>
            </a:r>
          </a:p>
          <a:p>
            <a:pPr algn="ctr">
              <a:buFontTx/>
              <a:buNone/>
              <a:defRPr/>
            </a:pPr>
            <a:endParaRPr lang="fr-FR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Mesures de soutien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2000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Désobstruction nasale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2000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Augmentation des boissons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Lutte contre la </a:t>
            </a:r>
            <a:r>
              <a:rPr lang="fr-FR" sz="2400" cap="small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fievre</a:t>
            </a:r>
            <a:endParaRPr lang="fr-FR" sz="2400" cap="sm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Pas de </a:t>
            </a:r>
            <a:r>
              <a:rPr lang="fr-FR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kinesithérapie</a:t>
            </a:r>
            <a:endParaRPr lang="fr-FR" sz="2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Aucune médication</a:t>
            </a:r>
            <a:endParaRPr lang="fr-FR" sz="20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N° 1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LEGERE : Score 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 7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0413" y="1628775"/>
            <a:ext cx="7772400" cy="360045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MISE EN OBSERVATION</a:t>
            </a:r>
          </a:p>
          <a:p>
            <a:pPr algn="ctr">
              <a:buFontTx/>
              <a:buNone/>
              <a:defRPr/>
            </a:pPr>
            <a:endParaRPr lang="fr-FR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Mesures de soutien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Aspiration </a:t>
            </a:r>
            <a:r>
              <a:rPr lang="fr-FR" sz="20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naso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-pharyngée – Lutte contre la </a:t>
            </a:r>
            <a:r>
              <a:rPr lang="fr-FR" sz="20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fievre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Augmentation des boissons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Oxygénothérapie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Pas de </a:t>
            </a:r>
            <a:r>
              <a:rPr lang="fr-FR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Corticoides</a:t>
            </a: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– Pas d’Antibiotiques 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(si pas de surinfection)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Nebulisations</a:t>
            </a: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: 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à 3 </a:t>
            </a:r>
            <a:r>
              <a:rPr lang="fr-FR" sz="20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nebulisations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salbutamol</a:t>
            </a: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: 30’ d’intervalle ou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1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 bouffées de </a:t>
            </a:r>
            <a:r>
              <a:rPr lang="fr-FR" sz="18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salbutamol</a:t>
            </a:r>
            <a:r>
              <a:rPr lang="fr-FR" sz="1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en spray ( chambre ) : Intervalle : 20’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N° 2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MODEREE : Score </a:t>
            </a:r>
            <a:r>
              <a:rPr lang="fr-FR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: 7 - 9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Sans signes de gravité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650" y="1844675"/>
            <a:ext cx="7772400" cy="36004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EVALUATION</a:t>
            </a:r>
          </a:p>
          <a:p>
            <a:pPr algn="ctr">
              <a:buFontTx/>
              <a:buNone/>
              <a:defRPr/>
            </a:pP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endParaRPr lang="fr-FR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fr-FR" sz="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N° 2 « SUITE »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MODEREE : Score </a:t>
            </a:r>
            <a:r>
              <a:rPr lang="fr-FR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: 7 - 9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21508" name="ZoneTexte 7"/>
          <p:cNvSpPr txBox="1">
            <a:spLocks noChangeArrowheads="1"/>
          </p:cNvSpPr>
          <p:nvPr/>
        </p:nvSpPr>
        <p:spPr bwMode="auto">
          <a:xfrm>
            <a:off x="1052513" y="2286000"/>
            <a:ext cx="2159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1509" name="ZoneTexte 8"/>
          <p:cNvSpPr txBox="1">
            <a:spLocks noChangeArrowheads="1"/>
          </p:cNvSpPr>
          <p:nvPr/>
        </p:nvSpPr>
        <p:spPr bwMode="auto">
          <a:xfrm>
            <a:off x="1204913" y="2438400"/>
            <a:ext cx="2159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27088" y="2689225"/>
            <a:ext cx="2160587" cy="523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Amélioration Complète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92500" y="2689225"/>
            <a:ext cx="2159000" cy="523875"/>
          </a:xfrm>
          <a:prstGeom prst="rect">
            <a:avLst/>
          </a:prstGeom>
          <a:ln>
            <a:solidFill>
              <a:srgbClr val="CC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Amélioration Incomplète : Score </a:t>
            </a: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sym typeface="Symbol"/>
              </a:rPr>
              <a:t> 7</a:t>
            </a:r>
            <a:endParaRPr lang="fr-F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56325" y="2689225"/>
            <a:ext cx="2160588" cy="5238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Etat Stationnaire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Score inchangé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27088" y="3843338"/>
            <a:ext cx="2160587" cy="1169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Sortie après 2 Jours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TRT relais à domicile</a:t>
            </a:r>
          </a:p>
          <a:p>
            <a:pPr>
              <a:buFontTx/>
              <a:buChar char="-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Salbutamol oral 5 jours</a:t>
            </a:r>
          </a:p>
          <a:p>
            <a:pPr>
              <a:buFontTx/>
              <a:buChar char="-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 Kinésithérapie</a:t>
            </a:r>
          </a:p>
          <a:p>
            <a:pPr>
              <a:buFontTx/>
              <a:buChar char="-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 Mesures de soutien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492500" y="3789363"/>
            <a:ext cx="2232025" cy="1169987"/>
          </a:xfrm>
          <a:prstGeom prst="rect">
            <a:avLst/>
          </a:prstGeom>
          <a:ln>
            <a:solidFill>
              <a:srgbClr val="CC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Mise en Observation Pd 2j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Poursuivre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- Oxygénothérapie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- Nébulisations </a:t>
            </a:r>
            <a:r>
              <a:rPr lang="fr-FR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ttes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4 H</a:t>
            </a:r>
          </a:p>
          <a:p>
            <a:pPr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« SALBUTAMOL »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27763" y="3843338"/>
            <a:ext cx="2160587" cy="11699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Hospitalisation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Ration de base en IV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Oxygénothérapie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Mesures de soutien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Kinésithérapie ( </a:t>
            </a:r>
            <a:r>
              <a:rPr lang="fr-FR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48h 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635375" y="5641975"/>
            <a:ext cx="2160588" cy="523875"/>
          </a:xfrm>
          <a:prstGeom prst="rect">
            <a:avLst/>
          </a:prstGeom>
          <a:ln>
            <a:solidFill>
              <a:srgbClr val="CC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SORTIE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 amélioration complète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227763" y="5713413"/>
            <a:ext cx="2160587" cy="5238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Aggravation :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BRONCHIOLITE SEVERE</a:t>
            </a:r>
          </a:p>
        </p:txBody>
      </p:sp>
      <p:sp>
        <p:nvSpPr>
          <p:cNvPr id="18" name="Flèche vers le bas 17"/>
          <p:cNvSpPr/>
          <p:nvPr/>
        </p:nvSpPr>
        <p:spPr>
          <a:xfrm>
            <a:off x="1692275" y="3357563"/>
            <a:ext cx="287338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7164388" y="3357563"/>
            <a:ext cx="287337" cy="35877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4500563" y="3357563"/>
            <a:ext cx="287337" cy="358775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7164388" y="5157788"/>
            <a:ext cx="287337" cy="35877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4500563" y="5084763"/>
            <a:ext cx="287337" cy="36036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Flèche gauche 24"/>
          <p:cNvSpPr/>
          <p:nvPr/>
        </p:nvSpPr>
        <p:spPr>
          <a:xfrm rot="2530698">
            <a:off x="2951163" y="5184775"/>
            <a:ext cx="647700" cy="358775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Flèche gauche 25"/>
          <p:cNvSpPr/>
          <p:nvPr/>
        </p:nvSpPr>
        <p:spPr>
          <a:xfrm rot="18335942">
            <a:off x="5761832" y="5344319"/>
            <a:ext cx="565150" cy="4603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5580063" y="1989138"/>
            <a:ext cx="3384550" cy="71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6840538" y="3536950"/>
            <a:ext cx="3671887" cy="5762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0800000" flipV="1">
            <a:off x="3059113" y="2205038"/>
            <a:ext cx="649287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5508625" y="2276475"/>
            <a:ext cx="576263" cy="360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4392612" y="2455863"/>
            <a:ext cx="360363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0413" y="1700213"/>
            <a:ext cx="7772400" cy="360045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HOSPITALISATION </a:t>
            </a:r>
            <a:r>
              <a:rPr lang="fr-F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(Avec télé thorax)</a:t>
            </a:r>
          </a:p>
          <a:p>
            <a:pPr algn="ctr">
              <a:buFontTx/>
              <a:buNone/>
              <a:defRPr/>
            </a:pPr>
            <a:endParaRPr lang="fr-FR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Mesures de soutien et Oxygénothérapie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u="sng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Arret</a:t>
            </a:r>
            <a:r>
              <a:rPr lang="fr-FR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toute alimentation orale</a:t>
            </a:r>
            <a:endParaRPr lang="fr-FR" sz="2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 </a:t>
            </a:r>
            <a:r>
              <a:rPr lang="fr-FR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Nebulisations</a:t>
            </a: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fr-FR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salbutamol</a:t>
            </a: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à 30’ d’intervalle ou Equivalents</a:t>
            </a:r>
            <a:endParaRPr lang="fr-FR" sz="20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Perfusions ration de base : 100 à 120 ml/Kg/J de S.G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Corticothérapie parentérale par voie intraveineuse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fr-FR" sz="2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Hemissucinate d’hydrocortisone</a:t>
            </a:r>
            <a:r>
              <a:rPr lang="fr-FR" sz="1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:      5 mg / Kg  toutes les </a:t>
            </a:r>
            <a:r>
              <a:rPr lang="fr-FR" sz="16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 H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fr-FR" sz="1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DEXAMETHAZONE   :    0,4 mg / Kg  toutes les </a:t>
            </a:r>
            <a:r>
              <a:rPr lang="fr-FR" sz="16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 H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23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N° 3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SEVERE : Score </a:t>
            </a:r>
            <a:r>
              <a:rPr lang="fr-F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: 10 - 12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Avec signes de gravite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650" y="1844675"/>
            <a:ext cx="7772400" cy="36004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EVALUATION APRES 3 NEBULISATIONS</a:t>
            </a:r>
          </a:p>
          <a:p>
            <a:pPr algn="ctr">
              <a:buFontTx/>
              <a:buNone/>
              <a:defRPr/>
            </a:pP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endParaRPr lang="fr-FR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fr-FR" sz="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PROTOCOLE N° 3 « SUITE »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SEVERE : Score 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: 10 - 12 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23556" name="ZoneTexte 7"/>
          <p:cNvSpPr txBox="1">
            <a:spLocks noChangeArrowheads="1"/>
          </p:cNvSpPr>
          <p:nvPr/>
        </p:nvSpPr>
        <p:spPr bwMode="auto">
          <a:xfrm>
            <a:off x="1052513" y="2286000"/>
            <a:ext cx="2159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7" name="ZoneTexte 8"/>
          <p:cNvSpPr txBox="1">
            <a:spLocks noChangeArrowheads="1"/>
          </p:cNvSpPr>
          <p:nvPr/>
        </p:nvSpPr>
        <p:spPr bwMode="auto">
          <a:xfrm>
            <a:off x="1204913" y="2438400"/>
            <a:ext cx="2159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27088" y="2689225"/>
            <a:ext cx="4249737" cy="10779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800" b="1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AMELIORATION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8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1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Maintenir le traitement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fr-FR" sz="1400" b="1" cap="sm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Nebulisations</a:t>
            </a:r>
            <a:r>
              <a:rPr lang="fr-FR" sz="1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toutes les 4H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1400" b="1" cap="small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Corticotherapie</a:t>
            </a:r>
            <a:r>
              <a:rPr lang="fr-FR" sz="1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IV toutes les 4 à 6H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435600" y="2689225"/>
            <a:ext cx="3240088" cy="1016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Persistance des signes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Poursuite des </a:t>
            </a:r>
            <a:r>
              <a:rPr lang="fr-FR" sz="1400" b="1" cap="small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nebulisations</a:t>
            </a:r>
            <a:r>
              <a:rPr lang="fr-FR" sz="1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toutes les 4H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fr-FR" sz="1400" b="1" cap="small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Corticotherapie</a:t>
            </a:r>
            <a:r>
              <a:rPr lang="fr-FR" sz="1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IV toutes les 4 à 6H</a:t>
            </a:r>
          </a:p>
          <a:p>
            <a:pPr algn="ctr">
              <a:defRPr/>
            </a:pPr>
            <a:endParaRPr lang="fr-F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27088" y="4292600"/>
            <a:ext cx="4537075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Retour à domicile après stabilisation ( 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 2 JOURS 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Mesures de soutien si nécessaire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TRT de relais à domicile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Salbutamol oral pendant 5 jours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Corticoïdes oraux  en prise unique pendant 5 jours</a:t>
            </a:r>
          </a:p>
          <a:p>
            <a:pPr algn="ctr"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 BETHAMETHAZONE : 10 </a:t>
            </a:r>
            <a:r>
              <a:rPr lang="fr-FR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gttes</a:t>
            </a: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/Kg/J à jeun (arrêt brutal) 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Poursuite de la Kinésithérapie</a:t>
            </a:r>
          </a:p>
          <a:p>
            <a:pPr>
              <a:defRPr/>
            </a:pPr>
            <a:endParaRPr lang="fr-F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40425" y="4365625"/>
            <a:ext cx="2663825" cy="33813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TRT à poursuivre Pd 24 à 48H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740650" y="4797425"/>
            <a:ext cx="1223963" cy="7381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Aggravation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Signes de Gravité</a:t>
            </a:r>
          </a:p>
        </p:txBody>
      </p:sp>
      <p:sp>
        <p:nvSpPr>
          <p:cNvPr id="18" name="Flèche vers le bas 17"/>
          <p:cNvSpPr/>
          <p:nvPr/>
        </p:nvSpPr>
        <p:spPr>
          <a:xfrm>
            <a:off x="2916238" y="3860800"/>
            <a:ext cx="287337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7092950" y="3860800"/>
            <a:ext cx="287338" cy="36036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rot="10800000" flipV="1">
            <a:off x="3059113" y="2276475"/>
            <a:ext cx="649287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5508625" y="2276475"/>
            <a:ext cx="576263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Flèche à trois pointes 26"/>
          <p:cNvSpPr/>
          <p:nvPr/>
        </p:nvSpPr>
        <p:spPr>
          <a:xfrm>
            <a:off x="6875463" y="4724400"/>
            <a:ext cx="792162" cy="504825"/>
          </a:xfrm>
          <a:prstGeom prst="leftRigh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164388" y="4724400"/>
            <a:ext cx="215900" cy="14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Flèche vers le bas 29"/>
          <p:cNvSpPr/>
          <p:nvPr/>
        </p:nvSpPr>
        <p:spPr>
          <a:xfrm>
            <a:off x="7740650" y="5661025"/>
            <a:ext cx="287338" cy="36036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292725" y="6218238"/>
            <a:ext cx="3779838" cy="5238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SAMU – SOINS intensifs </a:t>
            </a:r>
          </a:p>
          <a:p>
            <a:pPr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Pauses </a:t>
            </a:r>
            <a:r>
              <a:rPr lang="fr-F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Resp</a:t>
            </a: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Abolition MV, Tr </a:t>
            </a:r>
            <a:r>
              <a:rPr lang="fr-F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Consc</a:t>
            </a: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Cyanose </a:t>
            </a: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</a:t>
            </a:r>
            <a:endParaRPr lang="fr-FR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580063" y="4797425"/>
            <a:ext cx="1223962" cy="7381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Amélioration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Evaluation</a:t>
            </a:r>
          </a:p>
          <a:p>
            <a:pPr algn="ctr">
              <a:defRPr/>
            </a:pPr>
            <a:r>
              <a:rPr lang="fr-F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Ttes</a:t>
            </a:r>
            <a:r>
              <a:rPr lang="fr-F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les 3H</a:t>
            </a:r>
          </a:p>
        </p:txBody>
      </p:sp>
      <p:sp>
        <p:nvSpPr>
          <p:cNvPr id="36" name="Flèche à angle droit 35"/>
          <p:cNvSpPr/>
          <p:nvPr/>
        </p:nvSpPr>
        <p:spPr>
          <a:xfrm rot="16200000" flipH="1">
            <a:off x="5476082" y="5549106"/>
            <a:ext cx="431800" cy="512763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547813" y="6434138"/>
            <a:ext cx="3095625" cy="3079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REEVALUATION APRES 24 A 48 HEURES</a:t>
            </a:r>
          </a:p>
        </p:txBody>
      </p:sp>
      <p:sp>
        <p:nvSpPr>
          <p:cNvPr id="40" name="Flèche vers le bas 39"/>
          <p:cNvSpPr/>
          <p:nvPr/>
        </p:nvSpPr>
        <p:spPr>
          <a:xfrm>
            <a:off x="2916238" y="6237288"/>
            <a:ext cx="287337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9" grpId="0" animBg="1"/>
      <p:bldP spid="30" grpId="0" animBg="1"/>
      <p:bldP spid="32" grpId="0" animBg="1"/>
      <p:bldP spid="33" grpId="0" animBg="1"/>
      <p:bldP spid="38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 flipH="1">
            <a:off x="562708" y="1299410"/>
            <a:ext cx="7728438" cy="4415605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19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19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VIROSE RESPIRATOIRE  SAISONNIERE SURVENANT CHEZ LE PETIT NOURRISSON AVANT 02 ANS ,INFLAMMATION  AIGUE TOUCHANT LLES BRONCHIOLES, AVEC TOUX ET DIFFICULTES RESPIRATOIRE</a:t>
            </a:r>
            <a:r>
              <a:rPr lang="fr-FR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fr-FR" sz="17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60000"/>
              </a:lnSpc>
              <a:buFont typeface="Monotype Sorts" pitchFamily="2" charset="2"/>
              <a:buNone/>
            </a:pPr>
            <a:endParaRPr lang="fr-FR" sz="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60000"/>
              </a:lnSpc>
            </a:pPr>
            <a:r>
              <a:rPr lang="fr-FR" sz="1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PATHOLOGIE FREQUENTE DONT LA GRAVITE TIENT AU RISQUE DE DECES IMMEDIAT </a:t>
            </a:r>
            <a:r>
              <a:rPr lang="fr-FR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lnSpc>
                <a:spcPct val="160000"/>
              </a:lnSpc>
              <a:buNone/>
            </a:pPr>
            <a:endParaRPr lang="fr-FR" sz="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60000"/>
              </a:lnSpc>
              <a:buFontTx/>
              <a:buChar char="-"/>
              <a:defRPr/>
            </a:pPr>
            <a:r>
              <a:rPr lang="fr-FR" sz="17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CARACTERISTIQUES EPIDEMIOLOGIQUES</a:t>
            </a:r>
          </a:p>
          <a:p>
            <a:pPr lvl="1">
              <a:lnSpc>
                <a:spcPct val="160000"/>
              </a:lnSpc>
              <a:buFontTx/>
              <a:buChar char="-"/>
              <a:defRPr/>
            </a:pPr>
            <a:r>
              <a:rPr lang="fr-FR" sz="15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Période épidémique : Virus Respiratoire </a:t>
            </a:r>
            <a:r>
              <a:rPr lang="fr-FR" sz="1500" cap="all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Syncitial</a:t>
            </a:r>
            <a:r>
              <a:rPr lang="fr-FR" sz="15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fr-FR" sz="13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(VRS)</a:t>
            </a:r>
          </a:p>
          <a:p>
            <a:pPr lvl="1">
              <a:lnSpc>
                <a:spcPct val="160000"/>
              </a:lnSpc>
              <a:buFontTx/>
              <a:buChar char="-"/>
              <a:defRPr/>
            </a:pPr>
            <a:r>
              <a:rPr lang="fr-FR" sz="13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fr-FR" sz="14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Séjour en collectivité</a:t>
            </a:r>
          </a:p>
          <a:p>
            <a:pPr lvl="1">
              <a:lnSpc>
                <a:spcPct val="160000"/>
              </a:lnSpc>
              <a:buFontTx/>
              <a:buChar char="-"/>
              <a:defRPr/>
            </a:pPr>
            <a:r>
              <a:rPr lang="fr-FR" sz="14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&lt; 2ans</a:t>
            </a:r>
            <a:endParaRPr lang="fr-FR" sz="1300" cap="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pPr>
              <a:lnSpc>
                <a:spcPct val="160000"/>
              </a:lnSpc>
              <a:buFontTx/>
              <a:buChar char="-"/>
              <a:defRPr/>
            </a:pPr>
            <a:r>
              <a:rPr lang="fr-FR" sz="17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CARACTERISTIQUES RADIO-CLINIQUES :</a:t>
            </a:r>
          </a:p>
          <a:p>
            <a:pPr lvl="1">
              <a:lnSpc>
                <a:spcPct val="160000"/>
              </a:lnSpc>
              <a:buFontTx/>
              <a:buChar char="-"/>
              <a:defRPr/>
            </a:pPr>
            <a:r>
              <a:rPr lang="fr-FR" sz="13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SIBILANCES</a:t>
            </a:r>
          </a:p>
          <a:p>
            <a:pPr lvl="1">
              <a:lnSpc>
                <a:spcPct val="160000"/>
              </a:lnSpc>
              <a:buFontTx/>
              <a:buChar char="-"/>
              <a:defRPr/>
            </a:pPr>
            <a:r>
              <a:rPr lang="fr-FR" sz="13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DISTENSION THORACIQUE 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1295400"/>
          </a:xfrm>
          <a:solidFill>
            <a:srgbClr val="3333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fr-FR" sz="60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INTRODUCTION</a:t>
            </a:r>
            <a:endParaRPr lang="fr-FR" sz="6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03289" y="2571744"/>
            <a:ext cx="7726363" cy="1104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CONDUITE A TENIR PRATIQUE</a:t>
            </a:r>
            <a:endParaRPr kumimoji="0" lang="fr-FR" sz="4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6648450" cy="40005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Calibri" pitchFamily="34" charset="0"/>
              </a:rPr>
              <a:t>Fièvre + toux  </a:t>
            </a:r>
            <a:r>
              <a:rPr lang="fr-FR" sz="2000" b="1" u="sng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Calibri" pitchFamily="34" charset="0"/>
              </a:rPr>
              <a:t>+</a:t>
            </a:r>
            <a:r>
              <a:rPr lang="fr-FR" sz="2000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Calibri" pitchFamily="34" charset="0"/>
              </a:rPr>
              <a:t>  difficultés respiratoires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276600" y="620713"/>
            <a:ext cx="0" cy="14986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276600" y="1196975"/>
            <a:ext cx="1150938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4427538" y="1052513"/>
            <a:ext cx="4246562" cy="369887"/>
          </a:xfrm>
          <a:prstGeom prst="rect">
            <a:avLst/>
          </a:prstGeom>
          <a:solidFill>
            <a:srgbClr val="990033"/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800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Calibri" pitchFamily="34" charset="0"/>
              </a:rPr>
              <a:t>Signes pulmonaires associés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0975" y="2060575"/>
            <a:ext cx="3886200" cy="111918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Calibri" pitchFamily="34" charset="0"/>
              </a:rPr>
              <a:t>Infections ORL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Auscultation pulmonaire normale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Rhinorrhée, obstruction nasale,</a:t>
            </a:r>
          </a:p>
          <a:p>
            <a:pPr>
              <a:lnSpc>
                <a:spcPct val="90000"/>
              </a:lnSpc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pharyngite, Laryngite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140200" y="1916113"/>
            <a:ext cx="4876800" cy="1366837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Infections respiratoires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Anomalie auscultation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Augmentation de la fréquence respiratoire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Refus de boire (&lt;1an +++)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Signes de lutte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6372225" y="3124200"/>
            <a:ext cx="28575" cy="665163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900113" y="3789363"/>
            <a:ext cx="7467600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900113" y="3789363"/>
            <a:ext cx="0" cy="8636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H="1">
            <a:off x="8305800" y="3789363"/>
            <a:ext cx="11113" cy="1620837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04800" y="4638675"/>
            <a:ext cx="2057400" cy="40005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Bronchiolite</a:t>
            </a:r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4356100" y="3789363"/>
            <a:ext cx="0" cy="1584325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2700338" y="5373688"/>
            <a:ext cx="3733800" cy="708025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Bronchite ou trachéobronchite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7239000" y="5476875"/>
            <a:ext cx="1752600" cy="40005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Pneumonie</a:t>
            </a:r>
            <a:endParaRPr lang="fr-FR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5136" name="Line 18"/>
          <p:cNvSpPr>
            <a:spLocks noChangeShapeType="1"/>
          </p:cNvSpPr>
          <p:nvPr/>
        </p:nvSpPr>
        <p:spPr bwMode="auto">
          <a:xfrm flipH="1">
            <a:off x="6516688" y="1484313"/>
            <a:ext cx="0" cy="360362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  <p:bldP spid="5123" grpId="0" animBg="1"/>
      <p:bldP spid="5124" grpId="0" animBg="1"/>
      <p:bldP spid="87045" grpId="0" animBg="1"/>
      <p:bldP spid="87046" grpId="0" animBg="1"/>
      <p:bldP spid="87047" grpId="0" animBg="1"/>
      <p:bldP spid="5128" grpId="0" animBg="1"/>
      <p:bldP spid="5129" grpId="0" animBg="1"/>
      <p:bldP spid="5130" grpId="0" animBg="1"/>
      <p:bldP spid="5131" grpId="0" animBg="1"/>
      <p:bldP spid="87053" grpId="0" animBg="1"/>
      <p:bldP spid="5133" grpId="0" animBg="1"/>
      <p:bldP spid="87054" grpId="0" animBg="1"/>
      <p:bldP spid="87056" grpId="0" animBg="1"/>
      <p:bldP spid="51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5720" y="357166"/>
            <a:ext cx="285752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Broncho-alvéolite = pathologie virale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pulmonaire touchant la bronchiole,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l’alvéole et l’</a:t>
            </a:r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interstitium</a:t>
            </a:r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Concerne surtout le nourrisson entre </a:t>
            </a:r>
          </a:p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et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 mois (Pic de fréquence 6 – 12 m)</a:t>
            </a:r>
          </a:p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Epidémies en hiver et au printemps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8992" y="428604"/>
            <a:ext cx="1233736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FIEVRE BRUTALE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9190" y="428604"/>
            <a:ext cx="259077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DETRESSE RESPIRATOIRE CROISSANTE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71934" y="928670"/>
            <a:ext cx="142686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BRONCHIOLITE ?</a:t>
            </a:r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00892" y="928670"/>
            <a:ext cx="192881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SIGNES DE GRAVITE +++</a:t>
            </a:r>
          </a:p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Age &lt; 3 mois</a:t>
            </a:r>
          </a:p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Epuisement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Altération de conscience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Irrégularité respiratoire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Disparition de la toux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Thorax bloqué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Pâleur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5572132" y="92867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43306" y="785794"/>
            <a:ext cx="257176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5" idx="0"/>
          </p:cNvCxnSpPr>
          <p:nvPr/>
        </p:nvCxnSpPr>
        <p:spPr>
          <a:xfrm rot="5400000">
            <a:off x="4714403" y="856759"/>
            <a:ext cx="142876" cy="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428728" y="1857364"/>
            <a:ext cx="4643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00100" y="2071678"/>
            <a:ext cx="82013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CLINIQUE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4546" y="2071678"/>
            <a:ext cx="141577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CLICHE DE THORAX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00496" y="2071678"/>
            <a:ext cx="1041632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GAZOMETRIE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29256" y="2071678"/>
            <a:ext cx="1357166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EXAMENS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 rot="5400000">
            <a:off x="6001234" y="1928328"/>
            <a:ext cx="142876" cy="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4428650" y="1928329"/>
            <a:ext cx="142876" cy="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2857014" y="1928329"/>
            <a:ext cx="142876" cy="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1357764" y="1928328"/>
            <a:ext cx="142876" cy="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5720" y="2551837"/>
            <a:ext cx="19288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Polypnée - Tirage intercostal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Battement des ailes du nez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Pâleur - Cyanose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Thorax distendu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Freinage expiratoire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Anomalies auscultatoires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6000" y="2556213"/>
            <a:ext cx="1785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Distension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Signes </a:t>
            </a:r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bronchiolaires</a:t>
            </a:r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Bronchogramme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aérien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Aspect en verre dépoli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Silhouette cardiaque ++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29058" y="2428868"/>
            <a:ext cx="18573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Hypoxie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Hypo ou hypercapnie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57818" y="2428868"/>
            <a:ext cx="171449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• 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Hémogramme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Etudes virologiques sur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sécrétions (IF rapide)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Sérologies virales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1406" y="3960690"/>
            <a:ext cx="214312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ELIMINER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Corps étranger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Myocardite aiguë +++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Laryngite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Mucoviscidose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Pneumopathie bactérienne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Pneumopathie à Chlamydia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Asthme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Pathologie de l’arc vasculaire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43652" y="3931042"/>
            <a:ext cx="2786066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DEPISTER LES COMPLICATIONS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Apnées +++ (nourrisson &lt; 3 mois, VRS)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Pneumothorax - Atélectasies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Convulsions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Récidives (rechercher RGO, dosage des</a:t>
            </a:r>
          </a:p>
          <a:p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IgE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test de la sueur…)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Bronchiolite </a:t>
            </a:r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oblitérante</a:t>
            </a:r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Syndromes </a:t>
            </a:r>
            <a:r>
              <a:rPr lang="fr-FR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asthmatiformes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43636" y="5572140"/>
            <a:ext cx="278608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SURVEILLANCE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FC, FR, gazométrie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Hémodynamique, coloration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Conscience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5" name="Connecteur droit 44"/>
          <p:cNvCxnSpPr/>
          <p:nvPr/>
        </p:nvCxnSpPr>
        <p:spPr>
          <a:xfrm>
            <a:off x="1581128" y="3784602"/>
            <a:ext cx="4643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5400000">
            <a:off x="1500960" y="371475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rot="5400000">
            <a:off x="2999570" y="37139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>
            <a:off x="4571206" y="37139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5400000">
            <a:off x="6142842" y="37139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428992" y="4572008"/>
            <a:ext cx="1023037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  <a:endParaRPr lang="fr-F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57422" y="5044401"/>
            <a:ext cx="278608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Position demi-assise, aérosol O2, kinési respiratoire ++, monitoring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Apports hydriques, gavage gastrique si besoin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Discuter : 2-mimétiques, antibiotiques, théophylline, corticoïdes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Ventilation assistée parfois nécessaire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Pas d’antitussifs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 rot="16200000" flipH="1">
            <a:off x="3566141" y="4137654"/>
            <a:ext cx="714380" cy="11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3929058" y="428625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rot="10800000">
            <a:off x="2285984" y="407194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Flèche droite 64"/>
          <p:cNvSpPr/>
          <p:nvPr/>
        </p:nvSpPr>
        <p:spPr>
          <a:xfrm>
            <a:off x="5286380" y="5857892"/>
            <a:ext cx="714380" cy="2857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31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52" grpId="0" animBg="1"/>
      <p:bldP spid="53" grpId="0" animBg="1"/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fr-FR" dirty="0" smtClean="0"/>
              <a:t>LA PREVENTION</a:t>
            </a: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76375" y="90805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388" y="2636838"/>
            <a:ext cx="8964612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800" dirty="0">
                <a:latin typeface="Tahoma" pitchFamily="34" charset="0"/>
                <a:cs typeface="Tahoma" pitchFamily="34" charset="0"/>
              </a:rPr>
              <a:t> Lutte contre les facteurs de  prématurité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800" dirty="0">
                <a:latin typeface="Tahoma" pitchFamily="34" charset="0"/>
                <a:cs typeface="Tahoma" pitchFamily="34" charset="0"/>
              </a:rPr>
              <a:t> Encourager l’ allaitement maternel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800" dirty="0">
                <a:latin typeface="Tahoma" pitchFamily="34" charset="0"/>
                <a:cs typeface="Tahoma" pitchFamily="34" charset="0"/>
              </a:rPr>
              <a:t> Lutte contre le tabac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800" dirty="0">
                <a:latin typeface="Tahoma" pitchFamily="34" charset="0"/>
                <a:cs typeface="Tahoma" pitchFamily="34" charset="0"/>
              </a:rPr>
              <a:t> Hygiène du nourrisson (éviter les contaminations)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CONCLUSION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EVITER: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examens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médications inutiles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manipulations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IMPORTANCE DE: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La désobstruction rhinopharyngée,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oxygénothérapie,apport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liquidien suffisant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28690" y="4244991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participation</a:t>
            </a:r>
            <a:endParaRPr lang="fr-FR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savoir.fr/images/3/36/En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714355"/>
            <a:ext cx="3986854" cy="3636000"/>
          </a:xfrm>
          <a:prstGeom prst="rect">
            <a:avLst/>
          </a:prstGeom>
          <a:noFill/>
        </p:spPr>
      </p:pic>
      <p:pic>
        <p:nvPicPr>
          <p:cNvPr id="8" name="Picture 4" descr="http://www.pmv.ch/PMV/Pediatrie_files/pediat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57166"/>
            <a:ext cx="942975" cy="9429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CLINIQUE (1)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SCORE DE BIERMAN et PIERSON</a:t>
            </a:r>
          </a:p>
          <a:p>
            <a:pPr algn="ctr">
              <a:buFontTx/>
              <a:buNone/>
              <a:defRPr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214438" y="2786063"/>
          <a:ext cx="63579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606"/>
                <a:gridCol w="1192130"/>
                <a:gridCol w="1654054"/>
                <a:gridCol w="1271596"/>
                <a:gridCol w="12715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SCORE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F.R /</a:t>
                      </a: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mn</a:t>
                      </a:r>
                      <a:endPara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WHEEZING</a:t>
                      </a: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CYANOSE</a:t>
                      </a: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TIRAGE</a:t>
                      </a: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sym typeface="Symbol"/>
                      </a:endParaRPr>
                    </a:p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sym typeface="Symbol"/>
                        </a:rPr>
                        <a:t> 30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Absent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Absente</a:t>
                      </a:r>
                      <a:endPara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Absent</a:t>
                      </a:r>
                      <a:endPara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31 – 45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Au sthéto en</a:t>
                      </a:r>
                    </a:p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Fin d’expiration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Péribuccale au cri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Faible </a:t>
                      </a: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ou</a:t>
                      </a:r>
                    </a:p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x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7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  <a:p>
                      <a:pPr algn="ctr"/>
                      <a:endParaRPr lang="fr-FR" sz="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46 – 60 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Au sthéto en</a:t>
                      </a:r>
                    </a:p>
                    <a:p>
                      <a:r>
                        <a:rPr lang="fr-FR" sz="1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Inspir</a:t>
                      </a: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et </a:t>
                      </a:r>
                      <a:r>
                        <a:rPr lang="fr-FR" sz="1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Expir</a:t>
                      </a:r>
                      <a:endPara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Péribuccale au repos</a:t>
                      </a:r>
                    </a:p>
                    <a:p>
                      <a:endParaRPr lang="fr-FR" sz="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Important ou</a:t>
                      </a:r>
                      <a:r>
                        <a:rPr lang="fr-FR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xx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7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  <a:p>
                      <a:endParaRPr lang="fr-FR" sz="7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sym typeface="Symbol"/>
                        </a:rPr>
                        <a:t> 60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Inspiratoire et expiratoire à </a:t>
                      </a:r>
                      <a:r>
                        <a:rPr lang="fr-FR" sz="1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dist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Généralisée au repos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Intense ou</a:t>
                      </a:r>
                    </a:p>
                    <a:p>
                      <a:r>
                        <a:rPr lang="fr-F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xxx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714375" y="4286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EVALUATION CLINIQUE (2)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2988" y="1500188"/>
            <a:ext cx="710088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CRITERES D’HOSPITALISATION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Aspect « toxique », S</a:t>
            </a:r>
            <a:r>
              <a:rPr lang="fr-FR" sz="18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ueurs</a:t>
            </a: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Pâleur, Cyanose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Tachypnée</a:t>
            </a: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&gt; 60/mn - Signes de lutte – Epuisement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Apnées ou Irrégularité du rythme respiratoire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Troubles de la conscience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difficultés à s’alimenter et/ou Déshydratation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Troubles de la conscience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SaO2 &lt; 94% (si vous avez le </a:t>
            </a:r>
            <a:r>
              <a:rPr lang="fr-FR" sz="18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saturomètre</a:t>
            </a: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…)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fr-FR" sz="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FACTEURS DE RISQUE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fr-FR" sz="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âge &lt; 6 semaines (âge corrigé &lt; 3 mois si prématuré)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Antécédents de Prématurité ou RCIU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Associations morbides : MPE – Cardiopathie – B.P.Chronique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Niveau socioéconomique médiocre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714375" y="4286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2988" y="1500188"/>
            <a:ext cx="7100887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GRAVITE est en rapport </a:t>
            </a:r>
            <a:endParaRPr lang="fr-FR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Sévérité de la DR : Score de Bierman et Pierson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Existence des signes de Gravité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fr-FR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Facteurs de risque conditionnent la PEC et le pronostic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47813" y="3286125"/>
          <a:ext cx="6096000" cy="2804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CATEGORIE</a:t>
                      </a:r>
                      <a:endParaRPr lang="fr-F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SCORE DE BIERMAN et PIERSON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fr-F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Bronchiolite légère</a:t>
                      </a:r>
                      <a:endParaRPr lang="fr-F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6</a:t>
                      </a:r>
                    </a:p>
                    <a:p>
                      <a:pPr algn="ctr"/>
                      <a:r>
                        <a:rPr lang="fr-FR" baseline="0" dirty="0" smtClean="0"/>
                        <a:t>Sans signes de gravité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Bronchiolite modérée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– 9</a:t>
                      </a:r>
                    </a:p>
                    <a:p>
                      <a:pPr algn="ctr"/>
                      <a:r>
                        <a:rPr lang="fr-FR" baseline="0" dirty="0" smtClean="0"/>
                        <a:t>Sans signes de gravité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Bronchiolite sévère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12</a:t>
                      </a:r>
                    </a:p>
                    <a:p>
                      <a:pPr algn="ctr"/>
                      <a:r>
                        <a:rPr lang="fr-FR" baseline="0" dirty="0" smtClean="0"/>
                        <a:t>Avec ou Sans signes de gravité</a:t>
                      </a: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BRONCHIOLITE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7" name="Espace réservé pour une image  6" descr="brochiolite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850" b="13850"/>
          <a:stretch>
            <a:fillRect/>
          </a:stretch>
        </p:blipFill>
        <p:spPr/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bronchiolite trainante avec suspicion clinique de surinfection.</a:t>
            </a:r>
            <a:br>
              <a:rPr lang="fr-FR" dirty="0" smtClean="0"/>
            </a:br>
            <a:r>
              <a:rPr lang="fr-FR" dirty="0" smtClean="0"/>
              <a:t>Radiographie thoracique: apparition d'un effacement du bord droit du </a:t>
            </a:r>
            <a:r>
              <a:rPr lang="fr-FR" dirty="0" err="1" smtClean="0"/>
              <a:t>coeur</a:t>
            </a:r>
            <a:r>
              <a:rPr lang="fr-FR" dirty="0" smtClean="0"/>
              <a:t> faisant suspecter une surinfection lobaire moyenne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fr-FR" sz="800" dirty="0" smtClean="0"/>
          </a:p>
          <a:p>
            <a:pPr>
              <a:lnSpc>
                <a:spcPct val="90000"/>
              </a:lnSpc>
              <a:defRPr/>
            </a:pPr>
            <a:r>
              <a:rPr lang="fr-FR" sz="1800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Mesures  Environnementales</a:t>
            </a:r>
            <a:r>
              <a:rPr lang="fr-FR" sz="1800" cap="small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aération, rafraîchissement de la pièce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- éviction du tabac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fr-FR" sz="800" cap="sm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800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Position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 couchage 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Proclive dorsale à 30°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- Surélévation du matelas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fr-F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800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désobstruction rhino-pharyngée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avant les repas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- Instillation au SSI </a:t>
            </a:r>
            <a:endParaRPr lang="fr-FR" sz="1800" cap="sm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- Narine par narine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- Décubitus dorsal, tête tournée sur le côté.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357313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MESURES DE SOUTIEN 1</a:t>
            </a:r>
          </a:p>
        </p:txBody>
      </p:sp>
      <p:pic>
        <p:nvPicPr>
          <p:cNvPr id="11269" name="Picture 4" descr="boiteabob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5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sz="1800" cap="al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MaintENIR</a:t>
            </a:r>
            <a:r>
              <a:rPr lang="fr-FR" sz="1800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une hydratation et nutrition correctes</a:t>
            </a:r>
            <a:endParaRPr lang="fr-FR" sz="180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2400" dirty="0" smtClean="0"/>
              <a:t>      </a:t>
            </a:r>
            <a:r>
              <a:rPr lang="fr-FR" sz="2000" dirty="0" smtClean="0"/>
              <a:t>- Respecter l’allaitement maternel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2000" dirty="0" smtClean="0"/>
              <a:t>       - Fractionner les tétées </a:t>
            </a:r>
            <a:endParaRPr lang="fr-FR" sz="2000" cap="sm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2000" dirty="0" smtClean="0"/>
              <a:t>       - Augmenter la ration hydrique journalière (Tisane - SRO) ou Voie </a:t>
            </a:r>
            <a:r>
              <a:rPr lang="fr-FR" sz="1600" dirty="0" smtClean="0"/>
              <a:t>IV.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fr-FR" sz="2000" dirty="0" smtClean="0"/>
              <a:t>                      ( Fièvre – Perspiration – Fluidité des sécrétions 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357313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MESURES DE SOUTIEN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38" y="4214813"/>
            <a:ext cx="6673850" cy="425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    </a:t>
            </a:r>
            <a:r>
              <a:rPr lang="fr-FR" sz="180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Fractionner et Epaissir  </a:t>
            </a:r>
            <a:r>
              <a:rPr lang="fr-FR" sz="2000" dirty="0">
                <a:latin typeface="Times New Roman" pitchFamily="84" charset="0"/>
              </a:rPr>
              <a:t>les repas  après l’âge de 1 an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5000" y="4732338"/>
            <a:ext cx="8348760" cy="16712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    </a:t>
            </a:r>
            <a:r>
              <a:rPr lang="fr-FR" sz="180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LUTTER CONTRE LA FIEVRE</a:t>
            </a:r>
          </a:p>
          <a:p>
            <a:pPr>
              <a:lnSpc>
                <a:spcPct val="90000"/>
              </a:lnSpc>
              <a:defRPr/>
            </a:pPr>
            <a:r>
              <a:rPr lang="fr-FR" sz="180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84" charset="0"/>
              </a:rPr>
              <a:t>          -   </a:t>
            </a:r>
            <a:r>
              <a:rPr lang="fr-FR" sz="2000" dirty="0">
                <a:latin typeface="Times New Roman" pitchFamily="84" charset="0"/>
              </a:rPr>
              <a:t>Moyens physiques : Langes mouillés ( racines des membres, membres, </a:t>
            </a:r>
          </a:p>
          <a:p>
            <a:pPr>
              <a:lnSpc>
                <a:spcPct val="90000"/>
              </a:lnSpc>
              <a:defRPr/>
            </a:pPr>
            <a:r>
              <a:rPr lang="fr-FR" sz="2000" dirty="0">
                <a:latin typeface="Times New Roman" pitchFamily="84" charset="0"/>
              </a:rPr>
              <a:t>                                             front, ventre )</a:t>
            </a:r>
          </a:p>
          <a:p>
            <a:pPr>
              <a:lnSpc>
                <a:spcPct val="90000"/>
              </a:lnSpc>
              <a:defRPr/>
            </a:pPr>
            <a:endParaRPr lang="fr-FR" sz="800" dirty="0">
              <a:latin typeface="Times New Roman" pitchFamily="8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fr-FR" sz="2000" dirty="0">
                <a:latin typeface="Times New Roman" pitchFamily="84" charset="0"/>
              </a:rPr>
              <a:t>         En 2</a:t>
            </a:r>
            <a:r>
              <a:rPr lang="fr-FR" sz="2000" baseline="30000" dirty="0">
                <a:latin typeface="Times New Roman" pitchFamily="84" charset="0"/>
              </a:rPr>
              <a:t>ème</a:t>
            </a:r>
            <a:r>
              <a:rPr lang="fr-FR" sz="2000" dirty="0">
                <a:latin typeface="Times New Roman" pitchFamily="84" charset="0"/>
              </a:rPr>
              <a:t> intention :</a:t>
            </a:r>
          </a:p>
          <a:p>
            <a:pPr algn="ctr">
              <a:lnSpc>
                <a:spcPct val="90000"/>
              </a:lnSpc>
              <a:defRPr/>
            </a:pPr>
            <a:endParaRPr lang="fr-FR" sz="800" dirty="0">
              <a:latin typeface="Times New Roman" pitchFamily="8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2000" dirty="0">
                <a:latin typeface="Times New Roman" pitchFamily="84" charset="0"/>
              </a:rPr>
              <a:t>         « Paracétamol ( 60 mg/Kg/j ) </a:t>
            </a:r>
            <a:r>
              <a:rPr lang="fr-FR" sz="2000" dirty="0" smtClean="0">
                <a:latin typeface="Times New Roman" pitchFamily="84" charset="0"/>
              </a:rPr>
              <a:t>»</a:t>
            </a:r>
            <a:endParaRPr lang="fr-FR" sz="2000" dirty="0">
              <a:latin typeface="Times New Roman" pitchFamily="84" charset="0"/>
            </a:endParaRPr>
          </a:p>
        </p:txBody>
      </p:sp>
      <p:pic>
        <p:nvPicPr>
          <p:cNvPr id="12295" name="Picture 4" descr="boiteabob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6191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fr-FR" sz="2400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repose sur OXYGENOTHERAPIE – KINESITHERAPIE 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</a:p>
          <a:p>
            <a:pPr>
              <a:lnSpc>
                <a:spcPct val="90000"/>
              </a:lnSpc>
              <a:defRPr/>
            </a:pPr>
            <a:endParaRPr lang="fr-FR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2000250"/>
            <a:ext cx="7772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1800" dirty="0">
              <a:latin typeface="Times New Roman" pitchFamily="84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8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OXYGENOTHERAPIE AMELIORE L’HEMATOSE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fr-FR" sz="800" dirty="0">
              <a:latin typeface="Times New Roman" pitchFamily="84" charset="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Après HOSPITALISATION normale ou de courte durée.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Administrée humidifiée par enceinte de Hood ou Lunettes nasales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Indiquée s’il y a des signes annonciateurs d’une Hypoxémie aigüe</a:t>
            </a:r>
          </a:p>
          <a:p>
            <a:pPr marL="1257300" lvl="2" indent="-342900" eaLnBrk="0" hangingPunct="0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Existence d’une cyanose</a:t>
            </a:r>
          </a:p>
          <a:p>
            <a:pPr marL="1257300" lvl="2" indent="-342900" eaLnBrk="0" hangingPunct="0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TIRAGE SOUS COSTAL SEVERE</a:t>
            </a:r>
          </a:p>
          <a:p>
            <a:pPr marL="1257300" lvl="2" indent="-342900" eaLnBrk="0" hangingPunct="0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TACHYPNEE  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  70 </a:t>
            </a:r>
            <a:r>
              <a:rPr lang="fr-FR" sz="1600" b="1" kern="0" cap="all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m</a:t>
            </a:r>
            <a:r>
              <a:rPr lang="fr-FR" sz="1600" b="1" kern="0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vmts</a:t>
            </a:r>
            <a:r>
              <a:rPr lang="fr-FR" sz="1600" b="1" kern="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 / mn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1257300" lvl="2" indent="-342900" eaLnBrk="0" hangingPunct="0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Geignement </a:t>
            </a:r>
            <a:r>
              <a:rPr lang="fr-FR" sz="1600" b="1" kern="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avant l’âge de 2 mois ( Risque d’Apnée )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1257300" lvl="2" indent="-342900" eaLnBrk="0" hangingPunct="0">
              <a:lnSpc>
                <a:spcPct val="15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Cri et agitation ( S</a:t>
            </a:r>
            <a:r>
              <a:rPr lang="fr-FR" sz="1600" b="1" kern="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L’O</a:t>
            </a:r>
            <a:r>
              <a:rPr lang="fr-FR" sz="1600" b="1" kern="0" cap="all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l’</a:t>
            </a:r>
            <a:r>
              <a:rPr lang="fr-FR" sz="1600" b="1" kern="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amende )</a:t>
            </a:r>
            <a:r>
              <a:rPr lang="fr-FR" sz="1600" b="1" kern="0" cap="all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kern="0" dirty="0">
                <a:latin typeface="+mn-lt"/>
              </a:rPr>
              <a:t>      </a:t>
            </a:r>
            <a:endParaRPr lang="fr-FR" sz="2000" kern="0" dirty="0">
              <a:latin typeface="+mn-lt"/>
            </a:endParaRPr>
          </a:p>
        </p:txBody>
      </p:sp>
      <p:pic>
        <p:nvPicPr>
          <p:cNvPr id="13317" name="Picture 4" descr="boiteabob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6250"/>
            <a:ext cx="1008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1827</Words>
  <Application>Microsoft Office PowerPoint</Application>
  <PresentationFormat>Affichage à l'écran (4:3)</PresentationFormat>
  <Paragraphs>429</Paragraphs>
  <Slides>25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INTRODUCTION</vt:lpstr>
      <vt:lpstr>EVALUATION CLINIQUE (1)</vt:lpstr>
      <vt:lpstr>Diapositive 4</vt:lpstr>
      <vt:lpstr>Diapositive 5</vt:lpstr>
      <vt:lpstr>BRONCHIOLITE</vt:lpstr>
      <vt:lpstr>TRAITEMENT</vt:lpstr>
      <vt:lpstr>TRAITEMENT</vt:lpstr>
      <vt:lpstr>TRAITEMENT</vt:lpstr>
      <vt:lpstr>TRAITEMENT</vt:lpstr>
      <vt:lpstr>TRAITEMENT</vt:lpstr>
      <vt:lpstr>TRAITEMENT</vt:lpstr>
      <vt:lpstr>TRAITEMENT</vt:lpstr>
      <vt:lpstr>TRAITEMENT</vt:lpstr>
      <vt:lpstr>PROTOCOLE N° 1 « BRONCHIOLITE LEGERE : Score  7 »</vt:lpstr>
      <vt:lpstr>PROTOCOLE N° 2 « BRONCHIOLITE MODEREE : Score : 7 - 9 » Sans signes de gravité</vt:lpstr>
      <vt:lpstr>PROTOCOLE N° 2 « SUITE » « BRONCHIOLITE MODEREE : Score : 7 - 9 »</vt:lpstr>
      <vt:lpstr>PROTOCOLE N° 3 « BRONCHIOLITE SEVERE : Score : 10 - 12 » Avec signes de gravite</vt:lpstr>
      <vt:lpstr>PROTOCOLE N° 3 « SUITE » « BRONCHIOLITE SEVERE : Score : 10 - 12 »</vt:lpstr>
      <vt:lpstr>Diapositive 20</vt:lpstr>
      <vt:lpstr>Diapositive 21</vt:lpstr>
      <vt:lpstr>Diapositive 22</vt:lpstr>
      <vt:lpstr>LA PREVENTION</vt:lpstr>
      <vt:lpstr>CONCLUSION :</vt:lpstr>
      <vt:lpstr>Merci pour votre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MICRO</cp:lastModifiedBy>
  <cp:revision>146</cp:revision>
  <dcterms:created xsi:type="dcterms:W3CDTF">2011-02-21T18:51:56Z</dcterms:created>
  <dcterms:modified xsi:type="dcterms:W3CDTF">2013-10-19T20:58:48Z</dcterms:modified>
</cp:coreProperties>
</file>