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6"/>
  </p:notesMasterIdLst>
  <p:sldIdLst>
    <p:sldId id="280" r:id="rId2"/>
    <p:sldId id="281" r:id="rId3"/>
    <p:sldId id="256" r:id="rId4"/>
    <p:sldId id="257" r:id="rId5"/>
    <p:sldId id="258" r:id="rId6"/>
    <p:sldId id="259" r:id="rId7"/>
    <p:sldId id="260" r:id="rId8"/>
    <p:sldId id="261" r:id="rId9"/>
    <p:sldId id="262" r:id="rId10"/>
    <p:sldId id="263" r:id="rId11"/>
    <p:sldId id="264" r:id="rId12"/>
    <p:sldId id="265" r:id="rId13"/>
    <p:sldId id="266" r:id="rId14"/>
    <p:sldId id="267" r:id="rId15"/>
    <p:sldId id="279" r:id="rId16"/>
    <p:sldId id="268" r:id="rId17"/>
    <p:sldId id="269" r:id="rId18"/>
    <p:sldId id="270" r:id="rId19"/>
    <p:sldId id="273" r:id="rId20"/>
    <p:sldId id="274" r:id="rId21"/>
    <p:sldId id="275" r:id="rId22"/>
    <p:sldId id="276" r:id="rId23"/>
    <p:sldId id="277" r:id="rId24"/>
    <p:sldId id="278"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183" autoAdjust="0"/>
  </p:normalViewPr>
  <p:slideViewPr>
    <p:cSldViewPr>
      <p:cViewPr varScale="1">
        <p:scale>
          <a:sx n="65" d="100"/>
          <a:sy n="65" d="100"/>
        </p:scale>
        <p:origin x="-150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F71600-752A-4C4B-A3D0-CEE50244F379}" type="datetimeFigureOut">
              <a:rPr lang="fr-FR" smtClean="0"/>
              <a:t>12/10/2016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C74E79-67D6-43AA-A2EC-BB0AB3AC5CAB}" type="slidenum">
              <a:rPr lang="fr-FR" smtClean="0"/>
              <a:t>‹N°›</a:t>
            </a:fld>
            <a:endParaRPr lang="fr-FR"/>
          </a:p>
        </p:txBody>
      </p:sp>
    </p:spTree>
    <p:extLst>
      <p:ext uri="{BB962C8B-B14F-4D97-AF65-F5344CB8AC3E}">
        <p14:creationId xmlns:p14="http://schemas.microsoft.com/office/powerpoint/2010/main" val="2770927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EFC74E79-67D6-43AA-A2EC-BB0AB3AC5CAB}" type="slidenum">
              <a:rPr lang="fr-FR" smtClean="0"/>
              <a:t>23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B0703426-86D1-4C43-ABFA-DF163B836769}" type="datetimeFigureOut">
              <a:rPr lang="fr-FR" smtClean="0"/>
              <a:pPr/>
              <a:t>12/10/2016</a:t>
            </a:fld>
            <a:endParaRPr lang="fr-FR"/>
          </a:p>
        </p:txBody>
      </p:sp>
      <p:sp>
        <p:nvSpPr>
          <p:cNvPr id="17" name="Espace réservé du pied de page 16"/>
          <p:cNvSpPr>
            <a:spLocks noGrp="1"/>
          </p:cNvSpPr>
          <p:nvPr>
            <p:ph type="ftr" sz="quarter" idx="11"/>
          </p:nvPr>
        </p:nvSpPr>
        <p:spPr/>
        <p:txBody>
          <a:bodyPr/>
          <a:lstStyle>
            <a:extLst/>
          </a:lstStyle>
          <a:p>
            <a:endParaRPr lang="fr-FR"/>
          </a:p>
        </p:txBody>
      </p:sp>
      <p:sp>
        <p:nvSpPr>
          <p:cNvPr id="29" name="Espace réservé du numéro de diapositive 28"/>
          <p:cNvSpPr>
            <a:spLocks noGrp="1"/>
          </p:cNvSpPr>
          <p:nvPr>
            <p:ph type="sldNum" sz="quarter" idx="12"/>
          </p:nvPr>
        </p:nvSpPr>
        <p:spPr/>
        <p:txBody>
          <a:bodyPr/>
          <a:lstStyle>
            <a:extLst/>
          </a:lstStyle>
          <a:p>
            <a:fld id="{98DDF27C-2634-407F-B2D6-309B6CCC8740}" type="slidenum">
              <a:rPr lang="fr-FR" smtClean="0"/>
              <a:pPr/>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0703426-86D1-4C43-ABFA-DF163B836769}" type="datetimeFigureOut">
              <a:rPr lang="fr-FR" smtClean="0"/>
              <a:pPr/>
              <a:t>12/10/2016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8DDF27C-2634-407F-B2D6-309B6CCC8740}"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0703426-86D1-4C43-ABFA-DF163B836769}" type="datetimeFigureOut">
              <a:rPr lang="fr-FR" smtClean="0"/>
              <a:pPr/>
              <a:t>12/10/2016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8DDF27C-2634-407F-B2D6-309B6CCC8740}"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B0703426-86D1-4C43-ABFA-DF163B836769}" type="datetimeFigureOut">
              <a:rPr lang="fr-FR" smtClean="0"/>
              <a:pPr/>
              <a:t>12/10/2016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8DDF27C-2634-407F-B2D6-309B6CCC8740}"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B0703426-86D1-4C43-ABFA-DF163B836769}" type="datetimeFigureOut">
              <a:rPr lang="fr-FR" smtClean="0"/>
              <a:pPr/>
              <a:t>12/10/2016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8DDF27C-2634-407F-B2D6-309B6CCC8740}" type="slidenum">
              <a:rPr lang="fr-FR" smtClean="0"/>
              <a:pPr/>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B0703426-86D1-4C43-ABFA-DF163B836769}" type="datetimeFigureOut">
              <a:rPr lang="fr-FR" smtClean="0"/>
              <a:pPr/>
              <a:t>12/10/2016</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8DDF27C-2634-407F-B2D6-309B6CCC8740}"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B0703426-86D1-4C43-ABFA-DF163B836769}" type="datetimeFigureOut">
              <a:rPr lang="fr-FR" smtClean="0"/>
              <a:pPr/>
              <a:t>12/10/2016</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98DDF27C-2634-407F-B2D6-309B6CCC8740}" type="slidenum">
              <a:rPr lang="fr-FR" smtClean="0"/>
              <a:pPr/>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B0703426-86D1-4C43-ABFA-DF163B836769}" type="datetimeFigureOut">
              <a:rPr lang="fr-FR" smtClean="0"/>
              <a:pPr/>
              <a:t>12/10/2016</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98DDF27C-2634-407F-B2D6-309B6CCC8740}"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B0703426-86D1-4C43-ABFA-DF163B836769}" type="datetimeFigureOut">
              <a:rPr lang="fr-FR" smtClean="0"/>
              <a:pPr/>
              <a:t>12/10/2016</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98DDF27C-2634-407F-B2D6-309B6CCC8740}"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B0703426-86D1-4C43-ABFA-DF163B836769}" type="datetimeFigureOut">
              <a:rPr lang="fr-FR" smtClean="0"/>
              <a:pPr/>
              <a:t>12/10/2016</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8DDF27C-2634-407F-B2D6-309B6CCC8740}"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B0703426-86D1-4C43-ABFA-DF163B836769}" type="datetimeFigureOut">
              <a:rPr lang="fr-FR" smtClean="0"/>
              <a:pPr/>
              <a:t>12/10/2016</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FR"/>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98DDF27C-2634-407F-B2D6-309B6CCC8740}"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B0703426-86D1-4C43-ABFA-DF163B836769}" type="datetimeFigureOut">
              <a:rPr lang="fr-FR" smtClean="0"/>
              <a:pPr/>
              <a:t>12/10/2016</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98DDF27C-2634-407F-B2D6-309B6CCC8740}"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91880" y="4293096"/>
            <a:ext cx="4104456" cy="1754326"/>
          </a:xfrm>
          <a:prstGeom prst="rect">
            <a:avLst/>
          </a:prstGeom>
        </p:spPr>
        <p:txBody>
          <a:bodyPr wrap="square">
            <a:spAutoFit/>
          </a:bodyPr>
          <a:lstStyle/>
          <a:p>
            <a:r>
              <a:rPr lang="fr-FR" sz="2400" dirty="0" smtClean="0"/>
              <a:t>Présenté par:</a:t>
            </a:r>
          </a:p>
          <a:p>
            <a:endParaRPr lang="fr-FR" sz="2400" dirty="0" smtClean="0"/>
          </a:p>
          <a:p>
            <a:pPr>
              <a:buNone/>
            </a:pPr>
            <a:r>
              <a:rPr lang="fr-FR" sz="2400" dirty="0" smtClean="0"/>
              <a:t>Dr  </a:t>
            </a:r>
            <a:r>
              <a:rPr lang="fr-FR" sz="2400" dirty="0" smtClean="0"/>
              <a:t>REZIOUK</a:t>
            </a:r>
            <a:endParaRPr lang="fr-FR" sz="2400" dirty="0" smtClean="0"/>
          </a:p>
          <a:p>
            <a:pPr>
              <a:buNone/>
            </a:pPr>
            <a:endParaRPr lang="fr-FR" dirty="0" smtClean="0"/>
          </a:p>
          <a:p>
            <a:pPr>
              <a:buNone/>
            </a:pPr>
            <a:r>
              <a:rPr lang="fr-FR" dirty="0" smtClean="0"/>
              <a:t>                                </a:t>
            </a:r>
            <a:endParaRPr lang="fr-FR" dirty="0"/>
          </a:p>
        </p:txBody>
      </p:sp>
      <p:sp>
        <p:nvSpPr>
          <p:cNvPr id="4" name="Titre 3"/>
          <p:cNvSpPr>
            <a:spLocks noGrp="1"/>
          </p:cNvSpPr>
          <p:nvPr>
            <p:ph type="title"/>
          </p:nvPr>
        </p:nvSpPr>
        <p:spPr>
          <a:xfrm>
            <a:off x="457200" y="1497186"/>
            <a:ext cx="8229600" cy="2651894"/>
          </a:xfrm>
        </p:spPr>
        <p:txBody>
          <a:bodyPr>
            <a:normAutofit/>
          </a:bodyPr>
          <a:lstStyle/>
          <a:p>
            <a:pPr algn="ctr"/>
            <a:r>
              <a:rPr lang="fr-FR" sz="4400" dirty="0" smtClean="0"/>
              <a:t>Insuffisance cardiaque de l’enfant</a:t>
            </a:r>
            <a:endParaRPr lang="fr-FR" sz="4400"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1000108"/>
            <a:ext cx="7390604" cy="4093428"/>
          </a:xfrm>
          <a:prstGeom prst="rect">
            <a:avLst/>
          </a:prstGeom>
        </p:spPr>
        <p:txBody>
          <a:bodyPr wrap="square">
            <a:spAutoFit/>
          </a:bodyPr>
          <a:lstStyle/>
          <a:p>
            <a:pPr>
              <a:lnSpc>
                <a:spcPct val="150000"/>
              </a:lnSpc>
            </a:pPr>
            <a:r>
              <a:rPr lang="fr-FR" sz="2800" b="1" u="sng" dirty="0">
                <a:latin typeface="Arial" pitchFamily="34" charset="0"/>
                <a:cs typeface="Arial" pitchFamily="34" charset="0"/>
              </a:rPr>
              <a:t>2) ECG </a:t>
            </a:r>
            <a:r>
              <a:rPr lang="fr-FR" sz="2000" b="1" u="sng" dirty="0" smtClean="0">
                <a:latin typeface="Arial" pitchFamily="34" charset="0"/>
                <a:cs typeface="Arial" pitchFamily="34" charset="0"/>
              </a:rPr>
              <a:t>:</a:t>
            </a:r>
          </a:p>
          <a:p>
            <a:pPr>
              <a:lnSpc>
                <a:spcPct val="200000"/>
              </a:lnSpc>
            </a:pPr>
            <a:r>
              <a:rPr lang="fr-FR" sz="2000" b="1" u="sng" dirty="0" smtClean="0">
                <a:latin typeface="Arial" pitchFamily="34" charset="0"/>
                <a:cs typeface="Arial" pitchFamily="34" charset="0"/>
              </a:rPr>
              <a:t>-</a:t>
            </a:r>
            <a:r>
              <a:rPr lang="fr-FR" sz="2000" b="1" dirty="0">
                <a:latin typeface="Arial" pitchFamily="34" charset="0"/>
                <a:cs typeface="Arial" pitchFamily="34" charset="0"/>
              </a:rPr>
              <a:t> N'a aucun intérêt diagnostique. Cependant, il précise</a:t>
            </a:r>
          </a:p>
          <a:p>
            <a:pPr>
              <a:lnSpc>
                <a:spcPct val="200000"/>
              </a:lnSpc>
            </a:pPr>
            <a:r>
              <a:rPr lang="fr-FR" sz="2000" b="1" dirty="0">
                <a:latin typeface="Arial" pitchFamily="34" charset="0"/>
                <a:cs typeface="Arial" pitchFamily="34" charset="0"/>
              </a:rPr>
              <a:t>• La FC.</a:t>
            </a:r>
          </a:p>
          <a:p>
            <a:pPr>
              <a:lnSpc>
                <a:spcPct val="200000"/>
              </a:lnSpc>
            </a:pPr>
            <a:r>
              <a:rPr lang="fr-FR" sz="2000" b="1" dirty="0">
                <a:latin typeface="Arial" pitchFamily="34" charset="0"/>
                <a:cs typeface="Arial" pitchFamily="34" charset="0"/>
              </a:rPr>
              <a:t>• Les signes de surcharge VG ou VD.</a:t>
            </a:r>
          </a:p>
          <a:p>
            <a:pPr>
              <a:lnSpc>
                <a:spcPct val="200000"/>
              </a:lnSpc>
            </a:pPr>
            <a:r>
              <a:rPr lang="fr-FR" sz="2000" b="1" dirty="0">
                <a:latin typeface="Arial" pitchFamily="34" charset="0"/>
                <a:cs typeface="Arial" pitchFamily="34" charset="0"/>
              </a:rPr>
              <a:t>• L'étiologie (FC &gt; 250/mn Ö tachycardie supra-ventriculaire.) </a:t>
            </a:r>
          </a:p>
          <a:p>
            <a:r>
              <a:rPr lang="fr-FR" b="1" u="sng" dirty="0"/>
              <a:t> </a:t>
            </a:r>
            <a:endParaRPr lang="fr-FR" dirty="0"/>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500174"/>
            <a:ext cx="7848872" cy="3970318"/>
          </a:xfrm>
          <a:prstGeom prst="rect">
            <a:avLst/>
          </a:prstGeom>
        </p:spPr>
        <p:txBody>
          <a:bodyPr wrap="square">
            <a:spAutoFit/>
          </a:bodyPr>
          <a:lstStyle/>
          <a:p>
            <a:pPr>
              <a:lnSpc>
                <a:spcPct val="150000"/>
              </a:lnSpc>
            </a:pPr>
            <a:r>
              <a:rPr lang="fr-FR" sz="2800" b="1" u="sng" dirty="0">
                <a:latin typeface="Arial" pitchFamily="34" charset="0"/>
                <a:cs typeface="Arial" pitchFamily="34" charset="0"/>
              </a:rPr>
              <a:t>3) Echocardiographie </a:t>
            </a:r>
            <a:r>
              <a:rPr lang="fr-FR" sz="2000" b="1" u="sng" dirty="0" smtClean="0">
                <a:latin typeface="Arial" pitchFamily="34" charset="0"/>
                <a:cs typeface="Arial" pitchFamily="34" charset="0"/>
              </a:rPr>
              <a:t>:</a:t>
            </a:r>
          </a:p>
          <a:p>
            <a:pPr>
              <a:lnSpc>
                <a:spcPct val="150000"/>
              </a:lnSpc>
            </a:pPr>
            <a:r>
              <a:rPr lang="fr-FR" sz="2000" b="1" dirty="0">
                <a:latin typeface="Arial" pitchFamily="34" charset="0"/>
                <a:cs typeface="Arial" pitchFamily="34" charset="0"/>
              </a:rPr>
              <a:t> Permet de</a:t>
            </a:r>
          </a:p>
          <a:p>
            <a:pPr>
              <a:lnSpc>
                <a:spcPct val="150000"/>
              </a:lnSpc>
            </a:pPr>
            <a:r>
              <a:rPr lang="fr-FR" sz="2000" b="1" dirty="0">
                <a:latin typeface="Arial" pitchFamily="34" charset="0"/>
                <a:cs typeface="Arial" pitchFamily="34" charset="0"/>
              </a:rPr>
              <a:t>• Mesurer les cavités cardiaques.</a:t>
            </a:r>
          </a:p>
          <a:p>
            <a:pPr>
              <a:lnSpc>
                <a:spcPct val="150000"/>
              </a:lnSpc>
            </a:pPr>
            <a:r>
              <a:rPr lang="fr-FR" sz="2000" b="1" dirty="0">
                <a:latin typeface="Arial" pitchFamily="34" charset="0"/>
                <a:cs typeface="Arial" pitchFamily="34" charset="0"/>
              </a:rPr>
              <a:t>• Quantifier la fonction ventriculaire.</a:t>
            </a:r>
          </a:p>
          <a:p>
            <a:pPr>
              <a:lnSpc>
                <a:spcPct val="150000"/>
              </a:lnSpc>
            </a:pPr>
            <a:r>
              <a:rPr lang="fr-FR" sz="2000" b="1" dirty="0">
                <a:latin typeface="Arial" pitchFamily="34" charset="0"/>
                <a:cs typeface="Arial" pitchFamily="34" charset="0"/>
              </a:rPr>
              <a:t>• Evaluer le pourcentage de la fraction de raccourcissement (30 à 40%)</a:t>
            </a:r>
          </a:p>
          <a:p>
            <a:pPr>
              <a:lnSpc>
                <a:spcPct val="150000"/>
              </a:lnSpc>
            </a:pPr>
            <a:r>
              <a:rPr lang="fr-FR" sz="2000" b="1" dirty="0">
                <a:latin typeface="Arial" pitchFamily="34" charset="0"/>
                <a:cs typeface="Arial" pitchFamily="34" charset="0"/>
              </a:rPr>
              <a:t>• Révéler un éventuel épanchement péricardique.</a:t>
            </a:r>
          </a:p>
          <a:p>
            <a:pPr>
              <a:lnSpc>
                <a:spcPct val="150000"/>
              </a:lnSpc>
            </a:pPr>
            <a:r>
              <a:rPr lang="fr-FR" sz="2000" b="1" dirty="0">
                <a:latin typeface="Arial" pitchFamily="34" charset="0"/>
                <a:cs typeface="Arial" pitchFamily="34" charset="0"/>
              </a:rPr>
              <a:t>• Orienter l'approche étiologique</a:t>
            </a: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908720"/>
            <a:ext cx="8064896" cy="3416320"/>
          </a:xfrm>
          <a:prstGeom prst="rect">
            <a:avLst/>
          </a:prstGeom>
        </p:spPr>
        <p:txBody>
          <a:bodyPr wrap="square">
            <a:spAutoFit/>
          </a:bodyPr>
          <a:lstStyle/>
          <a:p>
            <a:r>
              <a:rPr lang="fr-FR" sz="2800" b="1" u="sng" dirty="0">
                <a:latin typeface="Arial" pitchFamily="34" charset="0"/>
                <a:cs typeface="Arial" pitchFamily="34" charset="0"/>
              </a:rPr>
              <a:t>V. Diagnostic différentiel </a:t>
            </a:r>
            <a:r>
              <a:rPr lang="fr-FR" sz="2800" b="1" u="sng" dirty="0" smtClean="0">
                <a:latin typeface="Arial" pitchFamily="34" charset="0"/>
                <a:cs typeface="Arial" pitchFamily="34" charset="0"/>
              </a:rPr>
              <a:t>:</a:t>
            </a:r>
          </a:p>
          <a:p>
            <a:endParaRPr lang="fr-FR" sz="2800" b="1" dirty="0">
              <a:latin typeface="Arial" pitchFamily="34" charset="0"/>
              <a:cs typeface="Arial" pitchFamily="34" charset="0"/>
            </a:endParaRPr>
          </a:p>
          <a:p>
            <a:pPr>
              <a:lnSpc>
                <a:spcPct val="200000"/>
              </a:lnSpc>
            </a:pPr>
            <a:r>
              <a:rPr lang="fr-FR" sz="2000" b="1" dirty="0">
                <a:latin typeface="Arial" pitchFamily="34" charset="0"/>
                <a:cs typeface="Arial" pitchFamily="34" charset="0"/>
              </a:rPr>
              <a:t>- Dyspnée d'origine pulmonaire (staphylococcie pulmonaire, inhalation de corps étrangers, crise d'asthme, etc.)</a:t>
            </a:r>
          </a:p>
          <a:p>
            <a:pPr>
              <a:lnSpc>
                <a:spcPct val="200000"/>
              </a:lnSpc>
            </a:pPr>
            <a:r>
              <a:rPr lang="fr-FR" sz="2000" b="1" dirty="0">
                <a:latin typeface="Arial" pitchFamily="34" charset="0"/>
                <a:cs typeface="Arial" pitchFamily="34" charset="0"/>
              </a:rPr>
              <a:t>- Dyspnée d'origine toxique (Aspirine, Théophylline.) L'anamnèse est capitale car il n'y a pas d'hépatomégalie ni de cardiomégalie.</a:t>
            </a: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937751"/>
            <a:ext cx="8280920" cy="5893921"/>
          </a:xfrm>
          <a:prstGeom prst="rect">
            <a:avLst/>
          </a:prstGeom>
        </p:spPr>
        <p:txBody>
          <a:bodyPr wrap="square">
            <a:spAutoFit/>
          </a:bodyPr>
          <a:lstStyle/>
          <a:p>
            <a:r>
              <a:rPr lang="fr-FR" sz="2800" b="1" u="sng" dirty="0">
                <a:latin typeface="Arial" pitchFamily="34" charset="0"/>
                <a:cs typeface="Arial" pitchFamily="34" charset="0"/>
              </a:rPr>
              <a:t>VI. Diagnostic étiologique :</a:t>
            </a:r>
            <a:endParaRPr lang="fr-FR" sz="2800" b="1" dirty="0">
              <a:latin typeface="Arial" pitchFamily="34" charset="0"/>
              <a:cs typeface="Arial" pitchFamily="34" charset="0"/>
            </a:endParaRPr>
          </a:p>
          <a:p>
            <a:r>
              <a:rPr lang="fr-FR" dirty="0"/>
              <a:t> </a:t>
            </a:r>
          </a:p>
          <a:p>
            <a:pPr>
              <a:lnSpc>
                <a:spcPct val="150000"/>
              </a:lnSpc>
            </a:pPr>
            <a:r>
              <a:rPr lang="fr-FR" sz="2200" b="1" u="sng" dirty="0">
                <a:latin typeface="Arial" pitchFamily="34" charset="0"/>
                <a:cs typeface="Arial" pitchFamily="34" charset="0"/>
              </a:rPr>
              <a:t>A. CAUSES EXTRA-CARDIAQUES :</a:t>
            </a:r>
            <a:endParaRPr lang="fr-FR" sz="2200" b="1" dirty="0">
              <a:latin typeface="Arial" pitchFamily="34" charset="0"/>
              <a:cs typeface="Arial" pitchFamily="34" charset="0"/>
            </a:endParaRPr>
          </a:p>
          <a:p>
            <a:pPr>
              <a:lnSpc>
                <a:spcPct val="200000"/>
              </a:lnSpc>
            </a:pPr>
            <a:r>
              <a:rPr lang="fr-FR" sz="2000" b="1" dirty="0">
                <a:latin typeface="Arial" pitchFamily="34" charset="0"/>
                <a:cs typeface="Arial" pitchFamily="34" charset="0"/>
              </a:rPr>
              <a:t>- LA NEPHRITE AIGUË: Rare chez le nourrisson, elle induit une IC en cas de syndrome </a:t>
            </a:r>
            <a:r>
              <a:rPr lang="fr-FR" sz="2000" b="1" dirty="0" err="1">
                <a:latin typeface="Arial" pitchFamily="34" charset="0"/>
                <a:cs typeface="Arial" pitchFamily="34" charset="0"/>
              </a:rPr>
              <a:t>néphro</a:t>
            </a:r>
            <a:r>
              <a:rPr lang="fr-FR" sz="2000" b="1" dirty="0">
                <a:latin typeface="Arial" pitchFamily="34" charset="0"/>
                <a:cs typeface="Arial" pitchFamily="34" charset="0"/>
              </a:rPr>
              <a:t>-anémique et se traduit par des signes rénaux avec HTA et surtout une anémie hémolytique.</a:t>
            </a:r>
          </a:p>
          <a:p>
            <a:pPr>
              <a:lnSpc>
                <a:spcPct val="200000"/>
              </a:lnSpc>
            </a:pPr>
            <a:r>
              <a:rPr lang="fr-FR" sz="2000" b="1" dirty="0">
                <a:latin typeface="Arial" pitchFamily="34" charset="0"/>
                <a:cs typeface="Arial" pitchFamily="34" charset="0"/>
              </a:rPr>
              <a:t>- L'ANEMIE AIGUË: Surtout hémolytique, notamment la drépanocytose et la thalassémie. </a:t>
            </a:r>
          </a:p>
          <a:p>
            <a:pPr>
              <a:lnSpc>
                <a:spcPct val="200000"/>
              </a:lnSpc>
            </a:pPr>
            <a:r>
              <a:rPr lang="fr-FR" sz="2000" b="1" dirty="0">
                <a:latin typeface="Arial" pitchFamily="34" charset="0"/>
                <a:cs typeface="Arial" pitchFamily="34" charset="0"/>
              </a:rPr>
              <a:t>- LE PHEOCHROMOCYTOME: Se traduit surtout par une HTA.</a:t>
            </a:r>
          </a:p>
          <a:p>
            <a:pPr>
              <a:lnSpc>
                <a:spcPct val="200000"/>
              </a:lnSpc>
            </a:pPr>
            <a:r>
              <a:rPr lang="fr-FR" sz="2000" b="1" dirty="0">
                <a:latin typeface="Arial" pitchFamily="34" charset="0"/>
                <a:cs typeface="Arial" pitchFamily="34" charset="0"/>
              </a:rPr>
              <a:t>- LE CŒUR PULMONAIRE AIGU.</a:t>
            </a:r>
          </a:p>
          <a:p>
            <a:r>
              <a:rPr lang="fr-FR" dirty="0"/>
              <a:t> </a:t>
            </a: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76672"/>
            <a:ext cx="7488832" cy="5509200"/>
          </a:xfrm>
          <a:prstGeom prst="rect">
            <a:avLst/>
          </a:prstGeom>
        </p:spPr>
        <p:txBody>
          <a:bodyPr wrap="square">
            <a:spAutoFit/>
          </a:bodyPr>
          <a:lstStyle/>
          <a:p>
            <a:r>
              <a:rPr lang="fr-FR" sz="2800" b="1" u="sng" dirty="0">
                <a:latin typeface="Arial" pitchFamily="34" charset="0"/>
                <a:cs typeface="Arial" pitchFamily="34" charset="0"/>
              </a:rPr>
              <a:t>B. CAUSES CARDIAQUES:</a:t>
            </a:r>
            <a:endParaRPr lang="fr-FR" sz="2800" b="1" dirty="0">
              <a:latin typeface="Arial" pitchFamily="34" charset="0"/>
              <a:cs typeface="Arial" pitchFamily="34" charset="0"/>
            </a:endParaRPr>
          </a:p>
          <a:p>
            <a:r>
              <a:rPr lang="fr-FR" sz="2000" b="1" dirty="0">
                <a:latin typeface="Arial" pitchFamily="34" charset="0"/>
                <a:cs typeface="Arial" pitchFamily="34" charset="0"/>
              </a:rPr>
              <a:t> </a:t>
            </a:r>
          </a:p>
          <a:p>
            <a:pPr marL="457200" indent="-457200">
              <a:buAutoNum type="arabicParenR"/>
            </a:pPr>
            <a:r>
              <a:rPr lang="fr-FR" sz="2200" b="1" u="sng" dirty="0" smtClean="0">
                <a:latin typeface="Arial" pitchFamily="34" charset="0"/>
                <a:cs typeface="Arial" pitchFamily="34" charset="0"/>
              </a:rPr>
              <a:t>Avant </a:t>
            </a:r>
            <a:r>
              <a:rPr lang="fr-FR" sz="2200" b="1" u="sng" dirty="0">
                <a:latin typeface="Arial" pitchFamily="34" charset="0"/>
                <a:cs typeface="Arial" pitchFamily="34" charset="0"/>
              </a:rPr>
              <a:t>1 </a:t>
            </a:r>
            <a:r>
              <a:rPr lang="fr-FR" sz="2200" b="1" u="sng" dirty="0" smtClean="0">
                <a:latin typeface="Arial" pitchFamily="34" charset="0"/>
                <a:cs typeface="Arial" pitchFamily="34" charset="0"/>
              </a:rPr>
              <a:t>an</a:t>
            </a:r>
          </a:p>
          <a:p>
            <a:pPr marL="457200" indent="-457200">
              <a:buAutoNum type="arabicParenR"/>
            </a:pPr>
            <a:endParaRPr lang="fr-FR" sz="2200" b="1" dirty="0">
              <a:latin typeface="Arial" pitchFamily="34" charset="0"/>
              <a:cs typeface="Arial" pitchFamily="34" charset="0"/>
            </a:endParaRPr>
          </a:p>
          <a:p>
            <a:pPr>
              <a:lnSpc>
                <a:spcPct val="150000"/>
              </a:lnSpc>
            </a:pPr>
            <a:r>
              <a:rPr lang="fr-FR" sz="2000" b="1" dirty="0">
                <a:latin typeface="Arial" pitchFamily="34" charset="0"/>
                <a:cs typeface="Arial" pitchFamily="34" charset="0"/>
              </a:rPr>
              <a:t>- LES CARDIOPATHIES CONGENITALES: Surtout les shunts gauche – droit.</a:t>
            </a:r>
          </a:p>
          <a:p>
            <a:pPr>
              <a:lnSpc>
                <a:spcPct val="150000"/>
              </a:lnSpc>
            </a:pPr>
            <a:r>
              <a:rPr lang="fr-FR" sz="2000" b="1" dirty="0">
                <a:latin typeface="Arial" pitchFamily="34" charset="0"/>
                <a:cs typeface="Arial" pitchFamily="34" charset="0"/>
              </a:rPr>
              <a:t>- LA CRISE DE TACHYCARDIE SUPRA-VENTRICULAIRE: Où la FC &gt; 250/mn</a:t>
            </a:r>
          </a:p>
          <a:p>
            <a:pPr>
              <a:lnSpc>
                <a:spcPct val="150000"/>
              </a:lnSpc>
            </a:pPr>
            <a:r>
              <a:rPr lang="fr-FR" sz="2000" b="1" dirty="0">
                <a:latin typeface="Arial" pitchFamily="34" charset="0"/>
                <a:cs typeface="Arial" pitchFamily="34" charset="0"/>
              </a:rPr>
              <a:t>- LA MYOCARDITE AIGUË: Survient entre 6 mois et 2 ans et donne une IC sévère conduisant au décès.</a:t>
            </a:r>
          </a:p>
          <a:p>
            <a:pPr>
              <a:lnSpc>
                <a:spcPct val="150000"/>
              </a:lnSpc>
            </a:pPr>
            <a:r>
              <a:rPr lang="fr-FR" sz="2000" b="1" dirty="0">
                <a:latin typeface="Arial" pitchFamily="34" charset="0"/>
                <a:cs typeface="Arial" pitchFamily="34" charset="0"/>
              </a:rPr>
              <a:t>- LES CAUSES RARES: Notamment la péricardite purulente, la glycogénose cardiaque et l'hypocalcémie.</a:t>
            </a:r>
          </a:p>
          <a:p>
            <a:r>
              <a:rPr lang="fr-FR" sz="2000" b="1" dirty="0">
                <a:latin typeface="Arial" pitchFamily="34" charset="0"/>
                <a:cs typeface="Arial" pitchFamily="34" charset="0"/>
              </a:rPr>
              <a:t> </a:t>
            </a: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571480"/>
            <a:ext cx="8429684" cy="4031873"/>
          </a:xfrm>
          <a:prstGeom prst="rect">
            <a:avLst/>
          </a:prstGeom>
        </p:spPr>
        <p:txBody>
          <a:bodyPr wrap="square">
            <a:spAutoFit/>
          </a:bodyPr>
          <a:lstStyle/>
          <a:p>
            <a:pPr>
              <a:lnSpc>
                <a:spcPct val="200000"/>
              </a:lnSpc>
            </a:pPr>
            <a:endParaRPr lang="fr-FR" sz="2000" b="1" dirty="0" smtClean="0">
              <a:latin typeface="Arial" pitchFamily="34" charset="0"/>
              <a:cs typeface="Arial" pitchFamily="34" charset="0"/>
            </a:endParaRPr>
          </a:p>
          <a:p>
            <a:pPr>
              <a:lnSpc>
                <a:spcPct val="200000"/>
              </a:lnSpc>
            </a:pPr>
            <a:r>
              <a:rPr lang="fr-FR" sz="2800" b="1" u="sng" dirty="0" smtClean="0">
                <a:latin typeface="Arial" pitchFamily="34" charset="0"/>
                <a:cs typeface="Arial" pitchFamily="34" charset="0"/>
              </a:rPr>
              <a:t>2) Chez le grand enfant:</a:t>
            </a:r>
            <a:endParaRPr lang="fr-FR" sz="2800" b="1" dirty="0" smtClean="0">
              <a:latin typeface="Arial" pitchFamily="34" charset="0"/>
              <a:cs typeface="Arial" pitchFamily="34" charset="0"/>
            </a:endParaRPr>
          </a:p>
          <a:p>
            <a:pPr>
              <a:lnSpc>
                <a:spcPct val="200000"/>
              </a:lnSpc>
            </a:pPr>
            <a:r>
              <a:rPr lang="fr-FR" sz="2000" b="1" dirty="0" smtClean="0">
                <a:latin typeface="Arial" pitchFamily="34" charset="0"/>
                <a:cs typeface="Arial" pitchFamily="34" charset="0"/>
              </a:rPr>
              <a:t>- LES CARDIOPATHIES ACQUISES VALVULAIRES RHUMATISMALES.</a:t>
            </a:r>
          </a:p>
          <a:p>
            <a:pPr>
              <a:lnSpc>
                <a:spcPct val="200000"/>
              </a:lnSpc>
            </a:pPr>
            <a:r>
              <a:rPr lang="fr-FR" sz="2000" b="1" dirty="0" smtClean="0">
                <a:latin typeface="Arial" pitchFamily="34" charset="0"/>
                <a:cs typeface="Arial" pitchFamily="34" charset="0"/>
              </a:rPr>
              <a:t>- LES CARDIOPATHIES CONGENITALES A REVELATION TARDIVE.</a:t>
            </a:r>
          </a:p>
          <a:p>
            <a:pPr>
              <a:lnSpc>
                <a:spcPct val="200000"/>
              </a:lnSpc>
            </a:pPr>
            <a:r>
              <a:rPr lang="fr-FR" sz="2000" b="1" dirty="0" smtClean="0">
                <a:latin typeface="Arial" pitchFamily="34" charset="0"/>
                <a:cs typeface="Arial" pitchFamily="34" charset="0"/>
              </a:rPr>
              <a:t>- LA PERICARDITE PURULENTE</a:t>
            </a:r>
            <a:endParaRPr lang="fr-FR" sz="2000" b="1"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0"/>
            <a:ext cx="8352928" cy="6832640"/>
          </a:xfrm>
          <a:prstGeom prst="rect">
            <a:avLst/>
          </a:prstGeom>
        </p:spPr>
        <p:txBody>
          <a:bodyPr wrap="square">
            <a:spAutoFit/>
          </a:bodyPr>
          <a:lstStyle/>
          <a:p>
            <a:pPr>
              <a:lnSpc>
                <a:spcPct val="150000"/>
              </a:lnSpc>
            </a:pPr>
            <a:r>
              <a:rPr lang="fr-FR" sz="2800" b="1" u="sng" dirty="0">
                <a:latin typeface="Arial" pitchFamily="34" charset="0"/>
                <a:cs typeface="Arial" pitchFamily="34" charset="0"/>
              </a:rPr>
              <a:t>VII. Traitement :</a:t>
            </a:r>
            <a:endParaRPr lang="fr-FR" sz="2800" b="1" dirty="0">
              <a:latin typeface="Arial" pitchFamily="34" charset="0"/>
              <a:cs typeface="Arial" pitchFamily="34" charset="0"/>
            </a:endParaRPr>
          </a:p>
          <a:p>
            <a:pPr>
              <a:lnSpc>
                <a:spcPct val="150000"/>
              </a:lnSpc>
            </a:pPr>
            <a:endParaRPr lang="fr-FR" sz="2000" b="1" dirty="0">
              <a:latin typeface="Arial" pitchFamily="34" charset="0"/>
              <a:cs typeface="Arial" pitchFamily="34" charset="0"/>
            </a:endParaRPr>
          </a:p>
          <a:p>
            <a:pPr marL="342900" indent="-342900">
              <a:lnSpc>
                <a:spcPct val="150000"/>
              </a:lnSpc>
              <a:buAutoNum type="alphaUcPeriod"/>
            </a:pPr>
            <a:r>
              <a:rPr lang="fr-FR" sz="2400" b="1" u="sng" dirty="0" smtClean="0">
                <a:latin typeface="Arial" pitchFamily="34" charset="0"/>
                <a:cs typeface="Arial" pitchFamily="34" charset="0"/>
              </a:rPr>
              <a:t>Traitement </a:t>
            </a:r>
            <a:r>
              <a:rPr lang="fr-FR" sz="2400" b="1" u="sng" dirty="0">
                <a:latin typeface="Arial" pitchFamily="34" charset="0"/>
                <a:cs typeface="Arial" pitchFamily="34" charset="0"/>
              </a:rPr>
              <a:t>symptomatique</a:t>
            </a:r>
            <a:r>
              <a:rPr lang="fr-FR" sz="2400" b="1" u="sng" dirty="0" smtClean="0">
                <a:latin typeface="Arial" pitchFamily="34" charset="0"/>
                <a:cs typeface="Arial" pitchFamily="34" charset="0"/>
              </a:rPr>
              <a:t>: but:</a:t>
            </a:r>
            <a:endParaRPr lang="fr-FR" sz="2400" b="1" dirty="0">
              <a:latin typeface="Arial" pitchFamily="34" charset="0"/>
              <a:cs typeface="Arial" pitchFamily="34" charset="0"/>
            </a:endParaRPr>
          </a:p>
          <a:p>
            <a:pPr>
              <a:lnSpc>
                <a:spcPct val="150000"/>
              </a:lnSpc>
            </a:pPr>
            <a:r>
              <a:rPr lang="fr-FR" sz="2000" b="1" dirty="0">
                <a:latin typeface="Arial" pitchFamily="34" charset="0"/>
                <a:cs typeface="Arial" pitchFamily="34" charset="0"/>
              </a:rPr>
              <a:t>-  Augmenter la force contractile myocardique par les toniques cardiaques </a:t>
            </a:r>
            <a:r>
              <a:rPr lang="fr-FR" sz="2000" b="1" dirty="0" err="1">
                <a:latin typeface="Arial" pitchFamily="34" charset="0"/>
                <a:cs typeface="Arial" pitchFamily="34" charset="0"/>
              </a:rPr>
              <a:t>inotrope</a:t>
            </a:r>
            <a:r>
              <a:rPr lang="fr-FR" sz="2000" b="1" dirty="0">
                <a:latin typeface="Arial" pitchFamily="34" charset="0"/>
                <a:cs typeface="Arial" pitchFamily="34" charset="0"/>
              </a:rPr>
              <a:t> (+)</a:t>
            </a:r>
          </a:p>
          <a:p>
            <a:pPr>
              <a:lnSpc>
                <a:spcPct val="150000"/>
              </a:lnSpc>
            </a:pPr>
            <a:r>
              <a:rPr lang="fr-FR" sz="2000" b="1" dirty="0">
                <a:latin typeface="Arial" pitchFamily="34" charset="0"/>
                <a:cs typeface="Arial" pitchFamily="34" charset="0"/>
              </a:rPr>
              <a:t>-  Diminuer la </a:t>
            </a:r>
            <a:r>
              <a:rPr lang="fr-FR" sz="2000" b="1" dirty="0" err="1">
                <a:latin typeface="Arial" pitchFamily="34" charset="0"/>
                <a:cs typeface="Arial" pitchFamily="34" charset="0"/>
              </a:rPr>
              <a:t>précharge</a:t>
            </a:r>
            <a:r>
              <a:rPr lang="fr-FR" sz="2000" b="1" dirty="0">
                <a:latin typeface="Arial" pitchFamily="34" charset="0"/>
                <a:cs typeface="Arial" pitchFamily="34" charset="0"/>
              </a:rPr>
              <a:t> par les diurétiques.</a:t>
            </a:r>
          </a:p>
          <a:p>
            <a:pPr>
              <a:lnSpc>
                <a:spcPct val="150000"/>
              </a:lnSpc>
            </a:pPr>
            <a:r>
              <a:rPr lang="fr-FR" sz="2000" b="1" dirty="0">
                <a:latin typeface="Arial" pitchFamily="34" charset="0"/>
                <a:cs typeface="Arial" pitchFamily="34" charset="0"/>
              </a:rPr>
              <a:t>-  Diminuer la post-charge par les vasodilatateurs artériels.</a:t>
            </a:r>
          </a:p>
          <a:p>
            <a:pPr>
              <a:lnSpc>
                <a:spcPct val="150000"/>
              </a:lnSpc>
            </a:pPr>
            <a:r>
              <a:rPr lang="fr-FR" sz="2000" b="1" dirty="0">
                <a:latin typeface="Arial" pitchFamily="34" charset="0"/>
                <a:cs typeface="Arial" pitchFamily="34" charset="0"/>
              </a:rPr>
              <a:t>Mise en condition :</a:t>
            </a:r>
          </a:p>
          <a:p>
            <a:pPr>
              <a:lnSpc>
                <a:spcPct val="150000"/>
              </a:lnSpc>
            </a:pPr>
            <a:r>
              <a:rPr lang="fr-FR" sz="2000" b="1" dirty="0">
                <a:latin typeface="Arial" pitchFamily="34" charset="0"/>
                <a:cs typeface="Arial" pitchFamily="34" charset="0"/>
              </a:rPr>
              <a:t>- Hospitalisation.</a:t>
            </a:r>
          </a:p>
          <a:p>
            <a:pPr>
              <a:lnSpc>
                <a:spcPct val="150000"/>
              </a:lnSpc>
            </a:pPr>
            <a:r>
              <a:rPr lang="fr-FR" sz="2000" b="1" dirty="0">
                <a:latin typeface="Arial" pitchFamily="34" charset="0"/>
                <a:cs typeface="Arial" pitchFamily="34" charset="0"/>
              </a:rPr>
              <a:t>- Position demi-assise.</a:t>
            </a:r>
          </a:p>
          <a:p>
            <a:pPr>
              <a:lnSpc>
                <a:spcPct val="150000"/>
              </a:lnSpc>
            </a:pPr>
            <a:r>
              <a:rPr lang="fr-FR" sz="2000" b="1" dirty="0">
                <a:latin typeface="Arial" pitchFamily="34" charset="0"/>
                <a:cs typeface="Arial" pitchFamily="34" charset="0"/>
              </a:rPr>
              <a:t>-  Oxygénothérapie humidifiée et réchauffée.</a:t>
            </a:r>
          </a:p>
          <a:p>
            <a:pPr>
              <a:lnSpc>
                <a:spcPct val="150000"/>
              </a:lnSpc>
            </a:pPr>
            <a:r>
              <a:rPr lang="fr-FR" sz="2000" b="1" dirty="0">
                <a:latin typeface="Arial" pitchFamily="34" charset="0"/>
                <a:cs typeface="Arial" pitchFamily="34" charset="0"/>
              </a:rPr>
              <a:t>-  Restriction hydrique à 50 – 100 cc/kg/jr et sodée.</a:t>
            </a:r>
          </a:p>
          <a:p>
            <a:pPr>
              <a:lnSpc>
                <a:spcPct val="150000"/>
              </a:lnSpc>
            </a:pPr>
            <a:r>
              <a:rPr lang="fr-FR" sz="2000" b="1" dirty="0">
                <a:latin typeface="Arial" pitchFamily="34" charset="0"/>
                <a:cs typeface="Arial" pitchFamily="34" charset="0"/>
              </a:rPr>
              <a:t>-  Correction d'une éventuelle anémie.</a:t>
            </a:r>
          </a:p>
          <a:p>
            <a:pPr>
              <a:lnSpc>
                <a:spcPct val="150000"/>
              </a:lnSpc>
            </a:pPr>
            <a:r>
              <a:rPr lang="fr-FR" sz="2000" b="1" dirty="0">
                <a:latin typeface="Arial" pitchFamily="34" charset="0"/>
                <a:cs typeface="Arial" pitchFamily="34" charset="0"/>
              </a:rPr>
              <a:t>- Apport calorique</a:t>
            </a:r>
            <a:r>
              <a:rPr lang="fr-FR" dirty="0"/>
              <a:t>.</a:t>
            </a: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424936" cy="7017306"/>
          </a:xfrm>
          <a:prstGeom prst="rect">
            <a:avLst/>
          </a:prstGeom>
        </p:spPr>
        <p:txBody>
          <a:bodyPr wrap="square">
            <a:spAutoFit/>
          </a:bodyPr>
          <a:lstStyle/>
          <a:p>
            <a:pPr>
              <a:lnSpc>
                <a:spcPct val="150000"/>
              </a:lnSpc>
            </a:pPr>
            <a:r>
              <a:rPr lang="fr-FR" sz="2800" b="1" u="sng" dirty="0">
                <a:latin typeface="Arial" pitchFamily="34" charset="0"/>
                <a:cs typeface="Arial" pitchFamily="34" charset="0"/>
              </a:rPr>
              <a:t>Moyens thérapeutiques </a:t>
            </a:r>
            <a:r>
              <a:rPr lang="fr-FR" sz="2000" b="1" dirty="0" smtClean="0">
                <a:latin typeface="Arial" pitchFamily="34" charset="0"/>
                <a:cs typeface="Arial" pitchFamily="34" charset="0"/>
              </a:rPr>
              <a:t>:</a:t>
            </a:r>
            <a:endParaRPr lang="fr-FR" sz="2000" b="1" dirty="0">
              <a:latin typeface="Arial" pitchFamily="34" charset="0"/>
              <a:cs typeface="Arial" pitchFamily="34" charset="0"/>
            </a:endParaRPr>
          </a:p>
          <a:p>
            <a:pPr>
              <a:lnSpc>
                <a:spcPct val="150000"/>
              </a:lnSpc>
            </a:pPr>
            <a:r>
              <a:rPr lang="fr-FR" sz="2000" b="1" u="sng" dirty="0">
                <a:latin typeface="Arial" pitchFamily="34" charset="0"/>
                <a:cs typeface="Arial" pitchFamily="34" charset="0"/>
              </a:rPr>
              <a:t>a</a:t>
            </a:r>
            <a:r>
              <a:rPr lang="fr-FR" sz="2000" b="1" u="sng" dirty="0" smtClean="0">
                <a:latin typeface="Arial" pitchFamily="34" charset="0"/>
                <a:cs typeface="Arial" pitchFamily="34" charset="0"/>
              </a:rPr>
              <a:t>-</a:t>
            </a:r>
            <a:r>
              <a:rPr lang="fr-FR" sz="2000" b="1" u="sng" dirty="0">
                <a:latin typeface="Arial" pitchFamily="34" charset="0"/>
                <a:cs typeface="Arial" pitchFamily="34" charset="0"/>
              </a:rPr>
              <a:t>  Diurétiques de l'anse, type Furosémide (</a:t>
            </a:r>
            <a:r>
              <a:rPr lang="fr-FR" sz="2000" b="1" u="sng" dirty="0" err="1">
                <a:latin typeface="Arial" pitchFamily="34" charset="0"/>
                <a:cs typeface="Arial" pitchFamily="34" charset="0"/>
              </a:rPr>
              <a:t>Lasilix</a:t>
            </a:r>
            <a:r>
              <a:rPr lang="fr-FR" sz="2000" b="1" u="sng" dirty="0">
                <a:latin typeface="Arial" pitchFamily="34" charset="0"/>
                <a:cs typeface="Arial" pitchFamily="34" charset="0"/>
              </a:rPr>
              <a:t>*)</a:t>
            </a:r>
            <a:endParaRPr lang="fr-FR" sz="2000" b="1" dirty="0">
              <a:latin typeface="Arial" pitchFamily="34" charset="0"/>
              <a:cs typeface="Arial" pitchFamily="34" charset="0"/>
            </a:endParaRPr>
          </a:p>
          <a:p>
            <a:pPr>
              <a:lnSpc>
                <a:spcPct val="150000"/>
              </a:lnSpc>
            </a:pPr>
            <a:r>
              <a:rPr lang="fr-FR" sz="2000" b="1" u="sng" dirty="0">
                <a:latin typeface="Arial" pitchFamily="34" charset="0"/>
                <a:cs typeface="Arial" pitchFamily="34" charset="0"/>
              </a:rPr>
              <a:t>Schéma :</a:t>
            </a:r>
            <a:endParaRPr lang="fr-FR" sz="2000" b="1" dirty="0">
              <a:latin typeface="Arial" pitchFamily="34" charset="0"/>
              <a:cs typeface="Arial" pitchFamily="34" charset="0"/>
            </a:endParaRPr>
          </a:p>
          <a:p>
            <a:pPr>
              <a:lnSpc>
                <a:spcPct val="150000"/>
              </a:lnSpc>
            </a:pPr>
            <a:r>
              <a:rPr lang="fr-FR" sz="2000" b="1" dirty="0">
                <a:latin typeface="Arial" pitchFamily="34" charset="0"/>
                <a:cs typeface="Arial" pitchFamily="34" charset="0"/>
              </a:rPr>
              <a:t>Traitement d'attaque par 2 mg/kg pendant 24 à 48 heures, puis traitement d'entretient per os à 1 mg/kg pendant 4 à 8 jours sans dépasser 6 mg/jr</a:t>
            </a:r>
          </a:p>
          <a:p>
            <a:pPr>
              <a:lnSpc>
                <a:spcPct val="150000"/>
              </a:lnSpc>
            </a:pPr>
            <a:r>
              <a:rPr lang="fr-FR" sz="2000" b="1" u="sng" dirty="0">
                <a:latin typeface="Arial" pitchFamily="34" charset="0"/>
                <a:cs typeface="Arial" pitchFamily="34" charset="0"/>
              </a:rPr>
              <a:t>Surveillance :</a:t>
            </a:r>
            <a:r>
              <a:rPr lang="fr-FR" sz="2000" b="1" dirty="0">
                <a:latin typeface="Arial" pitchFamily="34" charset="0"/>
                <a:cs typeface="Arial" pitchFamily="34" charset="0"/>
              </a:rPr>
              <a:t> Nécessite un ionogramme sanguin et urinaire du fait du risque d'hypocalcémie.</a:t>
            </a:r>
          </a:p>
          <a:p>
            <a:pPr>
              <a:lnSpc>
                <a:spcPct val="150000"/>
              </a:lnSpc>
            </a:pPr>
            <a:r>
              <a:rPr lang="fr-FR" sz="2000" b="1" dirty="0">
                <a:latin typeface="Arial" pitchFamily="34" charset="0"/>
                <a:cs typeface="Arial" pitchFamily="34" charset="0"/>
              </a:rPr>
              <a:t> </a:t>
            </a:r>
          </a:p>
          <a:p>
            <a:pPr>
              <a:lnSpc>
                <a:spcPct val="150000"/>
              </a:lnSpc>
            </a:pPr>
            <a:r>
              <a:rPr lang="fr-FR" sz="2000" b="1" u="sng" dirty="0">
                <a:latin typeface="Arial" pitchFamily="34" charset="0"/>
                <a:cs typeface="Arial" pitchFamily="34" charset="0"/>
              </a:rPr>
              <a:t>NB: Les diurétiques du tube collecteurs ou antagonistes de l'Aldostérone peuvent être utilisés, type </a:t>
            </a:r>
            <a:r>
              <a:rPr lang="fr-FR" sz="2000" b="1" u="sng" dirty="0" err="1">
                <a:latin typeface="Arial" pitchFamily="34" charset="0"/>
                <a:cs typeface="Arial" pitchFamily="34" charset="0"/>
              </a:rPr>
              <a:t>Aldactone</a:t>
            </a:r>
            <a:endParaRPr lang="fr-FR" sz="2000" b="1" dirty="0">
              <a:latin typeface="Arial" pitchFamily="34" charset="0"/>
              <a:cs typeface="Arial" pitchFamily="34" charset="0"/>
            </a:endParaRPr>
          </a:p>
          <a:p>
            <a:pPr>
              <a:lnSpc>
                <a:spcPct val="150000"/>
              </a:lnSpc>
            </a:pPr>
            <a:r>
              <a:rPr lang="fr-FR" sz="2000" b="1" u="sng" dirty="0">
                <a:latin typeface="Arial" pitchFamily="34" charset="0"/>
                <a:cs typeface="Arial" pitchFamily="34" charset="0"/>
              </a:rPr>
              <a:t>Schéma :</a:t>
            </a:r>
            <a:r>
              <a:rPr lang="fr-FR" sz="2000" b="1" dirty="0">
                <a:latin typeface="Arial" pitchFamily="34" charset="0"/>
                <a:cs typeface="Arial" pitchFamily="34" charset="0"/>
              </a:rPr>
              <a:t> Dose d'attaque de 2 – 5 mg/kg/jr pendant 5 jours.</a:t>
            </a:r>
          </a:p>
          <a:p>
            <a:pPr>
              <a:lnSpc>
                <a:spcPct val="150000"/>
              </a:lnSpc>
            </a:pPr>
            <a:r>
              <a:rPr lang="fr-FR" sz="2000" b="1" u="sng" dirty="0">
                <a:latin typeface="Arial" pitchFamily="34" charset="0"/>
                <a:cs typeface="Arial" pitchFamily="34" charset="0"/>
              </a:rPr>
              <a:t>Surveillance :</a:t>
            </a:r>
            <a:r>
              <a:rPr lang="fr-FR" sz="2000" b="1" dirty="0">
                <a:latin typeface="Arial" pitchFamily="34" charset="0"/>
                <a:cs typeface="Arial" pitchFamily="34" charset="0"/>
              </a:rPr>
              <a:t> Nécessite un ionogramme sanguin et urinaire du fait du risque d'hypercalcémie.</a:t>
            </a:r>
          </a:p>
          <a:p>
            <a:r>
              <a:rPr lang="fr-FR" dirty="0"/>
              <a:t>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755575" y="980727"/>
          <a:ext cx="7272808" cy="4276322"/>
        </p:xfrm>
        <a:graphic>
          <a:graphicData uri="http://schemas.openxmlformats.org/drawingml/2006/table">
            <a:tbl>
              <a:tblPr firstRow="1" bandRow="1">
                <a:tableStyleId>{5C22544A-7EE6-4342-B048-85BDC9FD1C3A}</a:tableStyleId>
              </a:tblPr>
              <a:tblGrid>
                <a:gridCol w="2349107"/>
                <a:gridCol w="1202730"/>
                <a:gridCol w="1202730"/>
                <a:gridCol w="2518241"/>
              </a:tblGrid>
              <a:tr h="580790">
                <a:tc>
                  <a:txBody>
                    <a:bodyPr/>
                    <a:lstStyle/>
                    <a:p>
                      <a:r>
                        <a:rPr lang="fr-FR" sz="1400" dirty="0" smtClean="0"/>
                        <a:t>poids</a:t>
                      </a:r>
                      <a:endParaRPr lang="fr-FR" sz="1400" dirty="0"/>
                    </a:p>
                  </a:txBody>
                  <a:tcPr/>
                </a:tc>
                <a:tc>
                  <a:txBody>
                    <a:bodyPr/>
                    <a:lstStyle/>
                    <a:p>
                      <a:r>
                        <a:rPr lang="fr-FR" sz="1400" dirty="0" smtClean="0"/>
                        <a:t>Voie</a:t>
                      </a:r>
                      <a:r>
                        <a:rPr lang="fr-FR" sz="1400" baseline="0" dirty="0" smtClean="0"/>
                        <a:t> d’administration</a:t>
                      </a:r>
                      <a:endParaRPr lang="fr-FR" sz="1400" dirty="0"/>
                    </a:p>
                  </a:txBody>
                  <a:tcPr/>
                </a:tc>
                <a:tc>
                  <a:txBody>
                    <a:bodyPr/>
                    <a:lstStyle/>
                    <a:p>
                      <a:r>
                        <a:rPr lang="fr-FR" sz="1400" dirty="0" smtClean="0"/>
                        <a:t>Dose d’attaque</a:t>
                      </a:r>
                      <a:endParaRPr lang="fr-FR" sz="1400" dirty="0"/>
                    </a:p>
                  </a:txBody>
                  <a:tcPr/>
                </a:tc>
                <a:tc>
                  <a:txBody>
                    <a:bodyPr/>
                    <a:lstStyle/>
                    <a:p>
                      <a:r>
                        <a:rPr lang="fr-FR" sz="1400" dirty="0" smtClean="0"/>
                        <a:t>Dose d’entretien</a:t>
                      </a:r>
                      <a:endParaRPr lang="fr-FR" sz="1400" dirty="0"/>
                    </a:p>
                  </a:txBody>
                  <a:tcPr/>
                </a:tc>
              </a:tr>
              <a:tr h="384726">
                <a:tc>
                  <a:txBody>
                    <a:bodyPr/>
                    <a:lstStyle/>
                    <a:p>
                      <a:r>
                        <a:rPr lang="fr-FR" sz="1400" dirty="0" smtClean="0"/>
                        <a:t>3-6kg</a:t>
                      </a:r>
                      <a:endParaRPr lang="fr-FR" sz="1400" dirty="0"/>
                    </a:p>
                  </a:txBody>
                  <a:tcPr/>
                </a:tc>
                <a:tc>
                  <a:txBody>
                    <a:bodyPr/>
                    <a:lstStyle/>
                    <a:p>
                      <a:r>
                        <a:rPr lang="fr-FR" sz="1400" dirty="0" smtClean="0"/>
                        <a:t>orale</a:t>
                      </a:r>
                      <a:endParaRPr lang="fr-FR" sz="1400" dirty="0"/>
                    </a:p>
                  </a:txBody>
                  <a:tcPr/>
                </a:tc>
                <a:tc>
                  <a:txBody>
                    <a:bodyPr/>
                    <a:lstStyle/>
                    <a:p>
                      <a:r>
                        <a:rPr lang="fr-FR" sz="1400" dirty="0" smtClean="0"/>
                        <a:t>20microgr/kg</a:t>
                      </a:r>
                      <a:endParaRPr lang="fr-FR" sz="1400" dirty="0"/>
                    </a:p>
                  </a:txBody>
                  <a:tcPr/>
                </a:tc>
                <a:tc>
                  <a:txBody>
                    <a:bodyPr/>
                    <a:lstStyle/>
                    <a:p>
                      <a:r>
                        <a:rPr lang="fr-FR" sz="1400" dirty="0" smtClean="0"/>
                        <a:t>20micro/kg/j</a:t>
                      </a:r>
                      <a:endParaRPr lang="fr-FR" sz="1400" dirty="0"/>
                    </a:p>
                  </a:txBody>
                  <a:tcPr/>
                </a:tc>
              </a:tr>
              <a:tr h="273456">
                <a:tc>
                  <a:txBody>
                    <a:bodyPr/>
                    <a:lstStyle/>
                    <a:p>
                      <a:r>
                        <a:rPr lang="fr-FR" sz="1400" dirty="0" smtClean="0"/>
                        <a:t>6-12kg</a:t>
                      </a:r>
                      <a:endParaRPr lang="fr-FR" sz="1400" dirty="0"/>
                    </a:p>
                  </a:txBody>
                  <a:tcPr/>
                </a:tc>
                <a:tc>
                  <a:txBody>
                    <a:bodyPr/>
                    <a:lstStyle/>
                    <a:p>
                      <a:r>
                        <a:rPr lang="fr-FR" sz="1400" dirty="0" smtClean="0"/>
                        <a:t>orale</a:t>
                      </a:r>
                      <a:endParaRPr lang="fr-FR" sz="1400" dirty="0"/>
                    </a:p>
                  </a:txBody>
                  <a:tcPr/>
                </a:tc>
                <a:tc>
                  <a:txBody>
                    <a:bodyPr/>
                    <a:lstStyle/>
                    <a:p>
                      <a:r>
                        <a:rPr lang="fr-FR" sz="1400" dirty="0" smtClean="0"/>
                        <a:t>15micro/kg</a:t>
                      </a:r>
                      <a:endParaRPr lang="fr-FR" sz="1400" dirty="0"/>
                    </a:p>
                  </a:txBody>
                  <a:tcPr/>
                </a:tc>
                <a:tc>
                  <a:txBody>
                    <a:bodyPr/>
                    <a:lstStyle/>
                    <a:p>
                      <a:r>
                        <a:rPr lang="fr-FR" sz="1400" dirty="0" smtClean="0"/>
                        <a:t>15micro/kg/j</a:t>
                      </a:r>
                      <a:endParaRPr lang="fr-FR" sz="1400" dirty="0"/>
                    </a:p>
                  </a:txBody>
                  <a:tcPr/>
                </a:tc>
              </a:tr>
              <a:tr h="273456">
                <a:tc>
                  <a:txBody>
                    <a:bodyPr/>
                    <a:lstStyle/>
                    <a:p>
                      <a:r>
                        <a:rPr lang="fr-FR" sz="1400" dirty="0" smtClean="0"/>
                        <a:t>12-24kg</a:t>
                      </a:r>
                      <a:endParaRPr lang="fr-FR" sz="1400" dirty="0"/>
                    </a:p>
                  </a:txBody>
                  <a:tcPr/>
                </a:tc>
                <a:tc>
                  <a:txBody>
                    <a:bodyPr/>
                    <a:lstStyle/>
                    <a:p>
                      <a:r>
                        <a:rPr lang="fr-FR" sz="1400" dirty="0" smtClean="0"/>
                        <a:t>orale</a:t>
                      </a:r>
                      <a:endParaRPr lang="fr-FR" sz="1400" dirty="0"/>
                    </a:p>
                  </a:txBody>
                  <a:tcPr/>
                </a:tc>
                <a:tc>
                  <a:txBody>
                    <a:bodyPr/>
                    <a:lstStyle/>
                    <a:p>
                      <a:r>
                        <a:rPr lang="fr-FR" sz="1400" dirty="0" smtClean="0"/>
                        <a:t>10mcro/kg</a:t>
                      </a:r>
                      <a:endParaRPr lang="fr-FR" sz="1400" dirty="0"/>
                    </a:p>
                  </a:txBody>
                  <a:tcPr/>
                </a:tc>
                <a:tc>
                  <a:txBody>
                    <a:bodyPr/>
                    <a:lstStyle/>
                    <a:p>
                      <a:r>
                        <a:rPr lang="fr-FR" sz="1400" dirty="0" smtClean="0"/>
                        <a:t>10micro/kg/j</a:t>
                      </a:r>
                      <a:endParaRPr lang="fr-FR" sz="1400" dirty="0"/>
                    </a:p>
                  </a:txBody>
                  <a:tcPr/>
                </a:tc>
              </a:tr>
              <a:tr h="384726">
                <a:tc>
                  <a:txBody>
                    <a:bodyPr/>
                    <a:lstStyle/>
                    <a:p>
                      <a:r>
                        <a:rPr lang="fr-FR" sz="1400" dirty="0" smtClean="0"/>
                        <a:t>Sup a 24kg</a:t>
                      </a:r>
                      <a:endParaRPr lang="fr-FR" sz="1400" dirty="0"/>
                    </a:p>
                  </a:txBody>
                  <a:tcPr/>
                </a:tc>
                <a:tc>
                  <a:txBody>
                    <a:bodyPr/>
                    <a:lstStyle/>
                    <a:p>
                      <a:r>
                        <a:rPr lang="fr-FR" sz="1400" dirty="0" smtClean="0"/>
                        <a:t>orale</a:t>
                      </a:r>
                      <a:endParaRPr lang="fr-FR" sz="1400" dirty="0"/>
                    </a:p>
                  </a:txBody>
                  <a:tcPr/>
                </a:tc>
                <a:tc>
                  <a:txBody>
                    <a:bodyPr/>
                    <a:lstStyle/>
                    <a:p>
                      <a:r>
                        <a:rPr lang="fr-FR" sz="1400" dirty="0" smtClean="0"/>
                        <a:t>7microgr/kg</a:t>
                      </a:r>
                      <a:endParaRPr lang="fr-FR" sz="1400" dirty="0"/>
                    </a:p>
                  </a:txBody>
                  <a:tcPr/>
                </a:tc>
                <a:tc>
                  <a:txBody>
                    <a:bodyPr/>
                    <a:lstStyle/>
                    <a:p>
                      <a:r>
                        <a:rPr lang="fr-FR" sz="1400" dirty="0" smtClean="0"/>
                        <a:t>7micro/kg/j</a:t>
                      </a:r>
                      <a:endParaRPr lang="fr-FR" sz="1400" dirty="0"/>
                    </a:p>
                  </a:txBody>
                  <a:tcPr/>
                </a:tc>
              </a:tr>
              <a:tr h="1410489">
                <a:tc>
                  <a:txBody>
                    <a:bodyPr/>
                    <a:lstStyle/>
                    <a:p>
                      <a:endParaRPr lang="fr-FR" sz="1400" dirty="0"/>
                    </a:p>
                  </a:txBody>
                  <a:tcPr/>
                </a:tc>
                <a:tc>
                  <a:txBody>
                    <a:bodyPr/>
                    <a:lstStyle/>
                    <a:p>
                      <a:r>
                        <a:rPr lang="fr-FR" sz="1400" dirty="0" smtClean="0"/>
                        <a:t>En</a:t>
                      </a:r>
                      <a:r>
                        <a:rPr lang="fr-FR" sz="1400" baseline="0" dirty="0" smtClean="0"/>
                        <a:t> IV</a:t>
                      </a:r>
                      <a:endParaRPr lang="fr-FR" sz="1400" dirty="0"/>
                    </a:p>
                  </a:txBody>
                  <a:tcPr/>
                </a:tc>
                <a:tc>
                  <a:txBody>
                    <a:bodyPr/>
                    <a:lstStyle/>
                    <a:p>
                      <a:r>
                        <a:rPr lang="fr-FR" sz="1400" dirty="0" smtClean="0"/>
                        <a:t>2/3 de la dose per os chaque 8h  en 1/2hospitalier et chaque 12h a domicile</a:t>
                      </a:r>
                      <a:endParaRPr lang="fr-FR" sz="1400" dirty="0"/>
                    </a:p>
                  </a:txBody>
                  <a:tcPr/>
                </a:tc>
                <a:tc>
                  <a:txBody>
                    <a:bodyPr/>
                    <a:lstStyle/>
                    <a:p>
                      <a:endParaRPr lang="fr-FR" sz="1400"/>
                    </a:p>
                  </a:txBody>
                  <a:tcPr/>
                </a:tc>
              </a:tr>
              <a:tr h="580790">
                <a:tc>
                  <a:txBody>
                    <a:bodyPr/>
                    <a:lstStyle/>
                    <a:p>
                      <a:r>
                        <a:rPr lang="fr-FR" sz="1400" dirty="0" smtClean="0"/>
                        <a:t>Moins de 2500g</a:t>
                      </a:r>
                      <a:endParaRPr lang="fr-FR" sz="1400" dirty="0"/>
                    </a:p>
                  </a:txBody>
                  <a:tcPr/>
                </a:tc>
                <a:tc>
                  <a:txBody>
                    <a:bodyPr/>
                    <a:lstStyle/>
                    <a:p>
                      <a:endParaRPr lang="fr-FR" sz="1400"/>
                    </a:p>
                  </a:txBody>
                  <a:tcPr/>
                </a:tc>
                <a:tc>
                  <a:txBody>
                    <a:bodyPr/>
                    <a:lstStyle/>
                    <a:p>
                      <a:r>
                        <a:rPr lang="fr-FR" sz="1400" dirty="0" smtClean="0"/>
                        <a:t>2/3 de la dose habituelle</a:t>
                      </a:r>
                      <a:endParaRPr lang="fr-FR" sz="1400" dirty="0"/>
                    </a:p>
                  </a:txBody>
                  <a:tcPr/>
                </a:tc>
                <a:tc>
                  <a:txBody>
                    <a:bodyPr/>
                    <a:lstStyle/>
                    <a:p>
                      <a:endParaRPr lang="fr-FR" sz="1400" dirty="0"/>
                    </a:p>
                  </a:txBody>
                  <a:tcPr/>
                </a:tc>
              </a:tr>
            </a:tbl>
          </a:graphicData>
        </a:graphic>
      </p:graphicFrame>
      <p:sp>
        <p:nvSpPr>
          <p:cNvPr id="2" name="Rectangle 1"/>
          <p:cNvSpPr/>
          <p:nvPr/>
        </p:nvSpPr>
        <p:spPr>
          <a:xfrm>
            <a:off x="539552" y="142852"/>
            <a:ext cx="7675786" cy="707886"/>
          </a:xfrm>
          <a:prstGeom prst="rect">
            <a:avLst/>
          </a:prstGeom>
        </p:spPr>
        <p:txBody>
          <a:bodyPr wrap="square">
            <a:spAutoFit/>
          </a:bodyPr>
          <a:lstStyle/>
          <a:p>
            <a:r>
              <a:rPr lang="fr-FR" sz="2000" b="1" u="sng" dirty="0">
                <a:latin typeface="Arial" pitchFamily="34" charset="0"/>
                <a:cs typeface="Arial" pitchFamily="34" charset="0"/>
              </a:rPr>
              <a:t> </a:t>
            </a:r>
            <a:r>
              <a:rPr lang="fr-FR" sz="2000" b="1" u="sng" dirty="0" smtClean="0">
                <a:latin typeface="Arial" pitchFamily="34" charset="0"/>
                <a:cs typeface="Arial" pitchFamily="34" charset="0"/>
              </a:rPr>
              <a:t>b-</a:t>
            </a:r>
            <a:r>
              <a:rPr lang="fr-FR" sz="2000" b="1" u="sng" dirty="0">
                <a:latin typeface="Arial" pitchFamily="34" charset="0"/>
                <a:cs typeface="Arial" pitchFamily="34" charset="0"/>
              </a:rPr>
              <a:t> </a:t>
            </a:r>
            <a:r>
              <a:rPr lang="fr-FR" sz="2000" b="1" u="sng" dirty="0" err="1">
                <a:latin typeface="Arial" pitchFamily="34" charset="0"/>
                <a:cs typeface="Arial" pitchFamily="34" charset="0"/>
              </a:rPr>
              <a:t>Digitaliques</a:t>
            </a:r>
            <a:r>
              <a:rPr lang="fr-FR" sz="2000" b="1" u="sng" dirty="0">
                <a:latin typeface="Arial" pitchFamily="34" charset="0"/>
                <a:cs typeface="Arial" pitchFamily="34" charset="0"/>
              </a:rPr>
              <a:t>, type </a:t>
            </a:r>
            <a:r>
              <a:rPr lang="fr-FR" sz="2000" b="1" u="sng" dirty="0" err="1">
                <a:latin typeface="Arial" pitchFamily="34" charset="0"/>
                <a:cs typeface="Arial" pitchFamily="34" charset="0"/>
              </a:rPr>
              <a:t>Digoxine</a:t>
            </a:r>
            <a:r>
              <a:rPr lang="fr-FR" sz="2000" b="1" u="sng" dirty="0">
                <a:latin typeface="Arial" pitchFamily="34" charset="0"/>
                <a:cs typeface="Arial" pitchFamily="34" charset="0"/>
              </a:rPr>
              <a:t> en solution buvable</a:t>
            </a:r>
            <a:endParaRPr lang="fr-FR" sz="2000" b="1" dirty="0">
              <a:latin typeface="Arial" pitchFamily="34" charset="0"/>
              <a:cs typeface="Arial" pitchFamily="34" charset="0"/>
            </a:endParaRPr>
          </a:p>
          <a:p>
            <a:r>
              <a:rPr lang="fr-FR" sz="2000" b="1" u="sng" dirty="0">
                <a:latin typeface="Arial" pitchFamily="34" charset="0"/>
                <a:cs typeface="Arial" pitchFamily="34" charset="0"/>
              </a:rPr>
              <a:t>Schéma:</a:t>
            </a:r>
            <a:endParaRPr lang="fr-FR"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92696"/>
            <a:ext cx="7704856" cy="3693319"/>
          </a:xfrm>
          <a:prstGeom prst="rect">
            <a:avLst/>
          </a:prstGeom>
        </p:spPr>
        <p:txBody>
          <a:bodyPr wrap="square">
            <a:spAutoFit/>
          </a:bodyPr>
          <a:lstStyle/>
          <a:p>
            <a:pPr>
              <a:lnSpc>
                <a:spcPct val="200000"/>
              </a:lnSpc>
            </a:pPr>
            <a:r>
              <a:rPr lang="fr-FR" sz="2800" b="1" u="sng" dirty="0">
                <a:latin typeface="Arial" pitchFamily="34" charset="0"/>
                <a:cs typeface="Arial" pitchFamily="34" charset="0"/>
              </a:rPr>
              <a:t>Contre-indications</a:t>
            </a:r>
            <a:r>
              <a:rPr lang="fr-FR" sz="2800" b="1" u="sng" dirty="0" smtClean="0">
                <a:latin typeface="Arial" pitchFamily="34" charset="0"/>
                <a:cs typeface="Arial" pitchFamily="34" charset="0"/>
              </a:rPr>
              <a:t>:</a:t>
            </a:r>
          </a:p>
          <a:p>
            <a:pPr>
              <a:lnSpc>
                <a:spcPct val="200000"/>
              </a:lnSpc>
            </a:pPr>
            <a:endParaRPr lang="fr-FR" sz="2000" b="1" dirty="0">
              <a:latin typeface="Arial" pitchFamily="34" charset="0"/>
              <a:cs typeface="Arial" pitchFamily="34" charset="0"/>
            </a:endParaRPr>
          </a:p>
          <a:p>
            <a:pPr>
              <a:lnSpc>
                <a:spcPct val="200000"/>
              </a:lnSpc>
            </a:pPr>
            <a:r>
              <a:rPr lang="fr-FR" sz="2000" b="1" dirty="0">
                <a:latin typeface="Arial" pitchFamily="34" charset="0"/>
                <a:cs typeface="Arial" pitchFamily="34" charset="0"/>
              </a:rPr>
              <a:t>-  Etat de choc </a:t>
            </a:r>
            <a:r>
              <a:rPr lang="fr-FR" sz="2000" b="1" dirty="0" err="1">
                <a:latin typeface="Arial" pitchFamily="34" charset="0"/>
                <a:cs typeface="Arial" pitchFamily="34" charset="0"/>
              </a:rPr>
              <a:t>cardiogénique</a:t>
            </a:r>
            <a:r>
              <a:rPr lang="fr-FR" sz="2000" b="1" dirty="0">
                <a:latin typeface="Arial" pitchFamily="34" charset="0"/>
                <a:cs typeface="Arial" pitchFamily="34" charset="0"/>
              </a:rPr>
              <a:t>.</a:t>
            </a:r>
          </a:p>
          <a:p>
            <a:pPr>
              <a:lnSpc>
                <a:spcPct val="200000"/>
              </a:lnSpc>
            </a:pPr>
            <a:r>
              <a:rPr lang="fr-FR" sz="2000" b="1" dirty="0">
                <a:latin typeface="Arial" pitchFamily="34" charset="0"/>
                <a:cs typeface="Arial" pitchFamily="34" charset="0"/>
              </a:rPr>
              <a:t>-  Troubles de la conduction et de l'excitabilité ventriculaire.</a:t>
            </a:r>
          </a:p>
          <a:p>
            <a:pPr>
              <a:lnSpc>
                <a:spcPct val="200000"/>
              </a:lnSpc>
            </a:pPr>
            <a:r>
              <a:rPr lang="fr-FR" sz="2000" b="1" dirty="0">
                <a:latin typeface="Arial" pitchFamily="34" charset="0"/>
                <a:cs typeface="Arial" pitchFamily="34" charset="0"/>
              </a:rPr>
              <a:t>-  Obstacle à l'éjection ventriculaire (</a:t>
            </a:r>
            <a:r>
              <a:rPr lang="fr-FR" sz="2000" b="1" dirty="0" err="1">
                <a:latin typeface="Arial" pitchFamily="34" charset="0"/>
                <a:cs typeface="Arial" pitchFamily="34" charset="0"/>
              </a:rPr>
              <a:t>R.Ao</a:t>
            </a:r>
            <a:r>
              <a:rPr lang="fr-FR" sz="2000" b="1" dirty="0">
                <a:latin typeface="Arial" pitchFamily="34" charset="0"/>
                <a:cs typeface="Arial" pitchFamily="34" charset="0"/>
              </a:rPr>
              <a:t>, CMO, T4F)</a:t>
            </a:r>
          </a:p>
          <a:p>
            <a:r>
              <a:rPr lang="fr-FR" dirty="0"/>
              <a:t> </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843808" y="323612"/>
            <a:ext cx="2579547" cy="461665"/>
          </a:xfrm>
          <a:prstGeom prst="rect">
            <a:avLst/>
          </a:prstGeom>
        </p:spPr>
        <p:txBody>
          <a:bodyPr wrap="square">
            <a:spAutoFit/>
          </a:bodyPr>
          <a:lstStyle/>
          <a:p>
            <a:r>
              <a:rPr lang="fr-FR" sz="2400" b="1" dirty="0" smtClean="0"/>
              <a:t>Plan du cours</a:t>
            </a:r>
            <a:endParaRPr lang="fr-FR" sz="2400" b="1" dirty="0"/>
          </a:p>
        </p:txBody>
      </p:sp>
      <p:sp>
        <p:nvSpPr>
          <p:cNvPr id="10" name="Espace réservé du contenu 2"/>
          <p:cNvSpPr txBox="1">
            <a:spLocks/>
          </p:cNvSpPr>
          <p:nvPr/>
        </p:nvSpPr>
        <p:spPr>
          <a:xfrm>
            <a:off x="457200" y="1196752"/>
            <a:ext cx="8229600" cy="5661248"/>
          </a:xfrm>
          <a:prstGeom prst="rect">
            <a:avLst/>
          </a:prstGeom>
        </p:spPr>
        <p:txBody>
          <a:bodyPr>
            <a:noAutofit/>
          </a:bodyPr>
          <a:lstStyle/>
          <a:p>
            <a:pPr marL="365760" marR="0" lvl="0" indent="-256032" algn="l" defTabSz="914400" rtl="0" eaLnBrk="1" fontAlgn="auto" latinLnBrk="0" hangingPunct="1">
              <a:lnSpc>
                <a:spcPct val="150000"/>
              </a:lnSpc>
              <a:spcBef>
                <a:spcPts val="400"/>
              </a:spcBef>
              <a:spcAft>
                <a:spcPts val="0"/>
              </a:spcAft>
              <a:buClr>
                <a:schemeClr val="accent1"/>
              </a:buClr>
              <a:buSzPct val="68000"/>
              <a:buFont typeface="Wingdings 3"/>
              <a:buNone/>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I-définition</a:t>
            </a:r>
          </a:p>
          <a:p>
            <a:pPr marL="365760" marR="0" lvl="0" indent="-256032" algn="l" defTabSz="914400" rtl="0" eaLnBrk="1" fontAlgn="auto" latinLnBrk="0" hangingPunct="1">
              <a:lnSpc>
                <a:spcPct val="150000"/>
              </a:lnSpc>
              <a:spcBef>
                <a:spcPts val="400"/>
              </a:spcBef>
              <a:spcAft>
                <a:spcPts val="0"/>
              </a:spcAft>
              <a:buClr>
                <a:schemeClr val="accent1"/>
              </a:buClr>
              <a:buSzPct val="68000"/>
              <a:buFont typeface="Wingdings 3"/>
              <a:buNone/>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II-physiopathologie</a:t>
            </a:r>
          </a:p>
          <a:p>
            <a:pPr marL="365760" marR="0" lvl="0" indent="-256032" algn="l" defTabSz="914400" rtl="0" eaLnBrk="1" fontAlgn="auto" latinLnBrk="0" hangingPunct="1">
              <a:lnSpc>
                <a:spcPct val="150000"/>
              </a:lnSpc>
              <a:spcBef>
                <a:spcPts val="400"/>
              </a:spcBef>
              <a:spcAft>
                <a:spcPts val="0"/>
              </a:spcAft>
              <a:buClr>
                <a:schemeClr val="accent1"/>
              </a:buClr>
              <a:buSzPct val="68000"/>
              <a:buFont typeface="Wingdings 3"/>
              <a:buNone/>
              <a:tabLst/>
              <a:defRPr/>
            </a:pPr>
            <a:r>
              <a:rPr lang="fr-FR" sz="2000" dirty="0" smtClean="0"/>
              <a:t>III</a:t>
            </a:r>
            <a:r>
              <a:rPr kumimoji="0" lang="fr-FR" sz="2000" b="0" i="0" u="none" strike="noStrike" kern="1200" cap="none" spc="0" normalizeH="0" baseline="0" noProof="0" dirty="0" smtClean="0">
                <a:ln>
                  <a:noFill/>
                </a:ln>
                <a:solidFill>
                  <a:schemeClr val="tx1"/>
                </a:solidFill>
                <a:effectLst/>
                <a:uLnTx/>
                <a:uFillTx/>
                <a:latin typeface="+mn-lt"/>
                <a:ea typeface="+mn-ea"/>
                <a:cs typeface="+mn-cs"/>
              </a:rPr>
              <a:t>-diagnostic clinique</a:t>
            </a:r>
          </a:p>
          <a:p>
            <a:pPr marL="365760" marR="0" lvl="0" indent="-256032" algn="l" defTabSz="914400" rtl="0" eaLnBrk="1" fontAlgn="auto" latinLnBrk="0" hangingPunct="1">
              <a:lnSpc>
                <a:spcPct val="150000"/>
              </a:lnSpc>
              <a:spcBef>
                <a:spcPts val="400"/>
              </a:spcBef>
              <a:spcAft>
                <a:spcPts val="0"/>
              </a:spcAft>
              <a:buClr>
                <a:schemeClr val="accent1"/>
              </a:buClr>
              <a:buSzPct val="68000"/>
              <a:buFont typeface="Wingdings 3"/>
              <a:buNone/>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IV-diagnostic </a:t>
            </a:r>
            <a:r>
              <a:rPr kumimoji="0" lang="fr-FR" sz="2000" b="0" i="0" u="none" strike="noStrike" kern="1200" cap="none" spc="0" normalizeH="0" baseline="0" noProof="0" dirty="0" err="1" smtClean="0">
                <a:ln>
                  <a:noFill/>
                </a:ln>
                <a:solidFill>
                  <a:schemeClr val="tx1"/>
                </a:solidFill>
                <a:effectLst/>
                <a:uLnTx/>
                <a:uFillTx/>
                <a:latin typeface="+mn-lt"/>
                <a:ea typeface="+mn-ea"/>
                <a:cs typeface="+mn-cs"/>
              </a:rPr>
              <a:t>paraclinique</a:t>
            </a:r>
            <a:endParaRPr kumimoji="0" lang="fr-FR" sz="20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50000"/>
              </a:lnSpc>
              <a:spcBef>
                <a:spcPts val="400"/>
              </a:spcBef>
              <a:spcAft>
                <a:spcPts val="0"/>
              </a:spcAft>
              <a:buClr>
                <a:schemeClr val="accent1"/>
              </a:buClr>
              <a:buSzPct val="68000"/>
              <a:buFont typeface="Wingdings 3"/>
              <a:buNone/>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V-diagnostic différentiel</a:t>
            </a:r>
          </a:p>
          <a:p>
            <a:pPr marL="365760" marR="0" lvl="0" indent="-256032" algn="l" defTabSz="914400" rtl="0" eaLnBrk="1" fontAlgn="auto" latinLnBrk="0" hangingPunct="1">
              <a:lnSpc>
                <a:spcPct val="150000"/>
              </a:lnSpc>
              <a:spcBef>
                <a:spcPts val="400"/>
              </a:spcBef>
              <a:spcAft>
                <a:spcPts val="0"/>
              </a:spcAft>
              <a:buClr>
                <a:schemeClr val="accent1"/>
              </a:buClr>
              <a:buSzPct val="68000"/>
              <a:buFont typeface="Wingdings 3"/>
              <a:buNone/>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VI-diagnostic étiologique</a:t>
            </a:r>
          </a:p>
          <a:p>
            <a:pPr marL="365760" marR="0" lvl="0" indent="-256032" algn="l" defTabSz="914400" rtl="0" eaLnBrk="1" fontAlgn="auto" latinLnBrk="0" hangingPunct="1">
              <a:lnSpc>
                <a:spcPct val="150000"/>
              </a:lnSpc>
              <a:spcBef>
                <a:spcPts val="400"/>
              </a:spcBef>
              <a:spcAft>
                <a:spcPts val="0"/>
              </a:spcAft>
              <a:buClr>
                <a:schemeClr val="accent1"/>
              </a:buClr>
              <a:buSzPct val="68000"/>
              <a:buFont typeface="Wingdings 3"/>
              <a:buNone/>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VII-traitement</a:t>
            </a:r>
          </a:p>
          <a:p>
            <a:pPr marL="365760" marR="0" lvl="0" indent="-256032" algn="l" defTabSz="914400" rtl="0" eaLnBrk="1" fontAlgn="auto" latinLnBrk="0" hangingPunct="1">
              <a:lnSpc>
                <a:spcPct val="150000"/>
              </a:lnSpc>
              <a:spcBef>
                <a:spcPts val="400"/>
              </a:spcBef>
              <a:spcAft>
                <a:spcPts val="0"/>
              </a:spcAft>
              <a:buClr>
                <a:schemeClr val="accent1"/>
              </a:buClr>
              <a:buSzPct val="68000"/>
              <a:buFont typeface="Wingdings 3"/>
              <a:buNone/>
              <a:tabLst/>
              <a:defRPr/>
            </a:pPr>
            <a:r>
              <a:rPr lang="fr-FR" sz="2000" dirty="0" smtClean="0"/>
              <a:t>VIII-</a:t>
            </a:r>
            <a:r>
              <a:rPr lang="fr-FR" sz="2000" dirty="0" err="1" smtClean="0"/>
              <a:t>evolution</a:t>
            </a:r>
            <a:endParaRPr kumimoji="0" lang="fr-FR" sz="20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50000"/>
              </a:lnSpc>
              <a:spcBef>
                <a:spcPts val="400"/>
              </a:spcBef>
              <a:spcAft>
                <a:spcPts val="0"/>
              </a:spcAft>
              <a:buClr>
                <a:schemeClr val="accent1"/>
              </a:buClr>
              <a:buSzPct val="68000"/>
              <a:buFont typeface="Wingdings 3"/>
              <a:buNone/>
              <a:tabLst/>
              <a:defRPr/>
            </a:pPr>
            <a:r>
              <a:rPr kumimoji="0" lang="fr-FR" sz="2000" b="0" i="0" u="none" strike="noStrike" kern="1200" cap="none" spc="0" normalizeH="0" baseline="0" noProof="0" dirty="0" smtClean="0">
                <a:ln>
                  <a:noFill/>
                </a:ln>
                <a:solidFill>
                  <a:schemeClr val="tx1"/>
                </a:solidFill>
                <a:effectLst/>
                <a:uLnTx/>
                <a:uFillTx/>
                <a:latin typeface="+mn-lt"/>
                <a:ea typeface="+mn-ea"/>
                <a:cs typeface="+mn-cs"/>
              </a:rPr>
              <a:t>IX-conclusion</a:t>
            </a:r>
            <a:endParaRPr kumimoji="0" lang="fr-FR"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1052736"/>
            <a:ext cx="7920880" cy="3693319"/>
          </a:xfrm>
          <a:prstGeom prst="rect">
            <a:avLst/>
          </a:prstGeom>
        </p:spPr>
        <p:txBody>
          <a:bodyPr wrap="square">
            <a:spAutoFit/>
          </a:bodyPr>
          <a:lstStyle/>
          <a:p>
            <a:pPr>
              <a:lnSpc>
                <a:spcPct val="200000"/>
              </a:lnSpc>
            </a:pPr>
            <a:r>
              <a:rPr lang="fr-FR" sz="2400" b="1" u="sng" dirty="0" smtClean="0">
                <a:latin typeface="Arial" pitchFamily="34" charset="0"/>
                <a:cs typeface="Arial" pitchFamily="34" charset="0"/>
              </a:rPr>
              <a:t>c- </a:t>
            </a:r>
            <a:r>
              <a:rPr lang="fr-FR" sz="2400" b="1" u="sng" dirty="0">
                <a:latin typeface="Arial" pitchFamily="34" charset="0"/>
                <a:cs typeface="Arial" pitchFamily="34" charset="0"/>
              </a:rPr>
              <a:t>Vasodilatateurs type inhibiteurs de l'enzyme de conversion, tel le </a:t>
            </a:r>
            <a:r>
              <a:rPr lang="fr-FR" sz="2400" b="1" u="sng" dirty="0" err="1">
                <a:latin typeface="Arial" pitchFamily="34" charset="0"/>
                <a:cs typeface="Arial" pitchFamily="34" charset="0"/>
              </a:rPr>
              <a:t>Captopril</a:t>
            </a:r>
            <a:r>
              <a:rPr lang="fr-FR" sz="2400" b="1" u="sng" dirty="0">
                <a:latin typeface="Arial" pitchFamily="34" charset="0"/>
                <a:cs typeface="Arial" pitchFamily="34" charset="0"/>
              </a:rPr>
              <a:t> (</a:t>
            </a:r>
            <a:r>
              <a:rPr lang="fr-FR" sz="2400" b="1" u="sng" dirty="0" err="1">
                <a:latin typeface="Arial" pitchFamily="34" charset="0"/>
                <a:cs typeface="Arial" pitchFamily="34" charset="0"/>
              </a:rPr>
              <a:t>Lopril</a:t>
            </a:r>
            <a:r>
              <a:rPr lang="fr-FR" sz="2400" b="1" u="sng" dirty="0">
                <a:latin typeface="Arial" pitchFamily="34" charset="0"/>
                <a:cs typeface="Arial" pitchFamily="34" charset="0"/>
              </a:rPr>
              <a:t>*)</a:t>
            </a:r>
            <a:endParaRPr lang="fr-FR" sz="2400" b="1" dirty="0">
              <a:latin typeface="Arial" pitchFamily="34" charset="0"/>
              <a:cs typeface="Arial" pitchFamily="34" charset="0"/>
            </a:endParaRPr>
          </a:p>
          <a:p>
            <a:pPr>
              <a:lnSpc>
                <a:spcPct val="200000"/>
              </a:lnSpc>
            </a:pPr>
            <a:r>
              <a:rPr lang="fr-FR" sz="2000" b="1" u="sng" dirty="0">
                <a:latin typeface="Arial" pitchFamily="34" charset="0"/>
                <a:cs typeface="Arial" pitchFamily="34" charset="0"/>
              </a:rPr>
              <a:t>Schéma :</a:t>
            </a:r>
            <a:endParaRPr lang="fr-FR" sz="2000" b="1" dirty="0">
              <a:latin typeface="Arial" pitchFamily="34" charset="0"/>
              <a:cs typeface="Arial" pitchFamily="34" charset="0"/>
            </a:endParaRPr>
          </a:p>
          <a:p>
            <a:pPr>
              <a:lnSpc>
                <a:spcPct val="200000"/>
              </a:lnSpc>
            </a:pPr>
            <a:r>
              <a:rPr lang="fr-FR" sz="2000" b="1" dirty="0">
                <a:latin typeface="Arial" pitchFamily="34" charset="0"/>
                <a:cs typeface="Arial" pitchFamily="34" charset="0"/>
              </a:rPr>
              <a:t>Traitement d'attaque à 2 mg/kg/jr en 3 prises puis d'entretient à 3 – 5 mg/kg/jr en 3 prises.</a:t>
            </a:r>
          </a:p>
          <a:p>
            <a:r>
              <a:rPr lang="fr-FR" dirty="0"/>
              <a:t> </a:t>
            </a: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92697"/>
            <a:ext cx="7920880" cy="5309146"/>
          </a:xfrm>
          <a:prstGeom prst="rect">
            <a:avLst/>
          </a:prstGeom>
        </p:spPr>
        <p:txBody>
          <a:bodyPr wrap="square">
            <a:spAutoFit/>
          </a:bodyPr>
          <a:lstStyle/>
          <a:p>
            <a:pPr>
              <a:lnSpc>
                <a:spcPct val="150000"/>
              </a:lnSpc>
            </a:pPr>
            <a:r>
              <a:rPr lang="fr-FR" sz="2600" b="1" u="sng" dirty="0" smtClean="0">
                <a:latin typeface="Arial" pitchFamily="34" charset="0"/>
                <a:cs typeface="Arial" pitchFamily="34" charset="0"/>
              </a:rPr>
              <a:t>d-</a:t>
            </a:r>
            <a:r>
              <a:rPr lang="fr-FR" sz="2600" b="1" u="sng" dirty="0">
                <a:latin typeface="Arial" pitchFamily="34" charset="0"/>
                <a:cs typeface="Arial" pitchFamily="34" charset="0"/>
              </a:rPr>
              <a:t>  Amines vasopresseurs type </a:t>
            </a:r>
            <a:r>
              <a:rPr lang="fr-FR" sz="2600" b="1" u="sng" dirty="0" err="1">
                <a:latin typeface="Arial" pitchFamily="34" charset="0"/>
                <a:cs typeface="Arial" pitchFamily="34" charset="0"/>
              </a:rPr>
              <a:t>Dobutamine</a:t>
            </a:r>
            <a:r>
              <a:rPr lang="fr-FR" sz="2000" b="1" u="sng" dirty="0">
                <a:latin typeface="Arial" pitchFamily="34" charset="0"/>
                <a:cs typeface="Arial" pitchFamily="34" charset="0"/>
              </a:rPr>
              <a:t> :</a:t>
            </a:r>
            <a:r>
              <a:rPr lang="fr-FR" sz="2000" b="1" dirty="0">
                <a:latin typeface="Arial" pitchFamily="34" charset="0"/>
                <a:cs typeface="Arial" pitchFamily="34" charset="0"/>
              </a:rPr>
              <a:t> en cas d'urgence dans les unités de soin intensif pour son effet </a:t>
            </a:r>
            <a:r>
              <a:rPr lang="fr-FR" sz="2000" b="1" dirty="0" err="1">
                <a:latin typeface="Arial" pitchFamily="34" charset="0"/>
                <a:cs typeface="Arial" pitchFamily="34" charset="0"/>
              </a:rPr>
              <a:t>inotrope</a:t>
            </a:r>
            <a:r>
              <a:rPr lang="fr-FR" sz="2000" b="1" dirty="0">
                <a:latin typeface="Arial" pitchFamily="34" charset="0"/>
                <a:cs typeface="Arial" pitchFamily="34" charset="0"/>
              </a:rPr>
              <a:t> puissant et son effet vasodilatateur artériel.</a:t>
            </a:r>
          </a:p>
          <a:p>
            <a:pPr>
              <a:lnSpc>
                <a:spcPct val="150000"/>
              </a:lnSpc>
            </a:pPr>
            <a:r>
              <a:rPr lang="fr-FR" sz="2000" b="1" u="sng" dirty="0">
                <a:latin typeface="Arial" pitchFamily="34" charset="0"/>
                <a:cs typeface="Arial" pitchFamily="34" charset="0"/>
              </a:rPr>
              <a:t>Schéma :</a:t>
            </a:r>
            <a:endParaRPr lang="fr-FR" sz="2000" b="1" dirty="0">
              <a:latin typeface="Arial" pitchFamily="34" charset="0"/>
              <a:cs typeface="Arial" pitchFamily="34" charset="0"/>
            </a:endParaRPr>
          </a:p>
          <a:p>
            <a:pPr>
              <a:lnSpc>
                <a:spcPct val="150000"/>
              </a:lnSpc>
            </a:pPr>
            <a:r>
              <a:rPr lang="fr-FR" sz="2000" b="1" dirty="0">
                <a:latin typeface="Arial" pitchFamily="34" charset="0"/>
                <a:cs typeface="Arial" pitchFamily="34" charset="0"/>
              </a:rPr>
              <a:t>5 à 15 µg/kg/mn grâce à une pompe à débit constant. </a:t>
            </a:r>
          </a:p>
          <a:p>
            <a:pPr>
              <a:lnSpc>
                <a:spcPct val="150000"/>
              </a:lnSpc>
            </a:pPr>
            <a:r>
              <a:rPr lang="fr-FR" sz="2000" b="1" u="sng" dirty="0">
                <a:latin typeface="Arial" pitchFamily="34" charset="0"/>
                <a:cs typeface="Arial" pitchFamily="34" charset="0"/>
              </a:rPr>
              <a:t>Surveillance :</a:t>
            </a:r>
            <a:endParaRPr lang="fr-FR" sz="2000" b="1" dirty="0">
              <a:latin typeface="Arial" pitchFamily="34" charset="0"/>
              <a:cs typeface="Arial" pitchFamily="34" charset="0"/>
            </a:endParaRPr>
          </a:p>
          <a:p>
            <a:pPr>
              <a:lnSpc>
                <a:spcPct val="150000"/>
              </a:lnSpc>
            </a:pPr>
            <a:r>
              <a:rPr lang="fr-FR" sz="2000" b="1" dirty="0">
                <a:latin typeface="Arial" pitchFamily="34" charset="0"/>
                <a:cs typeface="Arial" pitchFamily="34" charset="0"/>
              </a:rPr>
              <a:t>- FC, FR, TA, température, flèche hépatique.</a:t>
            </a:r>
          </a:p>
          <a:p>
            <a:pPr>
              <a:lnSpc>
                <a:spcPct val="150000"/>
              </a:lnSpc>
            </a:pPr>
            <a:r>
              <a:rPr lang="fr-FR" sz="2000" b="1" dirty="0">
                <a:latin typeface="Arial" pitchFamily="34" charset="0"/>
                <a:cs typeface="Arial" pitchFamily="34" charset="0"/>
              </a:rPr>
              <a:t>-  Auscultation cardiaque et pulmonaire.</a:t>
            </a:r>
          </a:p>
          <a:p>
            <a:pPr>
              <a:lnSpc>
                <a:spcPct val="150000"/>
              </a:lnSpc>
            </a:pPr>
            <a:r>
              <a:rPr lang="fr-FR" sz="2000" b="1" dirty="0">
                <a:latin typeface="Arial" pitchFamily="34" charset="0"/>
                <a:cs typeface="Arial" pitchFamily="34" charset="0"/>
              </a:rPr>
              <a:t>-  Diurèse par sachet collecteur d'urines.</a:t>
            </a:r>
          </a:p>
          <a:p>
            <a:pPr>
              <a:lnSpc>
                <a:spcPct val="150000"/>
              </a:lnSpc>
            </a:pPr>
            <a:r>
              <a:rPr lang="fr-FR" sz="2000" b="1" dirty="0">
                <a:latin typeface="Arial" pitchFamily="34" charset="0"/>
                <a:cs typeface="Arial" pitchFamily="34" charset="0"/>
              </a:rPr>
              <a:t>-  Ionogramme sanguin et urinaire.</a:t>
            </a:r>
          </a:p>
          <a:p>
            <a:pPr>
              <a:lnSpc>
                <a:spcPct val="150000"/>
              </a:lnSpc>
            </a:pPr>
            <a:r>
              <a:rPr lang="fr-FR" sz="2000" b="1" dirty="0">
                <a:latin typeface="Arial" pitchFamily="34" charset="0"/>
                <a:cs typeface="Arial" pitchFamily="34" charset="0"/>
              </a:rPr>
              <a:t>-  ECG quotidien.</a:t>
            </a: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268760"/>
            <a:ext cx="7992888" cy="4616648"/>
          </a:xfrm>
          <a:prstGeom prst="rect">
            <a:avLst/>
          </a:prstGeom>
        </p:spPr>
        <p:txBody>
          <a:bodyPr wrap="square">
            <a:spAutoFit/>
          </a:bodyPr>
          <a:lstStyle/>
          <a:p>
            <a:pPr>
              <a:lnSpc>
                <a:spcPct val="150000"/>
              </a:lnSpc>
            </a:pPr>
            <a:r>
              <a:rPr lang="fr-FR" sz="2800" b="1" u="sng" dirty="0">
                <a:latin typeface="Arial" pitchFamily="34" charset="0"/>
                <a:cs typeface="Arial" pitchFamily="34" charset="0"/>
              </a:rPr>
              <a:t>B. Traitement étiologique </a:t>
            </a:r>
            <a:r>
              <a:rPr lang="fr-FR" sz="2800" b="1" u="sng" dirty="0" smtClean="0">
                <a:latin typeface="Arial" pitchFamily="34" charset="0"/>
                <a:cs typeface="Arial" pitchFamily="34" charset="0"/>
              </a:rPr>
              <a:t>:</a:t>
            </a:r>
          </a:p>
          <a:p>
            <a:pPr>
              <a:lnSpc>
                <a:spcPct val="150000"/>
              </a:lnSpc>
            </a:pPr>
            <a:endParaRPr lang="fr-FR" sz="2800" b="1" dirty="0">
              <a:latin typeface="Arial" pitchFamily="34" charset="0"/>
              <a:cs typeface="Arial" pitchFamily="34" charset="0"/>
            </a:endParaRPr>
          </a:p>
          <a:p>
            <a:pPr>
              <a:lnSpc>
                <a:spcPct val="150000"/>
              </a:lnSpc>
            </a:pPr>
            <a:r>
              <a:rPr lang="fr-FR" sz="2000" b="1" dirty="0">
                <a:latin typeface="Arial" pitchFamily="34" charset="0"/>
                <a:cs typeface="Arial" pitchFamily="34" charset="0"/>
              </a:rPr>
              <a:t>- En cas de cardiopathie congénitale, chirurgie palliative ou curative.</a:t>
            </a:r>
          </a:p>
          <a:p>
            <a:pPr>
              <a:lnSpc>
                <a:spcPct val="150000"/>
              </a:lnSpc>
            </a:pPr>
            <a:r>
              <a:rPr lang="fr-FR" sz="2000" b="1" dirty="0">
                <a:latin typeface="Arial" pitchFamily="34" charset="0"/>
                <a:cs typeface="Arial" pitchFamily="34" charset="0"/>
              </a:rPr>
              <a:t>- En cas de péricardite purulente, drainage chirurgical avec antibiothérapie.</a:t>
            </a:r>
          </a:p>
          <a:p>
            <a:pPr>
              <a:lnSpc>
                <a:spcPct val="150000"/>
              </a:lnSpc>
            </a:pPr>
            <a:r>
              <a:rPr lang="fr-FR" sz="2000" b="1" dirty="0">
                <a:latin typeface="Arial" pitchFamily="34" charset="0"/>
                <a:cs typeface="Arial" pitchFamily="34" charset="0"/>
              </a:rPr>
              <a:t>- En cas de cardite rhumatismale (RAA), </a:t>
            </a:r>
            <a:r>
              <a:rPr lang="fr-FR" sz="2000" b="1" dirty="0" err="1">
                <a:latin typeface="Arial" pitchFamily="34" charset="0"/>
                <a:cs typeface="Arial" pitchFamily="34" charset="0"/>
              </a:rPr>
              <a:t>digitaliques</a:t>
            </a:r>
            <a:r>
              <a:rPr lang="fr-FR" sz="2000" b="1" dirty="0">
                <a:latin typeface="Arial" pitchFamily="34" charset="0"/>
                <a:cs typeface="Arial" pitchFamily="34" charset="0"/>
              </a:rPr>
              <a:t> avec corticoïde.</a:t>
            </a:r>
          </a:p>
          <a:p>
            <a:pPr>
              <a:lnSpc>
                <a:spcPct val="150000"/>
              </a:lnSpc>
            </a:pPr>
            <a:r>
              <a:rPr lang="fr-FR" sz="2000" b="1" dirty="0">
                <a:latin typeface="Arial" pitchFamily="34" charset="0"/>
                <a:cs typeface="Arial" pitchFamily="34" charset="0"/>
              </a:rPr>
              <a:t>- En cas d'anémie sévère, transfusion de culot sanguins</a:t>
            </a: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smtClean="0">
                <a:ln>
                  <a:noFill/>
                </a:ln>
                <a:solidFill>
                  <a:srgbClr val="333333"/>
                </a:solidFill>
                <a:effectLst/>
                <a:latin typeface="Helvetica"/>
                <a:cs typeface="Arial" pitchFamily="34" charset="0"/>
              </a:rPr>
              <a:t> </a:t>
            </a:r>
            <a:r>
              <a:rPr kumimoji="0" lang="fr-FR" sz="1100" b="0" i="0" u="none" strike="noStrike" cap="none" normalizeH="0" baseline="0" smtClean="0">
                <a:ln>
                  <a:noFill/>
                </a:ln>
                <a:solidFill>
                  <a:schemeClr val="tx1"/>
                </a:solidFill>
                <a:effectLst/>
                <a:latin typeface="Arial" pitchFamily="34" charset="0"/>
                <a:cs typeface="Arial" pitchFamily="34" charset="0"/>
              </a:rPr>
              <a:t> </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3"/>
          <p:cNvSpPr/>
          <p:nvPr/>
        </p:nvSpPr>
        <p:spPr>
          <a:xfrm>
            <a:off x="683568" y="476672"/>
            <a:ext cx="7416824" cy="3631763"/>
          </a:xfrm>
          <a:prstGeom prst="rect">
            <a:avLst/>
          </a:prstGeom>
        </p:spPr>
        <p:txBody>
          <a:bodyPr wrap="square">
            <a:spAutoFit/>
          </a:bodyPr>
          <a:lstStyle/>
          <a:p>
            <a:pPr>
              <a:lnSpc>
                <a:spcPct val="250000"/>
              </a:lnSpc>
            </a:pPr>
            <a:r>
              <a:rPr lang="fr-FR" sz="2800" b="1" u="sng" dirty="0">
                <a:latin typeface="Arial" pitchFamily="34" charset="0"/>
                <a:cs typeface="Arial" pitchFamily="34" charset="0"/>
              </a:rPr>
              <a:t>VIII. Evolution </a:t>
            </a:r>
            <a:r>
              <a:rPr lang="fr-FR" sz="2800" b="1" u="sng" dirty="0" smtClean="0">
                <a:latin typeface="Arial" pitchFamily="34" charset="0"/>
                <a:cs typeface="Arial" pitchFamily="34" charset="0"/>
              </a:rPr>
              <a:t>:</a:t>
            </a:r>
            <a:endParaRPr lang="fr-FR" sz="2800" b="1" dirty="0">
              <a:latin typeface="Arial" pitchFamily="34" charset="0"/>
              <a:cs typeface="Arial" pitchFamily="34" charset="0"/>
            </a:endParaRPr>
          </a:p>
          <a:p>
            <a:pPr>
              <a:lnSpc>
                <a:spcPct val="200000"/>
              </a:lnSpc>
            </a:pPr>
            <a:r>
              <a:rPr lang="fr-FR" sz="2000" b="1" dirty="0">
                <a:latin typeface="Arial" pitchFamily="34" charset="0"/>
                <a:cs typeface="Arial" pitchFamily="34" charset="0"/>
              </a:rPr>
              <a:t>L'IC est souvent diagnostiquée précocement et rapidement jugulée par un traitement symptomatique efficace. </a:t>
            </a:r>
          </a:p>
          <a:p>
            <a:pPr>
              <a:lnSpc>
                <a:spcPct val="200000"/>
              </a:lnSpc>
            </a:pPr>
            <a:r>
              <a:rPr lang="fr-FR" sz="2000" b="1" dirty="0">
                <a:latin typeface="Arial" pitchFamily="34" charset="0"/>
                <a:cs typeface="Arial" pitchFamily="34" charset="0"/>
              </a:rPr>
              <a:t>Plus rarement; l'IC est rapidement grave et le décès est alors inévitable. </a:t>
            </a: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9" y="548680"/>
            <a:ext cx="5033270" cy="523220"/>
          </a:xfrm>
          <a:prstGeom prst="rect">
            <a:avLst/>
          </a:prstGeom>
        </p:spPr>
        <p:txBody>
          <a:bodyPr wrap="square">
            <a:spAutoFit/>
          </a:bodyPr>
          <a:lstStyle/>
          <a:p>
            <a:r>
              <a:rPr lang="fr-FR" sz="2800" b="1" u="sng" dirty="0" smtClean="0">
                <a:latin typeface="Arial" pitchFamily="34" charset="0"/>
                <a:cs typeface="Arial" pitchFamily="34" charset="0"/>
              </a:rPr>
              <a:t>IX. Conclusion:</a:t>
            </a:r>
            <a:r>
              <a:rPr lang="fr-FR" sz="2800" b="1" u="sng" dirty="0">
                <a:latin typeface="Arial" pitchFamily="34" charset="0"/>
                <a:cs typeface="Arial" pitchFamily="34" charset="0"/>
              </a:rPr>
              <a:t> </a:t>
            </a:r>
            <a:endParaRPr lang="fr-FR" sz="2800" b="1" dirty="0">
              <a:latin typeface="Arial" pitchFamily="34" charset="0"/>
              <a:cs typeface="Arial" pitchFamily="34" charset="0"/>
            </a:endParaRPr>
          </a:p>
        </p:txBody>
      </p:sp>
      <p:sp>
        <p:nvSpPr>
          <p:cNvPr id="4" name="Espace réservé du contenu 3"/>
          <p:cNvSpPr>
            <a:spLocks noGrp="1"/>
          </p:cNvSpPr>
          <p:nvPr>
            <p:ph idx="1"/>
          </p:nvPr>
        </p:nvSpPr>
        <p:spPr/>
        <p:txBody>
          <a:bodyPr/>
          <a:lstStyle/>
          <a:p>
            <a:r>
              <a:rPr lang="fr-FR" dirty="0" smtClean="0"/>
              <a:t>IC est </a:t>
            </a:r>
            <a:r>
              <a:rPr lang="fr-FR" dirty="0" err="1" smtClean="0"/>
              <a:t>fqte</a:t>
            </a:r>
            <a:r>
              <a:rPr lang="fr-FR" dirty="0" smtClean="0"/>
              <a:t> en </a:t>
            </a:r>
            <a:r>
              <a:rPr lang="fr-FR" dirty="0" err="1" smtClean="0"/>
              <a:t>pédiatrire</a:t>
            </a:r>
            <a:endParaRPr lang="fr-FR" dirty="0" smtClean="0"/>
          </a:p>
          <a:p>
            <a:r>
              <a:rPr lang="fr-FR" dirty="0" smtClean="0"/>
              <a:t>Principale </a:t>
            </a:r>
            <a:r>
              <a:rPr lang="fr-FR" dirty="0" err="1" smtClean="0"/>
              <a:t>étiologie:cardiopathies</a:t>
            </a:r>
            <a:r>
              <a:rPr lang="fr-FR" dirty="0" smtClean="0"/>
              <a:t> congénitales</a:t>
            </a:r>
          </a:p>
          <a:p>
            <a:r>
              <a:rPr lang="fr-FR" dirty="0" smtClean="0"/>
              <a:t>Tableau clinique dramatique</a:t>
            </a:r>
          </a:p>
          <a:p>
            <a:r>
              <a:rPr lang="fr-FR" dirty="0" err="1" smtClean="0"/>
              <a:t>Nécéssité</a:t>
            </a:r>
            <a:r>
              <a:rPr lang="fr-FR" dirty="0" smtClean="0"/>
              <a:t> d’un dg précoce et </a:t>
            </a:r>
            <a:r>
              <a:rPr lang="fr-FR" dirty="0" err="1" smtClean="0"/>
              <a:t>trt</a:t>
            </a:r>
            <a:r>
              <a:rPr lang="fr-FR" dirty="0" smtClean="0"/>
              <a:t> urgent</a:t>
            </a:r>
          </a:p>
          <a:p>
            <a:r>
              <a:rPr lang="fr-FR" dirty="0" smtClean="0"/>
              <a:t>Le seul </a:t>
            </a:r>
            <a:r>
              <a:rPr lang="fr-FR" dirty="0" err="1" smtClean="0"/>
              <a:t>trt:digitaliques</a:t>
            </a:r>
            <a:r>
              <a:rPr lang="fr-FR" dirty="0" smtClean="0"/>
              <a:t> et diurétiques</a:t>
            </a:r>
          </a:p>
          <a:p>
            <a:r>
              <a:rPr lang="fr-FR" dirty="0" smtClean="0"/>
              <a:t>+++bétabloquants </a:t>
            </a:r>
            <a:r>
              <a:rPr lang="fr-FR" dirty="0" err="1" smtClean="0"/>
              <a:t>pr</a:t>
            </a:r>
            <a:r>
              <a:rPr lang="fr-FR" dirty="0" smtClean="0"/>
              <a:t> l’IC chronique</a:t>
            </a:r>
          </a:p>
          <a:p>
            <a:endParaRPr lang="fr-FR"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3568" y="1772816"/>
            <a:ext cx="7488832" cy="4708981"/>
          </a:xfrm>
          <a:prstGeom prst="rect">
            <a:avLst/>
          </a:prstGeom>
        </p:spPr>
        <p:txBody>
          <a:bodyPr wrap="square">
            <a:spAutoFit/>
          </a:bodyPr>
          <a:lstStyle/>
          <a:p>
            <a:pPr>
              <a:lnSpc>
                <a:spcPct val="150000"/>
              </a:lnSpc>
            </a:pPr>
            <a:r>
              <a:rPr lang="fr-FR" sz="2000" b="1" dirty="0" smtClean="0">
                <a:latin typeface="Arial" pitchFamily="34" charset="0"/>
                <a:cs typeface="Arial" pitchFamily="34" charset="0"/>
              </a:rPr>
              <a:t>-L'insuffisance </a:t>
            </a:r>
            <a:r>
              <a:rPr lang="fr-FR" sz="2000" b="1" dirty="0">
                <a:latin typeface="Arial" pitchFamily="34" charset="0"/>
                <a:cs typeface="Arial" pitchFamily="34" charset="0"/>
              </a:rPr>
              <a:t>cardiaque "IC" définit l'incapacité du cœur </a:t>
            </a:r>
            <a:r>
              <a:rPr lang="fr-FR" sz="2000" b="1" dirty="0" smtClean="0">
                <a:latin typeface="Arial" pitchFamily="34" charset="0"/>
                <a:cs typeface="Arial" pitchFamily="34" charset="0"/>
              </a:rPr>
              <a:t>à</a:t>
            </a:r>
          </a:p>
          <a:p>
            <a:pPr>
              <a:lnSpc>
                <a:spcPct val="150000"/>
              </a:lnSpc>
            </a:pPr>
            <a:r>
              <a:rPr lang="fr-FR" sz="2000" b="1" dirty="0" smtClean="0">
                <a:latin typeface="Arial" pitchFamily="34" charset="0"/>
                <a:cs typeface="Arial" pitchFamily="34" charset="0"/>
              </a:rPr>
              <a:t> </a:t>
            </a:r>
            <a:r>
              <a:rPr lang="fr-FR" sz="2000" b="1" dirty="0">
                <a:latin typeface="Arial" pitchFamily="34" charset="0"/>
                <a:cs typeface="Arial" pitchFamily="34" charset="0"/>
              </a:rPr>
              <a:t>assurer un débit sanguin suffisant aux besoins de l'organisme.</a:t>
            </a:r>
          </a:p>
          <a:p>
            <a:pPr>
              <a:lnSpc>
                <a:spcPct val="150000"/>
              </a:lnSpc>
            </a:pPr>
            <a:r>
              <a:rPr lang="fr-FR" sz="2000" b="1" dirty="0" smtClean="0">
                <a:latin typeface="Arial" pitchFamily="34" charset="0"/>
                <a:cs typeface="Arial" pitchFamily="34" charset="0"/>
              </a:rPr>
              <a:t>-L'IC </a:t>
            </a:r>
            <a:r>
              <a:rPr lang="fr-FR" sz="2000" b="1" dirty="0">
                <a:latin typeface="Arial" pitchFamily="34" charset="0"/>
                <a:cs typeface="Arial" pitchFamily="34" charset="0"/>
              </a:rPr>
              <a:t>est rare chez l'enfant et survient dans la majorité des cas avant 1 an.</a:t>
            </a:r>
          </a:p>
          <a:p>
            <a:pPr>
              <a:lnSpc>
                <a:spcPct val="150000"/>
              </a:lnSpc>
            </a:pPr>
            <a:r>
              <a:rPr lang="fr-FR" sz="2000" b="1" dirty="0" smtClean="0">
                <a:latin typeface="Arial" pitchFamily="34" charset="0"/>
                <a:cs typeface="Arial" pitchFamily="34" charset="0"/>
              </a:rPr>
              <a:t>-Le </a:t>
            </a:r>
            <a:r>
              <a:rPr lang="fr-FR" sz="2000" b="1" dirty="0">
                <a:latin typeface="Arial" pitchFamily="34" charset="0"/>
                <a:cs typeface="Arial" pitchFamily="34" charset="0"/>
              </a:rPr>
              <a:t>traitement doit être précoce, rapide et adapté, tôt supposant un diagnostic précoce, vite car l'IC peut être rapidement mortelle et bien, supposant une bonne connaissance des drogues et leurs posologies pour éviter l'intoxication</a:t>
            </a:r>
            <a:r>
              <a:rPr lang="fr-FR" sz="2000" b="1" dirty="0" smtClean="0">
                <a:latin typeface="Arial" pitchFamily="34" charset="0"/>
                <a:cs typeface="Arial" pitchFamily="34" charset="0"/>
              </a:rPr>
              <a:t>.---</a:t>
            </a:r>
            <a:endParaRPr lang="fr-FR" sz="2000" b="1" dirty="0">
              <a:latin typeface="Arial" pitchFamily="34" charset="0"/>
              <a:cs typeface="Arial" pitchFamily="34" charset="0"/>
            </a:endParaRPr>
          </a:p>
        </p:txBody>
      </p:sp>
      <p:sp>
        <p:nvSpPr>
          <p:cNvPr id="3" name="ZoneTexte 2"/>
          <p:cNvSpPr txBox="1"/>
          <p:nvPr/>
        </p:nvSpPr>
        <p:spPr>
          <a:xfrm>
            <a:off x="1000100" y="1071546"/>
            <a:ext cx="2359941" cy="523220"/>
          </a:xfrm>
          <a:prstGeom prst="rect">
            <a:avLst/>
          </a:prstGeom>
          <a:noFill/>
        </p:spPr>
        <p:txBody>
          <a:bodyPr wrap="none" rtlCol="0">
            <a:spAutoFit/>
          </a:bodyPr>
          <a:lstStyle/>
          <a:p>
            <a:r>
              <a:rPr lang="fr-FR" sz="2800" b="1" u="sng" dirty="0" smtClean="0">
                <a:latin typeface="Arial" pitchFamily="34" charset="0"/>
                <a:cs typeface="Arial" pitchFamily="34" charset="0"/>
              </a:rPr>
              <a:t>I. Définition :</a:t>
            </a:r>
            <a:endParaRPr lang="fr-FR" sz="2800" b="1" dirty="0">
              <a:latin typeface="Arial" pitchFamily="34" charset="0"/>
              <a:cs typeface="Arial" pitchFamily="34"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76672"/>
            <a:ext cx="8064896" cy="6617196"/>
          </a:xfrm>
          <a:prstGeom prst="rect">
            <a:avLst/>
          </a:prstGeom>
        </p:spPr>
        <p:txBody>
          <a:bodyPr wrap="square">
            <a:spAutoFit/>
          </a:bodyPr>
          <a:lstStyle/>
          <a:p>
            <a:r>
              <a:rPr lang="fr-FR" sz="2800" b="1" u="sng" dirty="0">
                <a:latin typeface="Arial" pitchFamily="34" charset="0"/>
                <a:cs typeface="Arial" pitchFamily="34" charset="0"/>
              </a:rPr>
              <a:t>II. Physiopathologie :</a:t>
            </a:r>
            <a:endParaRPr lang="fr-FR" sz="2800" b="1" dirty="0">
              <a:latin typeface="Arial" pitchFamily="34" charset="0"/>
              <a:cs typeface="Arial" pitchFamily="34" charset="0"/>
            </a:endParaRPr>
          </a:p>
          <a:p>
            <a:pPr>
              <a:lnSpc>
                <a:spcPct val="150000"/>
              </a:lnSpc>
            </a:pPr>
            <a:r>
              <a:rPr lang="fr-FR" b="1" dirty="0">
                <a:latin typeface="Arial" pitchFamily="34" charset="0"/>
                <a:cs typeface="Arial" pitchFamily="34" charset="0"/>
              </a:rPr>
              <a:t>Quel que soit le mécanisme, le résultat final est la diminution du débit cardiaque "QC" et de la pression artérielle "PA"</a:t>
            </a:r>
          </a:p>
          <a:p>
            <a:pPr>
              <a:lnSpc>
                <a:spcPct val="150000"/>
              </a:lnSpc>
            </a:pPr>
            <a:r>
              <a:rPr lang="fr-FR" b="1" dirty="0">
                <a:latin typeface="Arial" pitchFamily="34" charset="0"/>
                <a:cs typeface="Arial" pitchFamily="34" charset="0"/>
              </a:rPr>
              <a:t>1) Altération de la contractilité myocardique, qu'elle soit primitive ou secondaire par</a:t>
            </a:r>
          </a:p>
          <a:p>
            <a:pPr>
              <a:lnSpc>
                <a:spcPct val="150000"/>
              </a:lnSpc>
            </a:pPr>
            <a:r>
              <a:rPr lang="fr-FR" b="1" dirty="0">
                <a:latin typeface="Arial" pitchFamily="34" charset="0"/>
                <a:cs typeface="Arial" pitchFamily="34" charset="0"/>
              </a:rPr>
              <a:t>-  Baisse de la fonction d'éjection systolique.</a:t>
            </a:r>
          </a:p>
          <a:p>
            <a:pPr>
              <a:lnSpc>
                <a:spcPct val="150000"/>
              </a:lnSpc>
            </a:pPr>
            <a:r>
              <a:rPr lang="fr-FR" b="1" dirty="0">
                <a:latin typeface="Arial" pitchFamily="34" charset="0"/>
                <a:cs typeface="Arial" pitchFamily="34" charset="0"/>
              </a:rPr>
              <a:t>-  Baisse de la contractilité ou état </a:t>
            </a:r>
            <a:r>
              <a:rPr lang="fr-FR" b="1" dirty="0" err="1">
                <a:latin typeface="Arial" pitchFamily="34" charset="0"/>
                <a:cs typeface="Arial" pitchFamily="34" charset="0"/>
              </a:rPr>
              <a:t>inotrope</a:t>
            </a:r>
            <a:r>
              <a:rPr lang="fr-FR" b="1" dirty="0">
                <a:latin typeface="Arial" pitchFamily="34" charset="0"/>
                <a:cs typeface="Arial" pitchFamily="34" charset="0"/>
              </a:rPr>
              <a:t> du myocarde.</a:t>
            </a:r>
          </a:p>
          <a:p>
            <a:pPr>
              <a:lnSpc>
                <a:spcPct val="150000"/>
              </a:lnSpc>
            </a:pPr>
            <a:r>
              <a:rPr lang="fr-FR" b="1" dirty="0">
                <a:latin typeface="Arial" pitchFamily="34" charset="0"/>
                <a:cs typeface="Arial" pitchFamily="34" charset="0"/>
              </a:rPr>
              <a:t>-  Baisse de la </a:t>
            </a:r>
            <a:r>
              <a:rPr lang="fr-FR" b="1" dirty="0" err="1">
                <a:latin typeface="Arial" pitchFamily="34" charset="0"/>
                <a:cs typeface="Arial" pitchFamily="34" charset="0"/>
              </a:rPr>
              <a:t>distensibilité</a:t>
            </a:r>
            <a:r>
              <a:rPr lang="fr-FR" b="1" dirty="0">
                <a:latin typeface="Arial" pitchFamily="34" charset="0"/>
                <a:cs typeface="Arial" pitchFamily="34" charset="0"/>
              </a:rPr>
              <a:t> ou de la </a:t>
            </a:r>
            <a:r>
              <a:rPr lang="fr-FR" b="1" dirty="0" err="1">
                <a:latin typeface="Arial" pitchFamily="34" charset="0"/>
                <a:cs typeface="Arial" pitchFamily="34" charset="0"/>
              </a:rPr>
              <a:t>compliance</a:t>
            </a:r>
            <a:r>
              <a:rPr lang="fr-FR" b="1" dirty="0">
                <a:latin typeface="Arial" pitchFamily="34" charset="0"/>
                <a:cs typeface="Arial" pitchFamily="34" charset="0"/>
              </a:rPr>
              <a:t> cardiaque impliquant un mauvais remplissage (cardiomyopathies, péricardite chronique obstructive.)</a:t>
            </a:r>
          </a:p>
          <a:p>
            <a:pPr>
              <a:lnSpc>
                <a:spcPct val="150000"/>
              </a:lnSpc>
            </a:pPr>
            <a:r>
              <a:rPr lang="fr-FR" b="1" dirty="0">
                <a:latin typeface="Arial" pitchFamily="34" charset="0"/>
                <a:cs typeface="Arial" pitchFamily="34" charset="0"/>
              </a:rPr>
              <a:t>2) Elévation de la </a:t>
            </a:r>
            <a:r>
              <a:rPr lang="fr-FR" b="1" dirty="0" err="1">
                <a:latin typeface="Arial" pitchFamily="34" charset="0"/>
                <a:cs typeface="Arial" pitchFamily="34" charset="0"/>
              </a:rPr>
              <a:t>précharge</a:t>
            </a:r>
            <a:r>
              <a:rPr lang="fr-FR" b="1" dirty="0">
                <a:latin typeface="Arial" pitchFamily="34" charset="0"/>
                <a:cs typeface="Arial" pitchFamily="34" charset="0"/>
              </a:rPr>
              <a:t> ou surcharge volumétrique impliquant une élévation du QP (shunts gauche – droit.)</a:t>
            </a:r>
          </a:p>
          <a:p>
            <a:pPr>
              <a:lnSpc>
                <a:spcPct val="150000"/>
              </a:lnSpc>
            </a:pPr>
            <a:r>
              <a:rPr lang="fr-FR" b="1" dirty="0">
                <a:latin typeface="Arial" pitchFamily="34" charset="0"/>
                <a:cs typeface="Arial" pitchFamily="34" charset="0"/>
              </a:rPr>
              <a:t>3) Elévation de la post-charge traduisant la difficulté d'évacuation myocardique du fait de l'augmentation des résistances périphériques "RP" (coarctation de l'aorte, sténose aortique.) </a:t>
            </a:r>
          </a:p>
          <a:p>
            <a:r>
              <a:rPr lang="fr-FR" dirty="0"/>
              <a:t> </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642918"/>
            <a:ext cx="8286808" cy="5724644"/>
          </a:xfrm>
          <a:prstGeom prst="rect">
            <a:avLst/>
          </a:prstGeom>
        </p:spPr>
        <p:txBody>
          <a:bodyPr wrap="square">
            <a:spAutoFit/>
          </a:bodyPr>
          <a:lstStyle/>
          <a:p>
            <a:r>
              <a:rPr lang="fr-FR" sz="2800" b="1" u="sng" dirty="0">
                <a:latin typeface="Arial" pitchFamily="34" charset="0"/>
                <a:cs typeface="Arial" pitchFamily="34" charset="0"/>
              </a:rPr>
              <a:t>III. Diagnostic clinique :</a:t>
            </a:r>
            <a:endParaRPr lang="fr-FR" sz="2800" b="1" dirty="0">
              <a:latin typeface="Arial" pitchFamily="34" charset="0"/>
              <a:cs typeface="Arial" pitchFamily="34" charset="0"/>
            </a:endParaRPr>
          </a:p>
          <a:p>
            <a:r>
              <a:rPr lang="fr-FR" b="1" u="sng" dirty="0"/>
              <a:t> </a:t>
            </a:r>
            <a:endParaRPr lang="fr-FR" sz="2000" b="1" dirty="0">
              <a:latin typeface="Arial" pitchFamily="34" charset="0"/>
              <a:cs typeface="Arial" pitchFamily="34" charset="0"/>
            </a:endParaRPr>
          </a:p>
          <a:p>
            <a:r>
              <a:rPr lang="fr-FR" sz="2000" b="1" u="sng" dirty="0">
                <a:latin typeface="Arial" pitchFamily="34" charset="0"/>
                <a:cs typeface="Arial" pitchFamily="34" charset="0"/>
              </a:rPr>
              <a:t>1) L'anamnèse :</a:t>
            </a:r>
            <a:endParaRPr lang="fr-FR" sz="2000" b="1" dirty="0">
              <a:latin typeface="Arial" pitchFamily="34" charset="0"/>
              <a:cs typeface="Arial" pitchFamily="34" charset="0"/>
            </a:endParaRPr>
          </a:p>
          <a:p>
            <a:pPr>
              <a:lnSpc>
                <a:spcPct val="150000"/>
              </a:lnSpc>
            </a:pPr>
            <a:r>
              <a:rPr lang="fr-FR" sz="2000" b="1" dirty="0">
                <a:latin typeface="Arial" pitchFamily="34" charset="0"/>
                <a:cs typeface="Arial" pitchFamily="34" charset="0"/>
              </a:rPr>
              <a:t>Chez le nouveau-né, recherche </a:t>
            </a:r>
          </a:p>
          <a:p>
            <a:pPr>
              <a:lnSpc>
                <a:spcPct val="150000"/>
              </a:lnSpc>
            </a:pPr>
            <a:r>
              <a:rPr lang="fr-FR" sz="2000" b="1" dirty="0">
                <a:latin typeface="Arial" pitchFamily="34" charset="0"/>
                <a:cs typeface="Arial" pitchFamily="34" charset="0"/>
              </a:rPr>
              <a:t>1- Une anorexie. </a:t>
            </a:r>
          </a:p>
          <a:p>
            <a:pPr>
              <a:lnSpc>
                <a:spcPct val="150000"/>
              </a:lnSpc>
            </a:pPr>
            <a:r>
              <a:rPr lang="fr-FR" sz="2000" b="1" dirty="0">
                <a:latin typeface="Arial" pitchFamily="34" charset="0"/>
                <a:cs typeface="Arial" pitchFamily="34" charset="0"/>
              </a:rPr>
              <a:t>2- Un amaigrissement.</a:t>
            </a:r>
          </a:p>
          <a:p>
            <a:pPr>
              <a:lnSpc>
                <a:spcPct val="150000"/>
              </a:lnSpc>
            </a:pPr>
            <a:r>
              <a:rPr lang="fr-FR" sz="2000" b="1" dirty="0">
                <a:latin typeface="Arial" pitchFamily="34" charset="0"/>
                <a:cs typeface="Arial" pitchFamily="34" charset="0"/>
              </a:rPr>
              <a:t>3- Une cyanose. </a:t>
            </a:r>
          </a:p>
          <a:p>
            <a:pPr>
              <a:lnSpc>
                <a:spcPct val="150000"/>
              </a:lnSpc>
            </a:pPr>
            <a:r>
              <a:rPr lang="fr-FR" sz="2000" b="1" dirty="0">
                <a:latin typeface="Arial" pitchFamily="34" charset="0"/>
                <a:cs typeface="Arial" pitchFamily="34" charset="0"/>
              </a:rPr>
              <a:t>4- Une hypersudation.</a:t>
            </a:r>
          </a:p>
          <a:p>
            <a:pPr>
              <a:lnSpc>
                <a:spcPct val="150000"/>
              </a:lnSpc>
            </a:pPr>
            <a:r>
              <a:rPr lang="fr-FR" sz="2000" b="1" dirty="0">
                <a:latin typeface="Arial" pitchFamily="34" charset="0"/>
                <a:cs typeface="Arial" pitchFamily="34" charset="0"/>
              </a:rPr>
              <a:t>5- Une irritabilité.</a:t>
            </a:r>
          </a:p>
          <a:p>
            <a:pPr>
              <a:lnSpc>
                <a:spcPct val="150000"/>
              </a:lnSpc>
            </a:pPr>
            <a:r>
              <a:rPr lang="fr-FR" sz="2000" b="1" dirty="0">
                <a:latin typeface="Arial" pitchFamily="34" charset="0"/>
                <a:cs typeface="Arial" pitchFamily="34" charset="0"/>
              </a:rPr>
              <a:t>6-  Une dyspnée d'effort, traduite par une fatigue lors des tétées.</a:t>
            </a:r>
          </a:p>
          <a:p>
            <a:pPr>
              <a:lnSpc>
                <a:spcPct val="150000"/>
              </a:lnSpc>
            </a:pPr>
            <a:r>
              <a:rPr lang="fr-FR" sz="2000" b="1" dirty="0">
                <a:latin typeface="Arial" pitchFamily="34" charset="0"/>
                <a:cs typeface="Arial" pitchFamily="34" charset="0"/>
              </a:rPr>
              <a:t>7-  Une toux traînante.</a:t>
            </a:r>
          </a:p>
          <a:p>
            <a:pPr>
              <a:lnSpc>
                <a:spcPct val="150000"/>
              </a:lnSpc>
            </a:pPr>
            <a:r>
              <a:rPr lang="fr-FR" sz="2000" b="1" dirty="0">
                <a:latin typeface="Arial" pitchFamily="34" charset="0"/>
                <a:cs typeface="Arial" pitchFamily="34" charset="0"/>
              </a:rPr>
              <a:t>8-  Des infections respiratoires à répétition (évoquant les shunts gauche – droit.)</a:t>
            </a: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1285860"/>
            <a:ext cx="6606480" cy="4062651"/>
          </a:xfrm>
          <a:prstGeom prst="rect">
            <a:avLst/>
          </a:prstGeom>
        </p:spPr>
        <p:txBody>
          <a:bodyPr wrap="square">
            <a:spAutoFit/>
          </a:bodyPr>
          <a:lstStyle/>
          <a:p>
            <a:pPr>
              <a:lnSpc>
                <a:spcPct val="200000"/>
              </a:lnSpc>
            </a:pPr>
            <a:r>
              <a:rPr lang="fr-FR" sz="2000" b="1" dirty="0">
                <a:latin typeface="Arial" pitchFamily="34" charset="0"/>
                <a:cs typeface="Arial" pitchFamily="34" charset="0"/>
              </a:rPr>
              <a:t>Chez l'enfant, recherche</a:t>
            </a:r>
          </a:p>
          <a:p>
            <a:pPr>
              <a:lnSpc>
                <a:spcPct val="200000"/>
              </a:lnSpc>
            </a:pPr>
            <a:r>
              <a:rPr lang="fr-FR" sz="2000" b="1" dirty="0">
                <a:latin typeface="Arial" pitchFamily="34" charset="0"/>
                <a:cs typeface="Arial" pitchFamily="34" charset="0"/>
              </a:rPr>
              <a:t>1-  Une angoisse. </a:t>
            </a:r>
          </a:p>
          <a:p>
            <a:pPr>
              <a:lnSpc>
                <a:spcPct val="200000"/>
              </a:lnSpc>
            </a:pPr>
            <a:r>
              <a:rPr lang="fr-FR" sz="2000" b="1" dirty="0">
                <a:latin typeface="Arial" pitchFamily="34" charset="0"/>
                <a:cs typeface="Arial" pitchFamily="34" charset="0"/>
              </a:rPr>
              <a:t>2-  Une dyspnée d'effort.</a:t>
            </a:r>
          </a:p>
          <a:p>
            <a:pPr>
              <a:lnSpc>
                <a:spcPct val="200000"/>
              </a:lnSpc>
            </a:pPr>
            <a:r>
              <a:rPr lang="fr-FR" sz="2000" b="1" dirty="0">
                <a:latin typeface="Arial" pitchFamily="34" charset="0"/>
                <a:cs typeface="Arial" pitchFamily="34" charset="0"/>
              </a:rPr>
              <a:t>3- Une fatigabilité.</a:t>
            </a:r>
          </a:p>
          <a:p>
            <a:pPr>
              <a:lnSpc>
                <a:spcPct val="200000"/>
              </a:lnSpc>
            </a:pPr>
            <a:r>
              <a:rPr lang="fr-FR" sz="2000" b="1" dirty="0">
                <a:latin typeface="Arial" pitchFamily="34" charset="0"/>
                <a:cs typeface="Arial" pitchFamily="34" charset="0"/>
              </a:rPr>
              <a:t>4-  Des antécédents d'infection streptococcique ou de RAA.</a:t>
            </a:r>
          </a:p>
          <a:p>
            <a:r>
              <a:rPr lang="fr-FR" dirty="0"/>
              <a:t> </a:t>
            </a: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836712"/>
            <a:ext cx="8064896" cy="5314147"/>
          </a:xfrm>
          <a:prstGeom prst="rect">
            <a:avLst/>
          </a:prstGeom>
        </p:spPr>
        <p:txBody>
          <a:bodyPr wrap="square">
            <a:spAutoFit/>
          </a:bodyPr>
          <a:lstStyle/>
          <a:p>
            <a:pPr>
              <a:lnSpc>
                <a:spcPct val="150000"/>
              </a:lnSpc>
            </a:pPr>
            <a:r>
              <a:rPr lang="fr-FR" sz="2800" b="1" u="sng" dirty="0">
                <a:latin typeface="Arial" pitchFamily="34" charset="0"/>
                <a:cs typeface="Arial" pitchFamily="34" charset="0"/>
              </a:rPr>
              <a:t>2) L'examen physique :</a:t>
            </a:r>
            <a:r>
              <a:rPr lang="fr-FR" sz="2800" b="1" dirty="0">
                <a:latin typeface="Arial" pitchFamily="34" charset="0"/>
                <a:cs typeface="Arial" pitchFamily="34" charset="0"/>
              </a:rPr>
              <a:t> </a:t>
            </a:r>
            <a:r>
              <a:rPr lang="fr-FR" sz="2000" b="1" dirty="0">
                <a:latin typeface="Arial" pitchFamily="34" charset="0"/>
                <a:cs typeface="Arial" pitchFamily="34" charset="0"/>
              </a:rPr>
              <a:t>Retrouve</a:t>
            </a:r>
          </a:p>
          <a:p>
            <a:pPr>
              <a:lnSpc>
                <a:spcPct val="150000"/>
              </a:lnSpc>
            </a:pPr>
            <a:r>
              <a:rPr lang="fr-FR" sz="2000" b="1" dirty="0">
                <a:latin typeface="Arial" pitchFamily="34" charset="0"/>
                <a:cs typeface="Arial" pitchFamily="34" charset="0"/>
              </a:rPr>
              <a:t>+ Signes de congestion pulmonaire de type</a:t>
            </a:r>
          </a:p>
          <a:p>
            <a:pPr>
              <a:lnSpc>
                <a:spcPct val="150000"/>
              </a:lnSpc>
            </a:pPr>
            <a:r>
              <a:rPr lang="fr-FR" sz="2000" b="1" dirty="0">
                <a:latin typeface="Arial" pitchFamily="34" charset="0"/>
                <a:cs typeface="Arial" pitchFamily="34" charset="0"/>
              </a:rPr>
              <a:t>1- Polypnée superficielle.</a:t>
            </a:r>
          </a:p>
          <a:p>
            <a:pPr>
              <a:lnSpc>
                <a:spcPct val="150000"/>
              </a:lnSpc>
            </a:pPr>
            <a:r>
              <a:rPr lang="fr-FR" sz="2000" b="1" dirty="0">
                <a:latin typeface="Arial" pitchFamily="34" charset="0"/>
                <a:cs typeface="Arial" pitchFamily="34" charset="0"/>
              </a:rPr>
              <a:t>2-  Râles aux bases pulmonaires.</a:t>
            </a:r>
          </a:p>
          <a:p>
            <a:pPr>
              <a:lnSpc>
                <a:spcPct val="150000"/>
              </a:lnSpc>
            </a:pPr>
            <a:r>
              <a:rPr lang="fr-FR" sz="2000" b="1" dirty="0">
                <a:latin typeface="Arial" pitchFamily="34" charset="0"/>
                <a:cs typeface="Arial" pitchFamily="34" charset="0"/>
              </a:rPr>
              <a:t>+ Signes de congestion veineuse de type</a:t>
            </a:r>
          </a:p>
          <a:p>
            <a:pPr>
              <a:lnSpc>
                <a:spcPct val="150000"/>
              </a:lnSpc>
            </a:pPr>
            <a:r>
              <a:rPr lang="fr-FR" sz="2000" b="1" dirty="0">
                <a:latin typeface="Arial" pitchFamily="34" charset="0"/>
                <a:cs typeface="Arial" pitchFamily="34" charset="0"/>
              </a:rPr>
              <a:t>1- Hépatomégalie (lisse et douloureuse avec un bord inférieur mousse.)</a:t>
            </a:r>
          </a:p>
          <a:p>
            <a:pPr>
              <a:lnSpc>
                <a:spcPct val="150000"/>
              </a:lnSpc>
            </a:pPr>
            <a:r>
              <a:rPr lang="fr-FR" sz="2000" b="1" dirty="0">
                <a:latin typeface="Arial" pitchFamily="34" charset="0"/>
                <a:cs typeface="Arial" pitchFamily="34" charset="0"/>
              </a:rPr>
              <a:t>2- Reflux hépato-jugulaire (visible en dehors des cris.)</a:t>
            </a:r>
          </a:p>
          <a:p>
            <a:pPr>
              <a:lnSpc>
                <a:spcPct val="150000"/>
              </a:lnSpc>
            </a:pPr>
            <a:r>
              <a:rPr lang="fr-FR" sz="2000" b="1" dirty="0">
                <a:latin typeface="Arial" pitchFamily="34" charset="0"/>
                <a:cs typeface="Arial" pitchFamily="34" charset="0"/>
              </a:rPr>
              <a:t>3-  Œdèmes des membres inférieurs.</a:t>
            </a:r>
          </a:p>
          <a:p>
            <a:pPr>
              <a:lnSpc>
                <a:spcPct val="150000"/>
              </a:lnSpc>
            </a:pPr>
            <a:r>
              <a:rPr lang="fr-FR" sz="2000" b="1" dirty="0">
                <a:latin typeface="Arial" pitchFamily="34" charset="0"/>
                <a:cs typeface="Arial" pitchFamily="34" charset="0"/>
              </a:rPr>
              <a:t>4-  Epanchement pleural, rare.</a:t>
            </a:r>
          </a:p>
          <a:p>
            <a:pPr>
              <a:lnSpc>
                <a:spcPct val="150000"/>
              </a:lnSpc>
            </a:pPr>
            <a:r>
              <a:rPr lang="fr-FR" sz="2000" b="1" dirty="0">
                <a:latin typeface="Arial" pitchFamily="34" charset="0"/>
                <a:cs typeface="Arial" pitchFamily="34" charset="0"/>
              </a:rPr>
              <a:t>5-  Prise insolite de poids.</a:t>
            </a:r>
            <a:r>
              <a:rPr lang="fr-FR" dirty="0"/>
              <a:t>  </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785794"/>
            <a:ext cx="7704856" cy="4247317"/>
          </a:xfrm>
          <a:prstGeom prst="rect">
            <a:avLst/>
          </a:prstGeom>
        </p:spPr>
        <p:txBody>
          <a:bodyPr wrap="square">
            <a:spAutoFit/>
          </a:bodyPr>
          <a:lstStyle/>
          <a:p>
            <a:pPr>
              <a:lnSpc>
                <a:spcPct val="150000"/>
              </a:lnSpc>
            </a:pPr>
            <a:r>
              <a:rPr lang="fr-FR" sz="2000" b="1" dirty="0">
                <a:latin typeface="Arial" pitchFamily="34" charset="0"/>
                <a:cs typeface="Arial" pitchFamily="34" charset="0"/>
              </a:rPr>
              <a:t>+ </a:t>
            </a:r>
            <a:r>
              <a:rPr lang="fr-FR" sz="2000" b="1" u="sng" dirty="0">
                <a:latin typeface="Arial" pitchFamily="34" charset="0"/>
                <a:cs typeface="Arial" pitchFamily="34" charset="0"/>
              </a:rPr>
              <a:t>Signes d'atteinte </a:t>
            </a:r>
            <a:r>
              <a:rPr lang="fr-FR" sz="2000" b="1" u="sng" dirty="0" smtClean="0">
                <a:latin typeface="Arial" pitchFamily="34" charset="0"/>
                <a:cs typeface="Arial" pitchFamily="34" charset="0"/>
              </a:rPr>
              <a:t>myocardique: </a:t>
            </a:r>
            <a:r>
              <a:rPr lang="fr-FR" sz="2000" b="1" dirty="0">
                <a:latin typeface="Arial" pitchFamily="34" charset="0"/>
                <a:cs typeface="Arial" pitchFamily="34" charset="0"/>
              </a:rPr>
              <a:t>de type</a:t>
            </a:r>
          </a:p>
          <a:p>
            <a:pPr>
              <a:lnSpc>
                <a:spcPct val="150000"/>
              </a:lnSpc>
            </a:pPr>
            <a:r>
              <a:rPr lang="fr-FR" sz="2000" b="1" dirty="0">
                <a:latin typeface="Arial" pitchFamily="34" charset="0"/>
                <a:cs typeface="Arial" pitchFamily="34" charset="0"/>
              </a:rPr>
              <a:t>1-  Bruits cardiaques assourdis.</a:t>
            </a:r>
          </a:p>
          <a:p>
            <a:pPr>
              <a:lnSpc>
                <a:spcPct val="150000"/>
              </a:lnSpc>
            </a:pPr>
            <a:r>
              <a:rPr lang="fr-FR" sz="2000" b="1" dirty="0">
                <a:latin typeface="Arial" pitchFamily="34" charset="0"/>
                <a:cs typeface="Arial" pitchFamily="34" charset="0"/>
              </a:rPr>
              <a:t>2- Tachycardie ( &gt; 150 battements/mn)</a:t>
            </a:r>
          </a:p>
          <a:p>
            <a:pPr>
              <a:lnSpc>
                <a:spcPct val="150000"/>
              </a:lnSpc>
            </a:pPr>
            <a:r>
              <a:rPr lang="fr-FR" sz="2000" b="1" dirty="0">
                <a:latin typeface="Arial" pitchFamily="34" charset="0"/>
                <a:cs typeface="Arial" pitchFamily="34" charset="0"/>
              </a:rPr>
              <a:t>3-  Bruit de galop ou rythme à 3 temps.</a:t>
            </a:r>
          </a:p>
          <a:p>
            <a:pPr>
              <a:lnSpc>
                <a:spcPct val="150000"/>
              </a:lnSpc>
            </a:pPr>
            <a:r>
              <a:rPr lang="fr-FR" sz="2000" b="1" dirty="0">
                <a:latin typeface="Arial" pitchFamily="34" charset="0"/>
                <a:cs typeface="Arial" pitchFamily="34" charset="0"/>
              </a:rPr>
              <a:t>4- TA modifiée (prise systématiquement pour orienter le diagnostic.)</a:t>
            </a:r>
          </a:p>
          <a:p>
            <a:pPr>
              <a:lnSpc>
                <a:spcPct val="150000"/>
              </a:lnSpc>
            </a:pPr>
            <a:r>
              <a:rPr lang="fr-FR" sz="2000" b="1" dirty="0">
                <a:latin typeface="Arial" pitchFamily="34" charset="0"/>
                <a:cs typeface="Arial" pitchFamily="34" charset="0"/>
              </a:rPr>
              <a:t>5- Oligurie constante (traduit la rétention hydro-sodée.)</a:t>
            </a:r>
          </a:p>
          <a:p>
            <a:pPr>
              <a:lnSpc>
                <a:spcPct val="150000"/>
              </a:lnSpc>
            </a:pPr>
            <a:r>
              <a:rPr lang="fr-FR" sz="2000" b="1" dirty="0">
                <a:latin typeface="Arial" pitchFamily="34" charset="0"/>
                <a:cs typeface="Arial" pitchFamily="34" charset="0"/>
              </a:rPr>
              <a:t>Le diagnostic d'IC est posé devant l'association "Tachycardie – Polypnée – Hépatomégalie – Cardiomégalie" (radiologie.)</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1000108"/>
            <a:ext cx="7704856" cy="4924425"/>
          </a:xfrm>
          <a:prstGeom prst="rect">
            <a:avLst/>
          </a:prstGeom>
        </p:spPr>
        <p:txBody>
          <a:bodyPr wrap="square">
            <a:spAutoFit/>
          </a:bodyPr>
          <a:lstStyle/>
          <a:p>
            <a:r>
              <a:rPr lang="fr-FR" sz="2800" b="1" u="sng" dirty="0">
                <a:latin typeface="Arial" pitchFamily="34" charset="0"/>
                <a:cs typeface="Arial" pitchFamily="34" charset="0"/>
              </a:rPr>
              <a:t>IV. Diagnostic </a:t>
            </a:r>
            <a:r>
              <a:rPr lang="fr-FR" sz="2800" b="1" u="sng" dirty="0" err="1">
                <a:latin typeface="Arial" pitchFamily="34" charset="0"/>
                <a:cs typeface="Arial" pitchFamily="34" charset="0"/>
              </a:rPr>
              <a:t>paraclinique</a:t>
            </a:r>
            <a:r>
              <a:rPr lang="fr-FR" sz="2800" b="1" u="sng" dirty="0">
                <a:latin typeface="Arial" pitchFamily="34" charset="0"/>
                <a:cs typeface="Arial" pitchFamily="34" charset="0"/>
              </a:rPr>
              <a:t> </a:t>
            </a:r>
            <a:r>
              <a:rPr lang="fr-FR" sz="2800" b="1" u="sng" dirty="0" smtClean="0">
                <a:latin typeface="Arial" pitchFamily="34" charset="0"/>
                <a:cs typeface="Arial" pitchFamily="34" charset="0"/>
              </a:rPr>
              <a:t>:</a:t>
            </a:r>
          </a:p>
          <a:p>
            <a:endParaRPr lang="fr-FR" sz="2800" b="1" dirty="0">
              <a:latin typeface="Arial" pitchFamily="34" charset="0"/>
              <a:cs typeface="Arial" pitchFamily="34" charset="0"/>
            </a:endParaRPr>
          </a:p>
          <a:p>
            <a:r>
              <a:rPr lang="fr-FR" b="1" u="sng" dirty="0"/>
              <a:t> </a:t>
            </a:r>
            <a:endParaRPr lang="fr-FR" dirty="0"/>
          </a:p>
          <a:p>
            <a:pPr>
              <a:lnSpc>
                <a:spcPct val="150000"/>
              </a:lnSpc>
            </a:pPr>
            <a:r>
              <a:rPr lang="fr-FR" sz="2000" b="1" u="sng" dirty="0">
                <a:latin typeface="Arial" pitchFamily="34" charset="0"/>
                <a:cs typeface="Arial" pitchFamily="34" charset="0"/>
              </a:rPr>
              <a:t>1) Radiographie du thorax :</a:t>
            </a:r>
            <a:r>
              <a:rPr lang="fr-FR" sz="2000" b="1" dirty="0">
                <a:latin typeface="Arial" pitchFamily="34" charset="0"/>
                <a:cs typeface="Arial" pitchFamily="34" charset="0"/>
              </a:rPr>
              <a:t> Doit se faire debout, de face, bien centré, symétrique et en inspiration. Elle précise</a:t>
            </a:r>
          </a:p>
          <a:p>
            <a:pPr>
              <a:lnSpc>
                <a:spcPct val="150000"/>
              </a:lnSpc>
            </a:pPr>
            <a:r>
              <a:rPr lang="fr-FR" sz="2000" b="1" dirty="0">
                <a:latin typeface="Arial" pitchFamily="34" charset="0"/>
                <a:cs typeface="Arial" pitchFamily="34" charset="0"/>
              </a:rPr>
              <a:t>• La cardiomégalie (indice </a:t>
            </a:r>
            <a:r>
              <a:rPr lang="fr-FR" sz="2000" b="1" dirty="0" err="1">
                <a:latin typeface="Arial" pitchFamily="34" charset="0"/>
                <a:cs typeface="Arial" pitchFamily="34" charset="0"/>
              </a:rPr>
              <a:t>cardio</a:t>
            </a:r>
            <a:r>
              <a:rPr lang="fr-FR" sz="2000" b="1" dirty="0">
                <a:latin typeface="Arial" pitchFamily="34" charset="0"/>
                <a:cs typeface="Arial" pitchFamily="34" charset="0"/>
              </a:rPr>
              <a:t>-thoracique "ICT" &gt; 0.60 avant 2 ans et 0.55 après 2 ans.)</a:t>
            </a:r>
          </a:p>
          <a:p>
            <a:pPr>
              <a:lnSpc>
                <a:spcPct val="150000"/>
              </a:lnSpc>
            </a:pPr>
            <a:r>
              <a:rPr lang="fr-FR" sz="2000" b="1" dirty="0">
                <a:latin typeface="Arial" pitchFamily="34" charset="0"/>
                <a:cs typeface="Arial" pitchFamily="34" charset="0"/>
              </a:rPr>
              <a:t>• L'aspect du cœur et de l'arc moyen.</a:t>
            </a:r>
          </a:p>
          <a:p>
            <a:pPr>
              <a:lnSpc>
                <a:spcPct val="150000"/>
              </a:lnSpc>
            </a:pPr>
            <a:r>
              <a:rPr lang="fr-FR" sz="2000" b="1" dirty="0">
                <a:latin typeface="Arial" pitchFamily="34" charset="0"/>
                <a:cs typeface="Arial" pitchFamily="34" charset="0"/>
              </a:rPr>
              <a:t>• Les modifications de la vascularisation pulmonaire.</a:t>
            </a:r>
          </a:p>
          <a:p>
            <a:pPr>
              <a:lnSpc>
                <a:spcPct val="150000"/>
              </a:lnSpc>
            </a:pPr>
            <a:r>
              <a:rPr lang="fr-FR" sz="2000" b="1" dirty="0">
                <a:latin typeface="Arial" pitchFamily="34" charset="0"/>
                <a:cs typeface="Arial" pitchFamily="34" charset="0"/>
              </a:rPr>
              <a:t>• La présence éventuelle d'épanchement pleural ou d'OAP (image floconneuse.)</a:t>
            </a:r>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174</TotalTime>
  <Words>322</Words>
  <Application>Microsoft Office PowerPoint</Application>
  <PresentationFormat>Affichage à l'écran (4:3)</PresentationFormat>
  <Paragraphs>198</Paragraphs>
  <Slides>24</Slides>
  <Notes>1</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Métro</vt:lpstr>
      <vt:lpstr>Insuffisance cardiaque de l’enfant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ZOGHMAR Farida</dc:creator>
  <cp:lastModifiedBy>Utilisateur</cp:lastModifiedBy>
  <cp:revision>25</cp:revision>
  <dcterms:created xsi:type="dcterms:W3CDTF">2013-04-16T18:09:50Z</dcterms:created>
  <dcterms:modified xsi:type="dcterms:W3CDTF">2016-10-12T18:50:49Z</dcterms:modified>
</cp:coreProperties>
</file>