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58" r:id="rId5"/>
    <p:sldId id="30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4" r:id="rId34"/>
    <p:sldId id="287" r:id="rId35"/>
    <p:sldId id="288" r:id="rId36"/>
    <p:sldId id="289" r:id="rId37"/>
    <p:sldId id="301" r:id="rId38"/>
    <p:sldId id="290" r:id="rId39"/>
    <p:sldId id="291" r:id="rId40"/>
    <p:sldId id="294" r:id="rId41"/>
    <p:sldId id="292" r:id="rId42"/>
    <p:sldId id="293" r:id="rId43"/>
    <p:sldId id="302" r:id="rId44"/>
    <p:sldId id="295" r:id="rId45"/>
    <p:sldId id="296" r:id="rId46"/>
    <p:sldId id="297" r:id="rId47"/>
    <p:sldId id="298" r:id="rId48"/>
    <p:sldId id="299" r:id="rId4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75" autoAdjust="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20E3D-F19F-47FD-B529-E95F21A8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3975B-5E22-4556-B40D-AA2910663B78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BE6EB-6706-42CD-87CA-298EC898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AAB2C-6B93-49FE-AFD8-C394FA27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15BD-749C-424A-908A-8A35347898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989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B29D1D-6341-40DC-AB76-3549DD13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693B-A49A-4CF4-A9F3-2A693CE2DD98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85E41F-EF1E-4631-BBC3-0FDA1F97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B6380-5484-4386-86EC-39AD6307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BA2E-0625-40E5-8D49-1CAD203153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764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5EFD7-D444-423C-BD8E-4AF830E1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0E3B-8B1D-42C2-A6FD-3B30027FEA07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AA9C9-2B5D-4ED5-B45D-7A720C76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2E847-CA1D-4772-A7B5-4E2811A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2110C-7CAE-45DB-A70C-3F296F2E85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2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B8AD2-239B-4791-8F1B-29FBC64B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1F45-5D3D-4636-9158-315643FA4F1C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050F9-FF58-4BC3-BE80-54531A8B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E92057-BE79-4DA1-828B-4765214C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ECDD1-A100-44C3-A116-8B159545B1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8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272E32-A0AD-4FBF-A9B8-08B40BC4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A911-D32F-4BED-A836-F02B1487CFFF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1370AB-82C1-4C31-B999-E9388C68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C8C644-80C0-415C-B015-6E9861EE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F6987-9DA1-4725-8ED3-AB9C770D59E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14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798B335-2220-426B-A084-3CFAFBE4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364E-1DC6-4E92-9C1A-B434DD054F9A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15986CB-FFD2-4528-88DE-3DB4C029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627D88E-064B-4E0F-A61F-53455C83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9C1C-B24C-45E3-9E69-A1084164E94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465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69C14C5D-AD1F-400F-BBCD-0A86A317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38A1-E872-4179-8CC3-E25868392318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3FB2DC4-F60D-4DE6-BA08-C982F1AE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0601A29E-615C-494E-97AF-9F6B01B4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F66C8-0C78-40C2-9314-6FF75A4565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309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F6AEEF1E-C6BB-4D29-88A1-A24AED77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4CAE6-0DDC-46A4-A5BD-9A713080346C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0437946-753B-4191-9AA2-20FF8BA8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B93CB46-AFD2-446A-90BA-88547D72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AE4F4-C1B3-4C8B-B748-7BA9FD07CD2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28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059E59E-4B53-4C52-B42D-62351DE8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3D31-2946-4AF5-873A-7E7C8492B40D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ECB7B27-8F02-490E-A8EE-BC2FF6E2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F8B32CD4-142D-4777-86EF-18A2F855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E934A-F45D-4500-BFCD-1CFA953BD8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644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437099E-01A1-4B56-8886-A0A48E40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CB98-1196-4ACE-8A54-5BD8CA856604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3C6B60A-AC81-4640-8558-F3CB3E72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F339029-104D-4C29-BA92-036B999F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2D85-834E-4494-9978-4B27788B31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6986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63A1664-6804-43A1-9BDD-6D1E0E9B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3541-9334-477A-BD94-C9055F1D3067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7EBFF48-0485-45BD-8EC9-FA5E487E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14A75C6-F517-4CE8-B4D7-A04B5321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E632C-D34E-4CEE-88C3-FA22610937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373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CDD9FB1F-0A92-4E10-ADAC-6DD63A1AB8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26CF8EE-2CAD-44A8-9687-DCC7E99E4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221701-EF03-4B2E-8C3F-BC8229B03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76F77F-FEF8-4870-8A28-D718083FA9E1}" type="datetimeFigureOut">
              <a:rPr lang="fr-FR"/>
              <a:pPr>
                <a:defRPr/>
              </a:pPr>
              <a:t>03/10/2020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CC8B08-2AB2-499F-A98A-DEE8A4745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A228C-DEA2-40CE-BA4F-EC0B9AFCF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C12F6F-3CD0-4251-A763-5B16DDC3111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4D5B43B-F9D4-4600-9FCB-33C300ED8566}"/>
              </a:ext>
            </a:extLst>
          </p:cNvPr>
          <p:cNvSpPr txBox="1"/>
          <p:nvPr/>
        </p:nvSpPr>
        <p:spPr>
          <a:xfrm>
            <a:off x="0" y="714356"/>
            <a:ext cx="91440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800" b="1" dirty="0"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Les urgences chirurgicales du nouveau-né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E7F139F-CE98-40EE-8B51-E74683BC48D1}"/>
              </a:ext>
            </a:extLst>
          </p:cNvPr>
          <p:cNvSpPr txBox="1"/>
          <p:nvPr/>
        </p:nvSpPr>
        <p:spPr>
          <a:xfrm>
            <a:off x="0" y="6396037"/>
            <a:ext cx="9144000" cy="4619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  ATRIH </a:t>
            </a: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ZOUBIR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EBCF20-8CC1-4A24-A675-59D169429E23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4BE757-F108-4ED1-B234-F9070EEDBADB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0E15759-E26A-4C27-BF05-20A6B082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7030A0"/>
                </a:solidFill>
                <a:latin typeface="Arial Narrow" panose="020B0606020202030204" pitchFamily="34" charset="0"/>
              </a:rPr>
              <a:t>DIAGNOSTIC RADIOLOGIQUE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Cliché thoraco-abdominal de face et de profil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Fait le diagnostic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Type de l’atrésie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Malformations associées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Etat des poumons</a:t>
            </a:r>
          </a:p>
        </p:txBody>
      </p:sp>
      <p:pic>
        <p:nvPicPr>
          <p:cNvPr id="10245" name="Picture 6" descr="mmc1-miniature">
            <a:extLst>
              <a:ext uri="{FF2B5EF4-FFF2-40B4-BE49-F238E27FC236}">
                <a16:creationId xmlns:a16="http://schemas.microsoft.com/office/drawing/2014/main" id="{2EABC216-D02E-45DF-9E47-A33B24435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2627312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33-34018-03-miniature">
            <a:extLst>
              <a:ext uri="{FF2B5EF4-FFF2-40B4-BE49-F238E27FC236}">
                <a16:creationId xmlns:a16="http://schemas.microsoft.com/office/drawing/2014/main" id="{794CA607-8054-4190-AB16-A207DC88F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65400"/>
            <a:ext cx="244792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25561BF-AEB4-4273-8E92-17805DDC4EBC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BE5740-4623-4BA2-AF4A-EC94CEC4361B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11268" name="Rectangle 1">
            <a:extLst>
              <a:ext uri="{FF2B5EF4-FFF2-40B4-BE49-F238E27FC236}">
                <a16:creationId xmlns:a16="http://schemas.microsoft.com/office/drawing/2014/main" id="{97D161B6-0CF8-4026-88CB-4B524321C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4238"/>
            <a:ext cx="91440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Urgence chirurgicale avec réanimation intensive</a:t>
            </a:r>
          </a:p>
          <a:p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BUT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Rétablir la continuité oesophagienne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Fermeture FOT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Éviter les complications</a:t>
            </a:r>
          </a:p>
          <a:p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MOYENS</a:t>
            </a:r>
          </a:p>
          <a:p>
            <a:r>
              <a:rPr lang="fr-FR" altLang="fr-FR" sz="2800" b="1" i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Mise en condition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Position proclive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Aspiration continue du CDS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Voie veineuse centrale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Mise en couveuse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Ventilation spontanée sinon intubation</a:t>
            </a:r>
          </a:p>
          <a:p>
            <a:endParaRPr lang="fr-FR" altLang="fr-FR" sz="2800" b="1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611FD9-1CC9-4C99-B818-1E4298B04440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189E02-E7C2-49DB-BCBE-B78E38A8AEB4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12292" name="Rectangle 1">
            <a:extLst>
              <a:ext uri="{FF2B5EF4-FFF2-40B4-BE49-F238E27FC236}">
                <a16:creationId xmlns:a16="http://schemas.microsoft.com/office/drawing/2014/main" id="{BA93BFBD-9AD2-47FA-80BE-0EC60319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9144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 i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Chirurgie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Dépend du type de l’atrésie et de l’écart entre les culs de sac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Soit anastomose primitive après fermeture de la fistule        (type III et IV).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Soit  gastostomie d’alimentation, aspiration du CDS puis remplacement   œsophagien     (type I et II).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39BF7B-D98A-4462-9CBD-DAC44ECE6093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40EC8B-552E-4786-8F0B-53FFCBCF2D2E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3316" name="Rectangle 1">
            <a:extLst>
              <a:ext uri="{FF2B5EF4-FFF2-40B4-BE49-F238E27FC236}">
                <a16:creationId xmlns:a16="http://schemas.microsoft.com/office/drawing/2014/main" id="{783EB101-CE19-46CE-8161-EAD4B89CF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7450"/>
            <a:ext cx="88582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DÉFINITION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Passage des viscères abdominaux dans la cavité thoracique a travers un orifice diaphragmatique congénital le plus souvent postéro latéral.</a:t>
            </a:r>
          </a:p>
          <a:p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EPIDÉMIOLOGIE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Fréquence : 1 cas /5000 Nces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Coté : plus fréquente a gauche qu’a droite.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Sexe : prédominance masculine.</a:t>
            </a:r>
          </a:p>
          <a:p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PATHOGÉNIE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Retard ou absence de fermeture du canal pleuro péritonéal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Réintégration prématurée de l’anse intestinale primitive dans la cavité cœlomique.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9267629-8F05-4697-B786-31E93414A781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B71621-8700-40A2-A69A-7256106DE923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543CA84-12C7-4484-B9D2-329151948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0763"/>
            <a:ext cx="914400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ANATOMOPATHOLOGIE</a:t>
            </a:r>
          </a:p>
          <a:p>
            <a:pPr eaLnBrk="1" hangingPunct="1"/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L’orifice herniaire : </a:t>
            </a:r>
            <a:r>
              <a:rPr lang="fr-FR" altLang="fr-FR" sz="2800" b="1">
                <a:latin typeface="Arial Narrow" panose="020B0606020202030204" pitchFamily="34" charset="0"/>
              </a:rPr>
              <a:t>foramen de BOCHDALEK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  Ovalaire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  Admettant 1 – 2 doigts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  De siège postéro latéral</a:t>
            </a:r>
          </a:p>
          <a:p>
            <a:pPr eaLnBrk="1" hangingPunct="1"/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Le sac herniaire : </a:t>
            </a:r>
            <a:r>
              <a:rPr lang="fr-FR" altLang="fr-FR" sz="2800" b="1">
                <a:latin typeface="Arial Narrow" panose="020B0606020202030204" pitchFamily="34" charset="0"/>
              </a:rPr>
              <a:t>adossement des 2 séreuses  pleurale et péritonéale</a:t>
            </a:r>
          </a:p>
          <a:p>
            <a:pPr eaLnBrk="1" hangingPunct="1"/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Organes herniés : </a:t>
            </a:r>
            <a:r>
              <a:rPr lang="fr-FR" altLang="fr-FR" sz="2800" b="1">
                <a:latin typeface="Arial Narrow" panose="020B0606020202030204" pitchFamily="34" charset="0"/>
              </a:rPr>
              <a:t>tous les viscères sauf le duodénopancréas et le sigmoïde.</a:t>
            </a:r>
          </a:p>
          <a:p>
            <a:pPr eaLnBrk="1" hangingPunct="1"/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Malformations associées 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Hypoplasie pulmonaire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Nodule hépatique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Vice de rotation de l’intestin primitif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81437D-196E-4DBF-BF87-F4583EDA1D7A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F4E81-D3EE-4A64-94BD-FE1CB084D6D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9E0BB96C-040F-4593-8C15-FE4AF18B6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6027738"/>
            <a:ext cx="19018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Oligurie</a:t>
            </a:r>
          </a:p>
          <a:p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Hyperkaliémie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378998E-B77F-40D2-9923-59F670BA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3206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PHYSIOPATHOLOGIE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6C4722-68DD-48AB-8375-4EB746C3D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1285875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Hernie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3F8C415-050F-4FBF-BE08-E844C32F544C}"/>
              </a:ext>
            </a:extLst>
          </p:cNvPr>
          <p:cNvCxnSpPr/>
          <p:nvPr/>
        </p:nvCxnSpPr>
        <p:spPr>
          <a:xfrm rot="5400000">
            <a:off x="4108450" y="1935163"/>
            <a:ext cx="357187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6FDA2-2B30-4D65-B114-2CFDC769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2000250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Hypoplasie pulmonaire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4217A7-D21A-456F-A5E3-E20E03768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714625"/>
            <a:ext cx="901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SDRA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4542439-1B91-43F8-9AE3-2DD46073D783}"/>
              </a:ext>
            </a:extLst>
          </p:cNvPr>
          <p:cNvCxnSpPr/>
          <p:nvPr/>
        </p:nvCxnSpPr>
        <p:spPr>
          <a:xfrm rot="5400000">
            <a:off x="4108450" y="2606675"/>
            <a:ext cx="357188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8D5240AC-A4C5-4689-9FC8-2B2ADC36186F}"/>
              </a:ext>
            </a:extLst>
          </p:cNvPr>
          <p:cNvCxnSpPr>
            <a:endCxn id="23" idx="0"/>
          </p:cNvCxnSpPr>
          <p:nvPr/>
        </p:nvCxnSpPr>
        <p:spPr>
          <a:xfrm rot="10800000" flipV="1">
            <a:off x="3119438" y="3143250"/>
            <a:ext cx="952500" cy="4286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613C3BF-7E0D-454D-8EEE-B624E7C3E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3571875"/>
            <a:ext cx="123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Hypoxie 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FFB4F2-7355-4B4A-BE3E-37BA9F5A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71875"/>
            <a:ext cx="167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hypercapnie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5C1F23FD-10A9-4F77-9CCF-C109D1C88169}"/>
              </a:ext>
            </a:extLst>
          </p:cNvPr>
          <p:cNvCxnSpPr>
            <a:endCxn id="24" idx="0"/>
          </p:cNvCxnSpPr>
          <p:nvPr/>
        </p:nvCxnSpPr>
        <p:spPr>
          <a:xfrm>
            <a:off x="4357688" y="3143250"/>
            <a:ext cx="1050925" cy="4286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BE01990-821D-4CC6-94A4-177371E8C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75" y="4786313"/>
            <a:ext cx="116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Acidose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2661156-9B15-4582-A817-B56941349348}"/>
              </a:ext>
            </a:extLst>
          </p:cNvPr>
          <p:cNvCxnSpPr>
            <a:stCxn id="24" idx="2"/>
          </p:cNvCxnSpPr>
          <p:nvPr/>
        </p:nvCxnSpPr>
        <p:spPr>
          <a:xfrm rot="5400000">
            <a:off x="4614069" y="3991769"/>
            <a:ext cx="752475" cy="83661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F19F3388-AB1A-468E-AFCF-64DE3C13A039}"/>
              </a:ext>
            </a:extLst>
          </p:cNvPr>
          <p:cNvCxnSpPr/>
          <p:nvPr/>
        </p:nvCxnSpPr>
        <p:spPr>
          <a:xfrm rot="16200000" flipH="1">
            <a:off x="3143250" y="4000500"/>
            <a:ext cx="714375" cy="71437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955AC28-AAC4-4C26-9B79-1FC49D693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4714875"/>
            <a:ext cx="3071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000" b="1">
                <a:latin typeface="Arial Narrow" panose="020B0606020202030204" pitchFamily="34" charset="0"/>
                <a:cs typeface="Times New Roman" panose="02020603050405020304" pitchFamily="18" charset="0"/>
              </a:rPr>
              <a:t>Hypothermie / Hypotrophie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63CBD3-346F-4189-AB62-35056843B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5643563"/>
            <a:ext cx="73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Rein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0F055B-4D16-4F8F-8AA9-5FA984BF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5643563"/>
            <a:ext cx="887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cœur 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EFBE88-0B10-4003-B8DE-BCF36126F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5643563"/>
            <a:ext cx="117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poumon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231123-C45A-4471-8F3A-D29551C5E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75" y="6215063"/>
            <a:ext cx="92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HTAP 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16B280-B3F5-4FB1-A286-C75118FBE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6027738"/>
            <a:ext cx="2571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latin typeface="Arial Narrow" panose="020B0606020202030204" pitchFamily="34" charset="0"/>
                <a:cs typeface="Times New Roman" panose="02020603050405020304" pitchFamily="18" charset="0"/>
              </a:rPr>
              <a:t>dépression myocardique</a:t>
            </a:r>
            <a:endParaRPr lang="fr-FR" altLang="fr-FR" sz="240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3AC95C0-4644-49E8-BF9D-719143A8296F}"/>
              </a:ext>
            </a:extLst>
          </p:cNvPr>
          <p:cNvCxnSpPr>
            <a:stCxn id="26" idx="1"/>
          </p:cNvCxnSpPr>
          <p:nvPr/>
        </p:nvCxnSpPr>
        <p:spPr>
          <a:xfrm rot="10800000" flipV="1">
            <a:off x="1643063" y="5016500"/>
            <a:ext cx="1928812" cy="62706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15DEFA48-8BF5-44E7-95F5-5C3F87EAB61E}"/>
              </a:ext>
            </a:extLst>
          </p:cNvPr>
          <p:cNvCxnSpPr>
            <a:stCxn id="26" idx="3"/>
          </p:cNvCxnSpPr>
          <p:nvPr/>
        </p:nvCxnSpPr>
        <p:spPr>
          <a:xfrm>
            <a:off x="4740275" y="5016500"/>
            <a:ext cx="2260600" cy="6985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1C75C7A5-B9AB-4FAB-9DD8-7B4CE9F39C39}"/>
              </a:ext>
            </a:extLst>
          </p:cNvPr>
          <p:cNvCxnSpPr/>
          <p:nvPr/>
        </p:nvCxnSpPr>
        <p:spPr>
          <a:xfrm rot="5400000">
            <a:off x="4037013" y="5607050"/>
            <a:ext cx="357188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7" grpId="0"/>
      <p:bldP spid="17" grpId="0"/>
      <p:bldP spid="18" grpId="0"/>
      <p:bldP spid="23" grpId="0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805BCE-117B-4342-A72B-A8AAD67B2E01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D6E443-164B-4BB3-87F3-FBEBD48EFFA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id="{88D9E5FA-4F53-4E89-A8AA-C896629D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2350"/>
            <a:ext cx="91440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CLINIQUE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Anténatal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Hydramnios image liquide intra thoracique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Refoulement du cœur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Postnatal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TDD hernie postéro latérale gauche du NN dans sa forme aigue</a:t>
            </a:r>
          </a:p>
          <a:p>
            <a:pPr>
              <a:lnSpc>
                <a:spcPct val="150000"/>
              </a:lnSpc>
            </a:pPr>
            <a:r>
              <a:rPr lang="fr-FR" altLang="fr-FR" sz="2800" b="1" u="sng">
                <a:latin typeface="Arial Narrow" panose="020B0606020202030204" pitchFamily="34" charset="0"/>
                <a:cs typeface="Times New Roman" panose="02020603050405020304" pitchFamily="18" charset="0"/>
              </a:rPr>
              <a:t>SF 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Surtout respiratoire : dyspnée ; DR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Signes circulatoire : cyanose, tachycardie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BFF528-95E4-4025-8098-F3FAD3561F85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E9BE98-384C-47AE-9DA5-6C4E94BF4B64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7412" name="Rectangle 1">
            <a:extLst>
              <a:ext uri="{FF2B5EF4-FFF2-40B4-BE49-F238E27FC236}">
                <a16:creationId xmlns:a16="http://schemas.microsoft.com/office/drawing/2014/main" id="{A0E9FCBF-7DBF-4356-802B-B7D4E5922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800" b="1" u="sng">
                <a:latin typeface="Arial Narrow" panose="020B0606020202030204" pitchFamily="34" charset="0"/>
                <a:cs typeface="Times New Roman" panose="02020603050405020304" pitchFamily="18" charset="0"/>
              </a:rPr>
              <a:t>SP:</a:t>
            </a:r>
          </a:p>
          <a:p>
            <a:r>
              <a:rPr lang="fr-FR" altLang="fr-FR" sz="2800" b="1" i="1">
                <a:latin typeface="Arial Narrow" panose="020B0606020202030204" pitchFamily="34" charset="0"/>
                <a:cs typeface="Times New Roman" panose="02020603050405020304" pitchFamily="18" charset="0"/>
              </a:rPr>
              <a:t>Inspection 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Hémi thorax gauche bombé moins mobile que le droit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Abdomen plat .</a:t>
            </a:r>
          </a:p>
          <a:p>
            <a:r>
              <a:rPr lang="fr-FR" altLang="fr-FR" sz="2800" b="1" i="1">
                <a:latin typeface="Arial Narrow" panose="020B0606020202030204" pitchFamily="34" charset="0"/>
                <a:cs typeface="Times New Roman" panose="02020603050405020304" pitchFamily="18" charset="0"/>
              </a:rPr>
              <a:t>Percussion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tympanisme thoracique anormal</a:t>
            </a:r>
          </a:p>
          <a:p>
            <a:r>
              <a:rPr lang="fr-FR" altLang="fr-FR" sz="2800" b="1" i="1">
                <a:latin typeface="Arial Narrow" panose="020B0606020202030204" pitchFamily="34" charset="0"/>
                <a:cs typeface="Times New Roman" panose="02020603050405020304" pitchFamily="18" charset="0"/>
              </a:rPr>
              <a:t>Auscultation 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Bruits cardiaques déviés a droite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Bruits hydro-aériques anormaux a gauche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MV diminué voire aboli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altLang="fr-FR" sz="2800" b="1" i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Cyanose, dyspnée, dextrocardie, hémi thorax bombé, abdomen excave, sont quasi pathognomoniques de la 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0D9A8B1-18D0-45AE-BE67-4188D9A15AB3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A8E308-6E9D-4699-BDA4-CD0B7B6C9F21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8436" name="Rectangle 1">
            <a:extLst>
              <a:ext uri="{FF2B5EF4-FFF2-40B4-BE49-F238E27FC236}">
                <a16:creationId xmlns:a16="http://schemas.microsoft.com/office/drawing/2014/main" id="{B82E79F9-419C-4BA1-A85A-0BCE79157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5000625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 RADIOLOGIE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Cliché thoraco-abdominal de face et de profil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Signes directs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Multiples images claires dans le thorax gauche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SG remonte en hameçon vers le thorax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Signes indirects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Refoulement du médiastin a droite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Abdomen opaque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Refoulement du poumon en haut et en dedans</a:t>
            </a:r>
          </a:p>
        </p:txBody>
      </p:sp>
      <p:pic>
        <p:nvPicPr>
          <p:cNvPr id="18437" name="Picture 2" descr="G:\images\04-41629-03-miniature.jpg">
            <a:extLst>
              <a:ext uri="{FF2B5EF4-FFF2-40B4-BE49-F238E27FC236}">
                <a16:creationId xmlns:a16="http://schemas.microsoft.com/office/drawing/2014/main" id="{579D955D-67B3-4D22-B6D5-4EB6EC643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1928813"/>
            <a:ext cx="4357687" cy="319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540C97-07BB-472F-8FEF-C3A730417348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66DEBC-4D3E-4D64-AE50-7D73D692B934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3A75974-A014-483E-8ECB-5E68415C0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FORMES CLINIQUES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Symptomatique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    F sur aigue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    F a bas bruit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    F asymptomatique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Anatomique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    La hernie antérieure et retro-costo-xiphoidienne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    Aplasie complète d’un hémi diaphragme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7023B1-C586-4365-B521-B1357FB87082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INTRODUCTION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1EE322D-F8D4-4BA3-9EEF-1996CA342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5813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2800" b="1">
                <a:latin typeface="Arial Narrow" panose="020B0606020202030204" pitchFamily="34" charset="0"/>
              </a:rPr>
              <a:t>Elles comprennent l’ensemble des urgences néonatales liées à une anomalie congénitale et éventuellement plus tardive liée a une pathologie acquise.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28721A-3D7E-437B-BA62-70901862E77D}"/>
              </a:ext>
            </a:extLst>
          </p:cNvPr>
          <p:cNvSpPr/>
          <p:nvPr/>
        </p:nvSpPr>
        <p:spPr>
          <a:xfrm>
            <a:off x="0" y="2643182"/>
            <a:ext cx="22859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OBJECTIFS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03C5BC24-6D54-4522-B846-BD929725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Reconnaître l’anomalie ou la pathologie en cause.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Intérêt d’un diagnostic précoce voire anténatal.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Nécessité d’un traitement adapté en milieu spécialisé, avec accouchement de la mère dans un centre spécialisé pourvu de chirurgie néonatale.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A5241A-47C0-4815-B2A6-850430193456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C14BAE-840D-4E0B-AC1A-BCFAFA17E255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 – La hernie diaphragmatique</a:t>
            </a:r>
          </a:p>
        </p:txBody>
      </p:sp>
      <p:sp>
        <p:nvSpPr>
          <p:cNvPr id="20484" name="Rectangle 1">
            <a:extLst>
              <a:ext uri="{FF2B5EF4-FFF2-40B4-BE49-F238E27FC236}">
                <a16:creationId xmlns:a16="http://schemas.microsoft.com/office/drawing/2014/main" id="{4FA270AA-444F-46E0-BC23-B130C93F9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6663"/>
            <a:ext cx="9144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urgence obstétrico-médico-chirurgicale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But :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Lutter contre la détresse respiratoire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Réparation du défect diaphragmatique après réintégration des viscères herniés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Moyens</a:t>
            </a:r>
          </a:p>
          <a:p>
            <a:r>
              <a:rPr lang="fr-FR" altLang="fr-FR" sz="2800" b="1" i="1">
                <a:latin typeface="Arial Narrow" panose="020B0606020202030204" pitchFamily="34" charset="0"/>
                <a:cs typeface="Times New Roman" panose="02020603050405020304" pitchFamily="18" charset="0"/>
              </a:rPr>
              <a:t>Mesures de réanimation :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  Mise en condition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  Lutte contre l’acidose et  HTAP</a:t>
            </a:r>
          </a:p>
          <a:p>
            <a:r>
              <a:rPr lang="fr-FR" altLang="fr-FR" sz="2800" b="1" i="1">
                <a:latin typeface="Arial Narrow" panose="020B0606020202030204" pitchFamily="34" charset="0"/>
                <a:cs typeface="Times New Roman" panose="02020603050405020304" pitchFamily="18" charset="0"/>
              </a:rPr>
              <a:t> La chirurgie :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Fermeture de l’orifice diaphragmatique avec réduction de viscères abdominaux.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BDE133-A5F0-43C6-B1EB-A03E6117537C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0AC1A5A1-5A68-4521-9237-44D834019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91440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DÉFINITION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Interruption de la continuité du duodénum soit complète ou incomplète, le plus souvent en sous vatérien.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1cas/6000Nces.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C’est une embryopathie liée a un défaut de développement du duodénopancréas entre la 5</a:t>
            </a:r>
            <a:r>
              <a:rPr lang="fr-FR" altLang="fr-FR" sz="2800" b="1" baseline="30000">
                <a:latin typeface="Arial Narrow" panose="020B0606020202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et 7</a:t>
            </a:r>
            <a:r>
              <a:rPr lang="fr-FR" altLang="fr-FR" sz="2800" b="1" baseline="30000">
                <a:latin typeface="Arial Narrow" panose="020B0606020202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semaine.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1F5FD8-0E5E-4DD1-A8FD-C64A58F9E872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1/ Atrésie duodénale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63F210-618D-4C3F-A79F-3F3C2BDCD986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100F7D-5FAA-4B82-B5D2-909A2B66788E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1/ Atrésie duodénale </a:t>
            </a: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707A55D3-6332-4A95-93D4-6011465D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91440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ANATOMOPATHOLOGIE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3 types d’atrésie  Membraneuse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                              Cordonale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                              Complète</a:t>
            </a:r>
          </a:p>
          <a:p>
            <a:pPr eaLnBrk="1" hangingPunct="1"/>
            <a:endParaRPr lang="fr-FR" altLang="fr-FR" sz="2800" b="1">
              <a:latin typeface="Arial Narrow" panose="020B0606020202030204" pitchFamily="34" charset="0"/>
            </a:endParaRPr>
          </a:p>
          <a:p>
            <a:pPr eaLnBrk="1" hangingPunct="1"/>
            <a:endParaRPr lang="fr-FR" altLang="fr-FR" sz="2800" b="1">
              <a:latin typeface="Arial Narrow" panose="020B0606020202030204" pitchFamily="34" charset="0"/>
            </a:endParaRPr>
          </a:p>
          <a:p>
            <a:pPr eaLnBrk="1" hangingPunct="1"/>
            <a:endParaRPr lang="fr-FR" altLang="fr-FR" sz="2800" b="1">
              <a:latin typeface="Arial Narrow" panose="020B0606020202030204" pitchFamily="34" charset="0"/>
            </a:endParaRPr>
          </a:p>
          <a:p>
            <a:pPr eaLnBrk="1" hangingPunct="1"/>
            <a:endParaRPr lang="fr-FR" altLang="fr-FR" sz="2800" b="1">
              <a:latin typeface="Arial Narrow" panose="020B0606020202030204" pitchFamily="34" charset="0"/>
            </a:endParaRPr>
          </a:p>
          <a:p>
            <a:pPr eaLnBrk="1" hangingPunct="1"/>
            <a:endParaRPr lang="fr-FR" altLang="fr-FR" sz="2800" b="1">
              <a:latin typeface="Arial Narrow" panose="020B0606020202030204" pitchFamily="34" charset="0"/>
            </a:endParaRP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Malformations associées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Trisomie 21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Malformation cardiaque, anorectale, oesophagienne et rénale.</a:t>
            </a:r>
          </a:p>
        </p:txBody>
      </p:sp>
      <p:pic>
        <p:nvPicPr>
          <p:cNvPr id="22533" name="Picture 2" descr="G:\images\04-41629-04c-miniature.jpg">
            <a:extLst>
              <a:ext uri="{FF2B5EF4-FFF2-40B4-BE49-F238E27FC236}">
                <a16:creationId xmlns:a16="http://schemas.microsoft.com/office/drawing/2014/main" id="{C5087D43-8F80-46C9-82A9-46BEE95B5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429000"/>
            <a:ext cx="15367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G:\images\04-41629-04a-miniature.jpg">
            <a:extLst>
              <a:ext uri="{FF2B5EF4-FFF2-40B4-BE49-F238E27FC236}">
                <a16:creationId xmlns:a16="http://schemas.microsoft.com/office/drawing/2014/main" id="{F9CB170A-0623-4390-92B2-943F71DB6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268413"/>
            <a:ext cx="17145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4" descr="G:\images\04-41629-04b-miniature.jpg">
            <a:extLst>
              <a:ext uri="{FF2B5EF4-FFF2-40B4-BE49-F238E27FC236}">
                <a16:creationId xmlns:a16="http://schemas.microsoft.com/office/drawing/2014/main" id="{14BE72EB-FBFC-4BDB-958A-E38622DA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85938"/>
            <a:ext cx="16192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9" descr="33-34018-17d-miniature">
            <a:extLst>
              <a:ext uri="{FF2B5EF4-FFF2-40B4-BE49-F238E27FC236}">
                <a16:creationId xmlns:a16="http://schemas.microsoft.com/office/drawing/2014/main" id="{DBC29C0F-DC18-4D50-968C-223E985ED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357563"/>
            <a:ext cx="16764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E7B431-B7AE-41F5-94C6-C26157FEE815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3D70C7-115B-41FB-83D0-02E7EBD31EEB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1/ Atrésie duodénale </a:t>
            </a:r>
          </a:p>
        </p:txBody>
      </p:sp>
      <p:sp>
        <p:nvSpPr>
          <p:cNvPr id="23556" name="Rectangle 1">
            <a:extLst>
              <a:ext uri="{FF2B5EF4-FFF2-40B4-BE49-F238E27FC236}">
                <a16:creationId xmlns:a16="http://schemas.microsoft.com/office/drawing/2014/main" id="{003E7BC1-9E20-4387-ADCF-91EBA963B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6663"/>
            <a:ext cx="9144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 CLINIQUE</a:t>
            </a:r>
          </a:p>
          <a:p>
            <a:pPr>
              <a:spcAft>
                <a:spcPts val="600"/>
              </a:spcAft>
            </a:pPr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anténatal: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Image en double bulle liquidienne liée a la dilatation du duodénum et de l’estomac.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Hydramnios.</a:t>
            </a:r>
          </a:p>
          <a:p>
            <a:pPr>
              <a:spcAft>
                <a:spcPts val="600"/>
              </a:spcAft>
            </a:pPr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post natal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tableau d’OIA haute</a:t>
            </a:r>
          </a:p>
          <a:p>
            <a:pPr>
              <a:spcAft>
                <a:spcPts val="600"/>
              </a:spcAft>
            </a:pPr>
            <a:r>
              <a:rPr lang="fr-FR" altLang="fr-FR" sz="2800" b="1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SF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Vomissement : dès les 1eres heures de vie ,alimentaires ou bilieux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Absence d’émission de méconium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FB0A01-76B2-4E67-B9EA-9C3605548D07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1F0BE-6B0F-4E2B-953C-2E29C475EDEA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1/ Atrésie duodénale </a:t>
            </a:r>
          </a:p>
        </p:txBody>
      </p:sp>
      <p:sp>
        <p:nvSpPr>
          <p:cNvPr id="24580" name="Rectangle 1">
            <a:extLst>
              <a:ext uri="{FF2B5EF4-FFF2-40B4-BE49-F238E27FC236}">
                <a16:creationId xmlns:a16="http://schemas.microsoft.com/office/drawing/2014/main" id="{DE2474EC-8847-40BF-9115-17DDEB1E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fr-FR" altLang="fr-FR" sz="2800" b="1" u="sng">
                <a:latin typeface="Arial Narrow" panose="020B0606020202030204" pitchFamily="34" charset="0"/>
                <a:cs typeface="Times New Roman" panose="02020603050405020304" pitchFamily="18" charset="0"/>
              </a:rPr>
              <a:t>SP</a:t>
            </a:r>
          </a:p>
          <a:p>
            <a:pPr>
              <a:lnSpc>
                <a:spcPct val="20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Abdomen plat parfois ballonnement épigastrique</a:t>
            </a:r>
          </a:p>
          <a:p>
            <a:pPr>
              <a:lnSpc>
                <a:spcPct val="20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RADIOLOGIE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cliché thoraco abdominal de face </a:t>
            </a:r>
          </a:p>
          <a:p>
            <a:pPr>
              <a:lnSpc>
                <a:spcPct val="20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Image en double bulle de part et d’autre du rachis </a:t>
            </a:r>
          </a:p>
          <a:p>
            <a:pPr>
              <a:lnSpc>
                <a:spcPct val="20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Absence d’aération digestive d’aval</a:t>
            </a:r>
          </a:p>
        </p:txBody>
      </p:sp>
      <p:pic>
        <p:nvPicPr>
          <p:cNvPr id="24581" name="Picture 6" descr="04-41655-12-miniature">
            <a:extLst>
              <a:ext uri="{FF2B5EF4-FFF2-40B4-BE49-F238E27FC236}">
                <a16:creationId xmlns:a16="http://schemas.microsoft.com/office/drawing/2014/main" id="{CABAC3D3-84D0-451A-8D8B-B253C7F2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052513"/>
            <a:ext cx="21955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941988-3B14-4B94-A06A-D3F7A4462C0B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441FE-1ECF-4F25-8E88-7487EEB9DDD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1/ Atrésie duodénale </a:t>
            </a:r>
          </a:p>
        </p:txBody>
      </p:sp>
      <p:sp>
        <p:nvSpPr>
          <p:cNvPr id="25604" name="Rectangle 1">
            <a:extLst>
              <a:ext uri="{FF2B5EF4-FFF2-40B4-BE49-F238E27FC236}">
                <a16:creationId xmlns:a16="http://schemas.microsoft.com/office/drawing/2014/main" id="{4F987752-42C8-46CD-8BA6-526C22DE0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But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RC digestive pour permettre une alimentation PO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Moyens</a:t>
            </a:r>
          </a:p>
          <a:p>
            <a:pPr>
              <a:spcAft>
                <a:spcPts val="600"/>
              </a:spcAft>
            </a:pPr>
            <a:r>
              <a:rPr lang="fr-FR" altLang="fr-FR" sz="2800" b="1" i="1" u="sng">
                <a:latin typeface="Arial Narrow" panose="020B0606020202030204" pitchFamily="34" charset="0"/>
                <a:cs typeface="Times New Roman" panose="02020603050405020304" pitchFamily="18" charset="0"/>
              </a:rPr>
              <a:t>Réanimation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Aspiration gastrique précoce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Antibiothérapie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Rééquilibration hydro-electrolytique</a:t>
            </a:r>
          </a:p>
          <a:p>
            <a:pPr>
              <a:spcAft>
                <a:spcPts val="600"/>
              </a:spcAft>
            </a:pPr>
            <a:r>
              <a:rPr lang="fr-FR" altLang="fr-FR" sz="2800" b="1" i="1" u="sng">
                <a:latin typeface="Arial Narrow" panose="020B0606020202030204" pitchFamily="34" charset="0"/>
                <a:cs typeface="Times New Roman" panose="02020603050405020304" pitchFamily="18" charset="0"/>
              </a:rPr>
              <a:t>Chirurgie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Anastomose duodéno duodénale latéro-latérale</a:t>
            </a:r>
          </a:p>
          <a:p>
            <a:pPr>
              <a:spcAft>
                <a:spcPts val="6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Résection d’un diaphragme muqueux.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FDC8FD-8CA4-488A-8234-45786D766C90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789EC0-DD25-4F03-9509-B3EFA517F139}"/>
              </a:ext>
            </a:extLst>
          </p:cNvPr>
          <p:cNvSpPr/>
          <p:nvPr/>
        </p:nvSpPr>
        <p:spPr>
          <a:xfrm>
            <a:off x="0" y="428625"/>
            <a:ext cx="9144000" cy="528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2/ Atrésie du grêle</a:t>
            </a:r>
          </a:p>
        </p:txBody>
      </p:sp>
      <p:sp>
        <p:nvSpPr>
          <p:cNvPr id="26628" name="Rectangle 1">
            <a:extLst>
              <a:ext uri="{FF2B5EF4-FFF2-40B4-BE49-F238E27FC236}">
                <a16:creationId xmlns:a16="http://schemas.microsoft.com/office/drawing/2014/main" id="{7083F4F0-A61A-4109-8BF4-54BE4D974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7300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DÉFINITION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Interruption de la continuité intestinale pouvant siéger du jéjunum proximal jusqu'à l’iléon terminal</a:t>
            </a:r>
          </a:p>
          <a:p>
            <a:pPr>
              <a:lnSpc>
                <a:spcPct val="150000"/>
              </a:lnSpc>
            </a:pPr>
            <a:endParaRPr lang="fr-FR" altLang="fr-FR" sz="2800" b="1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PATHOGÉNIE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Liée a une pathologie vasculaire ischémique anténatale ; nécrose et disparition d’un segment du tube digestif.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Fréquence : 1cas/10 a 15000Nces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D53B73-B098-4FA8-BC18-6478CBED830A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DADEB8-E848-4EAB-86B3-22599A460A38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2/ Atrésie du grêle</a:t>
            </a: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3B19759-B47E-49D9-9BE7-8CA411162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4088"/>
            <a:ext cx="9144000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</a:t>
            </a:r>
          </a:p>
          <a:p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Anténatal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Image de  dilatation des anses intestinales en                       amont de l’obstacle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Hydramnios</a:t>
            </a:r>
          </a:p>
          <a:p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 la naissance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Tableau OIA haute (jéjunum proximal) ou basse (iléon terminal)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Vomissement bilieux 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Pas d’émission du méconium 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météorisme abdominale .</a:t>
            </a:r>
          </a:p>
          <a:p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ASP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dilatation </a:t>
            </a:r>
            <a:r>
              <a:rPr lang="fr-FR" altLang="fr-FR" sz="28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grélique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avec nombreux niveaux hydro-aériques  plus larges que hauts. 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Calcification en cas de péritonite méconiale.</a:t>
            </a:r>
          </a:p>
        </p:txBody>
      </p:sp>
      <p:pic>
        <p:nvPicPr>
          <p:cNvPr id="27653" name="Picture 8" descr="04-41655-13-miniature">
            <a:extLst>
              <a:ext uri="{FF2B5EF4-FFF2-40B4-BE49-F238E27FC236}">
                <a16:creationId xmlns:a16="http://schemas.microsoft.com/office/drawing/2014/main" id="{4DE1690D-0172-4CC6-950F-72BC5820D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981075"/>
            <a:ext cx="22669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DA08B7-E63A-41E1-98B5-2EC719931D54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E6A291-37A9-4031-A713-BC110FF2176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2/ Atrésie du grêle</a:t>
            </a:r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11AFDDF8-049C-4C81-99A4-FC22A27C6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1563"/>
            <a:ext cx="91440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TRAITEMENT :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Réanimation précoce.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Chirurgie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Résection économe de la zone atteinte puis anastomose termino-terminale après vérification de la perméabilité de l’intestin d’aval.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2E1E30-3D5D-4B66-A36A-E46033274BCE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703A9-824E-4D86-BA1D-0DAA9B509084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3/ Atrésie colique</a:t>
            </a:r>
          </a:p>
        </p:txBody>
      </p:sp>
      <p:sp>
        <p:nvSpPr>
          <p:cNvPr id="29700" name="Rectangle 1">
            <a:extLst>
              <a:ext uri="{FF2B5EF4-FFF2-40B4-BE49-F238E27FC236}">
                <a16:creationId xmlns:a16="http://schemas.microsoft.com/office/drawing/2014/main" id="{C3DEC37F-5713-40D3-867A-479544A8E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Exceptionnelle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tableau d’occlusion basse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vomissement tardif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absence d’émission de méconium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ballonnement abdominale très important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niveau hydro-aériques de type colique.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 :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Dérivation initiale, suivie de rétablissement précoce de la continuité colique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82744-D5F4-4A25-9B84-2463B19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96752"/>
            <a:ext cx="8229600" cy="2592288"/>
          </a:xfrm>
        </p:spPr>
        <p:txBody>
          <a:bodyPr/>
          <a:lstStyle/>
          <a:p>
            <a:pPr algn="l"/>
            <a:r>
              <a:rPr lang="fr-FR" b="1" dirty="0">
                <a:solidFill>
                  <a:srgbClr val="FF0000"/>
                </a:solidFill>
              </a:rPr>
              <a:t/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/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/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Les principales urgences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/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/>
              <a:t>I- thoraciques</a:t>
            </a:r>
            <a:br>
              <a:rPr lang="fr-FR" b="1" dirty="0"/>
            </a:br>
            <a:r>
              <a:rPr lang="fr-FR" b="1" dirty="0"/>
              <a:t>II- abdominales</a:t>
            </a:r>
            <a:br>
              <a:rPr lang="fr-FR" b="1" dirty="0"/>
            </a:br>
            <a:r>
              <a:rPr lang="fr-FR" b="1" dirty="0"/>
              <a:t>III- uro-génitales</a:t>
            </a:r>
            <a:br>
              <a:rPr lang="fr-FR" b="1" dirty="0"/>
            </a:br>
            <a:r>
              <a:rPr lang="fr-FR" b="1" dirty="0"/>
              <a:t>IV- pariétales</a:t>
            </a:r>
            <a:r>
              <a:rPr lang="fr-FR" b="1" dirty="0">
                <a:solidFill>
                  <a:srgbClr val="FF0000"/>
                </a:solidFill>
              </a:rPr>
              <a:t/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34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8DFB89-95E5-4C11-95E6-E216218AF11D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FF92F7-9CAB-48E3-9771-87E23729107F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4/  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Maladie de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Hirschsprung</a:t>
            </a:r>
            <a:endParaRPr lang="fr-FR" sz="2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724" name="Rectangle 1">
            <a:extLst>
              <a:ext uri="{FF2B5EF4-FFF2-40B4-BE49-F238E27FC236}">
                <a16:creationId xmlns:a16="http://schemas.microsoft.com/office/drawing/2014/main" id="{83F9A3F1-B7E9-4E4A-AD90-F46DA10F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2825"/>
            <a:ext cx="91440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DÉFINITION 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Anomalie caractérisée par l’absence  cellules ganglionnaires au niveau des plexus intra muraux de la paroi intestinale.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 CLINIQUE : 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Le tableau varie selon la longueur du segment atteint.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ultra courte.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courte ou recto-sigmoidienne.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longue.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totale.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D21AA5-F7B8-4614-905E-08F09D908FBC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44479-B265-4949-8754-9CD2A919820C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4/  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Maladie de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Hirschsprung</a:t>
            </a:r>
            <a:endParaRPr lang="fr-FR" sz="2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3B758A60-69EF-40FD-BCD9-CF950F6E8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4925"/>
            <a:ext cx="9144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 TYPE DE DESCRIPTION : </a:t>
            </a:r>
            <a:r>
              <a:rPr lang="fr-FR" altLang="fr-FR" sz="2800" b="1">
                <a:latin typeface="Arial Narrow" panose="020B0606020202030204" pitchFamily="34" charset="0"/>
              </a:rPr>
              <a:t>forme recto –sigmoidienne 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Se révèle précocement, en général avant la fin du premier mois par un tableau OIA basse </a:t>
            </a:r>
          </a:p>
          <a:p>
            <a:pPr eaLnBrk="1" hangingPunct="1"/>
            <a:r>
              <a:rPr lang="fr-FR" altLang="fr-FR" sz="2800" b="1" u="sng">
                <a:solidFill>
                  <a:srgbClr val="C00000"/>
                </a:solidFill>
                <a:latin typeface="Arial Narrow" panose="020B0606020202030204" pitchFamily="34" charset="0"/>
              </a:rPr>
              <a:t>SG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Souvent conservé sauf si complication (entérocolite)</a:t>
            </a:r>
          </a:p>
          <a:p>
            <a:pPr eaLnBrk="1" hangingPunct="1"/>
            <a:r>
              <a:rPr lang="fr-FR" altLang="fr-FR" sz="2800" b="1" u="sng">
                <a:solidFill>
                  <a:srgbClr val="C00000"/>
                </a:solidFill>
                <a:latin typeface="Arial Narrow" panose="020B0606020202030204" pitchFamily="34" charset="0"/>
              </a:rPr>
              <a:t>SF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Retard d’émission de méconium de plus de 48h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Ballonnement abdominal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Vomissement tardif</a:t>
            </a:r>
          </a:p>
          <a:p>
            <a:pPr eaLnBrk="1" hangingPunct="1"/>
            <a:r>
              <a:rPr lang="fr-FR" altLang="fr-FR" sz="2800" b="1" u="sng">
                <a:solidFill>
                  <a:srgbClr val="C00000"/>
                </a:solidFill>
                <a:latin typeface="Arial Narrow" panose="020B0606020202030204" pitchFamily="34" charset="0"/>
              </a:rPr>
              <a:t>SP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Le TR ou le passage de la sonde rectale entraîne une débâcle de méconium et de gaz avec affaissement de l’abdomen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7D711B-2656-47F2-B326-230034989C23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285607-7167-4DB7-8E5B-E93172E05B14}"/>
              </a:ext>
            </a:extLst>
          </p:cNvPr>
          <p:cNvSpPr/>
          <p:nvPr/>
        </p:nvSpPr>
        <p:spPr>
          <a:xfrm>
            <a:off x="0" y="428625"/>
            <a:ext cx="9144000" cy="528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4/  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Maladie de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Hirschsprung</a:t>
            </a:r>
            <a:endParaRPr lang="fr-FR" sz="2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772" name="Rectangle 1">
            <a:extLst>
              <a:ext uri="{FF2B5EF4-FFF2-40B4-BE49-F238E27FC236}">
                <a16:creationId xmlns:a16="http://schemas.microsoft.com/office/drawing/2014/main" id="{CB6F3EB3-DA58-4C67-B69E-EDE7EE3EF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6963"/>
            <a:ext cx="9144000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 PARA CLINIQUE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Distension gazeuse prédominant sur le colon gauche et le transverse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Absence d’aération du pelvis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Lavement baryté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Segment pathologique. Aspect rigide, figé et rétréci.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Zone de transition. en entonnoir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Zone dilatée au dessus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 manométrie rectale,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n’a pas d’indication a la période néonatale.</a:t>
            </a:r>
          </a:p>
          <a:p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 biopsie rectale,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par voie chirurgicale ou a la pince Noblette confirme le diagnostic.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6B924A7-A18E-4E69-B470-BB818681049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6BCF6-F723-4C44-B05D-1F99D9DF72E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4/  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Maladie de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Hirschsprung</a:t>
            </a:r>
            <a:endParaRPr lang="fr-FR" sz="2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3796" name="Picture 5" descr="33-12569-10-miniature">
            <a:extLst>
              <a:ext uri="{FF2B5EF4-FFF2-40B4-BE49-F238E27FC236}">
                <a16:creationId xmlns:a16="http://schemas.microsoft.com/office/drawing/2014/main" id="{B77BDA8C-1833-461D-895D-F1B8C6465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261D4E-A9AF-4384-A147-32A34B4099AC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FB0E4E-9715-4A57-8E32-FE9DADF6228B}"/>
              </a:ext>
            </a:extLst>
          </p:cNvPr>
          <p:cNvSpPr/>
          <p:nvPr/>
        </p:nvSpPr>
        <p:spPr>
          <a:xfrm>
            <a:off x="0" y="428625"/>
            <a:ext cx="9144000" cy="528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4/  </a:t>
            </a:r>
            <a:r>
              <a:rPr lang="fr-FR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Maladie de </a:t>
            </a:r>
            <a:r>
              <a:rPr lang="fr-FR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Hirschsprung</a:t>
            </a:r>
            <a:endParaRPr lang="fr-FR" sz="2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A1B817D-3AC4-4B0A-90F9-D5576329F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TRAITEMENT 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D’attente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Nursing ; évacuation du colon par le passage d’une sonde rectale associée a de petits lavements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Colostomie en zone saine.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solidFill>
                  <a:srgbClr val="C00000"/>
                </a:solidFill>
                <a:latin typeface="Arial Narrow" panose="020B0606020202030204" pitchFamily="34" charset="0"/>
              </a:rPr>
              <a:t>Définitif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</a:rPr>
              <a:t>Abaissement du colon sain après résection du segment aganglionaire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55FAA7-502A-4824-A3DF-BFE9407642F8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063A7A-B92E-4C41-B75B-B3DB5C6A3AD6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5/ Mallformation ano rectale :</a:t>
            </a:r>
          </a:p>
        </p:txBody>
      </p:sp>
      <p:sp>
        <p:nvSpPr>
          <p:cNvPr id="35844" name="Rectangle 1">
            <a:extLst>
              <a:ext uri="{FF2B5EF4-FFF2-40B4-BE49-F238E27FC236}">
                <a16:creationId xmlns:a16="http://schemas.microsoft.com/office/drawing/2014/main" id="{5745E410-91AF-4FD9-AD5B-2ECDBFB4B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DÉFINITION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Anomalie congénitale de formation ,de situation ou de d’abouchement  de la portion terminale du tube digestif avec ou sans communication génito-urinaire .</a:t>
            </a:r>
          </a:p>
          <a:p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CLASSIFICATION :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on distingue :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Forme haute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cul de sac rectale est au dessus du plan du muscle releveur.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Forme intermédiaire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cul de sac se projette en regard du plan du muscle releveur.</a:t>
            </a:r>
          </a:p>
          <a:p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sz="28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Forme basse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cul de sac est au dessous du plancher du muscle releveur.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C86E5C-1819-4A17-8A96-A3EB4426344C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829129-1602-4045-9DFB-E74AFE14EBB7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5/ Mallformation ano rectale :</a:t>
            </a:r>
          </a:p>
        </p:txBody>
      </p:sp>
      <p:sp>
        <p:nvSpPr>
          <p:cNvPr id="36868" name="Rectangle 1">
            <a:extLst>
              <a:ext uri="{FF2B5EF4-FFF2-40B4-BE49-F238E27FC236}">
                <a16:creationId xmlns:a16="http://schemas.microsoft.com/office/drawing/2014/main" id="{A11AEE77-DA14-4A8A-AE69-87EB78468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0313"/>
            <a:ext cx="9144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 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Souvent fait à la naissance : identification de la variété anatomique par un examen du périné et des urines et  recherche de malformation associées.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La hauteur du cul de sac rectal : incidence de Waganstein et Rice.  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La ligne pubo coccygienne(Stephens) :correspond au muscle releveur.</a:t>
            </a:r>
          </a:p>
        </p:txBody>
      </p:sp>
      <p:pic>
        <p:nvPicPr>
          <p:cNvPr id="36869" name="Picture 2" descr="G:\images\04-41629-06d-miniature.jpg">
            <a:extLst>
              <a:ext uri="{FF2B5EF4-FFF2-40B4-BE49-F238E27FC236}">
                <a16:creationId xmlns:a16="http://schemas.microsoft.com/office/drawing/2014/main" id="{A50DE481-C4DF-47C8-9C4A-9F25F9805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4424363"/>
            <a:ext cx="1711325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3" descr="G:\images\04-41629-06a-miniature.jpg">
            <a:extLst>
              <a:ext uri="{FF2B5EF4-FFF2-40B4-BE49-F238E27FC236}">
                <a16:creationId xmlns:a16="http://schemas.microsoft.com/office/drawing/2014/main" id="{88ACC934-28B3-46FF-B412-BEDFA389D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3438"/>
            <a:ext cx="217646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4" descr="G:\images\04-41629-06b-miniature.jpg">
            <a:extLst>
              <a:ext uri="{FF2B5EF4-FFF2-40B4-BE49-F238E27FC236}">
                <a16:creationId xmlns:a16="http://schemas.microsoft.com/office/drawing/2014/main" id="{A32C040A-1F70-4FD3-B95E-C512EC217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8" y="4643438"/>
            <a:ext cx="217646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5" descr="G:\images\04-41629-06c-miniature.jpg">
            <a:extLst>
              <a:ext uri="{FF2B5EF4-FFF2-40B4-BE49-F238E27FC236}">
                <a16:creationId xmlns:a16="http://schemas.microsoft.com/office/drawing/2014/main" id="{975005AB-8F4E-4ED2-AE5F-78D904FF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4643438"/>
            <a:ext cx="21748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F13C8C-E96F-4A59-939C-B1311925BF05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32844-1DC7-4E2D-9A73-95CBE4EC5C25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5/ Mallformation ano rectale :</a:t>
            </a:r>
          </a:p>
        </p:txBody>
      </p:sp>
      <p:sp>
        <p:nvSpPr>
          <p:cNvPr id="37892" name="Rectangle 1">
            <a:extLst>
              <a:ext uri="{FF2B5EF4-FFF2-40B4-BE49-F238E27FC236}">
                <a16:creationId xmlns:a16="http://schemas.microsoft.com/office/drawing/2014/main" id="{76A08F25-47C9-41B9-8EF6-1782A37F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914400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il faut rétablir le transit intestinal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basse : se traite d’emblé par une chirurgie périnéale.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Forme haute ou intermédiaire : colostomie première puis abaissement du cul de sac rectal au périné.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32CA78-946A-4E02-B175-36AA46086A74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76CEA-65A1-4830-852C-5A00E1608942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6/ Iléus méconéal :</a:t>
            </a:r>
          </a:p>
        </p:txBody>
      </p:sp>
      <p:sp>
        <p:nvSpPr>
          <p:cNvPr id="38916" name="Rectangle 1">
            <a:extLst>
              <a:ext uri="{FF2B5EF4-FFF2-40B4-BE49-F238E27FC236}">
                <a16:creationId xmlns:a16="http://schemas.microsoft.com/office/drawing/2014/main" id="{1DFD392E-5E1A-4FC0-B374-651329C8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DÉFINITION 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Obstruction de la lumière de l’iléon par du méconium anormalement épais et durci.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98%  association à la mucoviscidose 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CLINIQUE :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Prénatal 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Échographie de 2</a:t>
            </a:r>
            <a:r>
              <a:rPr lang="fr-FR" altLang="fr-FR" sz="2800" b="1" baseline="30000">
                <a:latin typeface="Arial Narrow" panose="020B0606020202030204" pitchFamily="34" charset="0"/>
                <a:cs typeface="Times New Roman" panose="02020603050405020304" pitchFamily="18" charset="0"/>
              </a:rPr>
              <a:t>ème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trimestre.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Grêle hyper échogène.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Post natal : tableau d’occlusion intestinale basse.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A319C2-F0C1-41D3-B434-32C999E69937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0612D-5DC7-4716-B731-D411E7309589}"/>
              </a:ext>
            </a:extLst>
          </p:cNvPr>
          <p:cNvSpPr/>
          <p:nvPr/>
        </p:nvSpPr>
        <p:spPr>
          <a:xfrm>
            <a:off x="0" y="428625"/>
            <a:ext cx="9144000" cy="528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6/ Iléus méconéal :</a:t>
            </a:r>
          </a:p>
        </p:txBody>
      </p:sp>
      <p:sp>
        <p:nvSpPr>
          <p:cNvPr id="39940" name="Rectangle 1">
            <a:extLst>
              <a:ext uri="{FF2B5EF4-FFF2-40B4-BE49-F238E27FC236}">
                <a16:creationId xmlns:a16="http://schemas.microsoft.com/office/drawing/2014/main" id="{D33A4646-28CE-4EEC-B33B-2A2EE6CA2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2350"/>
            <a:ext cx="9144000" cy="484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RADIOLOGIE :</a:t>
            </a:r>
          </a:p>
          <a:p>
            <a:pPr>
              <a:spcAft>
                <a:spcPts val="1200"/>
              </a:spcAft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Cliché thoraco-abdominal: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Niveaux hydro-aériques</a:t>
            </a:r>
            <a:endParaRPr lang="fr-FR" altLang="fr-FR" sz="2800" b="1">
              <a:latin typeface="Arial Narrow" panose="020B0606020202030204" pitchFamily="34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Aspect de granités de la fosse iliaque droite </a:t>
            </a:r>
            <a:endParaRPr lang="fr-FR" altLang="fr-FR" sz="2800" b="1"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TRAITEMENT :</a:t>
            </a:r>
            <a:endParaRPr lang="fr-FR" altLang="fr-FR" sz="2800" b="1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L’iléus non compliqué : simple lavement aux hydrosolubles (gastrographine)</a:t>
            </a:r>
            <a:endParaRPr lang="fr-FR" altLang="fr-FR" sz="2800" b="1"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L’iléus compliqué ou échec du lavement : iléostomie puis rétablissement de la continuité secondairement.</a:t>
            </a:r>
            <a:endParaRPr lang="fr-FR" altLang="fr-FR" sz="2800" b="1">
              <a:latin typeface="Arial Narrow" panose="020B0606020202030204" pitchFamily="34" charset="0"/>
            </a:endParaRPr>
          </a:p>
        </p:txBody>
      </p:sp>
      <p:pic>
        <p:nvPicPr>
          <p:cNvPr id="39941" name="Picture 6" descr="04-41655-15-miniature">
            <a:extLst>
              <a:ext uri="{FF2B5EF4-FFF2-40B4-BE49-F238E27FC236}">
                <a16:creationId xmlns:a16="http://schemas.microsoft.com/office/drawing/2014/main" id="{8DB3FBA8-18F4-4DEB-B19A-2CEAC378F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981075"/>
            <a:ext cx="21955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5F1049-7549-490C-B920-2A63BD15EE2A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FF08BC-A6F8-4851-BE4C-1490BD2FD769}"/>
              </a:ext>
            </a:extLst>
          </p:cNvPr>
          <p:cNvSpPr/>
          <p:nvPr/>
        </p:nvSpPr>
        <p:spPr>
          <a:xfrm>
            <a:off x="0" y="520700"/>
            <a:ext cx="9144000" cy="5222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E469255C-DC75-4360-8C6A-57958A19C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5700"/>
            <a:ext cx="1855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u="sng">
                <a:solidFill>
                  <a:srgbClr val="7030A0"/>
                </a:solidFill>
                <a:latin typeface="Arial Narrow" panose="020B0606020202030204" pitchFamily="34" charset="0"/>
              </a:rPr>
              <a:t>DÉFINITION</a:t>
            </a:r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F94B2264-0BB4-4317-A5D5-5FF264CF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1963"/>
            <a:ext cx="4214813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Interruption de la continuité oesophagienne avec ou sans communication oeso-trachéale.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Sa fréquence est 1cas/3000Nces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Malformation incompatible avec la vie avec des conséquences pulmonaires graves.</a:t>
            </a:r>
          </a:p>
        </p:txBody>
      </p:sp>
      <p:pic>
        <p:nvPicPr>
          <p:cNvPr id="4102" name="Picture 1" descr="G:\images\36-08538-05-miniature.jpg">
            <a:extLst>
              <a:ext uri="{FF2B5EF4-FFF2-40B4-BE49-F238E27FC236}">
                <a16:creationId xmlns:a16="http://schemas.microsoft.com/office/drawing/2014/main" id="{905C1F89-99F1-4F3C-9764-6360DCE69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214438"/>
            <a:ext cx="4714875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B86A6C-F165-466A-9D8E-05BA9B313F7A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12D85E-88E4-4F43-8E7D-60914D59BD3D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7/Péritonite méconiale</a:t>
            </a:r>
          </a:p>
        </p:txBody>
      </p:sp>
      <p:sp>
        <p:nvSpPr>
          <p:cNvPr id="40964" name="Rectangle 1">
            <a:extLst>
              <a:ext uri="{FF2B5EF4-FFF2-40B4-BE49-F238E27FC236}">
                <a16:creationId xmlns:a16="http://schemas.microsoft.com/office/drawing/2014/main" id="{658E56D3-4B0E-439C-9AFF-729AF670A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Liée a une perforation anténatale de l’intestin souvent associée a une atrésie.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652E10-834A-40A7-9431-15F390AF6EB7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F97981-0F9C-47BD-BB4B-6AAE00CD22C2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8/Entérocolite</a:t>
            </a:r>
          </a:p>
        </p:txBody>
      </p:sp>
      <p:sp>
        <p:nvSpPr>
          <p:cNvPr id="41988" name="Rectangle 1">
            <a:extLst>
              <a:ext uri="{FF2B5EF4-FFF2-40B4-BE49-F238E27FC236}">
                <a16:creationId xmlns:a16="http://schemas.microsoft.com/office/drawing/2014/main" id="{152FFD90-29D9-4FE2-B748-6DA74B30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96975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	Affection acquise caractérise par une inflammation de la paroi intestinale d’origine vasculaire et infectieuse pouvant aboutir à la perforation.</a:t>
            </a:r>
          </a:p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 TABLEAU TYPIQUE 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État septique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Rectorragies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Abdomen tendu et douloureux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  Pneumatose de la paroi intestinal à la radiologie.</a:t>
            </a:r>
          </a:p>
        </p:txBody>
      </p:sp>
      <p:pic>
        <p:nvPicPr>
          <p:cNvPr id="41989" name="Picture 6" descr="33-12569-13-miniature">
            <a:extLst>
              <a:ext uri="{FF2B5EF4-FFF2-40B4-BE49-F238E27FC236}">
                <a16:creationId xmlns:a16="http://schemas.microsoft.com/office/drawing/2014/main" id="{77771583-1501-4C7A-A017-1ABFEE2C6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565400"/>
            <a:ext cx="3419475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1F98A1-F172-4134-BE8D-67B4AFF103F1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C270C-1633-41AE-A430-A65214AFDA29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9/  Volvulus du l’intestin sur mésentère commun :</a:t>
            </a:r>
          </a:p>
        </p:txBody>
      </p:sp>
      <p:sp>
        <p:nvSpPr>
          <p:cNvPr id="43012" name="Rectangle 1">
            <a:extLst>
              <a:ext uri="{FF2B5EF4-FFF2-40B4-BE49-F238E27FC236}">
                <a16:creationId xmlns:a16="http://schemas.microsoft.com/office/drawing/2014/main" id="{57CA3C75-2F81-4EE0-AA7F-7B8C2CFD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1713"/>
            <a:ext cx="9144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Trouble de la croissance de l’anse intestinale primitive avec défaut de rotation lors de sa réintégration de la cavité abdominale.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Réalise un tableau OIA haute duodénale après un intervalle libre.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071047-C4AC-4AF8-BFA6-54D39287EDAF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ABDOMINALES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FAB38-205B-4282-B262-FD9EBA84F18A}"/>
              </a:ext>
            </a:extLst>
          </p:cNvPr>
          <p:cNvSpPr/>
          <p:nvPr/>
        </p:nvSpPr>
        <p:spPr>
          <a:xfrm>
            <a:off x="0" y="428625"/>
            <a:ext cx="9144000" cy="523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2800" b="1">
                <a:solidFill>
                  <a:schemeClr val="tx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10/ Appendicite du NN :</a:t>
            </a:r>
          </a:p>
        </p:txBody>
      </p:sp>
      <p:sp>
        <p:nvSpPr>
          <p:cNvPr id="44036" name="Rectangle 1">
            <a:extLst>
              <a:ext uri="{FF2B5EF4-FFF2-40B4-BE49-F238E27FC236}">
                <a16:creationId xmlns:a16="http://schemas.microsoft.com/office/drawing/2014/main" id="{5FDE83B9-A32E-4761-99DB-41EFC3CE2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Exceptionnelle.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Souvent diagnostiquée à l’intervention.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31191A-B8D4-4452-95E1-6C5B8C63D2B7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UROGENITALES </a:t>
            </a:r>
          </a:p>
        </p:txBody>
      </p:sp>
      <p:sp>
        <p:nvSpPr>
          <p:cNvPr id="45061" name="Rectangle 6">
            <a:extLst>
              <a:ext uri="{FF2B5EF4-FFF2-40B4-BE49-F238E27FC236}">
                <a16:creationId xmlns:a16="http://schemas.microsoft.com/office/drawing/2014/main" id="{A96D3379-0943-41C5-82D1-40E22AA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5813"/>
            <a:ext cx="914400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 VALVE DE L’URÈTRE POSTÉRIEURE :</a:t>
            </a:r>
          </a:p>
          <a:p>
            <a:pPr eaLnBrk="1" hangingPunct="1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Obstacle sous vésicale chez le garçon caractérisé par la présence de replis membranaires au niveau de l’urètre postérieure </a:t>
            </a:r>
          </a:p>
          <a:p>
            <a:pPr eaLnBrk="1" hangingPunct="1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Peut nécessite une dérivation urinaire en cas de détresse urologique.</a:t>
            </a:r>
          </a:p>
        </p:txBody>
      </p:sp>
      <p:pic>
        <p:nvPicPr>
          <p:cNvPr id="45062" name="Picture 7" descr="34-42049-18b-miniature">
            <a:extLst>
              <a:ext uri="{FF2B5EF4-FFF2-40B4-BE49-F238E27FC236}">
                <a16:creationId xmlns:a16="http://schemas.microsoft.com/office/drawing/2014/main" id="{529E9112-7D74-4AF2-9EE0-1D477123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292600"/>
            <a:ext cx="55451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C5234B-2D1E-4E01-90BE-8FC3CE6E7113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UROGENITALES </a:t>
            </a:r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40A00928-773B-4D76-878A-A6383E473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2938"/>
            <a:ext cx="91440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 TORSION TESTICULAIRE NÉONATALE :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Peut passer inaperçue, si elle a débuté en anténatal.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On peut retrouver une grosse bourse douloureuse avec un liquide un peu foncé à la trans-illumination (différencier  de l’hydrocèle).  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Traitement : est chirurgicale avec orchidopexie controlatéral.</a:t>
            </a:r>
          </a:p>
          <a:p>
            <a:pPr eaLnBrk="1" hangingPunct="1">
              <a:spcAft>
                <a:spcPts val="1200"/>
              </a:spcAft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KYSTE OVARIEN COMPLIQUÉ :</a:t>
            </a:r>
          </a:p>
          <a:p>
            <a:pPr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Soit d’hémorragie,soit de torsion ou les deux.</a:t>
            </a:r>
          </a:p>
          <a:p>
            <a:pPr eaLnBrk="1" hangingPunct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</a:rPr>
              <a:t>Le traitement est chirurgical.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7A2680D-15DC-44FC-AECD-99A540BA6789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</a:t>
            </a:r>
            <a:r>
              <a:rPr lang="fr-FR" sz="2800" b="1" dirty="0">
                <a:latin typeface="Arial Narrow" pitchFamily="34" charset="0"/>
              </a:rPr>
              <a:t>PARIETALES </a:t>
            </a: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 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52D2BD18-E36C-4AD1-A9C4-09772034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1213"/>
            <a:ext cx="5500688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Essentiellement représentées par l’omphalocele et la laparoschisis.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>
                <a:latin typeface="Arial Narrow" panose="020B0606020202030204" pitchFamily="34" charset="0"/>
              </a:rPr>
              <a:t>Plus rarement les coelosomies antérieures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 </a:t>
            </a:r>
          </a:p>
          <a:p>
            <a:pPr eaLnBrk="1" hangingPunct="1"/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</a:rPr>
              <a:t>  L’OMPHALOCELE :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Se présente comme une  large hernie centrée par le cordon ombilical.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Les viscères extériorisés sont protégés par un sac.</a:t>
            </a:r>
          </a:p>
          <a:p>
            <a:pPr eaLnBrk="1" hangingPunct="1"/>
            <a:r>
              <a:rPr lang="fr-FR" altLang="fr-FR" sz="2800" b="1">
                <a:latin typeface="Arial Narrow" panose="020B0606020202030204" pitchFamily="34" charset="0"/>
              </a:rPr>
              <a:t>Elle est due à l’absence de fermeture de la paroi ventrale de l’embryon avant la 9eme semaine de gestation.</a:t>
            </a:r>
          </a:p>
        </p:txBody>
      </p:sp>
      <p:pic>
        <p:nvPicPr>
          <p:cNvPr id="47110" name="Picture 2" descr="G:\images\04-41629-09a-miniature.jpg">
            <a:extLst>
              <a:ext uri="{FF2B5EF4-FFF2-40B4-BE49-F238E27FC236}">
                <a16:creationId xmlns:a16="http://schemas.microsoft.com/office/drawing/2014/main" id="{89D2A4D7-6C91-4334-9942-5C56BC686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714375"/>
            <a:ext cx="4143375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3" descr="G:\images\04-41629-08-miniature.jpg">
            <a:extLst>
              <a:ext uri="{FF2B5EF4-FFF2-40B4-BE49-F238E27FC236}">
                <a16:creationId xmlns:a16="http://schemas.microsoft.com/office/drawing/2014/main" id="{88D551C6-9B6A-444A-BD17-7CF6FD129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729038"/>
            <a:ext cx="385762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9EB637-AE65-4ABB-8FC4-9C7EC6AE9F24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URGENCES </a:t>
            </a:r>
            <a:r>
              <a:rPr lang="fr-FR" sz="2800" b="1" dirty="0">
                <a:latin typeface="Arial Narrow" pitchFamily="34" charset="0"/>
              </a:rPr>
              <a:t>PARIETALES </a:t>
            </a:r>
            <a:r>
              <a:rPr lang="fr-FR" sz="2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 </a:t>
            </a:r>
          </a:p>
        </p:txBody>
      </p:sp>
      <p:sp>
        <p:nvSpPr>
          <p:cNvPr id="48133" name="Rectangle 4">
            <a:extLst>
              <a:ext uri="{FF2B5EF4-FFF2-40B4-BE49-F238E27FC236}">
                <a16:creationId xmlns:a16="http://schemas.microsoft.com/office/drawing/2014/main" id="{557A9C39-8801-4C09-853B-B899F605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2938"/>
            <a:ext cx="91440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LAPAROSCHISIS 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</a:rPr>
              <a:t>  </a:t>
            </a:r>
            <a:r>
              <a:rPr lang="fr-FR" altLang="fr-FR" sz="2800" b="1" dirty="0" err="1">
                <a:latin typeface="Arial Narrow" panose="020B0606020202030204" pitchFamily="34" charset="0"/>
              </a:rPr>
              <a:t>Defect</a:t>
            </a:r>
            <a:r>
              <a:rPr lang="fr-FR" altLang="fr-FR" sz="2800" b="1" dirty="0">
                <a:latin typeface="Arial Narrow" panose="020B0606020202030204" pitchFamily="34" charset="0"/>
              </a:rPr>
              <a:t> </a:t>
            </a:r>
            <a:r>
              <a:rPr lang="fr-FR" altLang="fr-FR" sz="2800" b="1" dirty="0" err="1">
                <a:latin typeface="Arial Narrow" panose="020B0606020202030204" pitchFamily="34" charset="0"/>
              </a:rPr>
              <a:t>latero</a:t>
            </a:r>
            <a:r>
              <a:rPr lang="fr-FR" altLang="fr-FR" sz="2800" b="1" dirty="0">
                <a:latin typeface="Arial Narrow" panose="020B0606020202030204" pitchFamily="34" charset="0"/>
              </a:rPr>
              <a:t> ombilical droit sans sac, où les anses intestinales se développent dans le liquide amniotique.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 b="1" dirty="0">
                <a:latin typeface="Arial Narrow" panose="020B0606020202030204" pitchFamily="34" charset="0"/>
              </a:rPr>
              <a:t>  Il est lié à un défaut de croissance pariétale d’origine vasculaire pendant la phase finale de délimitation de l’embryon.</a:t>
            </a:r>
          </a:p>
        </p:txBody>
      </p:sp>
      <p:pic>
        <p:nvPicPr>
          <p:cNvPr id="48134" name="Picture 2" descr="G:\images\04-41629-09b-miniature.jpg">
            <a:extLst>
              <a:ext uri="{FF2B5EF4-FFF2-40B4-BE49-F238E27FC236}">
                <a16:creationId xmlns:a16="http://schemas.microsoft.com/office/drawing/2014/main" id="{7A74F318-2160-4B64-B4C0-7178D4D4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2857500"/>
            <a:ext cx="60547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1D4ED2-5728-4011-8474-B69A4BE9DBD6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Arial Narrow" pitchFamily="34" charset="0"/>
              </a:rPr>
              <a:t>CONCLUSION</a:t>
            </a:r>
            <a:endParaRPr lang="fr-FR" sz="2800" b="1" dirty="0">
              <a:solidFill>
                <a:schemeClr val="bg1"/>
              </a:solidFill>
              <a:latin typeface="Arial Narrow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4679BA79-CD10-44BF-ADFC-171D6697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r-FR" altLang="fr-FR" sz="3200" b="1">
                <a:latin typeface="Arial Narrow" panose="020B0606020202030204" pitchFamily="34" charset="0"/>
              </a:rPr>
              <a:t> 	Le diagnostic prénatal et les progrès de réanimation chirurgicale néonatale ont radicalement transformé le pronostic de ces malformations.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AB11F35-8C46-4E0B-B2BC-23DC90D603A8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899BD-1ECA-4196-9F5E-898C65CFD0C5}"/>
              </a:ext>
            </a:extLst>
          </p:cNvPr>
          <p:cNvSpPr/>
          <p:nvPr/>
        </p:nvSpPr>
        <p:spPr>
          <a:xfrm>
            <a:off x="0" y="520700"/>
            <a:ext cx="9144000" cy="5222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2F0F7274-4AB9-4483-8B24-24B990393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750"/>
            <a:ext cx="238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u="sng">
                <a:solidFill>
                  <a:srgbClr val="7030A0"/>
                </a:solidFill>
                <a:latin typeface="Arial Narrow" panose="020B0606020202030204" pitchFamily="34" charset="0"/>
              </a:rPr>
              <a:t>EMBRYOLOGIE</a:t>
            </a:r>
          </a:p>
        </p:txBody>
      </p:sp>
      <p:sp>
        <p:nvSpPr>
          <p:cNvPr id="5125" name="Rectangle 10">
            <a:extLst>
              <a:ext uri="{FF2B5EF4-FFF2-40B4-BE49-F238E27FC236}">
                <a16:creationId xmlns:a16="http://schemas.microsoft.com/office/drawing/2014/main" id="{6632CA90-1AEB-4A7C-B85B-9C114A9FE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9144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2800" b="1" dirty="0">
                <a:latin typeface="Arial Narrow" panose="020B0606020202030204" pitchFamily="34" charset="0"/>
              </a:rPr>
              <a:t>Le développement de l’œsophage est indissociable de celui de la trachée et des bronches, il s’étend de la 4</a:t>
            </a:r>
            <a:r>
              <a:rPr lang="fr-FR" altLang="fr-FR" sz="2800" b="1" baseline="30000" dirty="0">
                <a:latin typeface="Arial Narrow" panose="020B0606020202030204" pitchFamily="34" charset="0"/>
              </a:rPr>
              <a:t>e</a:t>
            </a:r>
            <a:r>
              <a:rPr lang="fr-FR" altLang="fr-FR" sz="2800" b="1" dirty="0">
                <a:latin typeface="Arial Narrow" panose="020B0606020202030204" pitchFamily="34" charset="0"/>
              </a:rPr>
              <a:t> a 12</a:t>
            </a:r>
            <a:r>
              <a:rPr lang="fr-FR" altLang="fr-FR" sz="2800" b="1" baseline="30000" dirty="0">
                <a:latin typeface="Arial Narrow" panose="020B0606020202030204" pitchFamily="34" charset="0"/>
              </a:rPr>
              <a:t>e</a:t>
            </a:r>
            <a:r>
              <a:rPr lang="fr-FR" altLang="fr-FR" sz="2800" b="1" dirty="0">
                <a:latin typeface="Arial Narrow" panose="020B0606020202030204" pitchFamily="34" charset="0"/>
              </a:rPr>
              <a:t> semaine de vie intra-utérine sous l’influence </a:t>
            </a:r>
            <a:r>
              <a:rPr lang="fr-FR" altLang="fr-FR" sz="2800" b="1" dirty="0" err="1">
                <a:latin typeface="Arial Narrow" panose="020B0606020202030204" pitchFamily="34" charset="0"/>
              </a:rPr>
              <a:t>notochordale</a:t>
            </a:r>
            <a:r>
              <a:rPr lang="fr-FR" altLang="fr-FR" sz="2800" b="1" dirty="0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2800" b="1" dirty="0">
                <a:latin typeface="Arial Narrow" panose="020B0606020202030204" pitchFamily="34" charset="0"/>
              </a:rPr>
              <a:t>L’atrésie de l’œsophage est liée soit a un défaut de l’inducteur soit à un défaut du récepteur sur l’intestin primitif.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42F6DC-36B6-4CA5-BF50-17691AEC5AB5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3D3115-BBA6-4EAB-89B3-2D28B886EA70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6148" name="Rectangle 11">
            <a:extLst>
              <a:ext uri="{FF2B5EF4-FFF2-40B4-BE49-F238E27FC236}">
                <a16:creationId xmlns:a16="http://schemas.microsoft.com/office/drawing/2014/main" id="{715C2708-9BFE-4D36-B853-042BFBC9D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250"/>
            <a:ext cx="62865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u="sng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ANATOMOPATHOLOGIE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Classification de LADD et GROSS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Type I : atrésie sans fistule OT          7 %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Type II : atrésie avec fistule OT supérieure      1%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Type III : atrésie avec fistule OT inférieure      90%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Type IV : atrésie avec fistule OT supérieure et inférieure    2%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Malformations associées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Dans 90 % : prématurité</a:t>
            </a:r>
          </a:p>
          <a:p>
            <a:r>
              <a:rPr lang="fr-FR" altLang="fr-FR" sz="28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Association VACTERR</a:t>
            </a:r>
          </a:p>
        </p:txBody>
      </p:sp>
      <p:pic>
        <p:nvPicPr>
          <p:cNvPr id="6149" name="Picture 9" descr="33-12569-03-miniature">
            <a:extLst>
              <a:ext uri="{FF2B5EF4-FFF2-40B4-BE49-F238E27FC236}">
                <a16:creationId xmlns:a16="http://schemas.microsoft.com/office/drawing/2014/main" id="{DE4526ED-3B63-4FFB-8AF3-B1BCB4DAD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00438"/>
            <a:ext cx="442753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8303B3-31A3-4506-B97B-128E79252F05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2EE420-2038-42A3-8E23-4E6B749F4534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7172" name="Rectangle 1">
            <a:extLst>
              <a:ext uri="{FF2B5EF4-FFF2-40B4-BE49-F238E27FC236}">
                <a16:creationId xmlns:a16="http://schemas.microsoft.com/office/drawing/2014/main" id="{4BB725C1-3911-40B9-A860-DC9E5210C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143000"/>
            <a:ext cx="90011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 b="1" u="sng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PHYSIOPATHOLOGIE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La déglutition de la salive et des aliments : encombrement du carrefour aéro-digestif et pénétration du liquide dans la trachée.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L’air inspiré par la FOT : ballonnement abdominal.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Le reflux de liquide gastrique a travers la FOT : inondation trachéo-bronchique et asphyxie.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03 notions fondamentales :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Nécessité d’un diagnostic précoce avant toute alimentation.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Nécessité d’une aspiration permanente du cul de sac supérieur.</a:t>
            </a:r>
          </a:p>
          <a:p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 Nécessité de la position demi-assise.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55DC91-8BD5-413E-9EBE-04357F37A014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AC42B3-41B1-4E69-9375-8EFE101A8EC0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8196" name="Rectangle 1">
            <a:extLst>
              <a:ext uri="{FF2B5EF4-FFF2-40B4-BE49-F238E27FC236}">
                <a16:creationId xmlns:a16="http://schemas.microsoft.com/office/drawing/2014/main" id="{DEE9C445-46B7-48C8-B416-77E3779F5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7250"/>
            <a:ext cx="91440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fr-FR" altLang="fr-FR" sz="2800" b="1" dirty="0">
                <a:solidFill>
                  <a:srgbClr val="7030A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DIAGNOSTIC CLINIQUE :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ANTÉNATALE : 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échographie obstétricale du 3</a:t>
            </a:r>
            <a:r>
              <a:rPr lang="fr-FR" altLang="fr-FR" sz="2800" b="1" baseline="30000" dirty="0">
                <a:latin typeface="Arial Narrow" panose="020B0606020202030204" pitchFamily="34" charset="0"/>
                <a:cs typeface="Times New Roman" panose="02020603050405020304" pitchFamily="18" charset="0"/>
              </a:rPr>
              <a:t>e</a:t>
            </a: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trimestre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Hydramnios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Absence de visualisation de l’estomac.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 Recherche de malformations associées.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SALLE DE NAISSANCE 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Vérification de la perméabilité œsophagienne par le passage d’une sonde gastrique radio-opaque et peu rigide.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Elle butte a environ 10cm de l’arcade dentaire.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L’injection d’air n’est pas perçue dans l’abdomen.</a:t>
            </a:r>
          </a:p>
          <a:p>
            <a:pPr>
              <a:spcBef>
                <a:spcPts val="600"/>
              </a:spcBef>
            </a:pPr>
            <a:r>
              <a:rPr lang="fr-FR" altLang="fr-FR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L’aspiration de la sonde ne ramène pas de liquide gastrique.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6CB1BEA-8556-452A-B432-3C0DF4785482}"/>
              </a:ext>
            </a:extLst>
          </p:cNvPr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URGENCES THORACIQUES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70BFF-2393-4A1A-8FED-D468253ADF27}"/>
              </a:ext>
            </a:extLst>
          </p:cNvPr>
          <p:cNvSpPr/>
          <p:nvPr/>
        </p:nvSpPr>
        <p:spPr>
          <a:xfrm>
            <a:off x="0" y="428625"/>
            <a:ext cx="9144000" cy="400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 Narrow" pitchFamily="34" charset="0"/>
              </a:rPr>
              <a:t>1- L’atrésie de l’œsophage</a:t>
            </a:r>
          </a:p>
        </p:txBody>
      </p:sp>
      <p:sp>
        <p:nvSpPr>
          <p:cNvPr id="9220" name="Rectangle 1">
            <a:extLst>
              <a:ext uri="{FF2B5EF4-FFF2-40B4-BE49-F238E27FC236}">
                <a16:creationId xmlns:a16="http://schemas.microsoft.com/office/drawing/2014/main" id="{D0D95601-DFFA-4DE6-A981-713DD2DC1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57313"/>
            <a:ext cx="9144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800" b="1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POST-NATAL : </a:t>
            </a: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si épreuve a la sonde non faite ou  mal interprétée.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Encombrement salivaire dès la naissance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Cyanose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Météorisme abdominal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Détresse respiratoire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800" b="1">
                <a:latin typeface="Arial Narrow" panose="020B0606020202030204" pitchFamily="34" charset="0"/>
                <a:cs typeface="Times New Roman" panose="02020603050405020304" pitchFamily="18" charset="0"/>
              </a:rPr>
              <a:t> Si alimentation ; régurgitation avec crise de suffocation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992</Words>
  <Application>Microsoft Office PowerPoint</Application>
  <PresentationFormat>Affichage à l'écran (4:3)</PresentationFormat>
  <Paragraphs>400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4" baseType="lpstr">
      <vt:lpstr>Arial</vt:lpstr>
      <vt:lpstr>Arial Narrow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   Les principales urgences  I- thoraciques II- abdominales III- uro-génitales IV- pariétales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Unicornis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Unicornis</dc:creator>
  <cp:lastModifiedBy>ency-education.com website</cp:lastModifiedBy>
  <cp:revision>37</cp:revision>
  <dcterms:created xsi:type="dcterms:W3CDTF">2008-02-16T11:23:31Z</dcterms:created>
  <dcterms:modified xsi:type="dcterms:W3CDTF">2020-10-03T18:19:14Z</dcterms:modified>
</cp:coreProperties>
</file>