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8" r:id="rId4"/>
    <p:sldId id="296" r:id="rId5"/>
    <p:sldId id="298" r:id="rId6"/>
    <p:sldId id="300" r:id="rId7"/>
    <p:sldId id="299" r:id="rId8"/>
    <p:sldId id="259" r:id="rId9"/>
    <p:sldId id="260" r:id="rId10"/>
    <p:sldId id="261" r:id="rId11"/>
    <p:sldId id="297" r:id="rId12"/>
    <p:sldId id="264" r:id="rId13"/>
    <p:sldId id="265" r:id="rId14"/>
    <p:sldId id="301" r:id="rId15"/>
    <p:sldId id="266" r:id="rId16"/>
    <p:sldId id="267" r:id="rId17"/>
    <p:sldId id="302" r:id="rId18"/>
    <p:sldId id="268" r:id="rId19"/>
    <p:sldId id="269" r:id="rId20"/>
    <p:sldId id="270" r:id="rId21"/>
    <p:sldId id="271" r:id="rId22"/>
    <p:sldId id="272" r:id="rId23"/>
    <p:sldId id="273" r:id="rId24"/>
    <p:sldId id="303" r:id="rId25"/>
    <p:sldId id="274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47968-7252-4861-B835-2F2C987A8709}" type="datetimeFigureOut">
              <a:rPr lang="fr-FR" smtClean="0"/>
              <a:pPr/>
              <a:t>01/10/2016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2FAF7-9354-4001-9082-817F32B3D2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E998-F590-4D09-B506-D4A78BA58A42}" type="datetimeFigureOut">
              <a:rPr lang="fr-FR" smtClean="0"/>
              <a:pPr/>
              <a:t>01/10/2016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942D-62E9-4DD8-9E0E-F8373F9CE4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E998-F590-4D09-B506-D4A78BA58A42}" type="datetimeFigureOut">
              <a:rPr lang="fr-FR" smtClean="0"/>
              <a:pPr/>
              <a:t>01/10/2016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942D-62E9-4DD8-9E0E-F8373F9CE4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E998-F590-4D09-B506-D4A78BA58A42}" type="datetimeFigureOut">
              <a:rPr lang="fr-FR" smtClean="0"/>
              <a:pPr/>
              <a:t>01/10/2016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942D-62E9-4DD8-9E0E-F8373F9CE4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E998-F590-4D09-B506-D4A78BA58A42}" type="datetimeFigureOut">
              <a:rPr lang="fr-FR" smtClean="0"/>
              <a:pPr/>
              <a:t>01/10/2016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942D-62E9-4DD8-9E0E-F8373F9CE4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E998-F590-4D09-B506-D4A78BA58A42}" type="datetimeFigureOut">
              <a:rPr lang="fr-FR" smtClean="0"/>
              <a:pPr/>
              <a:t>01/10/2016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942D-62E9-4DD8-9E0E-F8373F9CE4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E998-F590-4D09-B506-D4A78BA58A42}" type="datetimeFigureOut">
              <a:rPr lang="fr-FR" smtClean="0"/>
              <a:pPr/>
              <a:t>01/10/2016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942D-62E9-4DD8-9E0E-F8373F9CE4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E998-F590-4D09-B506-D4A78BA58A42}" type="datetimeFigureOut">
              <a:rPr lang="fr-FR" smtClean="0"/>
              <a:pPr/>
              <a:t>01/10/2016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942D-62E9-4DD8-9E0E-F8373F9CE4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E998-F590-4D09-B506-D4A78BA58A42}" type="datetimeFigureOut">
              <a:rPr lang="fr-FR" smtClean="0"/>
              <a:pPr/>
              <a:t>01/10/2016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942D-62E9-4DD8-9E0E-F8373F9CE4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E998-F590-4D09-B506-D4A78BA58A42}" type="datetimeFigureOut">
              <a:rPr lang="fr-FR" smtClean="0"/>
              <a:pPr/>
              <a:t>01/10/2016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942D-62E9-4DD8-9E0E-F8373F9CE4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E998-F590-4D09-B506-D4A78BA58A42}" type="datetimeFigureOut">
              <a:rPr lang="fr-FR" smtClean="0"/>
              <a:pPr/>
              <a:t>01/10/2016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942D-62E9-4DD8-9E0E-F8373F9CE4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E998-F590-4D09-B506-D4A78BA58A42}" type="datetimeFigureOut">
              <a:rPr lang="fr-FR" smtClean="0"/>
              <a:pPr/>
              <a:t>01/10/2016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942D-62E9-4DD8-9E0E-F8373F9CE4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E998-F590-4D09-B506-D4A78BA58A42}" type="datetimeFigureOut">
              <a:rPr lang="fr-FR" smtClean="0"/>
              <a:pPr/>
              <a:t>01/10/2016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942D-62E9-4DD8-9E0E-F8373F9CE4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Syndrome néphrotique chez l’enfant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rgbClr val="002060"/>
                </a:solidFill>
              </a:rPr>
              <a:t>PrS.Bachtarz-Taleb</a:t>
            </a:r>
            <a:r>
              <a:rPr lang="fr-FR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fr-FR" b="1" dirty="0" smtClean="0">
                <a:solidFill>
                  <a:srgbClr val="002060"/>
                </a:solidFill>
              </a:rPr>
              <a:t>Faculté de médecine de Constantine</a:t>
            </a:r>
          </a:p>
          <a:p>
            <a:r>
              <a:rPr lang="fr-FR" b="1" dirty="0" smtClean="0">
                <a:solidFill>
                  <a:srgbClr val="002060"/>
                </a:solidFill>
              </a:rPr>
              <a:t>EHS Didouche Mourad</a:t>
            </a:r>
            <a:endParaRPr lang="fr-F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Notions récentes sur la pathogénie des syndromes néphrotiques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fr-FR" dirty="0"/>
              <a:t> </a:t>
            </a:r>
          </a:p>
          <a:p>
            <a:pPr>
              <a:buNone/>
            </a:pPr>
            <a:r>
              <a:rPr lang="fr-FR" sz="5000" b="1" dirty="0" smtClean="0"/>
              <a:t>Pathogénie </a:t>
            </a:r>
            <a:r>
              <a:rPr lang="fr-FR" sz="5000" b="1" dirty="0"/>
              <a:t>du SN </a:t>
            </a:r>
            <a:r>
              <a:rPr lang="fr-FR" sz="5000" b="1" dirty="0" smtClean="0">
                <a:latin typeface="Calibri"/>
                <a:cs typeface="Calibri"/>
              </a:rPr>
              <a:t>→</a:t>
            </a:r>
            <a:r>
              <a:rPr lang="fr-FR" sz="5000" b="1" dirty="0" smtClean="0"/>
              <a:t>partiellement </a:t>
            </a:r>
            <a:r>
              <a:rPr lang="fr-FR" sz="5000" b="1" dirty="0"/>
              <a:t>inexpliquée mais </a:t>
            </a:r>
            <a:r>
              <a:rPr lang="fr-FR" sz="5000" b="1" dirty="0" smtClean="0"/>
              <a:t>avancées:</a:t>
            </a:r>
            <a:endParaRPr lang="fr-FR" sz="5000" b="1" dirty="0"/>
          </a:p>
          <a:p>
            <a:pPr>
              <a:buFont typeface="Wingdings" pitchFamily="2" charset="2"/>
              <a:buChar char="q"/>
            </a:pPr>
            <a:r>
              <a:rPr lang="fr-FR" sz="5000" b="1" dirty="0"/>
              <a:t>Tous les SN sont en rapport avec une </a:t>
            </a:r>
            <a:r>
              <a:rPr lang="fr-FR" sz="5000" b="1" dirty="0" smtClean="0">
                <a:latin typeface="Calibri"/>
                <a:cs typeface="Calibri"/>
              </a:rPr>
              <a:t>↗</a:t>
            </a:r>
            <a:r>
              <a:rPr lang="fr-FR" sz="5000" b="1" dirty="0" smtClean="0"/>
              <a:t> </a:t>
            </a:r>
            <a:r>
              <a:rPr lang="fr-FR" sz="5000" b="1" dirty="0"/>
              <a:t>perméabilité de la membrane basale glomérulaire (MBG) aux protéines plasmatiques</a:t>
            </a:r>
          </a:p>
          <a:p>
            <a:pPr>
              <a:buFont typeface="Wingdings" pitchFamily="2" charset="2"/>
              <a:buChar char="q"/>
            </a:pPr>
            <a:r>
              <a:rPr lang="fr-FR" sz="5000" b="1" dirty="0" smtClean="0"/>
              <a:t>Le </a:t>
            </a:r>
            <a:r>
              <a:rPr lang="fr-FR" sz="5000" b="1" dirty="0"/>
              <a:t>facteur </a:t>
            </a:r>
            <a:r>
              <a:rPr lang="fr-FR" sz="5000" b="1" dirty="0" smtClean="0"/>
              <a:t>essentiel: </a:t>
            </a:r>
            <a:r>
              <a:rPr lang="fr-FR" sz="5000" b="1" dirty="0"/>
              <a:t>perte des charges anioniques de la MBG </a:t>
            </a:r>
            <a:r>
              <a:rPr lang="fr-FR" sz="5000" b="1" dirty="0" smtClean="0"/>
              <a:t>;glomérules </a:t>
            </a:r>
            <a:r>
              <a:rPr lang="fr-FR" sz="5000" b="1" dirty="0"/>
              <a:t>apparaissent normaux en </a:t>
            </a:r>
            <a:r>
              <a:rPr lang="fr-FR" sz="5000" b="1" dirty="0" smtClean="0"/>
              <a:t>MO; l’effacement </a:t>
            </a:r>
            <a:r>
              <a:rPr lang="fr-FR" sz="5000" b="1" dirty="0"/>
              <a:t>des </a:t>
            </a:r>
            <a:r>
              <a:rPr lang="fr-FR" sz="5000" b="1" dirty="0" smtClean="0"/>
              <a:t>pédicelles observé </a:t>
            </a:r>
            <a:r>
              <a:rPr lang="fr-FR" sz="5000" b="1" dirty="0"/>
              <a:t>en ME </a:t>
            </a:r>
            <a:r>
              <a:rPr lang="fr-FR" sz="5000" b="1" dirty="0" smtClean="0">
                <a:latin typeface="Calibri"/>
                <a:cs typeface="Calibri"/>
              </a:rPr>
              <a:t>→</a:t>
            </a:r>
            <a:r>
              <a:rPr lang="fr-FR" sz="5000" b="1" dirty="0" smtClean="0"/>
              <a:t> </a:t>
            </a:r>
            <a:r>
              <a:rPr lang="fr-FR" sz="5000" b="1" dirty="0"/>
              <a:t>rôle </a:t>
            </a:r>
            <a:r>
              <a:rPr lang="fr-FR" sz="5000" b="1" dirty="0" smtClean="0"/>
              <a:t>+++ </a:t>
            </a:r>
            <a:r>
              <a:rPr lang="fr-FR" sz="5000" b="1" dirty="0"/>
              <a:t>du </a:t>
            </a:r>
            <a:r>
              <a:rPr lang="fr-FR" sz="5000" b="1" dirty="0" err="1"/>
              <a:t>podocyte</a:t>
            </a:r>
            <a:r>
              <a:rPr lang="fr-FR" sz="5000" b="1" dirty="0"/>
              <a:t> </a:t>
            </a:r>
            <a:r>
              <a:rPr lang="fr-FR" sz="5000" b="1" dirty="0" smtClean="0"/>
              <a:t>: </a:t>
            </a:r>
            <a:r>
              <a:rPr lang="fr-FR" sz="5000" b="1" dirty="0"/>
              <a:t>soit </a:t>
            </a:r>
            <a:r>
              <a:rPr lang="fr-FR" sz="5000" b="1" dirty="0" smtClean="0"/>
              <a:t> </a:t>
            </a:r>
            <a:r>
              <a:rPr lang="fr-FR" sz="5000" b="1" dirty="0"/>
              <a:t>cible d’un facteur circulant de perméabilité glomérulaire, </a:t>
            </a:r>
            <a:r>
              <a:rPr lang="fr-FR" sz="5000" b="1" dirty="0" smtClean="0"/>
              <a:t>soit </a:t>
            </a:r>
            <a:r>
              <a:rPr lang="fr-FR" sz="5000" b="1" dirty="0"/>
              <a:t>siège d’altérations de composants structuraux du </a:t>
            </a:r>
            <a:r>
              <a:rPr lang="fr-FR" sz="5000" b="1" dirty="0" err="1"/>
              <a:t>podocyte</a:t>
            </a:r>
            <a:r>
              <a:rPr lang="fr-FR" sz="5000" b="1" dirty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fr-FR" sz="5000" b="1" dirty="0"/>
              <a:t>Schématiquement les SN </a:t>
            </a:r>
            <a:r>
              <a:rPr lang="fr-FR" sz="5000" b="1" dirty="0" smtClean="0"/>
              <a:t> </a:t>
            </a:r>
            <a:r>
              <a:rPr lang="fr-FR" sz="5000" b="1" dirty="0"/>
              <a:t>deux groupes :</a:t>
            </a:r>
          </a:p>
          <a:p>
            <a:pPr lvl="0"/>
            <a:r>
              <a:rPr lang="fr-FR" sz="5000" b="1" dirty="0"/>
              <a:t>Le 1</a:t>
            </a:r>
            <a:r>
              <a:rPr lang="fr-FR" sz="5000" b="1" baseline="30000" dirty="0"/>
              <a:t>er</a:t>
            </a:r>
            <a:r>
              <a:rPr lang="fr-FR" sz="5000" b="1" dirty="0"/>
              <a:t> groupe : </a:t>
            </a:r>
            <a:r>
              <a:rPr lang="fr-FR" sz="5000" b="1" dirty="0" smtClean="0"/>
              <a:t>néphroses </a:t>
            </a:r>
            <a:r>
              <a:rPr lang="fr-FR" sz="5000" b="1" dirty="0" err="1"/>
              <a:t>corticosensibles</a:t>
            </a:r>
            <a:r>
              <a:rPr lang="fr-FR" sz="5000" b="1" dirty="0"/>
              <a:t> ou </a:t>
            </a:r>
            <a:r>
              <a:rPr lang="fr-FR" sz="5000" b="1" dirty="0" err="1"/>
              <a:t>corticodépendantes</a:t>
            </a:r>
            <a:r>
              <a:rPr lang="fr-FR" sz="5000" b="1" dirty="0"/>
              <a:t> et certaines néphroses </a:t>
            </a:r>
            <a:r>
              <a:rPr lang="fr-FR" sz="5000" b="1" dirty="0" err="1"/>
              <a:t>corticorésistantes</a:t>
            </a:r>
            <a:r>
              <a:rPr lang="fr-FR" sz="5000" b="1" dirty="0"/>
              <a:t> </a:t>
            </a:r>
            <a:r>
              <a:rPr lang="fr-FR" sz="5000" b="1" dirty="0" smtClean="0"/>
              <a:t>( </a:t>
            </a:r>
            <a:r>
              <a:rPr lang="fr-FR" sz="5000" b="1" dirty="0"/>
              <a:t>sensibles aux traitements </a:t>
            </a:r>
            <a:r>
              <a:rPr lang="fr-FR" sz="5000" b="1" dirty="0" smtClean="0"/>
              <a:t>IS </a:t>
            </a:r>
            <a:r>
              <a:rPr lang="fr-FR" sz="5000" b="1" dirty="0"/>
              <a:t>et celles récidivant après transplantation) lié à un dysfonctionnement lymphocytaire T </a:t>
            </a:r>
            <a:r>
              <a:rPr lang="fr-FR" sz="5000" b="1" dirty="0" smtClean="0">
                <a:latin typeface="Calibri"/>
                <a:cs typeface="Calibri"/>
              </a:rPr>
              <a:t>→</a:t>
            </a:r>
            <a:r>
              <a:rPr lang="fr-FR" sz="5000" b="1" dirty="0" smtClean="0"/>
              <a:t>  </a:t>
            </a:r>
            <a:r>
              <a:rPr lang="fr-FR" sz="5000" b="1" dirty="0"/>
              <a:t>présence d’un facteur circulant modifiant la perméabilité glomérulaire non encore identifié à ce jour.</a:t>
            </a:r>
          </a:p>
          <a:p>
            <a:pPr lvl="0"/>
            <a:r>
              <a:rPr lang="fr-FR" sz="5000" b="1" dirty="0"/>
              <a:t>Le 2</a:t>
            </a:r>
            <a:r>
              <a:rPr lang="fr-FR" sz="5000" b="1" baseline="30000" dirty="0"/>
              <a:t>eme</a:t>
            </a:r>
            <a:r>
              <a:rPr lang="fr-FR" sz="5000" b="1" dirty="0"/>
              <a:t> groupe  où à l’inverse le SNCR </a:t>
            </a:r>
            <a:r>
              <a:rPr lang="fr-FR" sz="5000" b="1" dirty="0" smtClean="0">
                <a:latin typeface="Calibri"/>
                <a:cs typeface="Calibri"/>
              </a:rPr>
              <a:t>→</a:t>
            </a:r>
            <a:r>
              <a:rPr lang="fr-FR" sz="5000" b="1" dirty="0" smtClean="0"/>
              <a:t> </a:t>
            </a:r>
            <a:r>
              <a:rPr lang="fr-FR" sz="5000" b="1" dirty="0"/>
              <a:t>défaut primitif d’un constituant du filtre glomérulaire.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 Physiopathologie du SN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pPr>
              <a:buFont typeface="Wingdings" pitchFamily="2" charset="2"/>
              <a:buChar char="q"/>
            </a:pPr>
            <a:r>
              <a:rPr lang="fr-FR" b="1" dirty="0"/>
              <a:t>La physiopathologie des SN </a:t>
            </a:r>
            <a:r>
              <a:rPr lang="fr-FR" b="1" dirty="0" smtClean="0"/>
              <a:t>reproduite </a:t>
            </a:r>
            <a:r>
              <a:rPr lang="fr-FR" b="1" dirty="0"/>
              <a:t>sur le tableau suivant.</a:t>
            </a:r>
          </a:p>
          <a:p>
            <a:pPr>
              <a:buFont typeface="Wingdings" pitchFamily="2" charset="2"/>
              <a:buChar char="q"/>
            </a:pPr>
            <a:r>
              <a:rPr lang="fr-FR" b="1" dirty="0"/>
              <a:t>Le mécanisme de constitution des œdèmes </a:t>
            </a:r>
            <a:r>
              <a:rPr lang="fr-FR" b="1" dirty="0" smtClean="0"/>
              <a:t>: </a:t>
            </a:r>
            <a:r>
              <a:rPr lang="fr-FR" b="1" dirty="0"/>
              <a:t>plus complexe. Une modification intrinsèque de la perméabilité endothéliale n’est pas exclue dans le SN de l’enfant. Par ailleurs, la localisation tubulaire de la rétention rénale de NA+ dans le tube collecteur </a:t>
            </a:r>
            <a:r>
              <a:rPr lang="fr-FR" b="1" dirty="0" smtClean="0"/>
              <a:t>( </a:t>
            </a:r>
            <a:r>
              <a:rPr lang="fr-FR" b="1" dirty="0"/>
              <a:t>partie corticale </a:t>
            </a:r>
            <a:r>
              <a:rPr lang="fr-FR" b="1" dirty="0" smtClean="0"/>
              <a:t>) </a:t>
            </a:r>
            <a:r>
              <a:rPr lang="fr-FR" b="1" dirty="0"/>
              <a:t>a été mise en évidence dans les modèles animaux de SN .</a:t>
            </a:r>
          </a:p>
          <a:p>
            <a:pPr>
              <a:buNone/>
            </a:pPr>
            <a:r>
              <a:rPr lang="fr-FR" b="1" dirty="0" smtClean="0"/>
              <a:t>    De </a:t>
            </a:r>
            <a:r>
              <a:rPr lang="fr-FR" b="1" dirty="0"/>
              <a:t>ce fait l’</a:t>
            </a:r>
            <a:r>
              <a:rPr lang="fr-FR" b="1" dirty="0" err="1"/>
              <a:t>hypovolémie</a:t>
            </a:r>
            <a:r>
              <a:rPr lang="fr-FR" b="1" dirty="0"/>
              <a:t> n‘est plus considérée comme déterminante</a:t>
            </a:r>
            <a:r>
              <a:rPr lang="fr-FR" dirty="0"/>
              <a:t>.</a:t>
            </a:r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Type de description :la néphrose de l’enfant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pPr>
              <a:buNone/>
            </a:pPr>
            <a:r>
              <a:rPr lang="fr-FR" sz="4200" b="1" dirty="0">
                <a:solidFill>
                  <a:srgbClr val="0070C0"/>
                </a:solidFill>
              </a:rPr>
              <a:t>A/ </a:t>
            </a:r>
            <a:r>
              <a:rPr lang="fr-FR" sz="4200" b="1" u="sng" dirty="0">
                <a:solidFill>
                  <a:srgbClr val="0070C0"/>
                </a:solidFill>
              </a:rPr>
              <a:t>Tableau clinique</a:t>
            </a:r>
            <a:r>
              <a:rPr lang="fr-FR" sz="4200" b="1" dirty="0"/>
              <a:t> :</a:t>
            </a:r>
            <a:endParaRPr lang="fr-FR" sz="4200" dirty="0"/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 œdèmes</a:t>
            </a:r>
            <a:r>
              <a:rPr lang="fr-FR" dirty="0" smtClean="0">
                <a:latin typeface="Calibri"/>
                <a:cs typeface="Calibri"/>
              </a:rPr>
              <a:t>→</a:t>
            </a:r>
            <a:r>
              <a:rPr lang="fr-FR" dirty="0" smtClean="0"/>
              <a:t>  </a:t>
            </a:r>
            <a:r>
              <a:rPr lang="fr-FR" dirty="0"/>
              <a:t>rétention </a:t>
            </a:r>
            <a:r>
              <a:rPr lang="fr-FR" dirty="0" err="1"/>
              <a:t>hydrosodée</a:t>
            </a:r>
            <a:r>
              <a:rPr lang="fr-FR" dirty="0"/>
              <a:t> </a:t>
            </a:r>
            <a:r>
              <a:rPr lang="fr-FR" dirty="0" smtClean="0"/>
              <a:t>&gt;3 </a:t>
            </a:r>
            <a:r>
              <a:rPr lang="fr-FR" dirty="0"/>
              <a:t>à 5 % du poids du </a:t>
            </a:r>
            <a:r>
              <a:rPr lang="fr-FR" dirty="0" smtClean="0"/>
              <a:t>corps: </a:t>
            </a:r>
            <a:r>
              <a:rPr lang="fr-FR" dirty="0"/>
              <a:t>blancs, mous, indolores et </a:t>
            </a:r>
            <a:r>
              <a:rPr lang="fr-FR" dirty="0" smtClean="0"/>
              <a:t>gardant </a:t>
            </a:r>
            <a:r>
              <a:rPr lang="fr-FR" dirty="0"/>
              <a:t>le godet. A un degré de </a:t>
            </a:r>
            <a:r>
              <a:rPr lang="fr-FR" dirty="0" smtClean="0"/>
              <a:t>plus</a:t>
            </a:r>
            <a:r>
              <a:rPr lang="fr-FR" dirty="0" smtClean="0">
                <a:latin typeface="Calibri"/>
                <a:cs typeface="Calibri"/>
              </a:rPr>
              <a:t>→</a:t>
            </a:r>
            <a:r>
              <a:rPr lang="fr-FR" dirty="0" smtClean="0"/>
              <a:t> </a:t>
            </a:r>
            <a:r>
              <a:rPr lang="fr-FR" dirty="0"/>
              <a:t>tableau d’a</a:t>
            </a:r>
            <a:r>
              <a:rPr lang="fr-FR" b="1" dirty="0"/>
              <a:t>nasarque </a:t>
            </a:r>
            <a:r>
              <a:rPr lang="fr-FR" dirty="0"/>
              <a:t>avec ascite, épanchement pleural et épanchement péricardique.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 </a:t>
            </a:r>
            <a:r>
              <a:rPr lang="fr-FR" dirty="0"/>
              <a:t>douleurs </a:t>
            </a:r>
            <a:r>
              <a:rPr lang="fr-FR" dirty="0" smtClean="0"/>
              <a:t>abdominales</a:t>
            </a:r>
            <a:r>
              <a:rPr lang="fr-FR" dirty="0" smtClean="0">
                <a:latin typeface="Calibri"/>
                <a:cs typeface="Calibri"/>
              </a:rPr>
              <a:t>→</a:t>
            </a:r>
            <a:r>
              <a:rPr lang="fr-FR" dirty="0" smtClean="0"/>
              <a:t> </a:t>
            </a:r>
            <a:r>
              <a:rPr lang="fr-FR" dirty="0"/>
              <a:t>constitution rapide d’une ascite </a:t>
            </a:r>
            <a:r>
              <a:rPr lang="fr-FR" dirty="0" smtClean="0"/>
              <a:t>; mais doivent </a:t>
            </a:r>
            <a:r>
              <a:rPr lang="fr-FR" dirty="0"/>
              <a:t>aussi évoquer une complication inaugurale </a:t>
            </a:r>
            <a:r>
              <a:rPr lang="fr-FR" dirty="0" smtClean="0"/>
              <a:t>:péritonite</a:t>
            </a:r>
            <a:r>
              <a:rPr lang="fr-FR" dirty="0"/>
              <a:t>, un accident de thrombose ou une pancréatite. </a:t>
            </a:r>
          </a:p>
          <a:p>
            <a:pPr>
              <a:buFont typeface="Wingdings" pitchFamily="2" charset="2"/>
              <a:buChar char="q"/>
            </a:pPr>
            <a:r>
              <a:rPr lang="fr-FR" dirty="0"/>
              <a:t>Il arrive que le SN soit découvert lors d’un examen d’urines systématique mettant en évidence une protéinurie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b="1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B/ Tableau biologique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>
              <a:buFont typeface="Wingdings" pitchFamily="2" charset="2"/>
              <a:buChar char="q"/>
            </a:pPr>
            <a:r>
              <a:rPr lang="fr-FR" sz="5600" dirty="0" smtClean="0"/>
              <a:t>La protéinurie+++ :bandelettes </a:t>
            </a:r>
            <a:r>
              <a:rPr lang="fr-FR" sz="5600" dirty="0"/>
              <a:t>urinaires </a:t>
            </a:r>
          </a:p>
          <a:p>
            <a:pPr lvl="0">
              <a:buFont typeface="Wingdings" pitchFamily="2" charset="2"/>
              <a:buChar char="q"/>
            </a:pPr>
            <a:r>
              <a:rPr lang="fr-FR" sz="5600" dirty="0"/>
              <a:t>Le dosage quantitatif </a:t>
            </a:r>
            <a:r>
              <a:rPr lang="fr-FR" sz="5600" dirty="0" smtClean="0"/>
              <a:t> protéinurie: </a:t>
            </a:r>
            <a:r>
              <a:rPr lang="fr-FR" sz="5600" dirty="0" smtClean="0">
                <a:latin typeface="Calibri"/>
                <a:cs typeface="Calibri"/>
              </a:rPr>
              <a:t>˃</a:t>
            </a:r>
            <a:r>
              <a:rPr lang="fr-FR" sz="5600" dirty="0" smtClean="0"/>
              <a:t>50mg/kg</a:t>
            </a:r>
            <a:r>
              <a:rPr lang="fr-FR" sz="5600" dirty="0"/>
              <a:t> /j ou 40mg/h/m</a:t>
            </a:r>
            <a:r>
              <a:rPr lang="fr-FR" sz="5600" b="1" baseline="-25000" dirty="0"/>
              <a:t>2</a:t>
            </a:r>
            <a:r>
              <a:rPr lang="fr-FR" sz="5600" b="1" dirty="0"/>
              <a:t> </a:t>
            </a:r>
            <a:r>
              <a:rPr lang="fr-FR" sz="5600" dirty="0"/>
              <a:t>.Chez le </a:t>
            </a:r>
            <a:r>
              <a:rPr lang="fr-FR" sz="5600" dirty="0" smtClean="0"/>
              <a:t>tout petit </a:t>
            </a:r>
            <a:r>
              <a:rPr lang="fr-FR" sz="5600" dirty="0"/>
              <a:t>le rapport protéine / créatinine urinaire sur un échantillon d’urines est </a:t>
            </a:r>
            <a:r>
              <a:rPr lang="fr-FR" sz="5600" dirty="0" smtClean="0"/>
              <a:t> utile( </a:t>
            </a:r>
            <a:r>
              <a:rPr lang="fr-FR" sz="5600" dirty="0"/>
              <a:t>200 et 400 </a:t>
            </a:r>
            <a:r>
              <a:rPr lang="fr-FR" sz="5600" dirty="0" smtClean="0"/>
              <a:t>mg/ml).</a:t>
            </a:r>
            <a:endParaRPr lang="fr-FR" sz="5600" dirty="0"/>
          </a:p>
          <a:p>
            <a:pPr lvl="0">
              <a:buFont typeface="Wingdings" pitchFamily="2" charset="2"/>
              <a:buChar char="q"/>
            </a:pPr>
            <a:r>
              <a:rPr lang="fr-FR" sz="5600" dirty="0"/>
              <a:t>L’index de sélectivité des protéines urinaires </a:t>
            </a:r>
            <a:r>
              <a:rPr lang="fr-FR" sz="5600" dirty="0" smtClean="0"/>
              <a:t>: </a:t>
            </a:r>
            <a:r>
              <a:rPr lang="fr-FR" sz="5600" dirty="0"/>
              <a:t>rapport des clearances de l’</a:t>
            </a:r>
            <a:r>
              <a:rPr lang="fr-FR" sz="5600" dirty="0" err="1"/>
              <a:t>IgG</a:t>
            </a:r>
            <a:r>
              <a:rPr lang="fr-FR" sz="5600" dirty="0"/>
              <a:t> (PM : 150.000 DA) et de l’albumine(PM=70.000 DA) ou de la transferrine (PM=80.000 ).Un </a:t>
            </a:r>
            <a:r>
              <a:rPr lang="fr-FR" sz="5600" dirty="0" smtClean="0"/>
              <a:t>IS </a:t>
            </a:r>
            <a:r>
              <a:rPr lang="fr-FR" sz="5600" dirty="0"/>
              <a:t>faible </a:t>
            </a:r>
            <a:r>
              <a:rPr lang="fr-FR" sz="5600" dirty="0" smtClean="0">
                <a:latin typeface="Calibri"/>
                <a:cs typeface="Calibri"/>
              </a:rPr>
              <a:t>→</a:t>
            </a:r>
            <a:r>
              <a:rPr lang="fr-FR" sz="5600" dirty="0" smtClean="0"/>
              <a:t> </a:t>
            </a:r>
            <a:r>
              <a:rPr lang="fr-FR" sz="5600" dirty="0"/>
              <a:t>SN à lésions </a:t>
            </a:r>
            <a:r>
              <a:rPr lang="fr-FR" sz="5600" dirty="0" smtClean="0"/>
              <a:t>minimes; </a:t>
            </a:r>
            <a:r>
              <a:rPr lang="fr-FR" sz="5600" dirty="0" smtClean="0">
                <a:latin typeface="Calibri"/>
                <a:cs typeface="Calibri"/>
              </a:rPr>
              <a:t>˃</a:t>
            </a:r>
            <a:r>
              <a:rPr lang="fr-FR" sz="5600" dirty="0" smtClean="0"/>
              <a:t> </a:t>
            </a:r>
            <a:r>
              <a:rPr lang="fr-FR" sz="5600" dirty="0"/>
              <a:t>0,15 </a:t>
            </a:r>
            <a:r>
              <a:rPr lang="fr-FR" sz="5600" dirty="0" smtClean="0"/>
              <a:t> </a:t>
            </a:r>
            <a:r>
              <a:rPr lang="fr-FR" sz="5600" dirty="0"/>
              <a:t>lésions glomérulaires </a:t>
            </a:r>
            <a:r>
              <a:rPr lang="fr-FR" sz="5600" dirty="0" smtClean="0"/>
              <a:t>+++.</a:t>
            </a:r>
            <a:endParaRPr lang="fr-FR" sz="5600" dirty="0"/>
          </a:p>
          <a:p>
            <a:pPr lvl="0">
              <a:buFont typeface="Wingdings" pitchFamily="2" charset="2"/>
              <a:buChar char="q"/>
            </a:pPr>
            <a:r>
              <a:rPr lang="fr-FR" sz="5600" dirty="0"/>
              <a:t>Le SN s’accompagne d’une rétention sodée une </a:t>
            </a:r>
            <a:r>
              <a:rPr lang="fr-FR" sz="5600" dirty="0" err="1"/>
              <a:t>natriurèse</a:t>
            </a:r>
            <a:r>
              <a:rPr lang="fr-FR" sz="5600" dirty="0"/>
              <a:t> très basse inférieure à 5mol/j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>
              <a:buFont typeface="Wingdings" pitchFamily="2" charset="2"/>
              <a:buChar char="q"/>
            </a:pPr>
            <a:r>
              <a:rPr lang="fr-FR" sz="9600" dirty="0" smtClean="0"/>
              <a:t>La protidémie </a:t>
            </a:r>
            <a:r>
              <a:rPr lang="fr-FR" sz="9600" dirty="0" smtClean="0">
                <a:latin typeface="Calibri"/>
                <a:cs typeface="Calibri"/>
              </a:rPr>
              <a:t>↘↘</a:t>
            </a:r>
            <a:r>
              <a:rPr lang="fr-FR" sz="9600" dirty="0" smtClean="0"/>
              <a:t>;lipides sanguins</a:t>
            </a:r>
            <a:r>
              <a:rPr lang="fr-FR" sz="9600" dirty="0" smtClean="0">
                <a:latin typeface="Calibri"/>
                <a:cs typeface="Calibri"/>
              </a:rPr>
              <a:t>↗↗</a:t>
            </a:r>
            <a:r>
              <a:rPr lang="fr-FR" sz="9600" dirty="0" smtClean="0"/>
              <a:t>. La protidémie </a:t>
            </a:r>
            <a:r>
              <a:rPr lang="fr-FR" sz="9600" dirty="0" smtClean="0">
                <a:latin typeface="Calibri"/>
                <a:cs typeface="Calibri"/>
              </a:rPr>
              <a:t>&lt;</a:t>
            </a:r>
            <a:r>
              <a:rPr lang="fr-FR" sz="9600" dirty="0" smtClean="0"/>
              <a:t>50g/l et l’albuminémie </a:t>
            </a:r>
            <a:r>
              <a:rPr lang="fr-FR" sz="9600" dirty="0" smtClean="0">
                <a:latin typeface="Calibri"/>
                <a:cs typeface="Calibri"/>
              </a:rPr>
              <a:t>&lt;</a:t>
            </a:r>
            <a:r>
              <a:rPr lang="fr-FR" sz="9600" dirty="0" smtClean="0"/>
              <a:t>30j/l.</a:t>
            </a:r>
          </a:p>
          <a:p>
            <a:pPr lvl="0">
              <a:buFont typeface="Wingdings" pitchFamily="2" charset="2"/>
              <a:buChar char="q"/>
            </a:pPr>
            <a:r>
              <a:rPr lang="fr-FR" sz="9600" dirty="0" smtClean="0"/>
              <a:t>L’électrophorèse des protéines sanguines :</a:t>
            </a:r>
            <a:r>
              <a:rPr lang="fr-FR" sz="9600" dirty="0" smtClean="0">
                <a:latin typeface="Calibri"/>
                <a:cs typeface="Calibri"/>
              </a:rPr>
              <a:t>↘</a:t>
            </a:r>
            <a:r>
              <a:rPr lang="fr-FR" sz="9600" dirty="0" smtClean="0"/>
              <a:t> albuminémie ;</a:t>
            </a:r>
            <a:r>
              <a:rPr lang="fr-FR" sz="9600" dirty="0" smtClean="0">
                <a:latin typeface="Calibri"/>
                <a:cs typeface="Calibri"/>
              </a:rPr>
              <a:t>↗</a:t>
            </a:r>
            <a:r>
              <a:rPr lang="fr-FR" sz="9600" dirty="0" smtClean="0"/>
              <a:t> des </a:t>
            </a:r>
            <a:r>
              <a:rPr lang="fr-FR" sz="9600" dirty="0" smtClean="0">
                <a:sym typeface="Symbol"/>
              </a:rPr>
              <a:t></a:t>
            </a:r>
            <a:r>
              <a:rPr lang="fr-FR" sz="9600" dirty="0" smtClean="0"/>
              <a:t>2 globulines et des </a:t>
            </a:r>
            <a:r>
              <a:rPr lang="fr-FR" sz="9600" dirty="0" smtClean="0">
                <a:sym typeface="Symbol"/>
              </a:rPr>
              <a:t></a:t>
            </a:r>
            <a:r>
              <a:rPr lang="fr-FR" sz="9600" dirty="0" smtClean="0"/>
              <a:t> globulines.</a:t>
            </a:r>
          </a:p>
          <a:p>
            <a:pPr>
              <a:buFont typeface="Wingdings" pitchFamily="2" charset="2"/>
              <a:buChar char="q"/>
            </a:pPr>
            <a:r>
              <a:rPr lang="fr-FR" sz="9600" dirty="0" smtClean="0"/>
              <a:t>Pour les autres protéines, les taux de fibrinogène et de </a:t>
            </a:r>
            <a:r>
              <a:rPr lang="el-GR" sz="9600" dirty="0" smtClean="0"/>
              <a:t>β</a:t>
            </a:r>
            <a:r>
              <a:rPr lang="fr-FR" sz="9600" dirty="0" err="1" smtClean="0"/>
              <a:t>lipoproteines</a:t>
            </a:r>
            <a:r>
              <a:rPr lang="fr-FR" sz="9600" dirty="0" smtClean="0"/>
              <a:t> </a:t>
            </a:r>
            <a:r>
              <a:rPr lang="fr-FR" sz="9600" dirty="0" smtClean="0">
                <a:latin typeface="Calibri"/>
                <a:cs typeface="Calibri"/>
              </a:rPr>
              <a:t>↗;</a:t>
            </a:r>
            <a:r>
              <a:rPr lang="fr-FR" sz="9600" dirty="0" smtClean="0"/>
              <a:t> antithrombine  </a:t>
            </a:r>
            <a:r>
              <a:rPr lang="fr-FR" sz="9600" dirty="0" smtClean="0">
                <a:latin typeface="Calibri"/>
                <a:cs typeface="Calibri"/>
              </a:rPr>
              <a:t>↘.</a:t>
            </a:r>
            <a:endParaRPr lang="fr-FR" sz="9600" dirty="0" smtClean="0"/>
          </a:p>
          <a:p>
            <a:pPr lvl="0">
              <a:buFont typeface="Wingdings" pitchFamily="2" charset="2"/>
              <a:buChar char="q"/>
            </a:pPr>
            <a:r>
              <a:rPr lang="fr-FR" sz="9600" dirty="0" smtClean="0"/>
              <a:t>La natrémie  souvent normale; peut être </a:t>
            </a:r>
            <a:r>
              <a:rPr lang="fr-FR" sz="9600" dirty="0" smtClean="0">
                <a:latin typeface="Calibri"/>
                <a:cs typeface="Calibri"/>
              </a:rPr>
              <a:t>↘</a:t>
            </a:r>
            <a:r>
              <a:rPr lang="fr-FR" sz="9600" dirty="0" smtClean="0"/>
              <a:t> si </a:t>
            </a:r>
            <a:r>
              <a:rPr lang="fr-FR" sz="9600" dirty="0" err="1" smtClean="0"/>
              <a:t>hémodillution</a:t>
            </a:r>
            <a:r>
              <a:rPr lang="fr-FR" sz="9600" dirty="0" smtClean="0"/>
              <a:t> </a:t>
            </a:r>
            <a:r>
              <a:rPr lang="fr-FR" sz="9600" dirty="0" smtClean="0">
                <a:latin typeface="Calibri"/>
                <a:cs typeface="Calibri"/>
              </a:rPr>
              <a:t>→</a:t>
            </a:r>
            <a:r>
              <a:rPr lang="fr-FR" sz="9600" dirty="0" smtClean="0"/>
              <a:t> rétention hydrique anormale due  à l’</a:t>
            </a:r>
            <a:r>
              <a:rPr lang="fr-FR" sz="9600" dirty="0" err="1" smtClean="0"/>
              <a:t>hypovolémie</a:t>
            </a:r>
            <a:r>
              <a:rPr lang="fr-FR" sz="9600" dirty="0" smtClean="0"/>
              <a:t> et à la sécrétion inappropriée d’hormone antidiurétique.</a:t>
            </a:r>
          </a:p>
          <a:p>
            <a:pPr lvl="0">
              <a:buFont typeface="Wingdings" pitchFamily="2" charset="2"/>
              <a:buChar char="q"/>
            </a:pPr>
            <a:r>
              <a:rPr lang="fr-FR" sz="9600" dirty="0" smtClean="0"/>
              <a:t>La </a:t>
            </a:r>
            <a:r>
              <a:rPr lang="fr-FR" sz="9600" dirty="0" err="1" smtClean="0"/>
              <a:t>Kalliemie</a:t>
            </a:r>
            <a:r>
              <a:rPr lang="fr-FR" sz="9600" dirty="0" smtClean="0"/>
              <a:t> peut être </a:t>
            </a:r>
            <a:r>
              <a:rPr lang="fr-FR" sz="9600" dirty="0" smtClean="0">
                <a:latin typeface="Calibri"/>
                <a:cs typeface="Calibri"/>
              </a:rPr>
              <a:t>↗ si </a:t>
            </a:r>
            <a:r>
              <a:rPr lang="fr-FR" sz="9600" dirty="0" err="1" smtClean="0">
                <a:latin typeface="Calibri"/>
                <a:cs typeface="Calibri"/>
              </a:rPr>
              <a:t>insuf</a:t>
            </a:r>
            <a:r>
              <a:rPr lang="fr-FR" sz="9600" dirty="0" smtClean="0">
                <a:latin typeface="Calibri"/>
                <a:cs typeface="Calibri"/>
              </a:rPr>
              <a:t> </a:t>
            </a:r>
            <a:r>
              <a:rPr lang="fr-FR" sz="9600" dirty="0" smtClean="0"/>
              <a:t>rénale avec oligurie.</a:t>
            </a:r>
          </a:p>
          <a:p>
            <a:pPr lvl="0">
              <a:buFont typeface="Wingdings" pitchFamily="2" charset="2"/>
              <a:buChar char="q"/>
            </a:pPr>
            <a:r>
              <a:rPr lang="fr-FR" sz="9600" dirty="0" smtClean="0"/>
              <a:t>La calcémie est toujours basse en relation avec l’</a:t>
            </a:r>
            <a:r>
              <a:rPr lang="fr-FR" sz="9600" dirty="0" err="1" smtClean="0"/>
              <a:t>hypoprotidémie</a:t>
            </a:r>
            <a:r>
              <a:rPr lang="fr-FR" sz="9600" dirty="0" smtClean="0"/>
              <a:t>.</a:t>
            </a:r>
          </a:p>
          <a:p>
            <a:pPr lvl="0">
              <a:buFont typeface="Wingdings" pitchFamily="2" charset="2"/>
              <a:buChar char="q"/>
            </a:pPr>
            <a:r>
              <a:rPr lang="fr-FR" sz="9600" dirty="0" smtClean="0"/>
              <a:t>Le taux de créatinine plasmatique est habituellement normal.</a:t>
            </a:r>
          </a:p>
          <a:p>
            <a:pPr lvl="0">
              <a:buFont typeface="Wingdings" pitchFamily="2" charset="2"/>
              <a:buChar char="q"/>
            </a:pPr>
            <a:r>
              <a:rPr lang="fr-FR" sz="9600" dirty="0" smtClean="0"/>
              <a:t>Les taux d’HB et d’HT </a:t>
            </a:r>
            <a:r>
              <a:rPr lang="fr-FR" sz="9600" dirty="0" smtClean="0">
                <a:latin typeface="Calibri"/>
                <a:cs typeface="Calibri"/>
              </a:rPr>
              <a:t>↗</a:t>
            </a:r>
            <a:r>
              <a:rPr lang="fr-FR" sz="9600" dirty="0" smtClean="0"/>
              <a:t> si </a:t>
            </a:r>
            <a:r>
              <a:rPr lang="fr-FR" sz="9600" dirty="0" err="1" smtClean="0"/>
              <a:t>hypovolémie</a:t>
            </a:r>
            <a:r>
              <a:rPr lang="fr-FR" sz="9600" dirty="0" smtClean="0"/>
              <a:t>. Le taux de plaquettes </a:t>
            </a:r>
            <a:r>
              <a:rPr lang="fr-FR" sz="9600" dirty="0" smtClean="0">
                <a:latin typeface="Calibri"/>
                <a:cs typeface="Calibri"/>
              </a:rPr>
              <a:t>↗.</a:t>
            </a:r>
            <a:r>
              <a:rPr lang="fr-FR" sz="9600" dirty="0" smtClean="0"/>
              <a:t> 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Tableau </a:t>
            </a:r>
            <a:r>
              <a:rPr lang="fr-FR" b="1" dirty="0" err="1" smtClean="0">
                <a:solidFill>
                  <a:srgbClr val="FF0000"/>
                </a:solidFill>
              </a:rPr>
              <a:t>anatomo</a:t>
            </a:r>
            <a:r>
              <a:rPr lang="fr-FR" b="1" dirty="0" smtClean="0">
                <a:solidFill>
                  <a:srgbClr val="FF0000"/>
                </a:solidFill>
              </a:rPr>
              <a:t> - pathologique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Le </a:t>
            </a:r>
            <a:r>
              <a:rPr lang="fr-FR" dirty="0"/>
              <a:t>SNI est défini par l’association d’un SN </a:t>
            </a:r>
            <a:r>
              <a:rPr lang="fr-FR" dirty="0" smtClean="0"/>
              <a:t>clin +LGM ou une </a:t>
            </a:r>
            <a:r>
              <a:rPr lang="fr-FR" dirty="0" err="1"/>
              <a:t>hyalinose</a:t>
            </a:r>
            <a:r>
              <a:rPr lang="fr-FR" dirty="0"/>
              <a:t> segmentaire et </a:t>
            </a:r>
            <a:r>
              <a:rPr lang="fr-FR" dirty="0" err="1"/>
              <a:t>foccale</a:t>
            </a:r>
            <a:r>
              <a:rPr lang="fr-FR" dirty="0"/>
              <a:t> (HSF) ou une prolifération </a:t>
            </a:r>
            <a:r>
              <a:rPr lang="fr-FR" dirty="0" err="1"/>
              <a:t>mésangiale</a:t>
            </a:r>
            <a:r>
              <a:rPr lang="fr-FR" dirty="0"/>
              <a:t> diffuse (PMD)</a:t>
            </a:r>
          </a:p>
          <a:p>
            <a:r>
              <a:rPr lang="fr-FR" dirty="0" smtClean="0"/>
              <a:t> Aucun </a:t>
            </a:r>
            <a:r>
              <a:rPr lang="fr-FR" dirty="0"/>
              <a:t>dépôt d’immunoglobulines (</a:t>
            </a:r>
            <a:r>
              <a:rPr lang="fr-FR" dirty="0" err="1"/>
              <a:t>Ig</a:t>
            </a:r>
            <a:r>
              <a:rPr lang="fr-FR" dirty="0"/>
              <a:t>)ou de complément en immunofluorescence (IF)</a:t>
            </a:r>
          </a:p>
          <a:p>
            <a:r>
              <a:rPr lang="fr-FR" dirty="0" smtClean="0"/>
              <a:t>La ME ;effacement </a:t>
            </a:r>
            <a:r>
              <a:rPr lang="fr-FR" dirty="0"/>
              <a:t>des pédicelles des </a:t>
            </a:r>
            <a:r>
              <a:rPr lang="fr-FR" dirty="0" err="1"/>
              <a:t>podocytes</a:t>
            </a:r>
            <a:r>
              <a:rPr lang="fr-FR" dirty="0"/>
              <a:t> qui ne s’attachent pas sur la MBG.</a:t>
            </a:r>
          </a:p>
          <a:p>
            <a:r>
              <a:rPr lang="fr-FR" dirty="0"/>
              <a:t>Si </a:t>
            </a:r>
            <a:r>
              <a:rPr lang="fr-FR" dirty="0" smtClean="0"/>
              <a:t>ces </a:t>
            </a:r>
            <a:r>
              <a:rPr lang="fr-FR" dirty="0"/>
              <a:t>différents aspects histologiques </a:t>
            </a:r>
            <a:r>
              <a:rPr lang="fr-FR" dirty="0" smtClean="0">
                <a:latin typeface="Calibri"/>
                <a:cs typeface="Calibri"/>
              </a:rPr>
              <a:t>→</a:t>
            </a:r>
            <a:r>
              <a:rPr lang="fr-FR" dirty="0" smtClean="0"/>
              <a:t>valeur </a:t>
            </a:r>
            <a:r>
              <a:rPr lang="fr-FR" dirty="0"/>
              <a:t>pronostique en terme de réponse à la corticothérapie et d’évolution à long terme, ils ne permettent pas de distinguer plusieurs entités. Il est préférable de distinguer les patients </a:t>
            </a:r>
            <a:r>
              <a:rPr lang="fr-FR" dirty="0" err="1"/>
              <a:t>corticosensibles</a:t>
            </a:r>
            <a:r>
              <a:rPr lang="fr-FR" dirty="0"/>
              <a:t> et </a:t>
            </a:r>
            <a:r>
              <a:rPr lang="fr-FR" dirty="0" err="1"/>
              <a:t>corticorésistants</a:t>
            </a:r>
            <a:r>
              <a:rPr lang="fr-FR" dirty="0"/>
              <a:t>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 Complications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Font typeface="Wingdings" pitchFamily="2" charset="2"/>
              <a:buChar char="q"/>
            </a:pPr>
            <a:r>
              <a:rPr lang="fr-FR" sz="2000" b="1" dirty="0" smtClean="0"/>
              <a:t>IR aiguë</a:t>
            </a:r>
            <a:r>
              <a:rPr lang="fr-FR" sz="2000" b="1" dirty="0" smtClean="0">
                <a:latin typeface="Calibri"/>
                <a:cs typeface="Calibri"/>
              </a:rPr>
              <a:t>→</a:t>
            </a:r>
            <a:r>
              <a:rPr lang="fr-FR" sz="2000" b="1" dirty="0" err="1" smtClean="0"/>
              <a:t>hypovolémie</a:t>
            </a:r>
            <a:r>
              <a:rPr lang="fr-FR" sz="2000" b="1" dirty="0" smtClean="0"/>
              <a:t>:</a:t>
            </a:r>
            <a:r>
              <a:rPr lang="fr-FR" sz="2000" b="1" dirty="0" smtClean="0">
                <a:latin typeface="Calibri"/>
                <a:cs typeface="Calibri"/>
              </a:rPr>
              <a:t>↘</a:t>
            </a:r>
            <a:r>
              <a:rPr lang="fr-FR" sz="2000" b="1" dirty="0" smtClean="0"/>
              <a:t> </a:t>
            </a:r>
            <a:r>
              <a:rPr lang="fr-FR" sz="2000" b="1" dirty="0"/>
              <a:t>filtration glomérulaire secondaire à la fusion des </a:t>
            </a:r>
            <a:r>
              <a:rPr lang="fr-FR" sz="2000" b="1" dirty="0" smtClean="0"/>
              <a:t>pédicelles(transitoire ). </a:t>
            </a:r>
            <a:r>
              <a:rPr lang="fr-FR" sz="2000" b="1" dirty="0"/>
              <a:t>Elle peut être également secondaire à une thrombose des veines rénales ou à une néphrite interstitielle en particulier après l’administration de Furosémide.</a:t>
            </a:r>
          </a:p>
          <a:p>
            <a:pPr lvl="0">
              <a:buFont typeface="Wingdings" pitchFamily="2" charset="2"/>
              <a:buChar char="q"/>
            </a:pPr>
            <a:r>
              <a:rPr lang="fr-FR" sz="2000" b="1" dirty="0" smtClean="0"/>
              <a:t>Complications </a:t>
            </a:r>
            <a:r>
              <a:rPr lang="fr-FR" sz="2000" b="1" dirty="0"/>
              <a:t>infectieuses </a:t>
            </a:r>
            <a:r>
              <a:rPr lang="fr-FR" sz="2000" b="1" dirty="0" smtClean="0"/>
              <a:t>: </a:t>
            </a:r>
            <a:r>
              <a:rPr lang="fr-FR" sz="2000" b="1" dirty="0"/>
              <a:t>début de la maladie </a:t>
            </a:r>
            <a:r>
              <a:rPr lang="fr-FR" sz="2000" b="1" dirty="0" smtClean="0"/>
              <a:t>ou</a:t>
            </a:r>
            <a:r>
              <a:rPr lang="fr-FR" sz="2000" b="1" dirty="0" smtClean="0">
                <a:latin typeface="Calibri"/>
                <a:cs typeface="Calibri"/>
              </a:rPr>
              <a:t>→</a:t>
            </a:r>
            <a:r>
              <a:rPr lang="fr-FR" sz="2000" b="1" dirty="0" smtClean="0"/>
              <a:t> rechute </a:t>
            </a:r>
            <a:r>
              <a:rPr lang="fr-FR" sz="2000" b="1" dirty="0"/>
              <a:t>d’un SNI connu. </a:t>
            </a:r>
            <a:r>
              <a:rPr lang="fr-FR" sz="2000" b="1" dirty="0" smtClean="0"/>
              <a:t>+++ </a:t>
            </a:r>
            <a:r>
              <a:rPr lang="fr-FR" sz="2000" b="1" dirty="0"/>
              <a:t>la péritonite </a:t>
            </a:r>
            <a:r>
              <a:rPr lang="fr-FR" sz="2000" b="1" dirty="0" smtClean="0"/>
              <a:t>(pneumocoque+++). Autres </a:t>
            </a:r>
            <a:r>
              <a:rPr lang="fr-FR" sz="2000" b="1" dirty="0"/>
              <a:t>micro organismes  : E., coli, </a:t>
            </a:r>
            <a:r>
              <a:rPr lang="fr-FR" sz="2000" b="1" dirty="0" err="1"/>
              <a:t>strepto</a:t>
            </a:r>
            <a:r>
              <a:rPr lang="fr-FR" sz="2000" b="1" dirty="0"/>
              <a:t> </a:t>
            </a:r>
            <a:r>
              <a:rPr lang="fr-FR" sz="2000" b="1" dirty="0">
                <a:sym typeface="Symbol"/>
              </a:rPr>
              <a:t></a:t>
            </a:r>
            <a:r>
              <a:rPr lang="fr-FR" sz="2000" b="1" dirty="0"/>
              <a:t>, </a:t>
            </a:r>
            <a:r>
              <a:rPr lang="fr-FR" sz="2000" b="1" dirty="0" err="1"/>
              <a:t>Hémophilus</a:t>
            </a:r>
            <a:r>
              <a:rPr lang="fr-FR" sz="2000" b="1" dirty="0"/>
              <a:t> </a:t>
            </a:r>
            <a:r>
              <a:rPr lang="fr-FR" sz="2000" b="1" dirty="0" err="1"/>
              <a:t>influenzae</a:t>
            </a:r>
            <a:r>
              <a:rPr lang="fr-FR" sz="2000" b="1" dirty="0"/>
              <a:t>  </a:t>
            </a:r>
            <a:r>
              <a:rPr lang="fr-FR" sz="2000" b="1" dirty="0" smtClean="0"/>
              <a:t>ou </a:t>
            </a:r>
            <a:r>
              <a:rPr lang="fr-FR" sz="2000" b="1" dirty="0"/>
              <a:t>gram négatifs. </a:t>
            </a:r>
            <a:r>
              <a:rPr lang="fr-FR" sz="2000" b="1" dirty="0" smtClean="0"/>
              <a:t>Mais aussi </a:t>
            </a:r>
            <a:r>
              <a:rPr lang="fr-FR" sz="2000" b="1" dirty="0"/>
              <a:t>méningite , </a:t>
            </a:r>
            <a:r>
              <a:rPr lang="fr-FR" sz="2000" b="1" dirty="0" smtClean="0"/>
              <a:t> </a:t>
            </a:r>
            <a:r>
              <a:rPr lang="fr-FR" sz="2000" b="1" dirty="0"/>
              <a:t>pneumonie ou </a:t>
            </a:r>
            <a:r>
              <a:rPr lang="fr-FR" sz="2000" b="1" dirty="0" smtClean="0"/>
              <a:t>cellulite..</a:t>
            </a:r>
            <a:endParaRPr lang="fr-FR" sz="2000" b="1" dirty="0"/>
          </a:p>
          <a:p>
            <a:pPr lvl="0">
              <a:buFont typeface="Wingdings" pitchFamily="2" charset="2"/>
              <a:buChar char="q"/>
            </a:pPr>
            <a:r>
              <a:rPr lang="fr-FR" sz="2000" b="1" dirty="0" smtClean="0"/>
              <a:t>Complications </a:t>
            </a:r>
            <a:r>
              <a:rPr lang="fr-FR" sz="2000" b="1" dirty="0" err="1"/>
              <a:t>thrombo</a:t>
            </a:r>
            <a:r>
              <a:rPr lang="fr-FR" sz="2000" b="1" dirty="0"/>
              <a:t>- emboliques : </a:t>
            </a:r>
            <a:r>
              <a:rPr lang="fr-FR" sz="2000" b="1" dirty="0" smtClean="0"/>
              <a:t>hypercoagulabilité</a:t>
            </a:r>
            <a:r>
              <a:rPr lang="fr-FR" sz="2000" b="1" dirty="0"/>
              <a:t>, </a:t>
            </a:r>
            <a:r>
              <a:rPr lang="fr-FR" sz="2000" b="1" dirty="0" err="1" smtClean="0"/>
              <a:t>hypovolémie</a:t>
            </a:r>
            <a:r>
              <a:rPr lang="fr-FR" sz="2000" b="1" dirty="0" smtClean="0"/>
              <a:t>, immobilisation </a:t>
            </a:r>
            <a:r>
              <a:rPr lang="fr-FR" sz="2000" b="1" dirty="0"/>
              <a:t>et </a:t>
            </a:r>
            <a:r>
              <a:rPr lang="fr-FR" sz="2000" b="1" dirty="0" smtClean="0"/>
              <a:t>infection</a:t>
            </a:r>
            <a:r>
              <a:rPr lang="fr-FR" sz="2000" b="1" dirty="0"/>
              <a:t>. </a:t>
            </a:r>
            <a:endParaRPr lang="fr-FR" sz="2000" b="1" dirty="0" smtClean="0"/>
          </a:p>
          <a:p>
            <a:pPr lvl="0">
              <a:buFont typeface="Wingdings" pitchFamily="2" charset="2"/>
              <a:buChar char="q"/>
            </a:pPr>
            <a:r>
              <a:rPr lang="fr-FR" sz="2000" b="1" dirty="0" smtClean="0"/>
              <a:t>Par </a:t>
            </a:r>
            <a:r>
              <a:rPr lang="fr-FR" sz="2000" b="1" dirty="0"/>
              <a:t>ailleurs , de nombreuses perturbations de l’hématose ont été décrites : </a:t>
            </a:r>
            <a:r>
              <a:rPr lang="fr-FR" sz="2000" b="1" dirty="0" smtClean="0"/>
              <a:t>Les </a:t>
            </a:r>
            <a:r>
              <a:rPr lang="fr-FR" sz="2000" b="1" dirty="0"/>
              <a:t>plus fréquemment citées sont la thrombose des veines rénales ,suspectée devant une hématurie macroscopique brusque , l’embolie pulmonaire devant des signes </a:t>
            </a:r>
            <a:r>
              <a:rPr lang="fr-FR" sz="2000" b="1" dirty="0" smtClean="0"/>
              <a:t>respiratoires.</a:t>
            </a:r>
            <a:endParaRPr lang="fr-FR" sz="20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400" b="1" dirty="0" smtClean="0">
                <a:solidFill>
                  <a:srgbClr val="FF0000"/>
                </a:solidFill>
              </a:rPr>
              <a:t>Prise en charge du syndrome néphrotique </a:t>
            </a:r>
            <a:r>
              <a:rPr lang="fr-FR" sz="4400" b="1" dirty="0" err="1" smtClean="0">
                <a:solidFill>
                  <a:srgbClr val="FF0000"/>
                </a:solidFill>
              </a:rPr>
              <a:t>corticosensible</a:t>
            </a:r>
            <a:endParaRPr lang="fr-FR" sz="4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A/ </a:t>
            </a:r>
            <a:r>
              <a:rPr lang="fr-FR" b="1" u="sng" dirty="0" smtClean="0">
                <a:solidFill>
                  <a:srgbClr val="FF0000"/>
                </a:solidFill>
              </a:rPr>
              <a:t>Traitement symptomatique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>
              <a:buFont typeface="Wingdings" pitchFamily="2" charset="2"/>
              <a:buChar char="q"/>
            </a:pPr>
            <a:r>
              <a:rPr lang="fr-FR" sz="8000" b="1" dirty="0" smtClean="0"/>
              <a:t>Le </a:t>
            </a:r>
            <a:r>
              <a:rPr lang="fr-FR" sz="8000" b="1" dirty="0"/>
              <a:t>repos au </a:t>
            </a:r>
            <a:r>
              <a:rPr lang="fr-FR" sz="8000" b="1" dirty="0" smtClean="0"/>
              <a:t>lit</a:t>
            </a:r>
            <a:r>
              <a:rPr lang="fr-FR" sz="8000" b="1" dirty="0" smtClean="0">
                <a:latin typeface="Calibri"/>
                <a:cs typeface="Calibri"/>
              </a:rPr>
              <a:t>→</a:t>
            </a:r>
            <a:r>
              <a:rPr lang="fr-FR" sz="8000" b="1" dirty="0" smtClean="0"/>
              <a:t> </a:t>
            </a:r>
            <a:r>
              <a:rPr lang="fr-FR" sz="8000" b="1" dirty="0"/>
              <a:t>inutile voire dangereux </a:t>
            </a:r>
            <a:r>
              <a:rPr lang="fr-FR" sz="8000" b="1" dirty="0" smtClean="0"/>
              <a:t>car </a:t>
            </a:r>
            <a:r>
              <a:rPr lang="fr-FR" sz="8000" b="1" dirty="0" smtClean="0">
                <a:latin typeface="Calibri"/>
                <a:cs typeface="Calibri"/>
              </a:rPr>
              <a:t>↗</a:t>
            </a:r>
            <a:r>
              <a:rPr lang="fr-FR" sz="8000" b="1" dirty="0" smtClean="0"/>
              <a:t> le </a:t>
            </a:r>
            <a:r>
              <a:rPr lang="fr-FR" sz="8000" b="1" dirty="0" err="1" smtClean="0"/>
              <a:t>risquede</a:t>
            </a:r>
            <a:r>
              <a:rPr lang="fr-FR" sz="8000" b="1" dirty="0" smtClean="0"/>
              <a:t> </a:t>
            </a:r>
            <a:r>
              <a:rPr lang="fr-FR" sz="8000" b="1" dirty="0"/>
              <a:t>thrombose.</a:t>
            </a:r>
          </a:p>
          <a:p>
            <a:pPr lvl="0">
              <a:buFont typeface="Wingdings" pitchFamily="2" charset="2"/>
              <a:buChar char="q"/>
            </a:pPr>
            <a:r>
              <a:rPr lang="fr-FR" sz="8000" b="1" dirty="0"/>
              <a:t>La restriction </a:t>
            </a:r>
            <a:r>
              <a:rPr lang="fr-FR" sz="8000" b="1" dirty="0" err="1"/>
              <a:t>hydrosodée</a:t>
            </a:r>
            <a:r>
              <a:rPr lang="fr-FR" sz="8000" b="1" dirty="0"/>
              <a:t> </a:t>
            </a:r>
            <a:r>
              <a:rPr lang="fr-FR" sz="8000" b="1" dirty="0" smtClean="0"/>
              <a:t>+++,si   </a:t>
            </a:r>
            <a:r>
              <a:rPr lang="fr-FR" sz="8000" b="1" dirty="0" err="1" smtClean="0"/>
              <a:t>œdémes</a:t>
            </a:r>
            <a:r>
              <a:rPr lang="fr-FR" sz="8000" b="1" dirty="0" smtClean="0"/>
              <a:t>+++.L’usage </a:t>
            </a:r>
            <a:r>
              <a:rPr lang="fr-FR" sz="8000" b="1" dirty="0"/>
              <a:t>des diurétiques </a:t>
            </a:r>
            <a:r>
              <a:rPr lang="fr-FR" sz="8000" b="1" dirty="0" smtClean="0">
                <a:latin typeface="Calibri"/>
                <a:cs typeface="Calibri"/>
              </a:rPr>
              <a:t>→</a:t>
            </a:r>
            <a:r>
              <a:rPr lang="fr-FR" sz="8000" b="1" dirty="0" smtClean="0"/>
              <a:t> </a:t>
            </a:r>
            <a:r>
              <a:rPr lang="fr-FR" sz="8000" b="1" dirty="0"/>
              <a:t>prudent </a:t>
            </a:r>
            <a:r>
              <a:rPr lang="fr-FR" sz="8000" b="1" dirty="0" smtClean="0"/>
              <a:t>;Le </a:t>
            </a:r>
            <a:r>
              <a:rPr lang="fr-FR" sz="8000" b="1" dirty="0"/>
              <a:t>choix du produit </a:t>
            </a:r>
            <a:r>
              <a:rPr lang="fr-FR" sz="8000" b="1" dirty="0" smtClean="0"/>
              <a:t>controversé</a:t>
            </a:r>
            <a:r>
              <a:rPr lang="fr-FR" sz="8000" b="1" dirty="0"/>
              <a:t> : </a:t>
            </a:r>
            <a:r>
              <a:rPr lang="fr-FR" sz="8000" b="1" dirty="0" smtClean="0"/>
              <a:t> </a:t>
            </a:r>
            <a:r>
              <a:rPr lang="fr-FR" sz="8000" b="1" dirty="0"/>
              <a:t>le furosémide (</a:t>
            </a:r>
            <a:r>
              <a:rPr lang="fr-FR" sz="8000" b="1" dirty="0" err="1"/>
              <a:t>Lasilix</a:t>
            </a:r>
            <a:r>
              <a:rPr lang="fr-FR" sz="8000" b="1" dirty="0"/>
              <a:t> 1à 2mg/kg/24h) </a:t>
            </a:r>
            <a:r>
              <a:rPr lang="fr-FR" sz="8000" b="1" dirty="0" smtClean="0"/>
              <a:t>est classique+ </a:t>
            </a:r>
            <a:r>
              <a:rPr lang="fr-FR" sz="8000" b="1" dirty="0"/>
              <a:t>antagoniste du canal </a:t>
            </a:r>
            <a:r>
              <a:rPr lang="fr-FR" sz="8000" b="1" dirty="0" smtClean="0"/>
              <a:t>NA+ épithélial</a:t>
            </a:r>
            <a:r>
              <a:rPr lang="fr-FR" sz="8000" b="1" dirty="0"/>
              <a:t>, l’</a:t>
            </a:r>
            <a:r>
              <a:rPr lang="fr-FR" sz="8000" b="1" dirty="0" err="1"/>
              <a:t>amiloride</a:t>
            </a:r>
            <a:r>
              <a:rPr lang="fr-FR" sz="8000" b="1" dirty="0"/>
              <a:t> (</a:t>
            </a:r>
            <a:r>
              <a:rPr lang="fr-FR" sz="8000" b="1" dirty="0" err="1"/>
              <a:t>Modamide</a:t>
            </a:r>
            <a:r>
              <a:rPr lang="fr-FR" sz="8000" b="1" dirty="0"/>
              <a:t> 0,4mg/kg/j) </a:t>
            </a:r>
            <a:r>
              <a:rPr lang="fr-FR" sz="8000" b="1" dirty="0" smtClean="0">
                <a:latin typeface="Calibri"/>
                <a:cs typeface="Calibri"/>
              </a:rPr>
              <a:t>↗</a:t>
            </a:r>
            <a:r>
              <a:rPr lang="fr-FR" sz="8000" b="1" dirty="0" smtClean="0"/>
              <a:t>la </a:t>
            </a:r>
            <a:r>
              <a:rPr lang="fr-FR" sz="8000" b="1" dirty="0"/>
              <a:t>résorption </a:t>
            </a:r>
            <a:r>
              <a:rPr lang="fr-FR" sz="8000" b="1" dirty="0" smtClean="0"/>
              <a:t>des </a:t>
            </a:r>
            <a:r>
              <a:rPr lang="fr-FR" sz="8000" b="1" dirty="0" err="1" smtClean="0"/>
              <a:t>œdémes</a:t>
            </a:r>
            <a:r>
              <a:rPr lang="fr-FR" sz="8000" b="1" dirty="0"/>
              <a:t>.</a:t>
            </a:r>
          </a:p>
          <a:p>
            <a:pPr lvl="0">
              <a:buFont typeface="Wingdings" pitchFamily="2" charset="2"/>
              <a:buChar char="q"/>
            </a:pPr>
            <a:r>
              <a:rPr lang="fr-FR" sz="8000" b="1" dirty="0"/>
              <a:t>La prévention des </a:t>
            </a:r>
            <a:r>
              <a:rPr lang="fr-FR" sz="8000" b="1" dirty="0" smtClean="0"/>
              <a:t>thromboses fondamentale. Si risque </a:t>
            </a:r>
            <a:r>
              <a:rPr lang="fr-FR" sz="8000" b="1" dirty="0"/>
              <a:t>patent (SN </a:t>
            </a:r>
            <a:r>
              <a:rPr lang="fr-FR" sz="8000" b="1" dirty="0" smtClean="0"/>
              <a:t>sévère</a:t>
            </a:r>
            <a:r>
              <a:rPr lang="fr-FR" sz="8000" b="1" dirty="0"/>
              <a:t>, albuminémie &lt; 20g/l, </a:t>
            </a:r>
            <a:r>
              <a:rPr lang="fr-FR" sz="8000" b="1" dirty="0" err="1"/>
              <a:t>D.Dimères</a:t>
            </a:r>
            <a:r>
              <a:rPr lang="fr-FR" sz="8000" b="1" dirty="0"/>
              <a:t> élevés &gt;1mg/l</a:t>
            </a:r>
            <a:r>
              <a:rPr lang="fr-FR" sz="8000" b="1" dirty="0" smtClean="0"/>
              <a:t>), </a:t>
            </a:r>
            <a:r>
              <a:rPr lang="fr-FR" sz="8000" b="1" dirty="0"/>
              <a:t>un traitement anticoagulant doit être </a:t>
            </a:r>
            <a:r>
              <a:rPr lang="fr-FR" sz="8000" b="1" dirty="0" err="1" smtClean="0"/>
              <a:t>entrepris.Une</a:t>
            </a:r>
            <a:r>
              <a:rPr lang="fr-FR" sz="8000" b="1" dirty="0" smtClean="0"/>
              <a:t> </a:t>
            </a:r>
            <a:r>
              <a:rPr lang="fr-FR" sz="8000" b="1" dirty="0"/>
              <a:t>dose quotidienne de 0,5mg/kg/j d’</a:t>
            </a:r>
            <a:r>
              <a:rPr lang="fr-FR" sz="8000" b="1" dirty="0" err="1"/>
              <a:t>enoxaparine</a:t>
            </a:r>
            <a:r>
              <a:rPr lang="fr-FR" sz="8000" b="1" dirty="0"/>
              <a:t> est considérée comme préventive et a un risque </a:t>
            </a:r>
            <a:r>
              <a:rPr lang="fr-FR" sz="8000" b="1" dirty="0" smtClean="0"/>
              <a:t>d’accident hémorragique </a:t>
            </a:r>
            <a:r>
              <a:rPr lang="fr-FR" sz="8000" b="1" dirty="0"/>
              <a:t>5 fois plus faible que les </a:t>
            </a:r>
            <a:r>
              <a:rPr lang="fr-FR" sz="8000" b="1" dirty="0" err="1"/>
              <a:t>antivitamines</a:t>
            </a:r>
            <a:r>
              <a:rPr lang="fr-FR" sz="8000" b="1" dirty="0"/>
              <a:t> </a:t>
            </a:r>
            <a:r>
              <a:rPr lang="fr-FR" sz="8000" b="1" dirty="0" smtClean="0"/>
              <a:t>K.</a:t>
            </a:r>
            <a:endParaRPr lang="fr-FR" sz="8000" b="1" dirty="0"/>
          </a:p>
          <a:p>
            <a:pPr lvl="0">
              <a:buFont typeface="Wingdings" pitchFamily="2" charset="2"/>
              <a:buChar char="q"/>
            </a:pPr>
            <a:r>
              <a:rPr lang="fr-FR" sz="8000" b="1" dirty="0" smtClean="0"/>
              <a:t>Si </a:t>
            </a:r>
            <a:r>
              <a:rPr lang="fr-FR" sz="8000" b="1" dirty="0"/>
              <a:t>infection présumée </a:t>
            </a:r>
            <a:r>
              <a:rPr lang="fr-FR" sz="8000" b="1" dirty="0" err="1" smtClean="0"/>
              <a:t>bact</a:t>
            </a:r>
            <a:r>
              <a:rPr lang="fr-FR" sz="8000" b="1" dirty="0" smtClean="0"/>
              <a:t>, ATB </a:t>
            </a:r>
            <a:r>
              <a:rPr lang="fr-FR" sz="8000" b="1" dirty="0" err="1" smtClean="0"/>
              <a:t>probab</a:t>
            </a:r>
            <a:r>
              <a:rPr lang="fr-FR" sz="8000" b="1" dirty="0" smtClean="0"/>
              <a:t> </a:t>
            </a:r>
            <a:r>
              <a:rPr lang="fr-FR" sz="8000" b="1" dirty="0"/>
              <a:t>par </a:t>
            </a:r>
            <a:r>
              <a:rPr lang="fr-FR" sz="8000" b="1" dirty="0" err="1"/>
              <a:t>Amoxicilline</a:t>
            </a:r>
            <a:r>
              <a:rPr lang="fr-FR" sz="8000" b="1" dirty="0"/>
              <a:t> et aminoside, voire céphalosporine et </a:t>
            </a:r>
            <a:r>
              <a:rPr lang="fr-FR" sz="8000" b="1" dirty="0" smtClean="0"/>
              <a:t>aminoside </a:t>
            </a:r>
            <a:r>
              <a:rPr lang="fr-FR" sz="8000" b="1" dirty="0"/>
              <a:t>doit être entreprise après avoir réalisé les prélèvements adéquats .</a:t>
            </a:r>
          </a:p>
          <a:p>
            <a:pPr lvl="0">
              <a:buFont typeface="Wingdings" pitchFamily="2" charset="2"/>
              <a:buChar char="q"/>
            </a:pPr>
            <a:r>
              <a:rPr lang="fr-FR" sz="8000" b="1" dirty="0"/>
              <a:t>Les vaccinations doivent être évitées en poussées ou si </a:t>
            </a:r>
            <a:r>
              <a:rPr lang="fr-FR" sz="8000" b="1" dirty="0" smtClean="0"/>
              <a:t>l’IS </a:t>
            </a:r>
            <a:r>
              <a:rPr lang="fr-FR" sz="8000" b="1" dirty="0"/>
              <a:t>importante </a:t>
            </a:r>
            <a:r>
              <a:rPr lang="fr-FR" sz="8000" b="1" dirty="0" smtClean="0"/>
              <a:t>; </a:t>
            </a:r>
            <a:r>
              <a:rPr lang="fr-FR" sz="8000" b="1" dirty="0"/>
              <a:t>il convient de les envisager en phase de rémission. </a:t>
            </a:r>
          </a:p>
          <a:p>
            <a:pPr>
              <a:buNone/>
            </a:pPr>
            <a:r>
              <a:rPr lang="fr-FR" sz="8000" dirty="0"/>
              <a:t> 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B/ Traitement de fond</a:t>
            </a:r>
            <a:br>
              <a:rPr lang="fr-FR" b="1" dirty="0" smtClean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fr-FR" b="1" dirty="0" smtClean="0"/>
              <a:t>Des </a:t>
            </a:r>
            <a:r>
              <a:rPr lang="fr-FR" b="1" dirty="0"/>
              <a:t>rémissions spontanées peuvent survenir dans 5% des cas.</a:t>
            </a:r>
          </a:p>
          <a:p>
            <a:pPr>
              <a:buFont typeface="Wingdings" pitchFamily="2" charset="2"/>
              <a:buChar char="q"/>
            </a:pPr>
            <a:r>
              <a:rPr lang="fr-FR" b="1" dirty="0"/>
              <a:t>La corticothérapie est le traitement majeur de la néphrose .</a:t>
            </a:r>
          </a:p>
          <a:p>
            <a:pPr>
              <a:buNone/>
            </a:pPr>
            <a:r>
              <a:rPr lang="fr-FR" b="1" dirty="0"/>
              <a:t>Selon le club français de néphrologie pédiatrique, le schéma actuellement utilisé est le suivant :</a:t>
            </a:r>
          </a:p>
          <a:p>
            <a:pPr>
              <a:buNone/>
            </a:pPr>
            <a:r>
              <a:rPr lang="fr-FR" b="1" dirty="0" smtClean="0"/>
              <a:t>-1</a:t>
            </a:r>
            <a:r>
              <a:rPr lang="fr-FR" b="1" baseline="30000" dirty="0" smtClean="0"/>
              <a:t>ere</a:t>
            </a:r>
            <a:r>
              <a:rPr lang="fr-FR" b="1" dirty="0" smtClean="0"/>
              <a:t> </a:t>
            </a:r>
            <a:r>
              <a:rPr lang="fr-FR" b="1" dirty="0"/>
              <a:t>phase du traitement :</a:t>
            </a:r>
            <a:r>
              <a:rPr lang="fr-FR" b="1" dirty="0" err="1"/>
              <a:t>Prednisone</a:t>
            </a:r>
            <a:r>
              <a:rPr lang="fr-FR" b="1" dirty="0"/>
              <a:t> </a:t>
            </a:r>
            <a:r>
              <a:rPr lang="fr-FR" b="1" dirty="0" smtClean="0"/>
              <a:t> (</a:t>
            </a:r>
            <a:r>
              <a:rPr lang="fr-FR" b="1" dirty="0" err="1"/>
              <a:t>cortancyl</a:t>
            </a:r>
            <a:r>
              <a:rPr lang="fr-FR" b="1" dirty="0"/>
              <a:t>) 60mg/m2/j (sans dépasser 60mg /j) pendant 4 semaines en 2 prises (8h et 14h)</a:t>
            </a:r>
          </a:p>
          <a:p>
            <a:pPr>
              <a:buNone/>
            </a:pPr>
            <a:r>
              <a:rPr lang="fr-FR" b="1" dirty="0" smtClean="0"/>
              <a:t>Evaluation </a:t>
            </a:r>
            <a:r>
              <a:rPr lang="fr-FR" b="1" dirty="0"/>
              <a:t>après 4 semaines</a:t>
            </a:r>
          </a:p>
          <a:p>
            <a:r>
              <a:rPr lang="fr-FR" b="1" dirty="0" err="1"/>
              <a:t>Corticorésistance</a:t>
            </a:r>
            <a:r>
              <a:rPr lang="fr-FR" b="1" dirty="0"/>
              <a:t> probable : 3 emboles de </a:t>
            </a:r>
            <a:r>
              <a:rPr lang="fr-FR" b="1" dirty="0" err="1"/>
              <a:t>Solu</a:t>
            </a:r>
            <a:r>
              <a:rPr lang="fr-FR" b="1" dirty="0"/>
              <a:t> </a:t>
            </a:r>
            <a:r>
              <a:rPr lang="fr-FR" b="1" dirty="0" err="1"/>
              <a:t>Médrol</a:t>
            </a:r>
            <a:r>
              <a:rPr lang="fr-FR" b="1" dirty="0"/>
              <a:t> 1g/1,73m</a:t>
            </a:r>
            <a:r>
              <a:rPr lang="fr-FR" b="1" baseline="30000" dirty="0"/>
              <a:t>2</a:t>
            </a:r>
            <a:r>
              <a:rPr lang="fr-FR" b="1" dirty="0"/>
              <a:t>de SC en IV pendant 6h ; à 48h d’intervalle. Si le SN reste inchangé  10j après les perfusions de </a:t>
            </a:r>
            <a:r>
              <a:rPr lang="fr-FR" b="1" dirty="0" err="1"/>
              <a:t>méthyl</a:t>
            </a:r>
            <a:r>
              <a:rPr lang="fr-FR" b="1" dirty="0"/>
              <a:t> </a:t>
            </a:r>
            <a:r>
              <a:rPr lang="fr-FR" b="1" dirty="0" err="1"/>
              <a:t>prédnisolone</a:t>
            </a:r>
            <a:r>
              <a:rPr lang="fr-FR" b="1" dirty="0"/>
              <a:t> il s’agit d’une </a:t>
            </a:r>
            <a:r>
              <a:rPr lang="fr-FR" b="1" dirty="0" err="1"/>
              <a:t>corticorésistance</a:t>
            </a:r>
            <a:r>
              <a:rPr lang="fr-FR" b="1" dirty="0"/>
              <a:t> réelle. L’enfant va bénéficier d’une biopsie rénale et aura des modifications thérapeutiques adaptées à l’atteinte histologique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Objectifs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pPr lvl="0">
              <a:buFont typeface="Wingdings" pitchFamily="2" charset="2"/>
              <a:buChar char="q"/>
            </a:pPr>
            <a:r>
              <a:rPr lang="fr-FR" dirty="0"/>
              <a:t>Savoir Définir un syndrome néphrotique</a:t>
            </a:r>
            <a:endParaRPr lang="fr-FR" b="1" dirty="0"/>
          </a:p>
          <a:p>
            <a:pPr lvl="0">
              <a:buFont typeface="Wingdings" pitchFamily="2" charset="2"/>
              <a:buChar char="q"/>
            </a:pPr>
            <a:r>
              <a:rPr lang="fr-FR" dirty="0"/>
              <a:t>Classifications des syndromes néphrotiques </a:t>
            </a:r>
            <a:endParaRPr lang="fr-FR" b="1" dirty="0"/>
          </a:p>
          <a:p>
            <a:pPr lvl="0">
              <a:buFont typeface="Wingdings" pitchFamily="2" charset="2"/>
              <a:buChar char="q"/>
            </a:pPr>
            <a:r>
              <a:rPr lang="fr-FR" dirty="0"/>
              <a:t>Notions récentes sur la pathogénie des syndromes néphrotiques</a:t>
            </a:r>
            <a:endParaRPr lang="fr-FR" b="1" dirty="0"/>
          </a:p>
          <a:p>
            <a:pPr lvl="0">
              <a:buFont typeface="Wingdings" pitchFamily="2" charset="2"/>
              <a:buChar char="q"/>
            </a:pPr>
            <a:r>
              <a:rPr lang="fr-FR" dirty="0"/>
              <a:t>Physiopathologie du syndrome néphrotique</a:t>
            </a:r>
            <a:endParaRPr lang="fr-FR" b="1" dirty="0"/>
          </a:p>
          <a:p>
            <a:pPr lvl="0">
              <a:buFont typeface="Wingdings" pitchFamily="2" charset="2"/>
              <a:buChar char="q"/>
            </a:pPr>
            <a:r>
              <a:rPr lang="fr-FR" dirty="0"/>
              <a:t>Type de description : la néphrose de l’enfant</a:t>
            </a:r>
            <a:endParaRPr lang="fr-FR" b="1" dirty="0"/>
          </a:p>
          <a:p>
            <a:pPr lvl="0">
              <a:buFont typeface="Wingdings" pitchFamily="2" charset="2"/>
              <a:buChar char="q"/>
            </a:pPr>
            <a:r>
              <a:rPr lang="fr-FR" dirty="0"/>
              <a:t>Prise en charge d’un syndrome néphrotique </a:t>
            </a:r>
            <a:r>
              <a:rPr lang="fr-FR" dirty="0" err="1"/>
              <a:t>corticosensible</a:t>
            </a:r>
            <a:endParaRPr lang="fr-FR" b="1" dirty="0"/>
          </a:p>
          <a:p>
            <a:pPr>
              <a:buNone/>
            </a:pPr>
            <a:r>
              <a:rPr lang="fr-FR" dirty="0"/>
              <a:t> </a:t>
            </a:r>
            <a:endParaRPr lang="fr-FR" b="1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fr-FR" b="1" dirty="0" err="1">
                <a:solidFill>
                  <a:srgbClr val="FF0000"/>
                </a:solidFill>
              </a:rPr>
              <a:t>Corticosensibilité</a:t>
            </a:r>
            <a:r>
              <a:rPr lang="fr-FR" dirty="0"/>
              <a:t> : passage à une corticothérapie alternée</a:t>
            </a:r>
          </a:p>
          <a:p>
            <a:pPr lvl="5"/>
            <a:r>
              <a:rPr lang="fr-FR" dirty="0"/>
              <a:t>60mg/m</a:t>
            </a:r>
            <a:r>
              <a:rPr lang="fr-FR" baseline="30000" dirty="0"/>
              <a:t>2</a:t>
            </a:r>
            <a:r>
              <a:rPr lang="fr-FR" dirty="0"/>
              <a:t> 1 jour sur 2 en 1 prise unique matinale pendant 2 mois</a:t>
            </a:r>
          </a:p>
          <a:p>
            <a:pPr lvl="5"/>
            <a:r>
              <a:rPr lang="fr-FR" dirty="0"/>
              <a:t>puis 40mg/m</a:t>
            </a:r>
            <a:r>
              <a:rPr lang="fr-FR" baseline="30000" dirty="0"/>
              <a:t>2</a:t>
            </a:r>
            <a:r>
              <a:rPr lang="fr-FR" dirty="0"/>
              <a:t>   1 jour sur 2 en 1 prise unique le matin pendant 15 j</a:t>
            </a:r>
          </a:p>
          <a:p>
            <a:pPr lvl="5"/>
            <a:r>
              <a:rPr lang="fr-FR" dirty="0"/>
              <a:t>puis 20mg/ m</a:t>
            </a:r>
            <a:r>
              <a:rPr lang="fr-FR" baseline="30000" dirty="0"/>
              <a:t>2 </a:t>
            </a:r>
            <a:r>
              <a:rPr lang="fr-FR" dirty="0"/>
              <a:t>  1 jour sur 2 pendant 15 jours</a:t>
            </a:r>
          </a:p>
          <a:p>
            <a:pPr lvl="5"/>
            <a:r>
              <a:rPr lang="fr-FR" dirty="0"/>
              <a:t>puis 10mg/m</a:t>
            </a:r>
            <a:r>
              <a:rPr lang="fr-FR" baseline="30000" dirty="0"/>
              <a:t>2</a:t>
            </a:r>
            <a:r>
              <a:rPr lang="fr-FR" dirty="0"/>
              <a:t>/j  1jour sur 2 pendant 15j  et arrêt progressif sur 15j</a:t>
            </a:r>
          </a:p>
          <a:p>
            <a:pPr lvl="0"/>
            <a:r>
              <a:rPr lang="fr-FR" dirty="0"/>
              <a:t>Mais d’autres modalités de prescription de la corticothérapie peuvent être proposées (telles celle de l’ISKDC)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fr-FR" dirty="0"/>
              <a:t>Le bien fondé d’un traitement adjuvant est controversé et peut compromettre l’observance en compliquant le traitement .</a:t>
            </a:r>
          </a:p>
          <a:p>
            <a:pPr>
              <a:buFont typeface="Wingdings" pitchFamily="2" charset="2"/>
              <a:buChar char="q"/>
            </a:pPr>
            <a:r>
              <a:rPr lang="fr-FR" dirty="0"/>
              <a:t>On peut légitimement recommander une </a:t>
            </a:r>
            <a:r>
              <a:rPr lang="fr-FR" dirty="0" err="1"/>
              <a:t>supplémentation</a:t>
            </a:r>
            <a:r>
              <a:rPr lang="fr-FR" dirty="0"/>
              <a:t> en calcium à la dose de 500mg de calcium élément par jour et en vitamine D native (0,03mg – 0,05mg/j) . Un pansement gastrique est donné lors de l’administration de fortes doses de corticoïdes.</a:t>
            </a:r>
          </a:p>
          <a:p>
            <a:pPr>
              <a:buFont typeface="Wingdings" pitchFamily="2" charset="2"/>
              <a:buChar char="q"/>
            </a:pPr>
            <a:r>
              <a:rPr lang="fr-FR" dirty="0"/>
              <a:t>La </a:t>
            </a:r>
            <a:r>
              <a:rPr lang="fr-FR" dirty="0" err="1"/>
              <a:t>supplémentation</a:t>
            </a:r>
            <a:r>
              <a:rPr lang="fr-FR" dirty="0"/>
              <a:t> en potassium et la prescription systématique de Pénicilline orale n’ont jamais fait la preuve consistante de leur intérêt et sont passées de </a:t>
            </a:r>
            <a:r>
              <a:rPr lang="fr-FR" dirty="0" smtClean="0"/>
              <a:t>mode. </a:t>
            </a: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fr-FR" dirty="0"/>
              <a:t>A l’issue de cette corticothérapie </a:t>
            </a:r>
            <a:r>
              <a:rPr lang="fr-FR" dirty="0" smtClean="0">
                <a:latin typeface="Calibri"/>
                <a:cs typeface="Calibri"/>
              </a:rPr>
              <a:t>→</a:t>
            </a:r>
            <a:r>
              <a:rPr lang="fr-FR" dirty="0" smtClean="0"/>
              <a:t>plusieurs </a:t>
            </a:r>
            <a:r>
              <a:rPr lang="fr-FR" dirty="0"/>
              <a:t>modes évolutifs différents : la guérison, les rechutes espacées, les rechutes fréquentes avec </a:t>
            </a:r>
            <a:r>
              <a:rPr lang="fr-FR" dirty="0" err="1"/>
              <a:t>corticodépendance</a:t>
            </a:r>
            <a:r>
              <a:rPr lang="fr-FR" dirty="0"/>
              <a:t>.</a:t>
            </a:r>
          </a:p>
          <a:p>
            <a:pPr>
              <a:buNone/>
            </a:pPr>
            <a:r>
              <a:rPr lang="fr-FR" dirty="0" smtClean="0"/>
              <a:t>-La </a:t>
            </a:r>
            <a:r>
              <a:rPr lang="fr-FR" dirty="0"/>
              <a:t>néphrose idiopathique est </a:t>
            </a:r>
            <a:r>
              <a:rPr lang="fr-FR" dirty="0" err="1"/>
              <a:t>corticosensible</a:t>
            </a:r>
            <a:r>
              <a:rPr lang="fr-FR" dirty="0"/>
              <a:t> dans 85% des cas</a:t>
            </a:r>
          </a:p>
          <a:p>
            <a:pPr lvl="5"/>
            <a:r>
              <a:rPr lang="fr-FR" dirty="0"/>
              <a:t>30% des enfants présentant uniquement une poussée et sont définitivement guéris si aucune rechute ne survient après 2 ans d’arrêt total de la corticothérapie.</a:t>
            </a:r>
          </a:p>
          <a:p>
            <a:pPr lvl="5"/>
            <a:r>
              <a:rPr lang="fr-FR" dirty="0"/>
              <a:t>10 à 20% des enfants rechutent plusieurs mois après l’arrêt du traitement et la guérison survient en général après 2 ou 3 épisodes, mais à chaque fois sous corticothérapie selon le schéma défini.</a:t>
            </a:r>
          </a:p>
          <a:p>
            <a:pPr>
              <a:buNone/>
            </a:pPr>
            <a:r>
              <a:rPr lang="fr-FR" dirty="0" smtClean="0"/>
              <a:t>-Dans  </a:t>
            </a:r>
            <a:r>
              <a:rPr lang="fr-FR" dirty="0"/>
              <a:t>40 à 50% des cas , les enfants présentent des rechutes  fréquentes soit dès que la corticothérapie est arrêtée, soit lorsque la dose est diminuée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400" dirty="0"/>
              <a:t>Les enfants </a:t>
            </a:r>
            <a:r>
              <a:rPr lang="fr-FR" sz="2400" dirty="0" err="1"/>
              <a:t>corticodépendants</a:t>
            </a:r>
            <a:r>
              <a:rPr lang="fr-FR" sz="2400" dirty="0"/>
              <a:t> </a:t>
            </a:r>
            <a:r>
              <a:rPr lang="fr-FR" sz="2400" dirty="0" smtClean="0"/>
              <a:t>:  </a:t>
            </a:r>
            <a:r>
              <a:rPr lang="fr-FR" sz="2400" dirty="0"/>
              <a:t>problèmes </a:t>
            </a:r>
            <a:r>
              <a:rPr lang="fr-FR" sz="2400" dirty="0" err="1" smtClean="0"/>
              <a:t>thérap</a:t>
            </a:r>
            <a:r>
              <a:rPr lang="fr-FR" sz="2400" dirty="0" smtClean="0"/>
              <a:t> </a:t>
            </a:r>
            <a:r>
              <a:rPr lang="fr-FR" sz="2400" dirty="0"/>
              <a:t>délicats. La survenue d’une 1</a:t>
            </a:r>
            <a:r>
              <a:rPr lang="fr-FR" sz="2400" baseline="30000" dirty="0"/>
              <a:t>ere</a:t>
            </a:r>
            <a:r>
              <a:rPr lang="fr-FR" sz="2400" dirty="0"/>
              <a:t> rechute précoce laisse prévoir plusieurs années pendant lesquelles la succession de rechutes se traitera par une corticothérapie discontinue prolongée (CDP) , si possible à faible niveau , avec un retour à un traitement quotidien plus important à chaque rechute. </a:t>
            </a:r>
            <a:endParaRPr lang="fr-FR" sz="2400" dirty="0" smtClean="0"/>
          </a:p>
          <a:p>
            <a:pPr>
              <a:buFont typeface="Wingdings" pitchFamily="2" charset="2"/>
              <a:buChar char="q"/>
            </a:pPr>
            <a:r>
              <a:rPr lang="fr-FR" sz="2400" dirty="0" smtClean="0"/>
              <a:t>En </a:t>
            </a:r>
            <a:r>
              <a:rPr lang="fr-FR" sz="2400" dirty="0"/>
              <a:t>cas de </a:t>
            </a:r>
            <a:r>
              <a:rPr lang="fr-FR" sz="2400" dirty="0" err="1" smtClean="0"/>
              <a:t>dévelop</a:t>
            </a:r>
            <a:r>
              <a:rPr lang="fr-FR" sz="2400" dirty="0" smtClean="0"/>
              <a:t> </a:t>
            </a:r>
            <a:r>
              <a:rPr lang="fr-FR" sz="2400" dirty="0"/>
              <a:t>de </a:t>
            </a:r>
            <a:r>
              <a:rPr lang="fr-FR" sz="2400" dirty="0" err="1" smtClean="0"/>
              <a:t>sympt</a:t>
            </a:r>
            <a:r>
              <a:rPr lang="fr-FR" sz="2400" dirty="0" smtClean="0"/>
              <a:t> </a:t>
            </a:r>
            <a:r>
              <a:rPr lang="fr-FR" sz="2400" dirty="0"/>
              <a:t>d’intolérance corticoïde on a recours aux agents </a:t>
            </a:r>
            <a:r>
              <a:rPr lang="fr-FR" sz="2400" dirty="0" err="1"/>
              <a:t>alkylants</a:t>
            </a:r>
            <a:r>
              <a:rPr lang="fr-FR" sz="2400" dirty="0"/>
              <a:t> et dans un second temps à la ciclosporine . Parfois la maladie se poursuit à l’âge adulte.</a:t>
            </a:r>
          </a:p>
          <a:p>
            <a:pPr>
              <a:buFont typeface="Wingdings" pitchFamily="2" charset="2"/>
              <a:buChar char="q"/>
            </a:pPr>
            <a:r>
              <a:rPr lang="fr-FR" sz="2400" dirty="0"/>
              <a:t>En pratique , l’existence d’une </a:t>
            </a:r>
            <a:r>
              <a:rPr lang="fr-FR" sz="2400" dirty="0" err="1"/>
              <a:t>corticosensibilité</a:t>
            </a:r>
            <a:r>
              <a:rPr lang="fr-FR" sz="2400" dirty="0"/>
              <a:t> initiale même si elle n’exclut pas une évolution de plusieurs années permet d’affirmer en principe un pronostic favorable.</a:t>
            </a:r>
          </a:p>
          <a:p>
            <a:pPr>
              <a:buFont typeface="Wingdings" pitchFamily="2" charset="2"/>
              <a:buChar char="q"/>
            </a:pPr>
            <a:r>
              <a:rPr lang="fr-FR" sz="2400" dirty="0"/>
              <a:t>L’évolution à long terme se fait généralement vers la guérison</a:t>
            </a:r>
            <a:r>
              <a:rPr lang="fr-FR" sz="1600" dirty="0" smtClean="0"/>
              <a:t>.</a:t>
            </a:r>
            <a:endParaRPr lang="fr-FR" sz="1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fr-FR" sz="2600" dirty="0" smtClean="0"/>
              <a:t>Dans ces formes, il faut reconnaître  une intoxication stéroïdienne (ralentissement significatif de la vitesse de croissance, obésité avec vergetures, cataracte à rechercher tous les ans) et  proposer une alternative visant à diminuer le besoin en </a:t>
            </a:r>
            <a:r>
              <a:rPr lang="fr-FR" sz="2600" dirty="0" err="1" smtClean="0"/>
              <a:t>prednisone</a:t>
            </a:r>
            <a:r>
              <a:rPr lang="fr-FR" sz="2600" dirty="0" smtClean="0"/>
              <a:t>, à espacer les rechutes et parfois à restaurer un certain degré de </a:t>
            </a:r>
            <a:r>
              <a:rPr lang="fr-FR" sz="2600" dirty="0" err="1" smtClean="0"/>
              <a:t>corticosensibilité</a:t>
            </a:r>
            <a:r>
              <a:rPr lang="fr-FR" sz="2600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fr-FR" sz="2600" dirty="0" smtClean="0"/>
              <a:t>  Dans une 1</a:t>
            </a:r>
            <a:r>
              <a:rPr lang="fr-FR" sz="2600" baseline="30000" dirty="0" smtClean="0"/>
              <a:t>ere</a:t>
            </a:r>
            <a:r>
              <a:rPr lang="fr-FR" sz="2600" dirty="0" smtClean="0"/>
              <a:t> étape le </a:t>
            </a:r>
            <a:r>
              <a:rPr lang="fr-FR" sz="2600" dirty="0" err="1" smtClean="0"/>
              <a:t>Lévamisole</a:t>
            </a:r>
            <a:r>
              <a:rPr lang="fr-FR" sz="2600" dirty="0" smtClean="0"/>
              <a:t> : 2,5mg/kg 1j sur 2 /6 mois peut faire baisser le seuil de </a:t>
            </a:r>
            <a:r>
              <a:rPr lang="fr-FR" sz="2600" dirty="0" err="1" smtClean="0"/>
              <a:t>corticodépendance</a:t>
            </a:r>
            <a:r>
              <a:rPr lang="fr-FR" sz="2600" dirty="0" smtClean="0"/>
              <a:t> . L’effet secondaire le plus important est la </a:t>
            </a:r>
            <a:r>
              <a:rPr lang="fr-FR" sz="2600" dirty="0" err="1" smtClean="0"/>
              <a:t>neutropènie</a:t>
            </a:r>
            <a:r>
              <a:rPr lang="fr-FR" sz="2600" dirty="0" smtClean="0"/>
              <a:t> réversible après l’arrêt du traitement.</a:t>
            </a:r>
          </a:p>
          <a:p>
            <a:pPr>
              <a:buFont typeface="Wingdings" pitchFamily="2" charset="2"/>
              <a:buChar char="q"/>
            </a:pPr>
            <a:r>
              <a:rPr lang="fr-FR" sz="2600" dirty="0" smtClean="0"/>
              <a:t>Dans une 2</a:t>
            </a:r>
            <a:r>
              <a:rPr lang="fr-FR" sz="2600" baseline="30000" dirty="0" smtClean="0"/>
              <a:t>eme</a:t>
            </a:r>
            <a:r>
              <a:rPr lang="fr-FR" sz="2600" dirty="0" smtClean="0"/>
              <a:t> étape, un agent </a:t>
            </a:r>
            <a:r>
              <a:rPr lang="fr-FR" sz="2600" dirty="0" err="1" smtClean="0"/>
              <a:t>alkylant</a:t>
            </a:r>
            <a:r>
              <a:rPr lang="fr-FR" sz="2600" dirty="0" smtClean="0"/>
              <a:t> à dose cumulée non </a:t>
            </a:r>
            <a:r>
              <a:rPr lang="fr-FR" sz="2600" dirty="0" err="1" smtClean="0"/>
              <a:t>gonadotoxique</a:t>
            </a:r>
            <a:r>
              <a:rPr lang="fr-FR" sz="2600" dirty="0" smtClean="0"/>
              <a:t> permet dans plus de la moitié des cas d’interrompre la corticothérapie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fr-FR" dirty="0"/>
              <a:t>Dès </a:t>
            </a:r>
            <a:r>
              <a:rPr lang="fr-FR" dirty="0" smtClean="0"/>
              <a:t> </a:t>
            </a:r>
            <a:r>
              <a:rPr lang="fr-FR" dirty="0"/>
              <a:t>début de la maladie, </a:t>
            </a:r>
            <a:r>
              <a:rPr lang="fr-FR" dirty="0" smtClean="0"/>
              <a:t>expliquer </a:t>
            </a:r>
            <a:r>
              <a:rPr lang="fr-FR" dirty="0"/>
              <a:t>à l’enfant et à sa famille </a:t>
            </a:r>
            <a:r>
              <a:rPr lang="fr-FR" dirty="0" smtClean="0">
                <a:latin typeface="Calibri"/>
                <a:cs typeface="Calibri"/>
              </a:rPr>
              <a:t>→</a:t>
            </a:r>
            <a:r>
              <a:rPr lang="fr-FR" dirty="0" smtClean="0"/>
              <a:t> </a:t>
            </a:r>
            <a:r>
              <a:rPr lang="fr-FR" dirty="0"/>
              <a:t>maladie chronique </a:t>
            </a:r>
            <a:r>
              <a:rPr lang="fr-FR" dirty="0" smtClean="0"/>
              <a:t>: </a:t>
            </a:r>
            <a:r>
              <a:rPr lang="fr-FR" dirty="0"/>
              <a:t>1</a:t>
            </a:r>
            <a:r>
              <a:rPr lang="fr-FR" baseline="30000" dirty="0"/>
              <a:t>ere</a:t>
            </a:r>
            <a:r>
              <a:rPr lang="fr-FR" dirty="0"/>
              <a:t> </a:t>
            </a:r>
            <a:r>
              <a:rPr lang="fr-FR" dirty="0" smtClean="0"/>
              <a:t>étape </a:t>
            </a:r>
            <a:r>
              <a:rPr lang="fr-FR" dirty="0"/>
              <a:t>tester la </a:t>
            </a:r>
            <a:r>
              <a:rPr lang="fr-FR" dirty="0" err="1"/>
              <a:t>corticosensibilité</a:t>
            </a:r>
            <a:r>
              <a:rPr lang="fr-FR" dirty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Si </a:t>
            </a:r>
            <a:r>
              <a:rPr lang="fr-FR" dirty="0" err="1" smtClean="0"/>
              <a:t>corticosensibilité</a:t>
            </a:r>
            <a:r>
              <a:rPr lang="fr-FR" dirty="0" smtClean="0"/>
              <a:t> </a:t>
            </a:r>
            <a:r>
              <a:rPr lang="fr-FR" dirty="0"/>
              <a:t>acquise et </a:t>
            </a:r>
            <a:r>
              <a:rPr lang="fr-FR" dirty="0" smtClean="0"/>
              <a:t>même si </a:t>
            </a:r>
            <a:r>
              <a:rPr lang="fr-FR" dirty="0"/>
              <a:t>rechutes nombreuses, </a:t>
            </a:r>
            <a:r>
              <a:rPr lang="fr-FR" dirty="0" smtClean="0"/>
              <a:t> </a:t>
            </a:r>
            <a:r>
              <a:rPr lang="fr-FR" dirty="0"/>
              <a:t>préciser que le pronostic </a:t>
            </a:r>
            <a:r>
              <a:rPr lang="fr-FR" dirty="0" smtClean="0"/>
              <a:t>rénal </a:t>
            </a:r>
            <a:r>
              <a:rPr lang="fr-FR" dirty="0"/>
              <a:t>préservé mais </a:t>
            </a:r>
            <a:r>
              <a:rPr lang="fr-FR" dirty="0" smtClean="0"/>
              <a:t>il faut gérer </a:t>
            </a:r>
            <a:r>
              <a:rPr lang="fr-FR" dirty="0"/>
              <a:t>les effets secondaires de la corticothérapie ou d’autres immunosuppresseurs. </a:t>
            </a:r>
            <a:r>
              <a:rPr lang="fr-FR" dirty="0" smtClean="0"/>
              <a:t>Le </a:t>
            </a:r>
            <a:r>
              <a:rPr lang="fr-FR" dirty="0"/>
              <a:t>découragement vient souvent assombrir la prise en charge des néphroses </a:t>
            </a:r>
            <a:r>
              <a:rPr lang="fr-FR" dirty="0" err="1" smtClean="0"/>
              <a:t>corticosensibles</a:t>
            </a:r>
            <a:r>
              <a:rPr lang="fr-FR" dirty="0" smtClean="0"/>
              <a:t>, </a:t>
            </a:r>
            <a:r>
              <a:rPr lang="fr-FR" dirty="0"/>
              <a:t>lorsque les rechutes sont </a:t>
            </a:r>
            <a:r>
              <a:rPr lang="fr-FR" dirty="0" smtClean="0"/>
              <a:t>fréquentes; </a:t>
            </a:r>
            <a:r>
              <a:rPr lang="fr-FR" dirty="0"/>
              <a:t>il faut alors insister sur l’importance de l’observance afin d’économiser la dose cumulée de corticoïdes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Conclusion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/>
              <a:t> </a:t>
            </a:r>
          </a:p>
          <a:p>
            <a:pPr>
              <a:buFont typeface="Wingdings" pitchFamily="2" charset="2"/>
              <a:buChar char="q"/>
            </a:pPr>
            <a:r>
              <a:rPr lang="fr-FR" dirty="0"/>
              <a:t>Le  syndrome néphrotique est une pathologie fréquente en pratique pédiatrique  courante . Il touche surtout l’enfant entre 1 et 8 ans et est défini par une protéinurie massive supérieure à 50mg/kg/24h.C’est la présentation la plus familière des </a:t>
            </a:r>
            <a:r>
              <a:rPr lang="fr-FR" dirty="0" err="1"/>
              <a:t>glomérulopathies</a:t>
            </a:r>
            <a:r>
              <a:rPr lang="fr-FR" dirty="0"/>
              <a:t> chroniques de l’enfance .</a:t>
            </a:r>
          </a:p>
          <a:p>
            <a:pPr>
              <a:buFont typeface="Wingdings" pitchFamily="2" charset="2"/>
              <a:buChar char="q"/>
            </a:pPr>
            <a:r>
              <a:rPr lang="fr-FR" dirty="0"/>
              <a:t>Si son diagnostic est le plus souvent facile, sa prise en charge reste très lourde et parfois difficile à entreprendre.</a:t>
            </a:r>
          </a:p>
          <a:p>
            <a:pPr>
              <a:buFont typeface="Wingdings" pitchFamily="2" charset="2"/>
              <a:buChar char="q"/>
            </a:pPr>
            <a:r>
              <a:rPr lang="fr-FR" dirty="0"/>
              <a:t>Le traitement de choix reste la corticothérapie avec actuellement d’autres molécules telles la ciclosporine qui ont cependant des indications précises et limitées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26547" y="2967335"/>
            <a:ext cx="86909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MERCI DE VOTRE ATTENTION</a:t>
            </a:r>
            <a:endParaRPr lang="fr-FR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Intérêts 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endParaRPr lang="fr-FR" sz="2800" dirty="0"/>
          </a:p>
          <a:p>
            <a:pPr>
              <a:buNone/>
            </a:pPr>
            <a:r>
              <a:rPr lang="fr-FR" b="1" dirty="0"/>
              <a:t> </a:t>
            </a:r>
            <a:endParaRPr lang="fr-FR" sz="2800" dirty="0"/>
          </a:p>
          <a:p>
            <a:pPr lvl="1">
              <a:buFont typeface="Wingdings" pitchFamily="2" charset="2"/>
              <a:buChar char="q"/>
            </a:pPr>
            <a:r>
              <a:rPr lang="fr-FR" sz="7400" b="1" dirty="0" smtClean="0"/>
              <a:t>1</a:t>
            </a:r>
            <a:r>
              <a:rPr lang="fr-FR" sz="7400" b="1" baseline="30000" dirty="0" smtClean="0"/>
              <a:t>ère</a:t>
            </a:r>
            <a:r>
              <a:rPr lang="fr-FR" sz="7400" b="1" dirty="0" smtClean="0"/>
              <a:t>  </a:t>
            </a:r>
            <a:r>
              <a:rPr lang="fr-FR" sz="7400" b="1" dirty="0"/>
              <a:t>cause de néphropathies glomérulaires (</a:t>
            </a:r>
            <a:r>
              <a:rPr lang="fr-FR" sz="7400" b="1" dirty="0" smtClean="0"/>
              <a:t>NG) chez l’enfant</a:t>
            </a:r>
          </a:p>
          <a:p>
            <a:pPr lvl="1">
              <a:buFont typeface="Wingdings" pitchFamily="2" charset="2"/>
              <a:buChar char="q"/>
            </a:pPr>
            <a:r>
              <a:rPr lang="fr-FR" sz="7400" b="1" dirty="0" smtClean="0"/>
              <a:t> </a:t>
            </a:r>
            <a:r>
              <a:rPr lang="fr-FR" sz="7400" b="1" dirty="0"/>
              <a:t>cause la plus fréquente </a:t>
            </a:r>
            <a:r>
              <a:rPr lang="fr-FR" sz="7400" b="1" dirty="0" smtClean="0"/>
              <a:t>: </a:t>
            </a:r>
            <a:r>
              <a:rPr lang="fr-FR" sz="7400" b="1" dirty="0"/>
              <a:t>le syndrome néphrotique idiopathique (SNI) ou néphrose </a:t>
            </a:r>
            <a:r>
              <a:rPr lang="fr-FR" sz="7400" b="1" dirty="0" smtClean="0"/>
              <a:t>(90</a:t>
            </a:r>
            <a:r>
              <a:rPr lang="fr-FR" sz="7400" b="1" dirty="0"/>
              <a:t>% des </a:t>
            </a:r>
            <a:r>
              <a:rPr lang="fr-FR" sz="7400" b="1" dirty="0" smtClean="0"/>
              <a:t>SN).</a:t>
            </a:r>
            <a:endParaRPr lang="fr-FR" sz="7400" b="1" dirty="0"/>
          </a:p>
          <a:p>
            <a:pPr lvl="1">
              <a:buFont typeface="Wingdings" pitchFamily="2" charset="2"/>
              <a:buChar char="q"/>
            </a:pPr>
            <a:r>
              <a:rPr lang="fr-FR" sz="7400" b="1" dirty="0"/>
              <a:t>Complications </a:t>
            </a:r>
            <a:r>
              <a:rPr lang="fr-FR" sz="7400" b="1" dirty="0" smtClean="0"/>
              <a:t>+++</a:t>
            </a:r>
            <a:r>
              <a:rPr lang="fr-FR" sz="7400" b="1" dirty="0"/>
              <a:t> : </a:t>
            </a:r>
            <a:r>
              <a:rPr lang="fr-FR" sz="7400" b="1" dirty="0" smtClean="0"/>
              <a:t> </a:t>
            </a:r>
            <a:r>
              <a:rPr lang="fr-FR" sz="7400" b="1" dirty="0"/>
              <a:t>maladie et iatrogènes</a:t>
            </a:r>
          </a:p>
          <a:p>
            <a:pPr lvl="1">
              <a:buFont typeface="Wingdings" pitchFamily="2" charset="2"/>
              <a:buChar char="q"/>
            </a:pPr>
            <a:r>
              <a:rPr lang="fr-FR" sz="7400" b="1" dirty="0"/>
              <a:t>Risque essentiel : </a:t>
            </a:r>
            <a:r>
              <a:rPr lang="fr-FR" sz="7400" b="1" dirty="0" smtClean="0"/>
              <a:t> </a:t>
            </a:r>
            <a:r>
              <a:rPr lang="fr-FR" sz="7400" b="1" dirty="0"/>
              <a:t>rechute (60 à 70% des malades). </a:t>
            </a:r>
            <a:r>
              <a:rPr lang="fr-FR" sz="7400" b="1" dirty="0" smtClean="0"/>
              <a:t>La </a:t>
            </a:r>
            <a:r>
              <a:rPr lang="fr-FR" sz="7400" b="1" dirty="0"/>
              <a:t>prise en charge </a:t>
            </a:r>
            <a:r>
              <a:rPr lang="fr-FR" sz="7400" b="1" dirty="0" smtClean="0"/>
              <a:t> </a:t>
            </a:r>
            <a:r>
              <a:rPr lang="fr-FR" sz="7400" b="1" dirty="0"/>
              <a:t>difficile pour tous les intervenants : patients , parents et corps médical car risque de découragement.</a:t>
            </a:r>
          </a:p>
          <a:p>
            <a:pPr lvl="1">
              <a:buFont typeface="Wingdings" pitchFamily="2" charset="2"/>
              <a:buChar char="q"/>
            </a:pPr>
            <a:r>
              <a:rPr lang="fr-FR" sz="7400" b="1" dirty="0" smtClean="0"/>
              <a:t>  Traitement </a:t>
            </a:r>
            <a:r>
              <a:rPr lang="fr-FR" sz="7400" b="1" dirty="0"/>
              <a:t>spécifique </a:t>
            </a:r>
            <a:r>
              <a:rPr lang="fr-FR" sz="7400" b="1" dirty="0" smtClean="0"/>
              <a:t>+ </a:t>
            </a:r>
            <a:r>
              <a:rPr lang="fr-FR" sz="7400" b="1" dirty="0"/>
              <a:t>le traitement symptomatique </a:t>
            </a:r>
            <a:r>
              <a:rPr lang="fr-FR" sz="7400" b="1" dirty="0" smtClean="0"/>
              <a:t>: </a:t>
            </a:r>
            <a:r>
              <a:rPr lang="fr-FR" sz="7400" b="1" dirty="0"/>
              <a:t>très </a:t>
            </a:r>
            <a:r>
              <a:rPr lang="fr-FR" sz="7400" b="1" dirty="0" smtClean="0"/>
              <a:t>importants </a:t>
            </a:r>
            <a:r>
              <a:rPr lang="fr-FR" sz="7400" b="1" dirty="0"/>
              <a:t>et </a:t>
            </a:r>
            <a:r>
              <a:rPr lang="fr-FR" sz="7400" b="1" dirty="0" smtClean="0"/>
              <a:t> </a:t>
            </a:r>
            <a:r>
              <a:rPr lang="fr-FR" sz="7400" b="1" dirty="0"/>
              <a:t>bien </a:t>
            </a:r>
            <a:r>
              <a:rPr lang="fr-FR" sz="7400" b="1" dirty="0" smtClean="0"/>
              <a:t>conduits, </a:t>
            </a:r>
            <a:r>
              <a:rPr lang="fr-FR" sz="7400" b="1" dirty="0"/>
              <a:t>en fonction de la présentation </a:t>
            </a:r>
            <a:r>
              <a:rPr lang="fr-FR" sz="7400" b="1" dirty="0" smtClean="0"/>
              <a:t>clin </a:t>
            </a:r>
            <a:r>
              <a:rPr lang="fr-FR" sz="7400" b="1" dirty="0"/>
              <a:t>et </a:t>
            </a:r>
            <a:r>
              <a:rPr lang="fr-FR" sz="7400" b="1" dirty="0" err="1" smtClean="0"/>
              <a:t>biol</a:t>
            </a:r>
            <a:r>
              <a:rPr lang="fr-FR" sz="7400" b="1" dirty="0" smtClean="0"/>
              <a:t> </a:t>
            </a:r>
            <a:r>
              <a:rPr lang="fr-FR" sz="7400" b="1" dirty="0"/>
              <a:t>du SN.</a:t>
            </a:r>
          </a:p>
          <a:p>
            <a:pPr>
              <a:buNone/>
            </a:pPr>
            <a:r>
              <a:rPr lang="fr-FR" sz="4400" dirty="0"/>
              <a:t> 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Définition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800" b="1" dirty="0"/>
              <a:t> </a:t>
            </a:r>
            <a:endParaRPr lang="fr-FR" sz="2800" dirty="0"/>
          </a:p>
          <a:p>
            <a:pPr>
              <a:buFont typeface="Wingdings" pitchFamily="2" charset="2"/>
              <a:buChar char="q"/>
            </a:pPr>
            <a:r>
              <a:rPr lang="fr-FR" sz="2800" b="1" dirty="0"/>
              <a:t>Le syndrome néphrotique (SN) </a:t>
            </a:r>
            <a:r>
              <a:rPr lang="fr-FR" sz="2800" b="1" dirty="0" smtClean="0"/>
              <a:t>: </a:t>
            </a:r>
            <a:r>
              <a:rPr lang="fr-FR" sz="2800" b="1" dirty="0"/>
              <a:t>groupement de symptômes </a:t>
            </a:r>
            <a:r>
              <a:rPr lang="fr-FR" sz="2800" b="1" dirty="0" smtClean="0"/>
              <a:t>clin </a:t>
            </a:r>
            <a:r>
              <a:rPr lang="fr-FR" sz="2800" b="1" dirty="0"/>
              <a:t>et </a:t>
            </a:r>
            <a:r>
              <a:rPr lang="fr-FR" sz="2800" b="1" dirty="0" err="1" smtClean="0"/>
              <a:t>biol</a:t>
            </a:r>
            <a:r>
              <a:rPr lang="fr-FR" sz="2800" b="1" dirty="0" smtClean="0"/>
              <a:t>, </a:t>
            </a:r>
            <a:r>
              <a:rPr lang="fr-FR" sz="2800" b="1" dirty="0"/>
              <a:t>ayant à la base une </a:t>
            </a:r>
            <a:r>
              <a:rPr lang="fr-FR" sz="2800" b="1" dirty="0" smtClean="0"/>
              <a:t>import </a:t>
            </a:r>
            <a:r>
              <a:rPr lang="fr-FR" sz="2800" b="1" dirty="0"/>
              <a:t>fuite protéique </a:t>
            </a:r>
            <a:r>
              <a:rPr lang="fr-FR" sz="2800" b="1" dirty="0" smtClean="0"/>
              <a:t>urinaire. </a:t>
            </a:r>
            <a:r>
              <a:rPr lang="fr-FR" sz="2800" b="1" dirty="0"/>
              <a:t>Il associe une protéinurie </a:t>
            </a:r>
            <a:r>
              <a:rPr lang="fr-FR" sz="2800" b="1" dirty="0" smtClean="0"/>
              <a:t>&gt; </a:t>
            </a:r>
            <a:r>
              <a:rPr lang="fr-FR" sz="2800" b="1" dirty="0"/>
              <a:t>à 50mg/kg/24h et une </a:t>
            </a:r>
            <a:r>
              <a:rPr lang="fr-FR" sz="2800" b="1" dirty="0" err="1"/>
              <a:t>hypoalbuminémie</a:t>
            </a:r>
            <a:r>
              <a:rPr lang="fr-FR" sz="2800" b="1" dirty="0"/>
              <a:t> </a:t>
            </a:r>
            <a:r>
              <a:rPr lang="fr-FR" sz="2800" b="1" dirty="0" smtClean="0"/>
              <a:t>&lt; </a:t>
            </a:r>
            <a:r>
              <a:rPr lang="fr-FR" sz="2800" b="1" dirty="0"/>
              <a:t>à 30g / L</a:t>
            </a:r>
          </a:p>
          <a:p>
            <a:pPr>
              <a:buFont typeface="Wingdings" pitchFamily="2" charset="2"/>
              <a:buChar char="q"/>
            </a:pPr>
            <a:r>
              <a:rPr lang="fr-FR" sz="2800" b="1" dirty="0"/>
              <a:t>Le syndrome néphrotique est toujours secondaire à une néphropathie </a:t>
            </a:r>
            <a:r>
              <a:rPr lang="fr-FR" sz="2800" b="1" dirty="0" smtClean="0"/>
              <a:t>glomérulaire: </a:t>
            </a:r>
            <a:r>
              <a:rPr lang="fr-FR" sz="2800" b="1" dirty="0"/>
              <a:t>perméabilité de la membrane basale glomérulaire (MBG) aux protéines plasmatiques.</a:t>
            </a:r>
          </a:p>
          <a:p>
            <a:endParaRPr lang="fr-FR" sz="12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Objectifs</a:t>
            </a:r>
            <a:r>
              <a:rPr lang="fr-FR" b="1" dirty="0" smtClean="0"/>
              <a:t>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pPr lvl="0"/>
            <a:r>
              <a:rPr lang="fr-FR" dirty="0"/>
              <a:t>Savoir Définir un syndrome néphrotique</a:t>
            </a:r>
            <a:endParaRPr lang="fr-FR" b="1" dirty="0"/>
          </a:p>
          <a:p>
            <a:pPr lvl="0"/>
            <a:r>
              <a:rPr lang="fr-FR" dirty="0"/>
              <a:t>Classifications des syndromes néphrotiques </a:t>
            </a:r>
            <a:endParaRPr lang="fr-FR" b="1" dirty="0"/>
          </a:p>
          <a:p>
            <a:pPr lvl="0"/>
            <a:r>
              <a:rPr lang="fr-FR" dirty="0"/>
              <a:t>Notions récentes sur la pathogénie des syndromes néphrotiques</a:t>
            </a:r>
            <a:endParaRPr lang="fr-FR" b="1" dirty="0"/>
          </a:p>
          <a:p>
            <a:pPr lvl="0"/>
            <a:r>
              <a:rPr lang="fr-FR" dirty="0"/>
              <a:t>Physiopathologie du syndrome néphrotique</a:t>
            </a:r>
            <a:endParaRPr lang="fr-FR" b="1" dirty="0"/>
          </a:p>
          <a:p>
            <a:pPr lvl="0"/>
            <a:r>
              <a:rPr lang="fr-FR" dirty="0"/>
              <a:t>Type de description : la néphrose de l’enfant</a:t>
            </a:r>
            <a:endParaRPr lang="fr-FR" b="1" dirty="0"/>
          </a:p>
          <a:p>
            <a:pPr lvl="0"/>
            <a:r>
              <a:rPr lang="fr-FR" dirty="0"/>
              <a:t>Prise en charge d’un syndrome néphrotique </a:t>
            </a:r>
            <a:r>
              <a:rPr lang="fr-FR" dirty="0" err="1"/>
              <a:t>corticosensible</a:t>
            </a:r>
            <a:endParaRPr lang="fr-FR" b="1" dirty="0"/>
          </a:p>
          <a:p>
            <a:pPr lvl="0"/>
            <a:r>
              <a:rPr lang="fr-FR" dirty="0"/>
              <a:t>Syndromes néphrotiques </a:t>
            </a:r>
            <a:r>
              <a:rPr lang="fr-FR" dirty="0" err="1"/>
              <a:t>corticorésistants</a:t>
            </a:r>
            <a:r>
              <a:rPr lang="fr-FR" dirty="0"/>
              <a:t> : définition et prise en charge.</a:t>
            </a:r>
            <a:endParaRPr lang="fr-FR" b="1" dirty="0"/>
          </a:p>
          <a:p>
            <a:pPr>
              <a:buNone/>
            </a:pPr>
            <a:r>
              <a:rPr lang="fr-FR" dirty="0"/>
              <a:t> </a:t>
            </a:r>
            <a:endParaRPr lang="fr-FR" b="1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 </a:t>
            </a: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>
                <a:solidFill>
                  <a:srgbClr val="FF0000"/>
                </a:solidFill>
              </a:rPr>
              <a:t>Classifications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sz="3400" b="1" u="sng" dirty="0">
                <a:solidFill>
                  <a:srgbClr val="FF0000"/>
                </a:solidFill>
              </a:rPr>
              <a:t>A/ Classification étiologique</a:t>
            </a:r>
            <a:r>
              <a:rPr lang="fr-FR" sz="3400" dirty="0"/>
              <a:t> :</a:t>
            </a:r>
          </a:p>
          <a:p>
            <a:pPr>
              <a:buNone/>
            </a:pPr>
            <a:r>
              <a:rPr lang="fr-FR" dirty="0"/>
              <a:t> </a:t>
            </a:r>
            <a:endParaRPr lang="fr-FR" sz="5400" dirty="0"/>
          </a:p>
          <a:p>
            <a:pPr>
              <a:buNone/>
            </a:pPr>
            <a:r>
              <a:rPr lang="fr-FR" sz="3400" b="1" dirty="0"/>
              <a:t>Le syndrome néphrotique peut être primitif ou secondaire</a:t>
            </a:r>
          </a:p>
          <a:p>
            <a:pPr>
              <a:buNone/>
            </a:pPr>
            <a:r>
              <a:rPr lang="fr-FR" sz="3400" b="1" dirty="0"/>
              <a:t> </a:t>
            </a:r>
          </a:p>
          <a:p>
            <a:pPr>
              <a:buNone/>
            </a:pPr>
            <a:r>
              <a:rPr lang="fr-FR" sz="3400" b="1" dirty="0">
                <a:solidFill>
                  <a:srgbClr val="0070C0"/>
                </a:solidFill>
              </a:rPr>
              <a:t>1. Syndrome néphrotique primitif ou idiopathique</a:t>
            </a:r>
            <a:r>
              <a:rPr lang="fr-FR" sz="3400" b="1" dirty="0"/>
              <a:t> : il peut être congénital ou acquis.</a:t>
            </a:r>
          </a:p>
          <a:p>
            <a:pPr lvl="0">
              <a:buFont typeface="Wingdings" pitchFamily="2" charset="2"/>
              <a:buChar char="q"/>
            </a:pPr>
            <a:r>
              <a:rPr lang="fr-FR" sz="3400" b="1" dirty="0"/>
              <a:t>Congénital ou </a:t>
            </a:r>
            <a:r>
              <a:rPr lang="fr-FR" sz="3400" b="1" dirty="0" smtClean="0"/>
              <a:t>SN infantile </a:t>
            </a:r>
            <a:r>
              <a:rPr lang="fr-FR" sz="3400" b="1" dirty="0"/>
              <a:t>touchant l’enfant de moins de un an, surtout de type finlandais.</a:t>
            </a:r>
          </a:p>
          <a:p>
            <a:pPr lvl="0">
              <a:buFont typeface="Wingdings" pitchFamily="2" charset="2"/>
              <a:buChar char="q"/>
            </a:pPr>
            <a:r>
              <a:rPr lang="fr-FR" sz="3400" b="1" dirty="0"/>
              <a:t>Acquis : de loin le plus fréquent ; touche l’enfant entre 1 et 10 ans ; c’est la classique « néphrose lipoïdique » ou syndrome néphrotique à lésions glomérulaires minimes</a:t>
            </a:r>
            <a:r>
              <a:rPr lang="fr-FR" sz="3400" b="1" dirty="0" smtClean="0"/>
              <a:t>.</a:t>
            </a:r>
            <a:r>
              <a:rPr lang="fr-FR" sz="3400" b="1" dirty="0"/>
              <a:t> </a:t>
            </a:r>
          </a:p>
          <a:p>
            <a:pPr>
              <a:buNone/>
            </a:pPr>
            <a:r>
              <a:rPr lang="fr-FR" sz="3400" b="1" dirty="0"/>
              <a:t> </a:t>
            </a:r>
          </a:p>
          <a:p>
            <a:pPr>
              <a:buNone/>
            </a:pPr>
            <a:r>
              <a:rPr lang="fr-FR" sz="3400" b="1" dirty="0"/>
              <a:t> 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dirty="0" smtClean="0"/>
              <a:t> </a:t>
            </a:r>
            <a:r>
              <a:rPr lang="fr-FR" sz="6400" dirty="0" smtClean="0">
                <a:solidFill>
                  <a:srgbClr val="0070C0"/>
                </a:solidFill>
              </a:rPr>
              <a:t>2.</a:t>
            </a:r>
            <a:r>
              <a:rPr lang="fr-FR" sz="6400" b="1" dirty="0" smtClean="0">
                <a:solidFill>
                  <a:srgbClr val="0070C0"/>
                </a:solidFill>
              </a:rPr>
              <a:t>Syndrome néphrotique secondaire</a:t>
            </a:r>
            <a:r>
              <a:rPr lang="fr-FR" sz="6400" dirty="0" smtClean="0"/>
              <a:t> </a:t>
            </a:r>
          </a:p>
          <a:p>
            <a:pPr>
              <a:buNone/>
            </a:pPr>
            <a:r>
              <a:rPr lang="fr-FR" sz="5100" dirty="0" smtClean="0"/>
              <a:t>Selon l’âge on distingue :</a:t>
            </a:r>
          </a:p>
          <a:p>
            <a:pPr lvl="1"/>
            <a:r>
              <a:rPr lang="fr-FR" sz="5100" b="1" dirty="0" smtClean="0">
                <a:solidFill>
                  <a:srgbClr val="FF0000"/>
                </a:solidFill>
              </a:rPr>
              <a:t>Chez le nourrisson de moins de un an</a:t>
            </a:r>
            <a:r>
              <a:rPr lang="fr-FR" sz="5100" dirty="0" smtClean="0"/>
              <a:t>, il peut être secondaire à :</a:t>
            </a:r>
          </a:p>
          <a:p>
            <a:pPr lvl="2"/>
            <a:r>
              <a:rPr lang="fr-FR" sz="5100" dirty="0" smtClean="0"/>
              <a:t>Une infection : syphilis, toxoplasmose, CMV</a:t>
            </a:r>
          </a:p>
          <a:p>
            <a:pPr lvl="2"/>
            <a:r>
              <a:rPr lang="fr-FR" sz="5100" dirty="0" smtClean="0"/>
              <a:t>Une intoxication aux métaux lourds</a:t>
            </a:r>
          </a:p>
          <a:p>
            <a:pPr lvl="2"/>
            <a:r>
              <a:rPr lang="fr-FR" sz="5100" dirty="0" smtClean="0"/>
              <a:t>Une thrombose des veines rénales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3"/>
            <a:r>
              <a:rPr lang="fr-FR" sz="9600" b="1" dirty="0" smtClean="0">
                <a:solidFill>
                  <a:srgbClr val="FF0000"/>
                </a:solidFill>
              </a:rPr>
              <a:t>Chez le nourrisson de plus de un an </a:t>
            </a:r>
            <a:r>
              <a:rPr lang="fr-FR" sz="9600" dirty="0" smtClean="0"/>
              <a:t>peut être secondaire à:</a:t>
            </a:r>
            <a:endParaRPr lang="fr-FR" sz="9600" dirty="0"/>
          </a:p>
          <a:p>
            <a:pPr lvl="4">
              <a:buFont typeface="Wingdings" pitchFamily="2" charset="2"/>
              <a:buChar char="q"/>
            </a:pPr>
            <a:r>
              <a:rPr lang="fr-FR" sz="9600" b="1" dirty="0"/>
              <a:t>Des maladies infectieuses </a:t>
            </a:r>
          </a:p>
          <a:p>
            <a:pPr lvl="4">
              <a:buFont typeface="Wingdings" pitchFamily="2" charset="2"/>
              <a:buChar char="q"/>
            </a:pPr>
            <a:r>
              <a:rPr lang="fr-FR" sz="9600" b="1" dirty="0"/>
              <a:t>Des néoplasies </a:t>
            </a:r>
          </a:p>
          <a:p>
            <a:pPr lvl="4">
              <a:buFont typeface="Wingdings" pitchFamily="2" charset="2"/>
              <a:buChar char="q"/>
            </a:pPr>
            <a:r>
              <a:rPr lang="fr-FR" sz="9600" b="1" dirty="0"/>
              <a:t>Maladies de système </a:t>
            </a:r>
          </a:p>
          <a:p>
            <a:pPr lvl="4">
              <a:buFont typeface="Wingdings" pitchFamily="2" charset="2"/>
              <a:buChar char="q"/>
            </a:pPr>
            <a:r>
              <a:rPr lang="fr-FR" sz="9600" b="1" dirty="0"/>
              <a:t>Maladies métaboliques et </a:t>
            </a:r>
            <a:r>
              <a:rPr lang="fr-FR" sz="9600" b="1" dirty="0" smtClean="0"/>
              <a:t>endocriniennes</a:t>
            </a:r>
            <a:endParaRPr lang="fr-FR" sz="9600" b="1" dirty="0"/>
          </a:p>
          <a:p>
            <a:pPr lvl="4">
              <a:buFont typeface="Wingdings" pitchFamily="2" charset="2"/>
              <a:buChar char="q"/>
            </a:pPr>
            <a:r>
              <a:rPr lang="fr-FR" sz="9600" b="1" dirty="0"/>
              <a:t>Maladies allergiques </a:t>
            </a:r>
          </a:p>
          <a:p>
            <a:pPr lvl="4">
              <a:buFont typeface="Wingdings" pitchFamily="2" charset="2"/>
              <a:buChar char="q"/>
            </a:pPr>
            <a:r>
              <a:rPr lang="fr-FR" sz="9600" b="1" dirty="0"/>
              <a:t>Maladies héréditaires : syndrome d’</a:t>
            </a:r>
            <a:r>
              <a:rPr lang="fr-FR" sz="9600" b="1" dirty="0" err="1"/>
              <a:t>Alport</a:t>
            </a:r>
            <a:r>
              <a:rPr lang="fr-FR" sz="9600" b="1" dirty="0"/>
              <a:t>, drépanocytose, </a:t>
            </a:r>
            <a:r>
              <a:rPr lang="fr-FR" sz="9600" b="1" dirty="0" err="1"/>
              <a:t>sphérocytose</a:t>
            </a:r>
            <a:endParaRPr lang="fr-FR" sz="9600" b="1" dirty="0"/>
          </a:p>
          <a:p>
            <a:pPr lvl="4">
              <a:buFont typeface="Wingdings" pitchFamily="2" charset="2"/>
              <a:buChar char="q"/>
            </a:pPr>
            <a:r>
              <a:rPr lang="fr-FR" sz="9600" b="1" dirty="0"/>
              <a:t>Maladies diverses : sténose de l’artère rénale, thrombose de l’artère pulmonaire, péricardite constructive.</a:t>
            </a:r>
          </a:p>
          <a:p>
            <a:r>
              <a:rPr lang="fr-FR" sz="9600" b="1" dirty="0"/>
              <a:t> 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 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Classification histologique</a:t>
            </a:r>
            <a:r>
              <a:rPr lang="fr-FR" b="1" u="sng" dirty="0" smtClean="0">
                <a:solidFill>
                  <a:srgbClr val="FF0000"/>
                </a:solidFill>
              </a:rPr>
              <a:t/>
            </a:r>
            <a:br>
              <a:rPr lang="fr-FR" b="1" u="sng" dirty="0" smtClean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fr-FR" b="1" dirty="0" smtClean="0"/>
              <a:t>Chaque SN possède </a:t>
            </a:r>
            <a:r>
              <a:rPr lang="fr-FR" b="1" dirty="0"/>
              <a:t>son individualité propre. Cependant classiquement on oppose :</a:t>
            </a:r>
          </a:p>
          <a:p>
            <a:pPr lvl="0">
              <a:buFont typeface="Wingdings" pitchFamily="2" charset="2"/>
              <a:buChar char="Ø"/>
            </a:pPr>
            <a:r>
              <a:rPr lang="fr-FR" b="1" dirty="0"/>
              <a:t>Le syndrome néphrotique pur et primitif(SNI) :</a:t>
            </a:r>
          </a:p>
          <a:p>
            <a:pPr>
              <a:buNone/>
            </a:pPr>
            <a:r>
              <a:rPr lang="fr-FR" b="1" dirty="0" smtClean="0"/>
              <a:t>C’est </a:t>
            </a:r>
            <a:r>
              <a:rPr lang="fr-FR" b="1" dirty="0"/>
              <a:t>la classique </a:t>
            </a:r>
            <a:r>
              <a:rPr lang="fr-FR" b="1" dirty="0" smtClean="0"/>
              <a:t>néphrose</a:t>
            </a:r>
            <a:r>
              <a:rPr lang="fr-FR" b="1" dirty="0" smtClean="0">
                <a:latin typeface="Calibri"/>
                <a:cs typeface="Calibri"/>
              </a:rPr>
              <a:t>→</a:t>
            </a:r>
            <a:r>
              <a:rPr lang="fr-FR" b="1" dirty="0" smtClean="0"/>
              <a:t> </a:t>
            </a:r>
            <a:r>
              <a:rPr lang="fr-FR" b="1" dirty="0"/>
              <a:t>lésions glomérulaires </a:t>
            </a:r>
            <a:r>
              <a:rPr lang="fr-FR" b="1" dirty="0" smtClean="0"/>
              <a:t>minimes(LGM) </a:t>
            </a:r>
            <a:r>
              <a:rPr lang="fr-FR" b="1" dirty="0"/>
              <a:t>avec fusion des pédicelles des </a:t>
            </a:r>
            <a:r>
              <a:rPr lang="fr-FR" b="1" dirty="0" err="1"/>
              <a:t>podocytes</a:t>
            </a:r>
            <a:r>
              <a:rPr lang="fr-FR" b="1" dirty="0"/>
              <a:t> et absence de dépôts d’</a:t>
            </a:r>
            <a:r>
              <a:rPr lang="fr-FR" b="1" dirty="0" err="1"/>
              <a:t>IgM</a:t>
            </a:r>
            <a:r>
              <a:rPr lang="fr-FR" b="1" dirty="0"/>
              <a:t> en IF. On peut rencontrer rarement des lésions de </a:t>
            </a:r>
            <a:r>
              <a:rPr lang="fr-FR" b="1" dirty="0" err="1"/>
              <a:t>hyalinose</a:t>
            </a:r>
            <a:r>
              <a:rPr lang="fr-FR" b="1" dirty="0"/>
              <a:t> segmentaire et </a:t>
            </a:r>
            <a:r>
              <a:rPr lang="fr-FR" b="1" dirty="0" err="1"/>
              <a:t>foccale</a:t>
            </a:r>
            <a:r>
              <a:rPr lang="fr-FR" b="1" dirty="0"/>
              <a:t> (HSF)et de prolifération </a:t>
            </a:r>
            <a:r>
              <a:rPr lang="fr-FR" b="1" dirty="0" err="1"/>
              <a:t>mésangiale</a:t>
            </a:r>
            <a:r>
              <a:rPr lang="fr-FR" b="1" dirty="0"/>
              <a:t> diffuse (PMD)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b="1" dirty="0" smtClean="0">
                <a:solidFill>
                  <a:srgbClr val="FF0000"/>
                </a:solidFill>
              </a:rPr>
              <a:t>Syndrome néphrotique impur: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fr-FR" sz="8800" b="1" dirty="0" smtClean="0"/>
              <a:t>Lésions glomérulaires variées; </a:t>
            </a:r>
            <a:r>
              <a:rPr lang="fr-FR" sz="8800" b="1" dirty="0"/>
              <a:t>primitif ou secondaire. </a:t>
            </a:r>
            <a:endParaRPr lang="fr-FR" sz="8800" b="1" dirty="0" smtClean="0"/>
          </a:p>
          <a:p>
            <a:pPr>
              <a:buNone/>
            </a:pPr>
            <a:r>
              <a:rPr lang="fr-FR" sz="8800" b="1" dirty="0" smtClean="0"/>
              <a:t> </a:t>
            </a:r>
            <a:r>
              <a:rPr lang="fr-FR" sz="8800" b="1" dirty="0"/>
              <a:t>C</a:t>
            </a:r>
            <a:r>
              <a:rPr lang="fr-FR" sz="8800" b="1" dirty="0" smtClean="0"/>
              <a:t>ritères </a:t>
            </a:r>
            <a:r>
              <a:rPr lang="fr-FR" sz="8800" b="1" dirty="0"/>
              <a:t>d’impureté d’un </a:t>
            </a:r>
            <a:r>
              <a:rPr lang="fr-FR" sz="8800" b="1" dirty="0" smtClean="0"/>
              <a:t> SN (un </a:t>
            </a:r>
            <a:r>
              <a:rPr lang="fr-FR" sz="8800" b="1" dirty="0"/>
              <a:t>seul suffit</a:t>
            </a:r>
            <a:r>
              <a:rPr lang="fr-FR" sz="8800" b="1" dirty="0" smtClean="0"/>
              <a:t>):</a:t>
            </a:r>
            <a:endParaRPr lang="fr-FR" sz="8800" b="1" dirty="0"/>
          </a:p>
          <a:p>
            <a:pPr lvl="0">
              <a:buFont typeface="Wingdings" pitchFamily="2" charset="2"/>
              <a:buChar char="q"/>
            </a:pPr>
            <a:r>
              <a:rPr lang="fr-FR" sz="8800" b="1" dirty="0"/>
              <a:t>HTA persistante au delà de 15j </a:t>
            </a:r>
            <a:r>
              <a:rPr lang="fr-FR" sz="8800" b="1" dirty="0" smtClean="0"/>
              <a:t>( </a:t>
            </a:r>
            <a:r>
              <a:rPr lang="fr-FR" sz="8800" b="1" dirty="0"/>
              <a:t>peut être transitoire dans </a:t>
            </a:r>
            <a:r>
              <a:rPr lang="fr-FR" sz="8800" b="1" dirty="0" smtClean="0"/>
              <a:t>le </a:t>
            </a:r>
            <a:r>
              <a:rPr lang="fr-FR" sz="8800" b="1" dirty="0"/>
              <a:t>pur).</a:t>
            </a:r>
          </a:p>
          <a:p>
            <a:pPr lvl="0">
              <a:buFont typeface="Wingdings" pitchFamily="2" charset="2"/>
              <a:buChar char="q"/>
            </a:pPr>
            <a:r>
              <a:rPr lang="fr-FR" sz="8800" b="1" dirty="0"/>
              <a:t>Hématurie macro ou microscopique </a:t>
            </a:r>
            <a:r>
              <a:rPr lang="fr-FR" sz="8800" b="1" dirty="0" smtClean="0"/>
              <a:t>+de </a:t>
            </a:r>
            <a:r>
              <a:rPr lang="fr-FR" sz="8800" b="1" dirty="0"/>
              <a:t>15j (&gt;10.000 hématies </a:t>
            </a:r>
            <a:r>
              <a:rPr lang="fr-FR" sz="8800" b="1" dirty="0" smtClean="0"/>
              <a:t>/ </a:t>
            </a:r>
            <a:r>
              <a:rPr lang="fr-FR" sz="8800" b="1" dirty="0"/>
              <a:t>champ). </a:t>
            </a:r>
            <a:r>
              <a:rPr lang="fr-FR" sz="8800" b="1" dirty="0" smtClean="0"/>
              <a:t>Peut </a:t>
            </a:r>
            <a:r>
              <a:rPr lang="fr-FR" sz="8800" b="1" dirty="0"/>
              <a:t>être transitoire dans </a:t>
            </a:r>
            <a:r>
              <a:rPr lang="fr-FR" sz="8800" b="1" dirty="0" smtClean="0"/>
              <a:t>le </a:t>
            </a:r>
            <a:r>
              <a:rPr lang="fr-FR" sz="8800" b="1" dirty="0"/>
              <a:t>pur.</a:t>
            </a:r>
          </a:p>
          <a:p>
            <a:pPr lvl="0">
              <a:buFont typeface="Wingdings" pitchFamily="2" charset="2"/>
              <a:buChar char="q"/>
            </a:pPr>
            <a:r>
              <a:rPr lang="fr-FR" sz="8800" b="1" dirty="0"/>
              <a:t>Hyperazotémie avec créatinine sanguine </a:t>
            </a:r>
            <a:r>
              <a:rPr lang="fr-FR" sz="8800" b="1" dirty="0" smtClean="0">
                <a:latin typeface="Calibri"/>
                <a:cs typeface="Calibri"/>
              </a:rPr>
              <a:t>↗</a:t>
            </a:r>
            <a:r>
              <a:rPr lang="fr-FR" sz="8800" b="1" dirty="0" smtClean="0"/>
              <a:t>et </a:t>
            </a:r>
            <a:r>
              <a:rPr lang="fr-FR" sz="8800" b="1" dirty="0"/>
              <a:t>clearance de la créatinine </a:t>
            </a:r>
            <a:r>
              <a:rPr lang="fr-FR" sz="8800" b="1" dirty="0" smtClean="0">
                <a:latin typeface="Calibri"/>
                <a:cs typeface="Calibri"/>
              </a:rPr>
              <a:t>↘</a:t>
            </a:r>
            <a:r>
              <a:rPr lang="fr-FR" sz="8800" b="1" dirty="0" smtClean="0"/>
              <a:t>(&lt;</a:t>
            </a:r>
            <a:r>
              <a:rPr lang="fr-FR" sz="8800" b="1" dirty="0"/>
              <a:t>50ml/mn/1,73m</a:t>
            </a:r>
            <a:r>
              <a:rPr lang="fr-FR" sz="8800" b="1" baseline="30000" dirty="0"/>
              <a:t>2</a:t>
            </a:r>
            <a:r>
              <a:rPr lang="fr-FR" sz="8800" b="1" dirty="0"/>
              <a:t>SC)</a:t>
            </a:r>
          </a:p>
          <a:p>
            <a:pPr>
              <a:buNone/>
            </a:pPr>
            <a:r>
              <a:rPr lang="fr-FR" sz="8800" b="1" dirty="0"/>
              <a:t>L’insuffisance rénale peut s’observer au début d’un SN pur. Elle est </a:t>
            </a:r>
            <a:r>
              <a:rPr lang="fr-FR" sz="8800" b="1" dirty="0" smtClean="0"/>
              <a:t> </a:t>
            </a:r>
            <a:r>
              <a:rPr lang="fr-FR" sz="8800" b="1" dirty="0"/>
              <a:t>fonctionnelle </a:t>
            </a:r>
            <a:r>
              <a:rPr lang="fr-FR" sz="8800" b="1" dirty="0" smtClean="0">
                <a:latin typeface="Calibri"/>
                <a:cs typeface="Calibri"/>
              </a:rPr>
              <a:t>→</a:t>
            </a:r>
            <a:r>
              <a:rPr lang="fr-FR" sz="8800" b="1" dirty="0" smtClean="0"/>
              <a:t>l’</a:t>
            </a:r>
            <a:r>
              <a:rPr lang="fr-FR" sz="8800" b="1" dirty="0" err="1" smtClean="0"/>
              <a:t>hypoalbuminémie</a:t>
            </a:r>
            <a:r>
              <a:rPr lang="fr-FR" sz="8800" b="1" dirty="0"/>
              <a:t>, la </a:t>
            </a:r>
            <a:r>
              <a:rPr lang="fr-FR" sz="8800" b="1" dirty="0" smtClean="0">
                <a:latin typeface="Calibri"/>
                <a:cs typeface="Calibri"/>
              </a:rPr>
              <a:t>↘</a:t>
            </a:r>
            <a:r>
              <a:rPr lang="fr-FR" sz="8800" b="1" dirty="0" smtClean="0"/>
              <a:t>de </a:t>
            </a:r>
            <a:r>
              <a:rPr lang="fr-FR" sz="8800" b="1" dirty="0"/>
              <a:t>pression oncotique et la diminution de </a:t>
            </a:r>
            <a:r>
              <a:rPr lang="fr-FR" sz="8800" b="1" dirty="0" smtClean="0"/>
              <a:t>la FG.</a:t>
            </a:r>
            <a:endParaRPr lang="fr-FR" sz="8800" b="1" dirty="0"/>
          </a:p>
          <a:p>
            <a:pPr lvl="0">
              <a:buFont typeface="Wingdings" pitchFamily="2" charset="2"/>
              <a:buChar char="q"/>
            </a:pPr>
            <a:r>
              <a:rPr lang="fr-FR" sz="8800" b="1" dirty="0"/>
              <a:t>Chute du complément sérique</a:t>
            </a:r>
          </a:p>
          <a:p>
            <a:pPr lvl="0">
              <a:buFont typeface="Wingdings" pitchFamily="2" charset="2"/>
              <a:buChar char="q"/>
            </a:pPr>
            <a:r>
              <a:rPr lang="fr-FR" sz="8800" b="1" dirty="0"/>
              <a:t>Non sélectivité des protéines urinaires (IS&gt;0,15)</a:t>
            </a:r>
          </a:p>
          <a:p>
            <a:pPr lvl="0">
              <a:buFont typeface="Wingdings" pitchFamily="2" charset="2"/>
              <a:buChar char="q"/>
            </a:pPr>
            <a:r>
              <a:rPr lang="fr-FR" sz="8800" b="1" dirty="0"/>
              <a:t>Antigène </a:t>
            </a:r>
            <a:r>
              <a:rPr lang="fr-FR" sz="8800" b="1" dirty="0" err="1"/>
              <a:t>Hbs</a:t>
            </a:r>
            <a:r>
              <a:rPr lang="fr-FR" sz="8800" b="1" dirty="0"/>
              <a:t> positif.</a:t>
            </a:r>
          </a:p>
          <a:p>
            <a:pPr>
              <a:buNone/>
            </a:pPr>
            <a:r>
              <a:rPr lang="fr-FR" sz="8800" b="1" dirty="0"/>
              <a:t> 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984</Words>
  <Application>Microsoft Office PowerPoint</Application>
  <PresentationFormat>Affichage à l'écran (4:3)</PresentationFormat>
  <Paragraphs>166</Paragraphs>
  <Slides>42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42</vt:i4>
      </vt:variant>
    </vt:vector>
  </HeadingPairs>
  <TitlesOfParts>
    <vt:vector size="43" baseType="lpstr">
      <vt:lpstr>Thème Office</vt:lpstr>
      <vt:lpstr>Syndrome néphrotique chez l’enfant</vt:lpstr>
      <vt:lpstr>Objectifs : </vt:lpstr>
      <vt:lpstr>Intérêts </vt:lpstr>
      <vt:lpstr>Définition</vt:lpstr>
      <vt:lpstr>  Classifications </vt:lpstr>
      <vt:lpstr>Diapositive 6</vt:lpstr>
      <vt:lpstr>Diapositive 7</vt:lpstr>
      <vt:lpstr>Classification histologique </vt:lpstr>
      <vt:lpstr>Syndrome néphrotique impur:</vt:lpstr>
      <vt:lpstr>Notions récentes sur la pathogénie des syndromes néphrotiques </vt:lpstr>
      <vt:lpstr> Physiopathologie du SN </vt:lpstr>
      <vt:lpstr> Type de description :la néphrose de l’enfant  </vt:lpstr>
      <vt:lpstr>B/ Tableau biologique </vt:lpstr>
      <vt:lpstr>Diapositive 14</vt:lpstr>
      <vt:lpstr> Tableau anatomo - pathologique </vt:lpstr>
      <vt:lpstr> Complications </vt:lpstr>
      <vt:lpstr>Diapositive 17</vt:lpstr>
      <vt:lpstr>A/ Traitement symptomatique </vt:lpstr>
      <vt:lpstr>B/ Traitement de fond 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 Conclusion  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Objectifs 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Syndrome néphrotique chez l’enfant</dc:title>
  <dc:creator>admin</dc:creator>
  <cp:lastModifiedBy>admin</cp:lastModifiedBy>
  <cp:revision>68</cp:revision>
  <dcterms:created xsi:type="dcterms:W3CDTF">2016-09-29T04:49:11Z</dcterms:created>
  <dcterms:modified xsi:type="dcterms:W3CDTF">2016-10-01T07:04:15Z</dcterms:modified>
</cp:coreProperties>
</file>