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9" r:id="rId10"/>
    <p:sldId id="270" r:id="rId11"/>
    <p:sldId id="271"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64" r:id="rId26"/>
    <p:sldId id="288" r:id="rId27"/>
    <p:sldId id="286" r:id="rId28"/>
    <p:sldId id="267" r:id="rId29"/>
    <p:sldId id="287"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5224140-DF2E-414A-9588-221E25A5AD8A}" type="datetimeFigureOut">
              <a:rPr lang="fr-FR" smtClean="0"/>
              <a:t>21/09/2016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0EBD0-6C35-48A2-93D8-691F150BD046}" type="slidenum">
              <a:rPr lang="fr-FR" smtClean="0"/>
              <a:t>‹N°›</a:t>
            </a:fld>
            <a:endParaRPr lang="fr-F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5224140-DF2E-414A-9588-221E25A5AD8A}" type="datetimeFigureOut">
              <a:rPr lang="fr-FR" smtClean="0"/>
              <a:t>21/09/2016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0EBD0-6C35-48A2-93D8-691F150BD04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fr-FR" smtClean="0"/>
              <a:t>Modifiez le style du titre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5224140-DF2E-414A-9588-221E25A5AD8A}" type="datetimeFigureOut">
              <a:rPr lang="fr-FR" smtClean="0"/>
              <a:t>21/09/2016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0EBD0-6C35-48A2-93D8-691F150BD04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5224140-DF2E-414A-9588-221E25A5AD8A}" type="datetimeFigureOut">
              <a:rPr lang="fr-FR" smtClean="0"/>
              <a:t>21/09/2016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0EBD0-6C35-48A2-93D8-691F150BD046}"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5224140-DF2E-414A-9588-221E25A5AD8A}" type="datetimeFigureOut">
              <a:rPr lang="fr-FR" smtClean="0"/>
              <a:t>21/09/2016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20EBD0-6C35-48A2-93D8-691F150BD04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224140-DF2E-414A-9588-221E25A5AD8A}" type="datetimeFigureOut">
              <a:rPr lang="fr-FR" smtClean="0"/>
              <a:t>21/09/2016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20EBD0-6C35-48A2-93D8-691F150BD046}"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fr-FR" smtClean="0"/>
              <a:t>Modifiez les styles du texte du masque</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5224140-DF2E-414A-9588-221E25A5AD8A}" type="datetimeFigureOut">
              <a:rPr lang="fr-FR" smtClean="0"/>
              <a:t>21/09/2016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20EBD0-6C35-48A2-93D8-691F150BD046}"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5224140-DF2E-414A-9588-221E25A5AD8A}" type="datetimeFigureOut">
              <a:rPr lang="fr-FR" smtClean="0"/>
              <a:t>21/09/2016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20EBD0-6C35-48A2-93D8-691F150BD04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24140-DF2E-414A-9588-221E25A5AD8A}" type="datetimeFigureOut">
              <a:rPr lang="fr-FR" smtClean="0"/>
              <a:t>21/09/2016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20EBD0-6C35-48A2-93D8-691F150BD04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fr-FR" smtClean="0"/>
              <a:t>Modifiez le style du titre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224140-DF2E-414A-9588-221E25A5AD8A}" type="datetimeFigureOut">
              <a:rPr lang="fr-FR" smtClean="0"/>
              <a:t>21/09/2016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20EBD0-6C35-48A2-93D8-691F150BD046}" type="slidenum">
              <a:rPr lang="fr-FR" smtClean="0"/>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224140-DF2E-414A-9588-221E25A5AD8A}" type="datetimeFigureOut">
              <a:rPr lang="fr-FR" smtClean="0"/>
              <a:t>21/09/2016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20EBD0-6C35-48A2-93D8-691F150BD046}" type="slidenum">
              <a:rPr lang="fr-FR" smtClean="0"/>
              <a:t>‹N°›</a:t>
            </a:fld>
            <a:endParaRPr lang="fr-F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5224140-DF2E-414A-9588-221E25A5AD8A}" type="datetimeFigureOut">
              <a:rPr lang="fr-FR" smtClean="0"/>
              <a:t>21/09/2016</a:t>
            </a:fld>
            <a:endParaRPr lang="fr-F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820EBD0-6C35-48A2-93D8-691F150BD04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err="1" smtClean="0"/>
              <a:t>Bicha,S</a:t>
            </a:r>
            <a:r>
              <a:rPr lang="fr-FR" dirty="0" smtClean="0"/>
              <a:t>  MODULE DE Pédiatrie</a:t>
            </a:r>
          </a:p>
          <a:p>
            <a:r>
              <a:rPr lang="fr-FR" dirty="0" smtClean="0"/>
              <a:t>SEPTEMBRE 2016</a:t>
            </a:r>
            <a:endParaRPr lang="fr-FR" dirty="0"/>
          </a:p>
        </p:txBody>
      </p:sp>
      <p:sp>
        <p:nvSpPr>
          <p:cNvPr id="2" name="Titre 1"/>
          <p:cNvSpPr>
            <a:spLocks noGrp="1"/>
          </p:cNvSpPr>
          <p:nvPr>
            <p:ph type="ctrTitle"/>
          </p:nvPr>
        </p:nvSpPr>
        <p:spPr/>
        <p:txBody>
          <a:bodyPr/>
          <a:lstStyle/>
          <a:p>
            <a:r>
              <a:rPr lang="fr-FR" dirty="0" smtClean="0"/>
              <a:t>PUBERTE NORMALE</a:t>
            </a:r>
            <a:endParaRPr lang="fr-FR" dirty="0"/>
          </a:p>
        </p:txBody>
      </p:sp>
    </p:spTree>
    <p:extLst>
      <p:ext uri="{BB962C8B-B14F-4D97-AF65-F5344CB8AC3E}">
        <p14:creationId xmlns:p14="http://schemas.microsoft.com/office/powerpoint/2010/main" val="721457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CARACTERISTIQUES CLINIQUES</a:t>
            </a:r>
            <a:endParaRPr lang="fr-FR" dirty="0"/>
          </a:p>
        </p:txBody>
      </p:sp>
      <p:sp>
        <p:nvSpPr>
          <p:cNvPr id="3" name="Espace réservé du contenu 2"/>
          <p:cNvSpPr>
            <a:spLocks noGrp="1"/>
          </p:cNvSpPr>
          <p:nvPr>
            <p:ph sz="quarter" idx="13"/>
          </p:nvPr>
        </p:nvSpPr>
        <p:spPr/>
        <p:txBody>
          <a:bodyPr/>
          <a:lstStyle/>
          <a:p>
            <a:endParaRPr lang="fr-FR"/>
          </a:p>
        </p:txBody>
      </p:sp>
    </p:spTree>
    <p:extLst>
      <p:ext uri="{BB962C8B-B14F-4D97-AF65-F5344CB8AC3E}">
        <p14:creationId xmlns:p14="http://schemas.microsoft.com/office/powerpoint/2010/main" val="117898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fontScale="92500"/>
          </a:bodyPr>
          <a:lstStyle/>
          <a:p>
            <a:pPr algn="ctr"/>
            <a:r>
              <a:rPr lang="fr-FR" dirty="0" smtClean="0">
                <a:solidFill>
                  <a:schemeClr val="accent5"/>
                </a:solidFill>
              </a:rPr>
              <a:t>TROIS POINTS CLES:</a:t>
            </a:r>
          </a:p>
          <a:p>
            <a:pPr marL="45720" indent="0">
              <a:buNone/>
            </a:pPr>
            <a:r>
              <a:rPr lang="fr-FR" dirty="0" smtClean="0"/>
              <a:t>1-apparition des caractères sexuels secondaires:</a:t>
            </a:r>
          </a:p>
          <a:p>
            <a:pPr marL="45720" indent="0">
              <a:buNone/>
            </a:pPr>
            <a:r>
              <a:rPr lang="fr-FR" dirty="0" smtClean="0"/>
              <a:t>**classification de </a:t>
            </a:r>
            <a:r>
              <a:rPr lang="fr-FR" dirty="0"/>
              <a:t>T</a:t>
            </a:r>
            <a:r>
              <a:rPr lang="fr-FR" dirty="0" smtClean="0"/>
              <a:t>anner: évalue le stade pubertaire.</a:t>
            </a:r>
          </a:p>
          <a:p>
            <a:pPr marL="45720" indent="0">
              <a:buNone/>
            </a:pPr>
            <a:r>
              <a:rPr lang="fr-FR" dirty="0" smtClean="0"/>
              <a:t>*premiers signe chez le garçon: augmentation du volume testiculaire.</a:t>
            </a:r>
          </a:p>
          <a:p>
            <a:pPr marL="45720" indent="0">
              <a:buNone/>
            </a:pPr>
            <a:r>
              <a:rPr lang="fr-FR" dirty="0" smtClean="0"/>
              <a:t>*premier signe chez la fille: développement du bourgeon mammaire.</a:t>
            </a:r>
          </a:p>
          <a:p>
            <a:pPr marL="45720" indent="0">
              <a:buNone/>
            </a:pPr>
            <a:r>
              <a:rPr lang="fr-FR" dirty="0" smtClean="0"/>
              <a:t>2- période d’accélération de la vitesse de croissance.</a:t>
            </a:r>
          </a:p>
          <a:p>
            <a:pPr marL="45720" indent="0">
              <a:buNone/>
            </a:pPr>
            <a:r>
              <a:rPr lang="fr-FR" dirty="0" smtClean="0"/>
              <a:t>3- maturation osseuse.</a:t>
            </a:r>
            <a:endParaRPr lang="fr-FR" dirty="0"/>
          </a:p>
        </p:txBody>
      </p:sp>
    </p:spTree>
    <p:extLst>
      <p:ext uri="{BB962C8B-B14F-4D97-AF65-F5344CB8AC3E}">
        <p14:creationId xmlns:p14="http://schemas.microsoft.com/office/powerpoint/2010/main" val="3242713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fontScale="92500"/>
          </a:bodyPr>
          <a:lstStyle/>
          <a:p>
            <a:r>
              <a:rPr lang="fr-FR" dirty="0"/>
              <a:t>-</a:t>
            </a:r>
            <a:r>
              <a:rPr lang="fr-FR" dirty="0" smtClean="0"/>
              <a:t> L’AGE:</a:t>
            </a:r>
          </a:p>
          <a:p>
            <a:pPr marL="45720" indent="0">
              <a:buNone/>
            </a:pPr>
            <a:r>
              <a:rPr lang="fr-FR" dirty="0" smtClean="0"/>
              <a:t>-L’AGE D’APPARITION DES PREMIERS SIGNES PUBERTAIRES EST TRES VARIABLES.</a:t>
            </a:r>
          </a:p>
          <a:p>
            <a:pPr marL="45720" indent="0">
              <a:buNone/>
            </a:pPr>
            <a:r>
              <a:rPr lang="fr-FR" dirty="0" smtClean="0"/>
              <a:t>LES FACTEURS INFLUENCANTS LE DEMARRAGE PUBERTAIRE SONT D’ORDRE </a:t>
            </a:r>
            <a:r>
              <a:rPr lang="fr-FR" dirty="0" smtClean="0">
                <a:solidFill>
                  <a:srgbClr val="FF0000"/>
                </a:solidFill>
              </a:rPr>
              <a:t>GENETIQUE,NUTRITIONNEL OU SOCIOECONOMIQUE </a:t>
            </a:r>
            <a:endParaRPr lang="fr-FR" dirty="0" smtClean="0">
              <a:solidFill>
                <a:schemeClr val="tx1"/>
              </a:solidFill>
            </a:endParaRPr>
          </a:p>
          <a:p>
            <a:pPr marL="45720" indent="0">
              <a:buNone/>
            </a:pPr>
            <a:r>
              <a:rPr lang="fr-FR" dirty="0" smtClean="0">
                <a:solidFill>
                  <a:schemeClr val="tx1"/>
                </a:solidFill>
              </a:rPr>
              <a:t>Le développement des caractères sexuels se fait dans 95% des cas entre 8-13ans (moyenne 11,5ans)chez la fille et entre 9-14ans (moyenne 12,5ans)chez le garçon</a:t>
            </a:r>
            <a:endParaRPr lang="fr-FR" dirty="0" smtClean="0">
              <a:solidFill>
                <a:srgbClr val="FF0000"/>
              </a:solidFill>
            </a:endParaRPr>
          </a:p>
          <a:p>
            <a:pPr marL="45720" indent="0">
              <a:buNone/>
            </a:pPr>
            <a:endParaRPr lang="fr-FR" dirty="0" smtClean="0">
              <a:solidFill>
                <a:srgbClr val="FF0000"/>
              </a:solidFill>
            </a:endParaRPr>
          </a:p>
          <a:p>
            <a:pPr marL="45720" indent="0">
              <a:buNone/>
            </a:pPr>
            <a:endParaRPr lang="fr-FR" dirty="0"/>
          </a:p>
        </p:txBody>
      </p:sp>
    </p:spTree>
    <p:extLst>
      <p:ext uri="{BB962C8B-B14F-4D97-AF65-F5344CB8AC3E}">
        <p14:creationId xmlns:p14="http://schemas.microsoft.com/office/powerpoint/2010/main" val="2867115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a:xfrm>
            <a:off x="1143000" y="764704"/>
            <a:ext cx="6400800" cy="5184576"/>
          </a:xfrm>
        </p:spPr>
        <p:txBody>
          <a:bodyPr>
            <a:normAutofit fontScale="77500" lnSpcReduction="20000"/>
          </a:bodyPr>
          <a:lstStyle/>
          <a:p>
            <a:r>
              <a:rPr lang="fr-FR" sz="4100" b="1" i="1" dirty="0" smtClean="0"/>
              <a:t>Les caractères sexuels:</a:t>
            </a:r>
          </a:p>
          <a:p>
            <a:pPr marL="45720" indent="0">
              <a:buNone/>
            </a:pPr>
            <a:r>
              <a:rPr lang="fr-FR" dirty="0" smtClean="0"/>
              <a:t>-Le développement des caractères sexuels est coté selon les stades décrits par Tanner ; le stade 1 correspond a l’aspect infantile ou pré pubère et le stade 5 a l’aspect adulte.</a:t>
            </a:r>
          </a:p>
          <a:p>
            <a:pPr marL="45720" indent="0">
              <a:buNone/>
            </a:pPr>
            <a:r>
              <a:rPr lang="fr-FR" dirty="0" smtClean="0"/>
              <a:t>-le développement des seins ( s1-s5) et de la pilosité pubienne (p1-p5) et du testicule (g1-g5) est ainsi apprécié;</a:t>
            </a:r>
          </a:p>
          <a:p>
            <a:pPr marL="45720" indent="0">
              <a:buNone/>
            </a:pPr>
            <a:r>
              <a:rPr lang="fr-FR" dirty="0" smtClean="0"/>
              <a:t>Chez la fille le démarrage  pubertaire est marqué par le développement d’un bourgeon mammaire stade s2 puis la modification de l’aspect de la vulve imprégnation ostrogénique</a:t>
            </a:r>
          </a:p>
          <a:p>
            <a:pPr marL="45720" indent="0">
              <a:buNone/>
            </a:pPr>
            <a:r>
              <a:rPr lang="fr-FR" dirty="0" smtClean="0"/>
              <a:t>Chez le garçon c'est l’augmentation bilatérale du volume testiculaire( 4ml ou25mm de grand axe) qui signe le début de la puberté,</a:t>
            </a:r>
          </a:p>
          <a:p>
            <a:pPr marL="45720" indent="0">
              <a:buNone/>
            </a:pPr>
            <a:r>
              <a:rPr lang="fr-FR" dirty="0" smtClean="0"/>
              <a:t>La pilosité axillaire débute au stade 4 de la pilosité pubienne </a:t>
            </a:r>
          </a:p>
          <a:p>
            <a:pPr marL="45720" indent="0">
              <a:buNone/>
            </a:pPr>
            <a:r>
              <a:rPr lang="fr-FR" dirty="0" smtClean="0"/>
              <a:t>La voix mue en fin de puberté et une gynécomastie physiologique est présente chez 50% des garçons en moyenne pour en disparaitre en </a:t>
            </a:r>
            <a:r>
              <a:rPr lang="fr-FR" dirty="0" err="1" smtClean="0"/>
              <a:t>qq</a:t>
            </a:r>
            <a:r>
              <a:rPr lang="fr-FR" dirty="0" smtClean="0"/>
              <a:t> mois.</a:t>
            </a:r>
          </a:p>
          <a:p>
            <a:pPr marL="45720" indent="0">
              <a:buNone/>
            </a:pPr>
            <a:endParaRPr lang="fr-FR" dirty="0"/>
          </a:p>
        </p:txBody>
      </p:sp>
    </p:spTree>
    <p:extLst>
      <p:ext uri="{BB962C8B-B14F-4D97-AF65-F5344CB8AC3E}">
        <p14:creationId xmlns:p14="http://schemas.microsoft.com/office/powerpoint/2010/main" val="554876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dirty="0" smtClean="0"/>
              <a:t>Stade de tanner chez la fille</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731599697"/>
              </p:ext>
            </p:extLst>
          </p:nvPr>
        </p:nvGraphicFramePr>
        <p:xfrm>
          <a:off x="1524000" y="1397000"/>
          <a:ext cx="6096000" cy="5313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fr-FR" dirty="0" smtClean="0"/>
                        <a:t>Développement mammaire</a:t>
                      </a:r>
                      <a:endParaRPr lang="fr-FR" dirty="0"/>
                    </a:p>
                  </a:txBody>
                  <a:tcPr/>
                </a:tc>
                <a:tc>
                  <a:txBody>
                    <a:bodyPr/>
                    <a:lstStyle/>
                    <a:p>
                      <a:r>
                        <a:rPr lang="fr-FR" dirty="0" smtClean="0"/>
                        <a:t>Pilosité pubienne</a:t>
                      </a:r>
                      <a:endParaRPr lang="fr-FR" dirty="0"/>
                    </a:p>
                  </a:txBody>
                  <a:tcPr/>
                </a:tc>
              </a:tr>
              <a:tr h="370840">
                <a:tc>
                  <a:txBody>
                    <a:bodyPr/>
                    <a:lstStyle/>
                    <a:p>
                      <a:r>
                        <a:rPr lang="fr-FR" dirty="0" smtClean="0"/>
                        <a:t>S1 pré pubère</a:t>
                      </a:r>
                      <a:endParaRPr lang="fr-FR" dirty="0"/>
                    </a:p>
                  </a:txBody>
                  <a:tcPr/>
                </a:tc>
                <a:tc>
                  <a:txBody>
                    <a:bodyPr/>
                    <a:lstStyle/>
                    <a:p>
                      <a:r>
                        <a:rPr lang="fr-FR" dirty="0" smtClean="0"/>
                        <a:t>P1 pré pubère</a:t>
                      </a:r>
                      <a:endParaRPr lang="fr-FR" dirty="0"/>
                    </a:p>
                  </a:txBody>
                  <a:tcPr/>
                </a:tc>
              </a:tr>
              <a:tr h="370840">
                <a:tc>
                  <a:txBody>
                    <a:bodyPr/>
                    <a:lstStyle/>
                    <a:p>
                      <a:r>
                        <a:rPr lang="fr-FR" dirty="0" smtClean="0"/>
                        <a:t>S2 bourgeon mammaire élargissement de l’aréole</a:t>
                      </a:r>
                      <a:endParaRPr lang="fr-FR" dirty="0"/>
                    </a:p>
                  </a:txBody>
                  <a:tcPr/>
                </a:tc>
                <a:tc>
                  <a:txBody>
                    <a:bodyPr/>
                    <a:lstStyle/>
                    <a:p>
                      <a:r>
                        <a:rPr lang="fr-FR" dirty="0" smtClean="0"/>
                        <a:t>P2</a:t>
                      </a:r>
                      <a:r>
                        <a:rPr lang="fr-FR" baseline="0" dirty="0" smtClean="0"/>
                        <a:t> </a:t>
                      </a:r>
                      <a:r>
                        <a:rPr lang="fr-FR" baseline="0" dirty="0" err="1" smtClean="0"/>
                        <a:t>qq</a:t>
                      </a:r>
                      <a:r>
                        <a:rPr lang="fr-FR" dirty="0" smtClean="0"/>
                        <a:t> poils longs</a:t>
                      </a:r>
                      <a:r>
                        <a:rPr lang="fr-FR" baseline="0" dirty="0" smtClean="0"/>
                        <a:t> recouvrant les grandes lèvres</a:t>
                      </a:r>
                      <a:endParaRPr lang="fr-FR" dirty="0"/>
                    </a:p>
                  </a:txBody>
                  <a:tcPr/>
                </a:tc>
              </a:tr>
              <a:tr h="370840">
                <a:tc>
                  <a:txBody>
                    <a:bodyPr/>
                    <a:lstStyle/>
                    <a:p>
                      <a:r>
                        <a:rPr lang="fr-FR" dirty="0" smtClean="0"/>
                        <a:t>S3 élargissement</a:t>
                      </a:r>
                      <a:r>
                        <a:rPr lang="fr-FR" baseline="0" dirty="0" smtClean="0"/>
                        <a:t> du sein et de l’</a:t>
                      </a:r>
                      <a:r>
                        <a:rPr lang="fr-FR" baseline="0" dirty="0" err="1" smtClean="0"/>
                        <a:t>aréole,leur</a:t>
                      </a:r>
                      <a:r>
                        <a:rPr lang="fr-FR" baseline="0" dirty="0" smtClean="0"/>
                        <a:t> contour ne sont pas distincts</a:t>
                      </a:r>
                      <a:endParaRPr lang="fr-FR" dirty="0"/>
                    </a:p>
                  </a:txBody>
                  <a:tcPr/>
                </a:tc>
                <a:tc>
                  <a:txBody>
                    <a:bodyPr/>
                    <a:lstStyle/>
                    <a:p>
                      <a:r>
                        <a:rPr lang="fr-FR" dirty="0" smtClean="0"/>
                        <a:t>P3 poil noir bouclés</a:t>
                      </a:r>
                      <a:r>
                        <a:rPr lang="fr-FR" baseline="0" dirty="0" smtClean="0"/>
                        <a:t> plus épais s’étendant au dessus de la symphyse pubienne</a:t>
                      </a:r>
                      <a:endParaRPr lang="fr-FR" dirty="0"/>
                    </a:p>
                  </a:txBody>
                  <a:tcPr/>
                </a:tc>
              </a:tr>
              <a:tr h="370840">
                <a:tc>
                  <a:txBody>
                    <a:bodyPr/>
                    <a:lstStyle/>
                    <a:p>
                      <a:r>
                        <a:rPr lang="fr-FR" dirty="0" smtClean="0"/>
                        <a:t>S4 accentuation de l’élargissement du sein et de l’aréole qui saille en avant</a:t>
                      </a:r>
                      <a:endParaRPr lang="fr-FR" dirty="0"/>
                    </a:p>
                  </a:txBody>
                  <a:tcPr/>
                </a:tc>
                <a:tc>
                  <a:txBody>
                    <a:bodyPr/>
                    <a:lstStyle/>
                    <a:p>
                      <a:r>
                        <a:rPr lang="fr-FR" dirty="0" smtClean="0"/>
                        <a:t>P4</a:t>
                      </a:r>
                      <a:r>
                        <a:rPr lang="fr-FR" baseline="0" dirty="0" smtClean="0"/>
                        <a:t> PILOSITE DE TYPE ADULTE sans extension a la cuisse</a:t>
                      </a:r>
                      <a:endParaRPr lang="fr-FR" dirty="0"/>
                    </a:p>
                  </a:txBody>
                  <a:tcPr/>
                </a:tc>
              </a:tr>
              <a:tr h="370840">
                <a:tc>
                  <a:txBody>
                    <a:bodyPr/>
                    <a:lstStyle/>
                    <a:p>
                      <a:r>
                        <a:rPr lang="fr-FR" dirty="0" smtClean="0"/>
                        <a:t>S5 sein adulte</a:t>
                      </a:r>
                      <a:endParaRPr lang="fr-FR" dirty="0"/>
                    </a:p>
                  </a:txBody>
                  <a:tcPr/>
                </a:tc>
                <a:tc>
                  <a:txBody>
                    <a:bodyPr/>
                    <a:lstStyle/>
                    <a:p>
                      <a:r>
                        <a:rPr lang="fr-FR" dirty="0" smtClean="0"/>
                        <a:t>P5 pilosité adulte, extension a la parie interne des cuisses</a:t>
                      </a:r>
                      <a:endParaRPr lang="fr-FR" dirty="0"/>
                    </a:p>
                  </a:txBody>
                  <a:tcPr/>
                </a:tc>
              </a:tr>
              <a:tr h="370840">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2090180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dirty="0" smtClean="0"/>
              <a:t>Stade de tanner chez le garçon</a:t>
            </a:r>
            <a:endParaRPr lang="fr-FR" dirty="0"/>
          </a:p>
        </p:txBody>
      </p:sp>
      <p:graphicFrame>
        <p:nvGraphicFramePr>
          <p:cNvPr id="4" name="Tableau 3"/>
          <p:cNvGraphicFramePr>
            <a:graphicFrameLocks noGrp="1"/>
          </p:cNvGraphicFramePr>
          <p:nvPr/>
        </p:nvGraphicFramePr>
        <p:xfrm>
          <a:off x="1524000" y="13970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endParaRPr lang="fr-FR" dirty="0"/>
                    </a:p>
                  </a:txBody>
                  <a:tcPr/>
                </a:tc>
                <a:tc>
                  <a:txBody>
                    <a:bodyPr/>
                    <a:lstStyle/>
                    <a:p>
                      <a:endParaRPr lang="fr-FR"/>
                    </a:p>
                  </a:txBody>
                  <a:tcPr/>
                </a:tc>
              </a:tr>
              <a:tr h="370840">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r>
              <a:tr h="370840">
                <a:tc>
                  <a:txBody>
                    <a:bodyPr/>
                    <a:lstStyle/>
                    <a:p>
                      <a:endParaRPr lang="fr-FR"/>
                    </a:p>
                  </a:txBody>
                  <a:tcPr/>
                </a:tc>
                <a:tc>
                  <a:txBody>
                    <a:bodyPr/>
                    <a:lstStyle/>
                    <a:p>
                      <a:endParaRPr lang="fr-FR"/>
                    </a:p>
                  </a:txBody>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931603158"/>
              </p:ext>
            </p:extLst>
          </p:nvPr>
        </p:nvGraphicFramePr>
        <p:xfrm>
          <a:off x="1619672" y="1182959"/>
          <a:ext cx="6096000" cy="5486400"/>
        </p:xfrm>
        <a:graphic>
          <a:graphicData uri="http://schemas.openxmlformats.org/drawingml/2006/table">
            <a:tbl>
              <a:tblPr firstRow="1" bandRow="1">
                <a:tableStyleId>{5C22544A-7EE6-4342-B048-85BDC9FD1C3A}</a:tableStyleId>
              </a:tblPr>
              <a:tblGrid>
                <a:gridCol w="3048000"/>
                <a:gridCol w="3048000"/>
              </a:tblGrid>
              <a:tr h="630070">
                <a:tc>
                  <a:txBody>
                    <a:bodyPr/>
                    <a:lstStyle/>
                    <a:p>
                      <a:r>
                        <a:rPr lang="fr-FR" dirty="0" smtClean="0"/>
                        <a:t>Organes </a:t>
                      </a:r>
                      <a:r>
                        <a:rPr lang="fr-FR" dirty="0" err="1" smtClean="0"/>
                        <a:t>genitaux</a:t>
                      </a:r>
                      <a:r>
                        <a:rPr lang="fr-FR" dirty="0" smtClean="0"/>
                        <a:t> externes</a:t>
                      </a:r>
                      <a:endParaRPr lang="fr-FR" dirty="0"/>
                    </a:p>
                  </a:txBody>
                  <a:tcPr/>
                </a:tc>
                <a:tc>
                  <a:txBody>
                    <a:bodyPr/>
                    <a:lstStyle/>
                    <a:p>
                      <a:r>
                        <a:rPr lang="fr-FR" dirty="0" err="1" smtClean="0"/>
                        <a:t>Pilosite</a:t>
                      </a:r>
                      <a:r>
                        <a:rPr lang="fr-FR" dirty="0" smtClean="0"/>
                        <a:t> </a:t>
                      </a:r>
                      <a:r>
                        <a:rPr lang="fr-FR" dirty="0" err="1" smtClean="0"/>
                        <a:t>pibienne</a:t>
                      </a:r>
                      <a:endParaRPr lang="fr-FR" dirty="0"/>
                    </a:p>
                  </a:txBody>
                  <a:tcPr/>
                </a:tc>
              </a:tr>
              <a:tr h="900100">
                <a:tc>
                  <a:txBody>
                    <a:bodyPr/>
                    <a:lstStyle/>
                    <a:p>
                      <a:r>
                        <a:rPr lang="fr-FR" dirty="0" smtClean="0"/>
                        <a:t>G1 LONGUEUR</a:t>
                      </a:r>
                      <a:r>
                        <a:rPr lang="fr-FR" baseline="0" dirty="0" smtClean="0"/>
                        <a:t> DU TESTICULE&lt;4ML OU 2,5CM</a:t>
                      </a:r>
                      <a:endParaRPr lang="fr-FR" dirty="0" smtClean="0"/>
                    </a:p>
                    <a:p>
                      <a:endParaRPr lang="fr-FR" dirty="0"/>
                    </a:p>
                  </a:txBody>
                  <a:tcPr/>
                </a:tc>
                <a:tc>
                  <a:txBody>
                    <a:bodyPr/>
                    <a:lstStyle/>
                    <a:p>
                      <a:r>
                        <a:rPr lang="fr-FR" dirty="0" smtClean="0"/>
                        <a:t>P1 ABSENCE</a:t>
                      </a:r>
                      <a:endParaRPr lang="fr-FR" dirty="0"/>
                    </a:p>
                  </a:txBody>
                  <a:tcPr/>
                </a:tc>
              </a:tr>
              <a:tr h="900100">
                <a:tc>
                  <a:txBody>
                    <a:bodyPr/>
                    <a:lstStyle/>
                    <a:p>
                      <a:r>
                        <a:rPr lang="fr-FR" dirty="0" smtClean="0"/>
                        <a:t>G2 volume testiculaire 4a6ml ou 2,5-3cm pigmentation du scrotum</a:t>
                      </a:r>
                      <a:endParaRPr lang="fr-FR" dirty="0"/>
                    </a:p>
                  </a:txBody>
                  <a:tcPr/>
                </a:tc>
                <a:tc>
                  <a:txBody>
                    <a:bodyPr/>
                    <a:lstStyle/>
                    <a:p>
                      <a:r>
                        <a:rPr lang="fr-FR" dirty="0" smtClean="0"/>
                        <a:t>P2</a:t>
                      </a:r>
                      <a:r>
                        <a:rPr lang="fr-FR" baseline="0" dirty="0" smtClean="0"/>
                        <a:t> </a:t>
                      </a:r>
                      <a:r>
                        <a:rPr lang="fr-FR" baseline="0" dirty="0" err="1" smtClean="0"/>
                        <a:t>qq</a:t>
                      </a:r>
                      <a:r>
                        <a:rPr lang="fr-FR" baseline="0" dirty="0" smtClean="0"/>
                        <a:t> poils longs pigmentes a la base de la verge</a:t>
                      </a:r>
                      <a:endParaRPr lang="fr-FR" dirty="0"/>
                    </a:p>
                  </a:txBody>
                  <a:tcPr/>
                </a:tc>
              </a:tr>
              <a:tr h="900100">
                <a:tc>
                  <a:txBody>
                    <a:bodyPr/>
                    <a:lstStyle/>
                    <a:p>
                      <a:r>
                        <a:rPr lang="fr-FR" dirty="0" smtClean="0"/>
                        <a:t>G3</a:t>
                      </a:r>
                      <a:r>
                        <a:rPr lang="fr-FR" baseline="0" dirty="0" smtClean="0"/>
                        <a:t> VOLUME du testicule 6-12ml allongement de la verge</a:t>
                      </a:r>
                      <a:endParaRPr lang="fr-FR" dirty="0" smtClean="0"/>
                    </a:p>
                  </a:txBody>
                  <a:tcPr/>
                </a:tc>
                <a:tc>
                  <a:txBody>
                    <a:bodyPr/>
                    <a:lstStyle/>
                    <a:p>
                      <a:r>
                        <a:rPr lang="fr-FR" dirty="0" smtClean="0"/>
                        <a:t>P3 poils noirs plus </a:t>
                      </a:r>
                      <a:r>
                        <a:rPr lang="fr-FR" dirty="0" err="1" smtClean="0"/>
                        <a:t>epais</a:t>
                      </a:r>
                      <a:r>
                        <a:rPr lang="fr-FR" dirty="0" smtClean="0"/>
                        <a:t> s’</a:t>
                      </a:r>
                      <a:r>
                        <a:rPr lang="fr-FR" dirty="0" err="1" smtClean="0"/>
                        <a:t>etendant</a:t>
                      </a:r>
                      <a:r>
                        <a:rPr lang="fr-FR" dirty="0" smtClean="0"/>
                        <a:t> sur la base et les cotes du </a:t>
                      </a:r>
                      <a:r>
                        <a:rPr lang="fr-FR" dirty="0" err="1" smtClean="0"/>
                        <a:t>penis</a:t>
                      </a:r>
                      <a:endParaRPr lang="fr-FR" dirty="0"/>
                    </a:p>
                  </a:txBody>
                  <a:tcPr/>
                </a:tc>
              </a:tr>
              <a:tr h="900100">
                <a:tc>
                  <a:txBody>
                    <a:bodyPr/>
                    <a:lstStyle/>
                    <a:p>
                      <a:r>
                        <a:rPr lang="fr-FR" dirty="0" smtClean="0"/>
                        <a:t>G4</a:t>
                      </a:r>
                      <a:r>
                        <a:rPr lang="fr-FR" baseline="0" dirty="0" smtClean="0"/>
                        <a:t> volume du testicule 12-16ml forte pigmentation du scrotum</a:t>
                      </a:r>
                      <a:endParaRPr lang="fr-FR" dirty="0"/>
                    </a:p>
                  </a:txBody>
                  <a:tcPr/>
                </a:tc>
                <a:tc>
                  <a:txBody>
                    <a:bodyPr/>
                    <a:lstStyle/>
                    <a:p>
                      <a:r>
                        <a:rPr lang="fr-FR" dirty="0" smtClean="0"/>
                        <a:t>P4 </a:t>
                      </a:r>
                      <a:r>
                        <a:rPr lang="fr-FR" dirty="0" err="1" smtClean="0"/>
                        <a:t>pilosite</a:t>
                      </a:r>
                      <a:r>
                        <a:rPr lang="fr-FR" dirty="0" smtClean="0"/>
                        <a:t> de type adulte abondante</a:t>
                      </a:r>
                      <a:r>
                        <a:rPr lang="fr-FR" baseline="0" dirty="0" smtClean="0"/>
                        <a:t> sans extension</a:t>
                      </a:r>
                      <a:endParaRPr lang="fr-FR" dirty="0"/>
                    </a:p>
                  </a:txBody>
                  <a:tcPr/>
                </a:tc>
              </a:tr>
              <a:tr h="1170130">
                <a:tc>
                  <a:txBody>
                    <a:bodyPr/>
                    <a:lstStyle/>
                    <a:p>
                      <a:r>
                        <a:rPr lang="fr-FR" dirty="0" smtClean="0"/>
                        <a:t>G5</a:t>
                      </a:r>
                      <a:r>
                        <a:rPr lang="fr-FR" baseline="0" dirty="0" smtClean="0"/>
                        <a:t> maturation du </a:t>
                      </a:r>
                      <a:r>
                        <a:rPr lang="fr-FR" baseline="0" dirty="0" err="1" smtClean="0"/>
                        <a:t>tasticule</a:t>
                      </a:r>
                      <a:r>
                        <a:rPr lang="fr-FR" baseline="0" dirty="0" smtClean="0"/>
                        <a:t> et de verge type adulte</a:t>
                      </a:r>
                      <a:endParaRPr lang="fr-FR" dirty="0"/>
                    </a:p>
                  </a:txBody>
                  <a:tcPr/>
                </a:tc>
                <a:tc>
                  <a:txBody>
                    <a:bodyPr/>
                    <a:lstStyle/>
                    <a:p>
                      <a:r>
                        <a:rPr lang="fr-FR" dirty="0" smtClean="0"/>
                        <a:t>P5pilosite adulte extension a la partie interne des cuisses et sur la ligne </a:t>
                      </a:r>
                      <a:r>
                        <a:rPr lang="fr-FR" dirty="0" err="1" smtClean="0"/>
                        <a:t>mediane</a:t>
                      </a:r>
                      <a:endParaRPr lang="fr-FR" dirty="0"/>
                    </a:p>
                  </a:txBody>
                  <a:tcPr/>
                </a:tc>
              </a:tr>
            </a:tbl>
          </a:graphicData>
        </a:graphic>
      </p:graphicFrame>
    </p:spTree>
    <p:extLst>
      <p:ext uri="{BB962C8B-B14F-4D97-AF65-F5344CB8AC3E}">
        <p14:creationId xmlns:p14="http://schemas.microsoft.com/office/powerpoint/2010/main" val="1944378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a:bodyPr>
          <a:lstStyle/>
          <a:p>
            <a:r>
              <a:rPr lang="fr-FR" sz="3200" b="1" i="1" dirty="0" smtClean="0"/>
              <a:t>La croissance pubertaire et staturale</a:t>
            </a:r>
            <a:endParaRPr lang="fr-FR" sz="3200" b="1" i="1" dirty="0"/>
          </a:p>
        </p:txBody>
      </p:sp>
      <p:graphicFrame>
        <p:nvGraphicFramePr>
          <p:cNvPr id="4" name="Tableau 3"/>
          <p:cNvGraphicFramePr>
            <a:graphicFrameLocks noGrp="1"/>
          </p:cNvGraphicFramePr>
          <p:nvPr>
            <p:extLst>
              <p:ext uri="{D42A27DB-BD31-4B8C-83A1-F6EECF244321}">
                <p14:modId xmlns:p14="http://schemas.microsoft.com/office/powerpoint/2010/main" val="3021858481"/>
              </p:ext>
            </p:extLst>
          </p:nvPr>
        </p:nvGraphicFramePr>
        <p:xfrm>
          <a:off x="1619672" y="2636912"/>
          <a:ext cx="6096000" cy="2966720"/>
        </p:xfrm>
        <a:graphic>
          <a:graphicData uri="http://schemas.openxmlformats.org/drawingml/2006/table">
            <a:tbl>
              <a:tblPr firstRow="1" bandRow="1">
                <a:tableStyleId>{5C22544A-7EE6-4342-B048-85BDC9FD1C3A}</a:tableStyleId>
              </a:tblPr>
              <a:tblGrid>
                <a:gridCol w="6096000"/>
              </a:tblGrid>
              <a:tr h="370840">
                <a:tc>
                  <a:txBody>
                    <a:bodyPr/>
                    <a:lstStyle/>
                    <a:p>
                      <a:r>
                        <a:rPr lang="fr-FR" dirty="0" smtClean="0"/>
                        <a:t>                            CROISSANCE</a:t>
                      </a:r>
                      <a:endParaRPr lang="fr-FR" dirty="0"/>
                    </a:p>
                  </a:txBody>
                  <a:tcPr/>
                </a:tc>
              </a:tr>
              <a:tr h="370840">
                <a:tc>
                  <a:txBody>
                    <a:bodyPr/>
                    <a:lstStyle/>
                    <a:p>
                      <a:pPr lvl="1" algn="r"/>
                      <a:r>
                        <a:rPr lang="fr-FR" dirty="0" smtClean="0"/>
                        <a:t>Fille                                                        garçon</a:t>
                      </a:r>
                      <a:endParaRPr lang="fr-FR" dirty="0"/>
                    </a:p>
                  </a:txBody>
                  <a:tcPr/>
                </a:tc>
              </a:tr>
              <a:tr h="370840">
                <a:tc>
                  <a:txBody>
                    <a:bodyPr/>
                    <a:lstStyle/>
                    <a:p>
                      <a:r>
                        <a:rPr lang="fr-FR" dirty="0" smtClean="0"/>
                        <a:t>Pré</a:t>
                      </a:r>
                      <a:r>
                        <a:rPr lang="fr-FR" baseline="0" dirty="0" smtClean="0"/>
                        <a:t> </a:t>
                      </a:r>
                      <a:r>
                        <a:rPr lang="fr-FR" dirty="0" smtClean="0"/>
                        <a:t>puberté             5cm/an</a:t>
                      </a:r>
                      <a:r>
                        <a:rPr lang="fr-FR" baseline="0" dirty="0" smtClean="0"/>
                        <a:t>                         5-6cm/an</a:t>
                      </a:r>
                      <a:endParaRPr lang="fr-FR" dirty="0"/>
                    </a:p>
                  </a:txBody>
                  <a:tcPr/>
                </a:tc>
              </a:tr>
              <a:tr h="370840">
                <a:tc>
                  <a:txBody>
                    <a:bodyPr/>
                    <a:lstStyle/>
                    <a:p>
                      <a:r>
                        <a:rPr lang="fr-FR" dirty="0" smtClean="0"/>
                        <a:t>Début puberté         7-8cm/an                     8-10cm/an</a:t>
                      </a:r>
                      <a:endParaRPr lang="fr-FR" dirty="0"/>
                    </a:p>
                  </a:txBody>
                  <a:tcPr/>
                </a:tc>
              </a:tr>
              <a:tr h="370840">
                <a:tc>
                  <a:txBody>
                    <a:bodyPr/>
                    <a:lstStyle/>
                    <a:p>
                      <a:r>
                        <a:rPr lang="fr-FR" dirty="0" smtClean="0"/>
                        <a:t>Pic de croissance      12ans                          14ans</a:t>
                      </a:r>
                      <a:endParaRPr lang="fr-FR" dirty="0"/>
                    </a:p>
                  </a:txBody>
                  <a:tcPr/>
                </a:tc>
              </a:tr>
              <a:tr h="370840">
                <a:tc>
                  <a:txBody>
                    <a:bodyPr/>
                    <a:lstStyle/>
                    <a:p>
                      <a:r>
                        <a:rPr lang="fr-FR" dirty="0" smtClean="0"/>
                        <a:t>Gain total                 20-23cm                      25-28cm</a:t>
                      </a:r>
                      <a:endParaRPr lang="fr-FR" dirty="0"/>
                    </a:p>
                  </a:txBody>
                  <a:tcPr/>
                </a:tc>
              </a:tr>
              <a:tr h="370840">
                <a:tc>
                  <a:txBody>
                    <a:bodyPr/>
                    <a:lstStyle/>
                    <a:p>
                      <a:r>
                        <a:rPr lang="fr-FR" dirty="0" smtClean="0"/>
                        <a:t>Croissance achevée     16ans                        18ans</a:t>
                      </a:r>
                      <a:endParaRPr lang="fr-FR" dirty="0"/>
                    </a:p>
                  </a:txBody>
                  <a:tcPr/>
                </a:tc>
              </a:tr>
              <a:tr h="370840">
                <a:tc>
                  <a:txBody>
                    <a:bodyPr/>
                    <a:lstStyle/>
                    <a:p>
                      <a:r>
                        <a:rPr lang="fr-FR" dirty="0" smtClean="0"/>
                        <a:t>Age osseux ¨sésamoïde¨ 11ANS                     13ANS</a:t>
                      </a:r>
                      <a:endParaRPr lang="fr-FR" dirty="0"/>
                    </a:p>
                  </a:txBody>
                  <a:tcPr/>
                </a:tc>
              </a:tr>
            </a:tbl>
          </a:graphicData>
        </a:graphic>
      </p:graphicFrame>
    </p:spTree>
    <p:extLst>
      <p:ext uri="{BB962C8B-B14F-4D97-AF65-F5344CB8AC3E}">
        <p14:creationId xmlns:p14="http://schemas.microsoft.com/office/powerpoint/2010/main" val="624682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fontScale="85000" lnSpcReduction="10000"/>
          </a:bodyPr>
          <a:lstStyle/>
          <a:p>
            <a:r>
              <a:rPr lang="fr-FR" dirty="0" smtClean="0"/>
              <a:t>COMPOSITION CORPORELLE</a:t>
            </a:r>
          </a:p>
          <a:p>
            <a:pPr marL="45720" indent="0">
              <a:buNone/>
            </a:pPr>
            <a:r>
              <a:rPr lang="fr-FR" dirty="0" smtClean="0"/>
              <a:t>1- LA CROISSANCE PONDERALE S’ACCELERE VERS 6ANS CHEZ LA FILLE ET 9ANS CHEZ LE </a:t>
            </a:r>
            <a:r>
              <a:rPr lang="fr-FR" dirty="0" err="1" smtClean="0"/>
              <a:t>GARçON</a:t>
            </a:r>
            <a:r>
              <a:rPr lang="fr-FR" dirty="0" smtClean="0"/>
              <a:t>.</a:t>
            </a:r>
          </a:p>
          <a:p>
            <a:pPr marL="45720" indent="0">
              <a:buNone/>
            </a:pPr>
            <a:r>
              <a:rPr lang="fr-FR" dirty="0" smtClean="0"/>
              <a:t>AVANT LA PUBERTE LE RAPPORT MASSE MAIGRE/ MASSE GRASSE EST IDENTIQUE DANS LES DEUX SEXES, PUIS LA MASSE MUSCULAIRE ET LA MASSE SQUELETIQUE DEVIENNENT PLUS IMPORTANTES CHEZ LE GARCON.</a:t>
            </a:r>
          </a:p>
          <a:p>
            <a:pPr marL="45720" indent="0">
              <a:buNone/>
            </a:pPr>
            <a:r>
              <a:rPr lang="fr-FR" dirty="0" smtClean="0"/>
              <a:t>2- LA MOITIE DE LA MASSE OSSEUSE EST ACQUISE PENDANT LA PUBERTE JUSTIFIANT LA RECOMMANDATION D’APPORT CALCIQUE SUFFISANT DANS L’ALIMENTATION AINSI Q’UNE SUPPLEMENTATION EN VITAMINE D</a:t>
            </a:r>
            <a:endParaRPr lang="fr-FR" dirty="0"/>
          </a:p>
        </p:txBody>
      </p:sp>
    </p:spTree>
    <p:extLst>
      <p:ext uri="{BB962C8B-B14F-4D97-AF65-F5344CB8AC3E}">
        <p14:creationId xmlns:p14="http://schemas.microsoft.com/office/powerpoint/2010/main" val="4133094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sz="3200" b="1" i="1" dirty="0" smtClean="0"/>
              <a:t>STATUT PSYCHIQUE</a:t>
            </a:r>
          </a:p>
          <a:p>
            <a:pPr marL="45720" indent="0">
              <a:buNone/>
            </a:pPr>
            <a:r>
              <a:rPr lang="fr-FR" dirty="0" smtClean="0"/>
              <a:t>L’ADOLESCENCE EST L’AGE¨ DIFFICILE¨ CONFLITS FAMILIAUX. CONDUITES ADDICTIVES. TROUBLES DU COMPORTEMENT ALIMENTAIRES  ET TENTATIVES DE SUICIDE….</a:t>
            </a:r>
            <a:endParaRPr lang="fr-FR" dirty="0"/>
          </a:p>
        </p:txBody>
      </p:sp>
    </p:spTree>
    <p:extLst>
      <p:ext uri="{BB962C8B-B14F-4D97-AF65-F5344CB8AC3E}">
        <p14:creationId xmlns:p14="http://schemas.microsoft.com/office/powerpoint/2010/main" val="840575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dirty="0" smtClean="0">
                <a:solidFill>
                  <a:schemeClr val="accent5"/>
                </a:solidFill>
              </a:rPr>
              <a:t>EXPLORATIONS TEMOINS DU DEBUT DE PUBERTE</a:t>
            </a:r>
          </a:p>
          <a:p>
            <a:pPr marL="45720" indent="0">
              <a:buNone/>
            </a:pPr>
            <a:r>
              <a:rPr lang="fr-FR" dirty="0" smtClean="0"/>
              <a:t>TROIS EXAMENS:</a:t>
            </a:r>
          </a:p>
          <a:p>
            <a:pPr marL="45720" indent="0">
              <a:buNone/>
            </a:pPr>
            <a:r>
              <a:rPr lang="fr-FR" dirty="0" smtClean="0"/>
              <a:t>1-AGE OSSEUX: os sésamoïde du pouce</a:t>
            </a:r>
          </a:p>
          <a:p>
            <a:pPr marL="45720" indent="0">
              <a:buNone/>
            </a:pPr>
            <a:r>
              <a:rPr lang="fr-FR" dirty="0" smtClean="0"/>
              <a:t>2-Dosage hormonaux: test au GnRH= pic LH&gt;5UI/ML.</a:t>
            </a:r>
          </a:p>
          <a:p>
            <a:pPr marL="45720" indent="0">
              <a:buNone/>
            </a:pPr>
            <a:r>
              <a:rPr lang="fr-FR" dirty="0" smtClean="0"/>
              <a:t>3-ECHOGRAPHIE PELVIENNE CHEZ LA FILLE: AUGMENTATION DE LA LONGUEUR UTERINE</a:t>
            </a:r>
            <a:endParaRPr lang="fr-FR" dirty="0"/>
          </a:p>
        </p:txBody>
      </p:sp>
    </p:spTree>
    <p:extLst>
      <p:ext uri="{BB962C8B-B14F-4D97-AF65-F5344CB8AC3E}">
        <p14:creationId xmlns:p14="http://schemas.microsoft.com/office/powerpoint/2010/main" val="3022345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sz="quarter" idx="13"/>
          </p:nvPr>
        </p:nvSpPr>
        <p:spPr/>
        <p:txBody>
          <a:bodyPr/>
          <a:lstStyle/>
          <a:p>
            <a:endParaRPr lang="fr-FR"/>
          </a:p>
        </p:txBody>
      </p:sp>
    </p:spTree>
    <p:extLst>
      <p:ext uri="{BB962C8B-B14F-4D97-AF65-F5344CB8AC3E}">
        <p14:creationId xmlns:p14="http://schemas.microsoft.com/office/powerpoint/2010/main" val="2653444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dirty="0" smtClean="0"/>
              <a:t>1- AGE OSSEUX: APPARITION DE L’OS SESAMOIDE DU Pouce: 11ans chez la fille et 13ans chez le garçon.</a:t>
            </a:r>
          </a:p>
          <a:p>
            <a:r>
              <a:rPr lang="fr-FR" dirty="0" smtClean="0"/>
              <a:t>2- DOSAGE HORMONAUX:</a:t>
            </a:r>
          </a:p>
          <a:p>
            <a:pPr marL="45720" indent="0">
              <a:buNone/>
            </a:pPr>
            <a:r>
              <a:rPr lang="fr-FR" dirty="0" smtClean="0"/>
              <a:t>**chez la fille, œstradiol détectable, test au </a:t>
            </a:r>
            <a:r>
              <a:rPr lang="fr-FR" dirty="0" err="1"/>
              <a:t>G</a:t>
            </a:r>
            <a:r>
              <a:rPr lang="fr-FR" dirty="0" err="1" smtClean="0"/>
              <a:t>nRh</a:t>
            </a:r>
            <a:r>
              <a:rPr lang="fr-FR" dirty="0" smtClean="0"/>
              <a:t> pic de LH&gt;pic de FSH ET PIC DE LH&gt;5UI/ML</a:t>
            </a:r>
          </a:p>
          <a:p>
            <a:pPr marL="45720" indent="0">
              <a:buNone/>
            </a:pPr>
            <a:r>
              <a:rPr lang="fr-FR" dirty="0" smtClean="0"/>
              <a:t>**CHEZ LE GARCON TESTOSTERONE DETECTABLE</a:t>
            </a:r>
          </a:p>
          <a:p>
            <a:pPr marL="45720" indent="0">
              <a:buNone/>
            </a:pPr>
            <a:r>
              <a:rPr lang="fr-FR" dirty="0" smtClean="0"/>
              <a:t>TEST AU GNRH:PIC LH&gt;pic FSH et pic LH&gt;5ui/ML</a:t>
            </a:r>
            <a:endParaRPr lang="fr-FR" dirty="0"/>
          </a:p>
        </p:txBody>
      </p:sp>
    </p:spTree>
    <p:extLst>
      <p:ext uri="{BB962C8B-B14F-4D97-AF65-F5344CB8AC3E}">
        <p14:creationId xmlns:p14="http://schemas.microsoft.com/office/powerpoint/2010/main" val="40098840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pPr marL="45720" indent="0">
              <a:buNone/>
            </a:pPr>
            <a:r>
              <a:rPr lang="fr-FR" dirty="0" smtClean="0"/>
              <a:t>3-ECHOGRAPHIE PELVIENNE :</a:t>
            </a:r>
          </a:p>
          <a:p>
            <a:pPr marL="45720" indent="0">
              <a:buNone/>
            </a:pPr>
            <a:r>
              <a:rPr lang="fr-FR" dirty="0" smtClean="0"/>
              <a:t>LONGUEUR UTERINE &gt;35mm avec un corps utérine qui s’infléchit et qui devient plus épais que le col, on note la présence d’une ligne de vacuité utérine imprégnation ostrogénique.</a:t>
            </a:r>
          </a:p>
          <a:p>
            <a:pPr marL="45720" indent="0">
              <a:buNone/>
            </a:pPr>
            <a:r>
              <a:rPr lang="fr-FR" dirty="0" smtClean="0"/>
              <a:t>Augmentation du volume ovarien avec présence d’une activité folliculaire.</a:t>
            </a:r>
          </a:p>
          <a:p>
            <a:pPr marL="45720" indent="0">
              <a:buNone/>
            </a:pPr>
            <a:r>
              <a:rPr lang="fr-FR" dirty="0" smtClean="0"/>
              <a:t>Chez le garçon augmentation du volume testiculaire.</a:t>
            </a:r>
          </a:p>
        </p:txBody>
      </p:sp>
    </p:spTree>
    <p:extLst>
      <p:ext uri="{BB962C8B-B14F-4D97-AF65-F5344CB8AC3E}">
        <p14:creationId xmlns:p14="http://schemas.microsoft.com/office/powerpoint/2010/main" val="141399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3688" y="3573016"/>
            <a:ext cx="6512511" cy="1935088"/>
          </a:xfrm>
        </p:spPr>
        <p:txBody>
          <a:bodyPr/>
          <a:lstStyle/>
          <a:p>
            <a:r>
              <a:rPr lang="fr-FR" dirty="0" smtClean="0"/>
              <a:t>Variante de la puberté ou puberté dissociée</a:t>
            </a:r>
            <a:endParaRPr lang="fr-FR" dirty="0"/>
          </a:p>
        </p:txBody>
      </p:sp>
      <p:sp>
        <p:nvSpPr>
          <p:cNvPr id="3" name="Espace réservé du contenu 2"/>
          <p:cNvSpPr>
            <a:spLocks noGrp="1"/>
          </p:cNvSpPr>
          <p:nvPr>
            <p:ph sz="quarter" idx="13"/>
          </p:nvPr>
        </p:nvSpPr>
        <p:spPr/>
        <p:txBody>
          <a:bodyPr/>
          <a:lstStyle/>
          <a:p>
            <a:pPr marL="45720" indent="0">
              <a:buNone/>
            </a:pPr>
            <a:endParaRPr lang="fr-FR" dirty="0" smtClean="0"/>
          </a:p>
        </p:txBody>
      </p:sp>
    </p:spTree>
    <p:extLst>
      <p:ext uri="{BB962C8B-B14F-4D97-AF65-F5344CB8AC3E}">
        <p14:creationId xmlns:p14="http://schemas.microsoft.com/office/powerpoint/2010/main" val="6959695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fontScale="85000" lnSpcReduction="10000"/>
          </a:bodyPr>
          <a:lstStyle/>
          <a:p>
            <a:pPr algn="ctr"/>
            <a:r>
              <a:rPr lang="fr-FR" b="1" i="1" dirty="0" smtClean="0"/>
              <a:t>Points essentiels</a:t>
            </a:r>
          </a:p>
          <a:p>
            <a:pPr marL="45720" indent="0">
              <a:buNone/>
            </a:pPr>
            <a:r>
              <a:rPr lang="fr-FR" dirty="0" smtClean="0"/>
              <a:t>Un seul caractère sexuel en avance.</a:t>
            </a:r>
          </a:p>
          <a:p>
            <a:pPr marL="45720" indent="0">
              <a:buNone/>
            </a:pPr>
            <a:r>
              <a:rPr lang="fr-FR" dirty="0" smtClean="0"/>
              <a:t>ABSENCE D’ACCELERATION DE LA VITESSE DE COISSANCE.</a:t>
            </a:r>
          </a:p>
          <a:p>
            <a:pPr marL="45720" indent="0">
              <a:buNone/>
            </a:pPr>
            <a:r>
              <a:rPr lang="fr-FR" dirty="0" smtClean="0"/>
              <a:t>ECHOGRAPHIE PELVIENNE CHEZ LA FILLE:IMPUBERE</a:t>
            </a:r>
          </a:p>
          <a:p>
            <a:pPr marL="45720" indent="0">
              <a:buNone/>
            </a:pPr>
            <a:r>
              <a:rPr lang="fr-FR" dirty="0" smtClean="0"/>
              <a:t>AGE OSSEUX NON AVANCE</a:t>
            </a:r>
          </a:p>
          <a:p>
            <a:pPr marL="45720" indent="0">
              <a:buNone/>
            </a:pPr>
            <a:r>
              <a:rPr lang="fr-FR" dirty="0" smtClean="0"/>
              <a:t>ATTENTION AUX FORMES ATYPIQUES:</a:t>
            </a:r>
          </a:p>
          <a:p>
            <a:pPr marL="45720" indent="0">
              <a:buNone/>
            </a:pPr>
            <a:r>
              <a:rPr lang="fr-FR" dirty="0" smtClean="0"/>
              <a:t>Développement mammaire précoce: éliminer une puberté précoce centrale</a:t>
            </a:r>
          </a:p>
          <a:p>
            <a:pPr marL="45720" indent="0">
              <a:buNone/>
            </a:pPr>
            <a:r>
              <a:rPr lang="fr-FR" dirty="0" smtClean="0"/>
              <a:t>Pilosité pubienne précoce éliminer une hyperplasie congénitale des surrénales ou une tumeur surrénalienne</a:t>
            </a:r>
            <a:endParaRPr lang="fr-FR" dirty="0"/>
          </a:p>
        </p:txBody>
      </p:sp>
    </p:spTree>
    <p:extLst>
      <p:ext uri="{BB962C8B-B14F-4D97-AF65-F5344CB8AC3E}">
        <p14:creationId xmlns:p14="http://schemas.microsoft.com/office/powerpoint/2010/main" val="626267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a:xfrm>
            <a:off x="1143000" y="731520"/>
            <a:ext cx="6400800" cy="5073744"/>
          </a:xfrm>
        </p:spPr>
        <p:txBody>
          <a:bodyPr>
            <a:normAutofit/>
          </a:bodyPr>
          <a:lstStyle/>
          <a:p>
            <a:pPr algn="ctr"/>
            <a:r>
              <a:rPr lang="fr-FR" dirty="0" smtClean="0">
                <a:solidFill>
                  <a:srgbClr val="FF0000"/>
                </a:solidFill>
              </a:rPr>
              <a:t>La</a:t>
            </a:r>
            <a:r>
              <a:rPr lang="fr-FR" dirty="0" smtClean="0"/>
              <a:t> </a:t>
            </a:r>
            <a:r>
              <a:rPr lang="fr-FR" dirty="0" err="1" smtClean="0">
                <a:solidFill>
                  <a:srgbClr val="FF0000"/>
                </a:solidFill>
              </a:rPr>
              <a:t>prémature</a:t>
            </a:r>
            <a:r>
              <a:rPr lang="fr-FR" dirty="0" smtClean="0">
                <a:solidFill>
                  <a:srgbClr val="FF0000"/>
                </a:solidFill>
              </a:rPr>
              <a:t> </a:t>
            </a:r>
            <a:r>
              <a:rPr lang="fr-FR" dirty="0" err="1" smtClean="0">
                <a:solidFill>
                  <a:srgbClr val="FF0000"/>
                </a:solidFill>
              </a:rPr>
              <a:t>théLarche</a:t>
            </a:r>
            <a:r>
              <a:rPr lang="fr-FR" dirty="0" smtClean="0">
                <a:solidFill>
                  <a:srgbClr val="FF0000"/>
                </a:solidFill>
              </a:rPr>
              <a:t>:</a:t>
            </a:r>
          </a:p>
          <a:p>
            <a:pPr marL="45720" indent="0">
              <a:buNone/>
            </a:pPr>
            <a:r>
              <a:rPr lang="fr-FR" dirty="0" smtClean="0"/>
              <a:t>C’est le développement prématuré isolé des seins chez la fille </a:t>
            </a:r>
          </a:p>
          <a:p>
            <a:pPr marL="45720" indent="0">
              <a:buNone/>
            </a:pPr>
            <a:r>
              <a:rPr lang="fr-FR" dirty="0" smtClean="0"/>
              <a:t>Age entre 6mois et 3ans</a:t>
            </a:r>
          </a:p>
          <a:p>
            <a:pPr marL="45720" indent="0" algn="ctr">
              <a:buNone/>
            </a:pPr>
            <a:r>
              <a:rPr lang="fr-FR" dirty="0" smtClean="0">
                <a:solidFill>
                  <a:srgbClr val="FF0000"/>
                </a:solidFill>
              </a:rPr>
              <a:t>La </a:t>
            </a:r>
            <a:r>
              <a:rPr lang="fr-FR" dirty="0" err="1" smtClean="0">
                <a:solidFill>
                  <a:srgbClr val="FF0000"/>
                </a:solidFill>
              </a:rPr>
              <a:t>prémature</a:t>
            </a:r>
            <a:r>
              <a:rPr lang="fr-FR" dirty="0" smtClean="0">
                <a:solidFill>
                  <a:srgbClr val="FF0000"/>
                </a:solidFill>
              </a:rPr>
              <a:t> </a:t>
            </a:r>
            <a:r>
              <a:rPr lang="fr-FR" dirty="0" err="1" smtClean="0">
                <a:solidFill>
                  <a:srgbClr val="FF0000"/>
                </a:solidFill>
              </a:rPr>
              <a:t>pubarche</a:t>
            </a:r>
            <a:r>
              <a:rPr lang="fr-FR" dirty="0" smtClean="0"/>
              <a:t>:</a:t>
            </a:r>
          </a:p>
          <a:p>
            <a:pPr marL="45720" indent="0">
              <a:buNone/>
            </a:pPr>
            <a:r>
              <a:rPr lang="fr-FR" dirty="0" smtClean="0"/>
              <a:t>C’est le développement prématuré isole de la pilosité sexuelle</a:t>
            </a:r>
          </a:p>
          <a:p>
            <a:pPr marL="45720" indent="0">
              <a:buNone/>
            </a:pPr>
            <a:r>
              <a:rPr lang="fr-FR" dirty="0" smtClean="0"/>
              <a:t>Age 6-7ans</a:t>
            </a:r>
          </a:p>
          <a:p>
            <a:pPr marL="45720" indent="0" algn="ctr">
              <a:buNone/>
            </a:pPr>
            <a:r>
              <a:rPr lang="fr-FR" dirty="0" err="1" smtClean="0">
                <a:solidFill>
                  <a:srgbClr val="FF0000"/>
                </a:solidFill>
              </a:rPr>
              <a:t>Prémature</a:t>
            </a:r>
            <a:r>
              <a:rPr lang="fr-FR" dirty="0" smtClean="0">
                <a:solidFill>
                  <a:srgbClr val="FF0000"/>
                </a:solidFill>
              </a:rPr>
              <a:t> </a:t>
            </a:r>
            <a:r>
              <a:rPr lang="fr-FR" dirty="0" err="1" smtClean="0">
                <a:solidFill>
                  <a:srgbClr val="FF0000"/>
                </a:solidFill>
              </a:rPr>
              <a:t>ménarche</a:t>
            </a:r>
            <a:r>
              <a:rPr lang="fr-FR" dirty="0" smtClean="0">
                <a:solidFill>
                  <a:srgbClr val="FF0000"/>
                </a:solidFill>
              </a:rPr>
              <a:t>:</a:t>
            </a:r>
          </a:p>
          <a:p>
            <a:pPr marL="45720" indent="0">
              <a:buNone/>
            </a:pPr>
            <a:r>
              <a:rPr lang="fr-FR" dirty="0" smtClean="0"/>
              <a:t>Saignement utérins et il faut éliminer une cause locale</a:t>
            </a:r>
            <a:endParaRPr lang="fr-FR" dirty="0"/>
          </a:p>
        </p:txBody>
      </p:sp>
    </p:spTree>
    <p:extLst>
      <p:ext uri="{BB962C8B-B14F-4D97-AF65-F5344CB8AC3E}">
        <p14:creationId xmlns:p14="http://schemas.microsoft.com/office/powerpoint/2010/main" val="1462159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71600" y="332656"/>
            <a:ext cx="7272808" cy="6192688"/>
          </a:xfrm>
        </p:spPr>
      </p:pic>
    </p:spTree>
    <p:extLst>
      <p:ext uri="{BB962C8B-B14F-4D97-AF65-F5344CB8AC3E}">
        <p14:creationId xmlns:p14="http://schemas.microsoft.com/office/powerpoint/2010/main" val="32960542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lnSpcReduction="10000"/>
          </a:bodyPr>
          <a:lstStyle/>
          <a:p>
            <a:pPr algn="ctr"/>
            <a:r>
              <a:rPr lang="fr-FR" b="1" i="1" dirty="0" smtClean="0"/>
              <a:t>CONCLUSION</a:t>
            </a:r>
          </a:p>
          <a:p>
            <a:pPr marL="45720" indent="0">
              <a:buNone/>
            </a:pPr>
            <a:r>
              <a:rPr lang="fr-FR" b="1" i="1" dirty="0" smtClean="0"/>
              <a:t>DANS L’ETUDE DE LA CROISSANCE ET DU DEVELOPPEMENT DE L’ENFANT LA PUBERTE EST UNE ETAPE IMPORTANTE A CONNAITRE. SON EVALUATION EST BASE SUR TROIS POINTS ESSENTIELS:</a:t>
            </a:r>
          </a:p>
          <a:p>
            <a:pPr marL="45720" indent="0">
              <a:buNone/>
            </a:pPr>
            <a:r>
              <a:rPr lang="fr-FR" b="1" i="1" dirty="0" smtClean="0"/>
              <a:t>-STADE DE TANNER.</a:t>
            </a:r>
          </a:p>
          <a:p>
            <a:pPr marL="45720" indent="0">
              <a:buNone/>
            </a:pPr>
            <a:r>
              <a:rPr lang="fr-FR" b="1" i="1" dirty="0" smtClean="0"/>
              <a:t>-CROISSANCE STATURALE.</a:t>
            </a:r>
          </a:p>
          <a:p>
            <a:pPr marL="45720" indent="0">
              <a:buNone/>
            </a:pPr>
            <a:r>
              <a:rPr lang="fr-FR" b="1" i="1" dirty="0" smtClean="0"/>
              <a:t>-EVALUATION PSYCHOAFFECTIVE.</a:t>
            </a:r>
            <a:endParaRPr lang="fr-FR" b="1" i="1" dirty="0"/>
          </a:p>
        </p:txBody>
      </p:sp>
    </p:spTree>
    <p:extLst>
      <p:ext uri="{BB962C8B-B14F-4D97-AF65-F5344CB8AC3E}">
        <p14:creationId xmlns:p14="http://schemas.microsoft.com/office/powerpoint/2010/main" val="529883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0" indent="0">
              <a:buNone/>
            </a:pPr>
            <a:endParaRPr lang="fr-FR" dirty="0"/>
          </a:p>
        </p:txBody>
      </p:sp>
      <p:pic>
        <p:nvPicPr>
          <p:cNvPr id="4" name="Espace réservé du conten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331641" y="908720"/>
            <a:ext cx="3312367" cy="2736304"/>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908721"/>
            <a:ext cx="2520280" cy="2736304"/>
          </a:xfrm>
          <a:prstGeom prst="rect">
            <a:avLst/>
          </a:prstGeom>
        </p:spPr>
      </p:pic>
      <p:sp>
        <p:nvSpPr>
          <p:cNvPr id="6" name="ZoneTexte 5"/>
          <p:cNvSpPr txBox="1"/>
          <p:nvPr/>
        </p:nvSpPr>
        <p:spPr>
          <a:xfrm flipH="1">
            <a:off x="1331638" y="4005064"/>
            <a:ext cx="3312369" cy="369332"/>
          </a:xfrm>
          <a:prstGeom prst="rect">
            <a:avLst/>
          </a:prstGeom>
          <a:noFill/>
        </p:spPr>
        <p:txBody>
          <a:bodyPr wrap="square" rtlCol="0">
            <a:spAutoFit/>
          </a:bodyPr>
          <a:lstStyle/>
          <a:p>
            <a:pPr algn="ctr"/>
            <a:r>
              <a:rPr lang="fr-FR" b="1" i="1" dirty="0" smtClean="0"/>
              <a:t>Utérus pubère</a:t>
            </a:r>
            <a:endParaRPr lang="fr-FR" b="1" i="1" dirty="0"/>
          </a:p>
        </p:txBody>
      </p:sp>
      <p:sp>
        <p:nvSpPr>
          <p:cNvPr id="7" name="ZoneTexte 6"/>
          <p:cNvSpPr txBox="1"/>
          <p:nvPr/>
        </p:nvSpPr>
        <p:spPr>
          <a:xfrm>
            <a:off x="5652120" y="4005064"/>
            <a:ext cx="2232248" cy="369332"/>
          </a:xfrm>
          <a:prstGeom prst="rect">
            <a:avLst/>
          </a:prstGeom>
          <a:noFill/>
        </p:spPr>
        <p:txBody>
          <a:bodyPr wrap="square" rtlCol="0">
            <a:spAutoFit/>
          </a:bodyPr>
          <a:lstStyle/>
          <a:p>
            <a:r>
              <a:rPr lang="fr-FR" dirty="0" smtClean="0"/>
              <a:t>Utérus impubère</a:t>
            </a:r>
            <a:endParaRPr lang="fr-FR" dirty="0"/>
          </a:p>
        </p:txBody>
      </p:sp>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1638" y="4374396"/>
            <a:ext cx="3312369" cy="2006932"/>
          </a:xfrm>
          <a:prstGeom prst="rect">
            <a:avLst/>
          </a:prstGeom>
        </p:spPr>
      </p:pic>
      <p:sp>
        <p:nvSpPr>
          <p:cNvPr id="9" name="ZoneTexte 8"/>
          <p:cNvSpPr txBox="1"/>
          <p:nvPr/>
        </p:nvSpPr>
        <p:spPr>
          <a:xfrm>
            <a:off x="5076056" y="5949280"/>
            <a:ext cx="1440160" cy="369332"/>
          </a:xfrm>
          <a:prstGeom prst="rect">
            <a:avLst/>
          </a:prstGeom>
          <a:noFill/>
        </p:spPr>
        <p:txBody>
          <a:bodyPr wrap="square" rtlCol="0">
            <a:spAutoFit/>
          </a:bodyPr>
          <a:lstStyle/>
          <a:p>
            <a:r>
              <a:rPr lang="fr-FR" dirty="0" smtClean="0"/>
              <a:t>sésamoïde</a:t>
            </a:r>
            <a:endParaRPr lang="fr-FR" dirty="0"/>
          </a:p>
        </p:txBody>
      </p:sp>
    </p:spTree>
    <p:extLst>
      <p:ext uri="{BB962C8B-B14F-4D97-AF65-F5344CB8AC3E}">
        <p14:creationId xmlns:p14="http://schemas.microsoft.com/office/powerpoint/2010/main" val="3106944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683568" y="260648"/>
            <a:ext cx="7560840" cy="5760640"/>
          </a:xfrm>
        </p:spPr>
      </p:pic>
    </p:spTree>
    <p:extLst>
      <p:ext uri="{BB962C8B-B14F-4D97-AF65-F5344CB8AC3E}">
        <p14:creationId xmlns:p14="http://schemas.microsoft.com/office/powerpoint/2010/main" val="3418999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403648" y="731838"/>
            <a:ext cx="6048672" cy="5217442"/>
          </a:xfrm>
        </p:spPr>
      </p:pic>
      <p:sp>
        <p:nvSpPr>
          <p:cNvPr id="5" name="ZoneTexte 4"/>
          <p:cNvSpPr txBox="1"/>
          <p:nvPr/>
        </p:nvSpPr>
        <p:spPr>
          <a:xfrm>
            <a:off x="2267744" y="6381328"/>
            <a:ext cx="4320480" cy="369332"/>
          </a:xfrm>
          <a:prstGeom prst="rect">
            <a:avLst/>
          </a:prstGeom>
          <a:noFill/>
        </p:spPr>
        <p:txBody>
          <a:bodyPr wrap="square" rtlCol="0">
            <a:spAutoFit/>
          </a:bodyPr>
          <a:lstStyle/>
          <a:p>
            <a:r>
              <a:rPr lang="fr-FR" dirty="0" smtClean="0"/>
              <a:t>TANNER CHEZ LE GARCON</a:t>
            </a:r>
            <a:endParaRPr lang="fr-FR" dirty="0"/>
          </a:p>
        </p:txBody>
      </p:sp>
    </p:spTree>
    <p:extLst>
      <p:ext uri="{BB962C8B-B14F-4D97-AF65-F5344CB8AC3E}">
        <p14:creationId xmlns:p14="http://schemas.microsoft.com/office/powerpoint/2010/main" val="4120273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0" indent="0">
              <a:buNone/>
            </a:pPr>
            <a:endParaRPr lang="fr-FR" dirty="0"/>
          </a:p>
        </p:txBody>
      </p:sp>
      <p:sp>
        <p:nvSpPr>
          <p:cNvPr id="3" name="Espace réservé du contenu 2"/>
          <p:cNvSpPr>
            <a:spLocks noGrp="1"/>
          </p:cNvSpPr>
          <p:nvPr>
            <p:ph sz="quarter" idx="13"/>
          </p:nvPr>
        </p:nvSpPr>
        <p:spPr>
          <a:xfrm>
            <a:off x="1187624" y="1628800"/>
            <a:ext cx="6400800" cy="2937480"/>
          </a:xfrm>
        </p:spPr>
        <p:txBody>
          <a:bodyPr>
            <a:noAutofit/>
          </a:bodyPr>
          <a:lstStyle/>
          <a:p>
            <a:r>
              <a:rPr lang="fr-FR" sz="1800" b="1" dirty="0" smtClean="0"/>
              <a:t>LA PUBERTE EST LA PERIODE DE TRANSITION ENTRE L’ENFANCE ET L’ETAT ADULTE</a:t>
            </a:r>
          </a:p>
          <a:p>
            <a:r>
              <a:rPr lang="fr-FR" sz="1800" b="1" dirty="0" smtClean="0"/>
              <a:t>ELLE S’EXPRIME PAR:</a:t>
            </a:r>
          </a:p>
          <a:p>
            <a:pPr marL="45720" indent="0">
              <a:buNone/>
            </a:pPr>
            <a:r>
              <a:rPr lang="fr-FR" sz="1800" b="1" dirty="0" smtClean="0"/>
              <a:t>1-TRANSFORMATIONS PHYSIQUES: </a:t>
            </a:r>
          </a:p>
          <a:p>
            <a:pPr marL="45720" indent="0">
              <a:buNone/>
            </a:pPr>
            <a:r>
              <a:rPr lang="fr-FR" sz="1800" b="1" dirty="0" smtClean="0"/>
              <a:t>-ACCELERATION DE LA VITESSE DE CROISSANCE</a:t>
            </a:r>
          </a:p>
          <a:p>
            <a:pPr marL="45720" indent="0">
              <a:buNone/>
            </a:pPr>
            <a:r>
              <a:rPr lang="fr-FR" sz="1800" b="1" dirty="0" smtClean="0"/>
              <a:t>-DEVELOPPEMENT DES CARACTERES SEXUELS SECONDAIRES</a:t>
            </a:r>
          </a:p>
          <a:p>
            <a:pPr marL="45720" indent="0">
              <a:buNone/>
            </a:pPr>
            <a:r>
              <a:rPr lang="fr-FR" sz="1800" b="1" dirty="0" smtClean="0"/>
              <a:t>2-Transformations psychoaffectives.</a:t>
            </a:r>
          </a:p>
          <a:p>
            <a:pPr marL="45720" indent="0">
              <a:buNone/>
            </a:pPr>
            <a:r>
              <a:rPr lang="fr-FR" sz="1800" b="1" dirty="0" smtClean="0"/>
              <a:t>3-Acquisition de la fonction de reproduction.</a:t>
            </a:r>
            <a:endParaRPr lang="fr-FR" sz="1800" b="1" dirty="0"/>
          </a:p>
        </p:txBody>
      </p:sp>
    </p:spTree>
    <p:extLst>
      <p:ext uri="{BB962C8B-B14F-4D97-AF65-F5344CB8AC3E}">
        <p14:creationId xmlns:p14="http://schemas.microsoft.com/office/powerpoint/2010/main" val="485647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PHYSIOLOGIE</a:t>
            </a:r>
            <a:endParaRPr lang="fr-FR" dirty="0"/>
          </a:p>
        </p:txBody>
      </p:sp>
      <p:sp>
        <p:nvSpPr>
          <p:cNvPr id="3" name="Espace réservé du contenu 2"/>
          <p:cNvSpPr>
            <a:spLocks noGrp="1"/>
          </p:cNvSpPr>
          <p:nvPr>
            <p:ph sz="quarter" idx="13"/>
          </p:nvPr>
        </p:nvSpPr>
        <p:spPr/>
        <p:txBody>
          <a:bodyPr/>
          <a:lstStyle/>
          <a:p>
            <a:endParaRPr lang="fr-FR"/>
          </a:p>
        </p:txBody>
      </p:sp>
    </p:spTree>
    <p:extLst>
      <p:ext uri="{BB962C8B-B14F-4D97-AF65-F5344CB8AC3E}">
        <p14:creationId xmlns:p14="http://schemas.microsoft.com/office/powerpoint/2010/main" val="3573237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a:xfrm>
            <a:off x="1143000" y="1412776"/>
            <a:ext cx="6400800" cy="3744416"/>
          </a:xfrm>
        </p:spPr>
        <p:txBody>
          <a:bodyPr/>
          <a:lstStyle/>
          <a:p>
            <a:r>
              <a:rPr lang="fr-FR" dirty="0" smtClean="0"/>
              <a:t>L’AXE HYPOTHALAMO-HYPOPHYSO-GONADIQUE CONNAIT 3 PHASES AU COURS DE LA VIE:</a:t>
            </a:r>
          </a:p>
          <a:p>
            <a:pPr marL="45720" indent="0">
              <a:buNone/>
            </a:pPr>
            <a:r>
              <a:rPr lang="fr-FR" dirty="0" smtClean="0"/>
              <a:t>**fœtus et nouveau-né: mise en fonction des cellules gonadotropes.</a:t>
            </a:r>
          </a:p>
          <a:p>
            <a:pPr marL="45720" indent="0">
              <a:buNone/>
            </a:pPr>
            <a:r>
              <a:rPr lang="fr-FR" dirty="0" smtClean="0"/>
              <a:t>**nourrisson et enfant : régression de l’activité; silence gonadique.</a:t>
            </a:r>
          </a:p>
          <a:p>
            <a:pPr marL="45720" indent="0">
              <a:buNone/>
            </a:pPr>
            <a:r>
              <a:rPr lang="fr-FR" dirty="0" smtClean="0"/>
              <a:t>**puberté: reprise de la fonction gonadotrope.</a:t>
            </a:r>
            <a:endParaRPr lang="fr-FR" dirty="0"/>
          </a:p>
        </p:txBody>
      </p:sp>
    </p:spTree>
    <p:extLst>
      <p:ext uri="{BB962C8B-B14F-4D97-AF65-F5344CB8AC3E}">
        <p14:creationId xmlns:p14="http://schemas.microsoft.com/office/powerpoint/2010/main" val="4103327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a:xfrm>
            <a:off x="1143000" y="1124744"/>
            <a:ext cx="6400800" cy="3081495"/>
          </a:xfrm>
        </p:spPr>
        <p:txBody>
          <a:bodyPr>
            <a:normAutofit fontScale="85000" lnSpcReduction="20000"/>
          </a:bodyPr>
          <a:lstStyle/>
          <a:p>
            <a:r>
              <a:rPr lang="fr-FR" dirty="0" smtClean="0"/>
              <a:t>Cascades physiologiques du déclenchement de la puberté:</a:t>
            </a:r>
          </a:p>
          <a:p>
            <a:r>
              <a:rPr lang="fr-FR" dirty="0" smtClean="0"/>
              <a:t>Le noyau hypothalamique secrète la GnRH.</a:t>
            </a:r>
          </a:p>
          <a:p>
            <a:r>
              <a:rPr lang="fr-FR" dirty="0" smtClean="0"/>
              <a:t>LA GnRH, SECRETEE DE MANIÈRE PULSATILE AVEC AUGMENTATION DES PICS, STIMULE LA LH ET LA FSH, EN AUGMENTANT L’INTENSITE ET LE NOMBRE DE PULSES D’ABORD NOCTURNES PUIS TOUT AU LONG DU NYCTHEMERE.</a:t>
            </a:r>
          </a:p>
          <a:p>
            <a:r>
              <a:rPr lang="fr-FR" dirty="0" smtClean="0"/>
              <a:t>LA LH ET LA FSH, SECRTEREES EGALEMENT DE FACON PULSATILE PAR L’HYPOPHYSE, FAVORISENT LA SECRETION DES STREOIDES SEXUELS PAR LES GONADES.</a:t>
            </a:r>
            <a:endParaRPr lang="fr-FR" dirty="0"/>
          </a:p>
        </p:txBody>
      </p:sp>
    </p:spTree>
    <p:extLst>
      <p:ext uri="{BB962C8B-B14F-4D97-AF65-F5344CB8AC3E}">
        <p14:creationId xmlns:p14="http://schemas.microsoft.com/office/powerpoint/2010/main" val="2831010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a:xfrm>
            <a:off x="1143000" y="1340768"/>
            <a:ext cx="6400800" cy="3312368"/>
          </a:xfrm>
        </p:spPr>
        <p:txBody>
          <a:bodyPr/>
          <a:lstStyle/>
          <a:p>
            <a:r>
              <a:rPr lang="fr-FR" dirty="0" smtClean="0"/>
              <a:t>CHEZ LE GARCON:</a:t>
            </a:r>
          </a:p>
          <a:p>
            <a:pPr marL="45720" indent="0">
              <a:buNone/>
            </a:pPr>
            <a:r>
              <a:rPr lang="fr-FR" dirty="0" smtClean="0"/>
              <a:t>-LA FSH ENTRAINE UNE AUGMENTATION DU VOLUME TESTICULAIRE PUIS LE DEVELOPPEMENT DES TUBES SEMINIFERES ET DES SPERMATOZOIDES.</a:t>
            </a:r>
          </a:p>
          <a:p>
            <a:pPr marL="45720" indent="0">
              <a:buNone/>
            </a:pPr>
            <a:r>
              <a:rPr lang="fr-FR" dirty="0" smtClean="0"/>
              <a:t>-LA LH STIMULE LES CELLULES DE LEYDIG QUI SECERTENT LA TESTOSTERONE.</a:t>
            </a:r>
            <a:endParaRPr lang="fr-FR" dirty="0"/>
          </a:p>
        </p:txBody>
      </p:sp>
    </p:spTree>
    <p:extLst>
      <p:ext uri="{BB962C8B-B14F-4D97-AF65-F5344CB8AC3E}">
        <p14:creationId xmlns:p14="http://schemas.microsoft.com/office/powerpoint/2010/main" val="1008374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normAutofit lnSpcReduction="10000"/>
          </a:bodyPr>
          <a:lstStyle/>
          <a:p>
            <a:r>
              <a:rPr lang="fr-FR" dirty="0" smtClean="0"/>
              <a:t>CHEZ LA FILLE:</a:t>
            </a:r>
          </a:p>
          <a:p>
            <a:endParaRPr lang="fr-FR" dirty="0"/>
          </a:p>
          <a:p>
            <a:pPr marL="45720" indent="0">
              <a:buNone/>
            </a:pPr>
            <a:r>
              <a:rPr lang="fr-FR" dirty="0" smtClean="0"/>
              <a:t>-la FSH et la LH stimulent la sécrétion d’</a:t>
            </a:r>
            <a:r>
              <a:rPr lang="fr-FR" dirty="0" err="1" smtClean="0"/>
              <a:t>oestradiol</a:t>
            </a:r>
            <a:r>
              <a:rPr lang="fr-FR" dirty="0" smtClean="0"/>
              <a:t> par les ovaires.</a:t>
            </a:r>
          </a:p>
          <a:p>
            <a:pPr marL="45720" indent="0">
              <a:buNone/>
            </a:pPr>
            <a:r>
              <a:rPr lang="fr-FR" dirty="0" smtClean="0"/>
              <a:t>L’AUGMENTATION DES HORMONES SURRENALIENNES EN PARTICULIER LA DHA ET SDHA AVANT LA PUBERTE VERS 8ANS CHEZ LA FILLE, ET VERS 10ANS CHEZ LE GARCON ENTRAINE UN DEVELOPPEMENT DE LA PILOSITE SEXUELLE ET AXILLAIRE C’EST</a:t>
            </a:r>
            <a:r>
              <a:rPr lang="fr-FR" dirty="0" smtClean="0">
                <a:solidFill>
                  <a:schemeClr val="accent6"/>
                </a:solidFill>
              </a:rPr>
              <a:t> L’ADRENARCHE</a:t>
            </a:r>
            <a:r>
              <a:rPr lang="fr-FR" dirty="0" smtClean="0"/>
              <a:t>.</a:t>
            </a:r>
            <a:endParaRPr lang="fr-FR" dirty="0"/>
          </a:p>
        </p:txBody>
      </p:sp>
    </p:spTree>
    <p:extLst>
      <p:ext uri="{BB962C8B-B14F-4D97-AF65-F5344CB8AC3E}">
        <p14:creationId xmlns:p14="http://schemas.microsoft.com/office/powerpoint/2010/main" val="313890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3"/>
          </p:nvPr>
        </p:nvSpPr>
        <p:spPr/>
        <p:txBody>
          <a:bodyPr/>
          <a:lstStyle/>
          <a:p>
            <a:r>
              <a:rPr lang="fr-FR" dirty="0" smtClean="0"/>
              <a:t>AUTRES HORMONES DE LA PUBERTE:</a:t>
            </a:r>
          </a:p>
          <a:p>
            <a:r>
              <a:rPr lang="fr-FR" dirty="0" smtClean="0"/>
              <a:t>Insuline, IgF1,hormone de croissance, la leptine, les stéroïdes surrénaliens, la </a:t>
            </a:r>
            <a:r>
              <a:rPr lang="fr-FR" dirty="0" err="1" smtClean="0"/>
              <a:t>ghreline</a:t>
            </a:r>
            <a:r>
              <a:rPr lang="fr-FR" dirty="0" smtClean="0"/>
              <a:t> </a:t>
            </a:r>
            <a:endParaRPr lang="fr-FR" dirty="0"/>
          </a:p>
        </p:txBody>
      </p:sp>
    </p:spTree>
    <p:extLst>
      <p:ext uri="{BB962C8B-B14F-4D97-AF65-F5344CB8AC3E}">
        <p14:creationId xmlns:p14="http://schemas.microsoft.com/office/powerpoint/2010/main" val="3000106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Sillage">
  <a:themeElements>
    <a:clrScheme name="Sillag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illage">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illage">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909</TotalTime>
  <Words>1180</Words>
  <Application>Microsoft Office PowerPoint</Application>
  <PresentationFormat>Affichage à l'écran (4:3)</PresentationFormat>
  <Paragraphs>129</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Sillage</vt:lpstr>
      <vt:lpstr>PUBERTE NORMALE</vt:lpstr>
      <vt:lpstr>INTRODUCTION</vt:lpstr>
      <vt:lpstr>Présentation PowerPoint</vt:lpstr>
      <vt:lpstr>PHYSIOLOGIE</vt:lpstr>
      <vt:lpstr>Présentation PowerPoint</vt:lpstr>
      <vt:lpstr>Présentation PowerPoint</vt:lpstr>
      <vt:lpstr>Présentation PowerPoint</vt:lpstr>
      <vt:lpstr>Présentation PowerPoint</vt:lpstr>
      <vt:lpstr>Présentation PowerPoint</vt:lpstr>
      <vt:lpstr>CARACTERISTIQUES CLINIQUES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Variante de la puberté ou puberté dissociée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PUBERTE NORMALE</dc:title>
  <dc:creator>user</dc:creator>
  <cp:lastModifiedBy>user</cp:lastModifiedBy>
  <cp:revision>85</cp:revision>
  <dcterms:created xsi:type="dcterms:W3CDTF">2016-09-09T20:23:11Z</dcterms:created>
  <dcterms:modified xsi:type="dcterms:W3CDTF">2016-09-21T07:49:38Z</dcterms:modified>
</cp:coreProperties>
</file>