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2"/>
  </p:notesMasterIdLst>
  <p:sldIdLst>
    <p:sldId id="256" r:id="rId2"/>
    <p:sldId id="257" r:id="rId3"/>
    <p:sldId id="270" r:id="rId4"/>
    <p:sldId id="271" r:id="rId5"/>
    <p:sldId id="272" r:id="rId6"/>
    <p:sldId id="265" r:id="rId7"/>
    <p:sldId id="268" r:id="rId8"/>
    <p:sldId id="273" r:id="rId9"/>
    <p:sldId id="266" r:id="rId10"/>
    <p:sldId id="274" r:id="rId11"/>
    <p:sldId id="275" r:id="rId12"/>
    <p:sldId id="276" r:id="rId13"/>
    <p:sldId id="277" r:id="rId14"/>
    <p:sldId id="280" r:id="rId15"/>
    <p:sldId id="264" r:id="rId16"/>
    <p:sldId id="263" r:id="rId17"/>
    <p:sldId id="287" r:id="rId18"/>
    <p:sldId id="262" r:id="rId19"/>
    <p:sldId id="279" r:id="rId20"/>
    <p:sldId id="281" r:id="rId21"/>
    <p:sldId id="258" r:id="rId22"/>
    <p:sldId id="282" r:id="rId23"/>
    <p:sldId id="284" r:id="rId24"/>
    <p:sldId id="285" r:id="rId25"/>
    <p:sldId id="288" r:id="rId26"/>
    <p:sldId id="292" r:id="rId27"/>
    <p:sldId id="293" r:id="rId28"/>
    <p:sldId id="261" r:id="rId29"/>
    <p:sldId id="259" r:id="rId30"/>
    <p:sldId id="283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6B871-AFDA-4AD7-AFFC-D4921331265C}" type="datetimeFigureOut">
              <a:rPr lang="fr-FR" smtClean="0"/>
              <a:pPr/>
              <a:t>21/09/2016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705933-AFDA-47FE-BE1A-D41D7040B5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05933-AFDA-47FE-BE1A-D41D7040B595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21/09/2016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21/09/2016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21/09/2016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21/09/2016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21/09/2016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21/09/2016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21/09/2016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  <a:ln w="508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LA DESHYDRATATION  AIGUE </a:t>
            </a:r>
            <a:endParaRPr lang="fr-FR" b="1" dirty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26976"/>
          </a:xfrm>
        </p:spPr>
        <p:txBody>
          <a:bodyPr>
            <a:normAutofit/>
          </a:bodyPr>
          <a:lstStyle/>
          <a:p>
            <a:r>
              <a:rPr lang="fr-FR" sz="2400" dirty="0" smtClean="0">
                <a:latin typeface="Palatino Linotype" pitchFamily="18" charset="0"/>
              </a:rPr>
              <a:t>Dr BOUMAZA </a:t>
            </a:r>
          </a:p>
          <a:p>
            <a:r>
              <a:rPr lang="fr-FR" sz="2400" dirty="0" smtClean="0">
                <a:latin typeface="Palatino Linotype" pitchFamily="18" charset="0"/>
              </a:rPr>
              <a:t>Module de  Pédiatrie 2016-17 </a:t>
            </a:r>
            <a:endParaRPr lang="fr-FR" sz="2400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511256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70000"/>
              </a:lnSpc>
              <a:buNone/>
            </a:pPr>
            <a:r>
              <a:rPr lang="fr-FR" dirty="0" smtClean="0">
                <a:latin typeface="Palatino Linotype" pitchFamily="18" charset="0"/>
              </a:rPr>
              <a:t>Trois situations peuvent se  voire :</a:t>
            </a:r>
          </a:p>
          <a:p>
            <a:pPr>
              <a:lnSpc>
                <a:spcPct val="17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dirty="0" smtClean="0">
                <a:latin typeface="Palatino Linotype" pitchFamily="18" charset="0"/>
              </a:rPr>
              <a:t> 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Pertes des sels et d’eau sont proportionnelle </a:t>
            </a:r>
            <a:r>
              <a:rPr lang="fr-FR" sz="2800" dirty="0" smtClean="0">
                <a:latin typeface="Palatino Linotype" pitchFamily="18" charset="0"/>
              </a:rPr>
              <a:t> </a:t>
            </a:r>
            <a:r>
              <a:rPr lang="fr-FR" sz="2800" b="1" dirty="0" smtClean="0">
                <a:latin typeface="Palatino Linotype" pitchFamily="18" charset="0"/>
              </a:rPr>
              <a:t>Déshydratation isotonique isonatrémique </a:t>
            </a:r>
          </a:p>
          <a:p>
            <a:pPr>
              <a:lnSpc>
                <a:spcPct val="17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2800" dirty="0" smtClean="0">
                <a:latin typeface="Palatino Linotype" pitchFamily="18" charset="0"/>
              </a:rPr>
              <a:t> 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Perte de sels supérieur à la perte d’eau </a:t>
            </a:r>
            <a:r>
              <a:rPr lang="fr-FR" sz="2800" b="1" dirty="0" smtClean="0">
                <a:latin typeface="Palatino Linotype" pitchFamily="18" charset="0"/>
              </a:rPr>
              <a:t>Déshydratation hypotonique hyponatrémique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Perte de sels inferieur à la perte d’eau </a:t>
            </a:r>
            <a:r>
              <a:rPr lang="fr-FR" sz="2800" b="1" dirty="0" smtClean="0">
                <a:latin typeface="Palatino Linotype" pitchFamily="18" charset="0"/>
              </a:rPr>
              <a:t>Déshydratation hypertonique hypernatrémique</a:t>
            </a:r>
            <a:endParaRPr lang="fr-FR" sz="2800" b="1" dirty="0">
              <a:latin typeface="Palatino Linotype" pitchFamily="18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11560" y="0"/>
            <a:ext cx="8229600" cy="11430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PHYSIOPATHOLOGIE(2)</a:t>
            </a: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lèche droite 4"/>
          <p:cNvSpPr/>
          <p:nvPr/>
        </p:nvSpPr>
        <p:spPr>
          <a:xfrm>
            <a:off x="7740352" y="2492896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6660232" y="5157192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6804248" y="3789040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PHYSIOPATHOLOGIE(3)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Palatino Linotype" pitchFamily="18" charset="0"/>
              </a:rPr>
              <a:t>    </a:t>
            </a:r>
            <a:r>
              <a:rPr lang="fr-FR" sz="2400" b="1" i="1" dirty="0" smtClean="0">
                <a:solidFill>
                  <a:schemeClr val="tx2"/>
                </a:solidFill>
                <a:latin typeface="Palatino Linotype" pitchFamily="18" charset="0"/>
              </a:rPr>
              <a:t>Pertes équivalentes Na+ et Eau aux dépens du LEC </a:t>
            </a:r>
            <a:r>
              <a:rPr lang="fr-FR" sz="2400" dirty="0" smtClean="0">
                <a:latin typeface="Palatino Linotype" pitchFamily="18" charset="0"/>
              </a:rPr>
              <a:t>, sans mouvement d’eau entre LIC et LEC aboutissant :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ü"/>
            </a:pPr>
            <a:r>
              <a:rPr lang="fr-FR" sz="2400" b="1" i="1" dirty="0" smtClean="0">
                <a:solidFill>
                  <a:schemeClr val="tx2"/>
                </a:solidFill>
                <a:latin typeface="Palatino Linotype" pitchFamily="18" charset="0"/>
              </a:rPr>
              <a:t>Déshydratation extracellulaire isotonique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ü"/>
            </a:pPr>
            <a:r>
              <a:rPr lang="fr-FR" sz="2400" b="1" i="1" dirty="0" smtClean="0">
                <a:solidFill>
                  <a:schemeClr val="tx2"/>
                </a:solidFill>
                <a:latin typeface="Palatino Linotype" pitchFamily="18" charset="0"/>
              </a:rPr>
              <a:t> Natrémie normale 130 150 </a:t>
            </a:r>
            <a:r>
              <a:rPr lang="fr-FR" sz="2400" b="1" i="1" dirty="0" err="1" smtClean="0">
                <a:solidFill>
                  <a:schemeClr val="tx2"/>
                </a:solidFill>
                <a:latin typeface="Palatino Linotype" pitchFamily="18" charset="0"/>
              </a:rPr>
              <a:t>mEq</a:t>
            </a:r>
            <a:r>
              <a:rPr lang="fr-FR" sz="2400" b="1" i="1" dirty="0" smtClean="0">
                <a:solidFill>
                  <a:schemeClr val="tx2"/>
                </a:solidFill>
                <a:latin typeface="Palatino Linotype" pitchFamily="18" charset="0"/>
              </a:rPr>
              <a:t>/l</a:t>
            </a:r>
            <a:endParaRPr lang="fr-FR" sz="2400" b="1" i="1" dirty="0">
              <a:solidFill>
                <a:schemeClr val="tx2"/>
              </a:solidFill>
              <a:latin typeface="Palatino Linotype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5616" y="1124744"/>
            <a:ext cx="712879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  <a:latin typeface="Palatino Linotype" pitchFamily="18" charset="0"/>
              </a:rPr>
              <a:t>DESHYDRATATION ISONATREMIQUE</a:t>
            </a:r>
            <a:endParaRPr lang="fr-FR" sz="20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PHYSIOPATHOLOGIE(4)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Palatino Linotype" pitchFamily="18" charset="0"/>
              </a:rPr>
              <a:t>  </a:t>
            </a:r>
            <a:r>
              <a:rPr lang="fr-FR" sz="2400" b="1" i="1" dirty="0" smtClean="0">
                <a:solidFill>
                  <a:schemeClr val="tx2"/>
                </a:solidFill>
                <a:latin typeface="Palatino Linotype" pitchFamily="18" charset="0"/>
              </a:rPr>
              <a:t>Pertes  Na+  &gt; pertes Eau aux dépens du LEC </a:t>
            </a:r>
            <a:r>
              <a:rPr lang="fr-FR" sz="2400" dirty="0" smtClean="0">
                <a:latin typeface="Palatino Linotype" pitchFamily="18" charset="0"/>
              </a:rPr>
              <a:t>, plasma hypotonique avec  mouvement d’eau du LEC vers LIC aboutissant :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ü"/>
            </a:pPr>
            <a:r>
              <a:rPr lang="fr-FR" sz="2400" b="1" i="1" dirty="0" smtClean="0">
                <a:solidFill>
                  <a:schemeClr val="tx2"/>
                </a:solidFill>
                <a:latin typeface="Palatino Linotype" pitchFamily="18" charset="0"/>
              </a:rPr>
              <a:t>Hyperhydratation intracellulaire 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ü"/>
            </a:pPr>
            <a:r>
              <a:rPr lang="fr-FR" sz="2400" b="1" i="1" dirty="0" smtClean="0">
                <a:solidFill>
                  <a:schemeClr val="tx2"/>
                </a:solidFill>
                <a:latin typeface="Palatino Linotype" pitchFamily="18" charset="0"/>
              </a:rPr>
              <a:t>Déshydratation extracellulaire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ü"/>
            </a:pPr>
            <a:r>
              <a:rPr lang="fr-FR" sz="2400" b="1" i="1" dirty="0" smtClean="0">
                <a:solidFill>
                  <a:schemeClr val="tx2"/>
                </a:solidFill>
                <a:latin typeface="Palatino Linotype" pitchFamily="18" charset="0"/>
              </a:rPr>
              <a:t> Hyponatrémie  &lt; 130 </a:t>
            </a:r>
            <a:r>
              <a:rPr lang="fr-FR" sz="2400" b="1" i="1" dirty="0" err="1" smtClean="0">
                <a:solidFill>
                  <a:schemeClr val="tx2"/>
                </a:solidFill>
                <a:latin typeface="Palatino Linotype" pitchFamily="18" charset="0"/>
              </a:rPr>
              <a:t>mEq</a:t>
            </a:r>
            <a:r>
              <a:rPr lang="fr-FR" sz="2400" b="1" i="1" dirty="0" smtClean="0">
                <a:solidFill>
                  <a:schemeClr val="tx2"/>
                </a:solidFill>
                <a:latin typeface="Palatino Linotype" pitchFamily="18" charset="0"/>
              </a:rPr>
              <a:t>/l</a:t>
            </a:r>
            <a:endParaRPr lang="fr-FR" sz="24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5616" y="1052736"/>
            <a:ext cx="7128792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Palatino Linotype" pitchFamily="18" charset="0"/>
              </a:rPr>
              <a:t>DESHYDRATATION HYPONATREMIQUE</a:t>
            </a:r>
            <a:endParaRPr lang="fr-FR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PHYSIOPATHOLOGIE(5)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988841"/>
            <a:ext cx="8229600" cy="403244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  <a:buNone/>
            </a:pPr>
            <a:r>
              <a:rPr lang="fr-FR" dirty="0" smtClean="0">
                <a:latin typeface="Palatino Linotype" pitchFamily="18" charset="0"/>
              </a:rPr>
              <a:t>  </a:t>
            </a:r>
            <a:r>
              <a:rPr lang="fr-FR" sz="2600" b="1" i="1" dirty="0" smtClean="0">
                <a:solidFill>
                  <a:schemeClr val="tx2"/>
                </a:solidFill>
                <a:latin typeface="Palatino Linotype" pitchFamily="18" charset="0"/>
              </a:rPr>
              <a:t>Pertes  Na+  &lt;  pertes Eau aux dépens du LEC </a:t>
            </a:r>
            <a:r>
              <a:rPr lang="fr-FR" sz="2600" dirty="0" smtClean="0">
                <a:latin typeface="Palatino Linotype" pitchFamily="18" charset="0"/>
              </a:rPr>
              <a:t>, plasma hypertonique avec  mouvement d’eau du LIC vers LEC aboutissant :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ü"/>
            </a:pPr>
            <a:r>
              <a:rPr lang="fr-FR" sz="2600" b="1" i="1" dirty="0" smtClean="0">
                <a:solidFill>
                  <a:schemeClr val="tx2"/>
                </a:solidFill>
                <a:latin typeface="Palatino Linotype" pitchFamily="18" charset="0"/>
              </a:rPr>
              <a:t>Déshydratation intracellulaire 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ü"/>
            </a:pPr>
            <a:r>
              <a:rPr lang="fr-FR" sz="2600" b="1" i="1" dirty="0" smtClean="0">
                <a:solidFill>
                  <a:schemeClr val="tx2"/>
                </a:solidFill>
                <a:latin typeface="Palatino Linotype" pitchFamily="18" charset="0"/>
              </a:rPr>
              <a:t>Hypernatrémie  &gt; 150 </a:t>
            </a:r>
            <a:r>
              <a:rPr lang="fr-FR" sz="2600" b="1" i="1" dirty="0" err="1" smtClean="0">
                <a:solidFill>
                  <a:schemeClr val="tx2"/>
                </a:solidFill>
                <a:latin typeface="Palatino Linotype" pitchFamily="18" charset="0"/>
              </a:rPr>
              <a:t>mEq</a:t>
            </a:r>
            <a:r>
              <a:rPr lang="fr-FR" sz="2600" b="1" i="1" dirty="0" smtClean="0">
                <a:solidFill>
                  <a:schemeClr val="tx2"/>
                </a:solidFill>
                <a:latin typeface="Palatino Linotype" pitchFamily="18" charset="0"/>
              </a:rPr>
              <a:t>/l</a:t>
            </a:r>
            <a:endParaRPr lang="fr-FR" sz="2600" dirty="0">
              <a:latin typeface="Palatino Linotype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5616" y="1124744"/>
            <a:ext cx="712879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Palatino Linotype" pitchFamily="18" charset="0"/>
              </a:rPr>
              <a:t>DESHYDRATATION HYPERNATREMIQUE</a:t>
            </a:r>
            <a:endParaRPr lang="fr-FR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PHYSIOPATHOLOGIE(6)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60848"/>
            <a:ext cx="8424936" cy="4525963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  <a:buFont typeface="Wingdings" pitchFamily="2" charset="2"/>
              <a:buChar char="§"/>
            </a:pPr>
            <a:r>
              <a:rPr lang="fr-FR" sz="2400" dirty="0" smtClean="0">
                <a:latin typeface="Palatino Linotype" pitchFamily="18" charset="0"/>
              </a:rPr>
              <a:t> </a:t>
            </a:r>
            <a:r>
              <a:rPr lang="fr-FR" sz="2400" b="1" i="1" u="sng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Etat circulatoire </a:t>
            </a:r>
            <a:r>
              <a:rPr lang="fr-FR" sz="2400" b="1" dirty="0" smtClean="0">
                <a:latin typeface="Palatino Linotype" pitchFamily="18" charset="0"/>
              </a:rPr>
              <a:t>: </a:t>
            </a:r>
            <a:r>
              <a:rPr lang="fr-FR" sz="2400" dirty="0" smtClean="0">
                <a:latin typeface="Palatino Linotype" pitchFamily="18" charset="0"/>
              </a:rPr>
              <a:t>état de choc hypovolémique </a:t>
            </a:r>
          </a:p>
          <a:p>
            <a:pPr>
              <a:lnSpc>
                <a:spcPct val="250000"/>
              </a:lnSpc>
              <a:buFont typeface="Wingdings" pitchFamily="2" charset="2"/>
              <a:buChar char="§"/>
            </a:pPr>
            <a:r>
              <a:rPr lang="fr-FR" sz="2400" b="1" i="1" u="sng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Fonction rénale </a:t>
            </a:r>
            <a:r>
              <a:rPr lang="fr-FR" sz="2400" b="1" i="1" dirty="0" smtClean="0">
                <a:latin typeface="Palatino Linotype" pitchFamily="18" charset="0"/>
              </a:rPr>
              <a:t>: </a:t>
            </a:r>
            <a:r>
              <a:rPr lang="fr-FR" sz="2400" dirty="0" smtClean="0">
                <a:latin typeface="Palatino Linotype" pitchFamily="18" charset="0"/>
              </a:rPr>
              <a:t>IRF</a:t>
            </a:r>
          </a:p>
          <a:p>
            <a:pPr>
              <a:lnSpc>
                <a:spcPct val="250000"/>
              </a:lnSpc>
              <a:buFont typeface="Wingdings" pitchFamily="2" charset="2"/>
              <a:buChar char="§"/>
            </a:pPr>
            <a:r>
              <a:rPr lang="fr-FR" sz="2400" b="1" i="1" u="sng" dirty="0" smtClean="0">
                <a:latin typeface="Palatino Linotype" pitchFamily="18" charset="0"/>
              </a:rPr>
              <a:t> </a:t>
            </a:r>
            <a:r>
              <a:rPr lang="fr-FR" sz="2400" b="1" i="1" u="sng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Equilibre acido-basique </a:t>
            </a:r>
            <a:r>
              <a:rPr lang="fr-FR" sz="2400" b="1" i="1" dirty="0" smtClean="0">
                <a:latin typeface="Palatino Linotype" pitchFamily="18" charset="0"/>
              </a:rPr>
              <a:t>: </a:t>
            </a:r>
            <a:r>
              <a:rPr lang="fr-FR" sz="2400" dirty="0" smtClean="0">
                <a:latin typeface="Palatino Linotype" pitchFamily="18" charset="0"/>
              </a:rPr>
              <a:t>acidose métabolique (diarrhée)</a:t>
            </a:r>
            <a:endParaRPr lang="fr-FR" sz="2400" dirty="0">
              <a:latin typeface="Palatino Linotype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7624" y="1196752"/>
            <a:ext cx="712879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  <a:latin typeface="Palatino Linotype" pitchFamily="18" charset="0"/>
              </a:rPr>
              <a:t>CONSEQUENCES DE LA DESHYDRATATION </a:t>
            </a:r>
            <a:endParaRPr lang="fr-FR" sz="20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DIAGNOSTIC POSITIF(1)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fr-FR" sz="2400" dirty="0" smtClean="0">
                <a:latin typeface="Palatino Linotype" pitchFamily="18" charset="0"/>
              </a:rPr>
              <a:t>Age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fr-FR" sz="2400" dirty="0" smtClean="0">
                <a:latin typeface="Palatino Linotype" pitchFamily="18" charset="0"/>
              </a:rPr>
              <a:t>Modalités diététiques 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fr-FR" sz="2400" dirty="0" smtClean="0">
                <a:latin typeface="Palatino Linotype" pitchFamily="18" charset="0"/>
              </a:rPr>
              <a:t>Ancienneté des troubles 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fr-FR" sz="2400" dirty="0" smtClean="0">
                <a:latin typeface="Palatino Linotype" pitchFamily="18" charset="0"/>
              </a:rPr>
              <a:t> Mode de début (aigu, progressif)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fr-FR" sz="2400" dirty="0" smtClean="0">
                <a:latin typeface="Palatino Linotype" pitchFamily="18" charset="0"/>
              </a:rPr>
              <a:t> Eventuelle réhydratation orale </a:t>
            </a:r>
            <a:endParaRPr lang="fr-FR" sz="2400" dirty="0">
              <a:latin typeface="Palatino Linotype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5616" y="1124744"/>
            <a:ext cx="6696744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i="1" dirty="0" smtClean="0">
                <a:solidFill>
                  <a:schemeClr val="tx1"/>
                </a:solidFill>
                <a:latin typeface="Palatino Linotype" pitchFamily="18" charset="0"/>
              </a:rPr>
              <a:t>INTERROGATOIRE</a:t>
            </a:r>
            <a:endParaRPr lang="fr-FR" sz="2800" b="1" i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DIAGNOSTIC POSITIF(2) 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259632" y="1268760"/>
            <a:ext cx="6696744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i="1" dirty="0" smtClean="0">
                <a:solidFill>
                  <a:schemeClr val="tx1"/>
                </a:solidFill>
                <a:latin typeface="Palatino Linotype" pitchFamily="18" charset="0"/>
              </a:rPr>
              <a:t>SIGNES CLINIQUES</a:t>
            </a:r>
            <a:endParaRPr lang="fr-FR" sz="2800" b="1" i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1640" y="2132856"/>
            <a:ext cx="655272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PERTE DE POIDS  </a:t>
            </a:r>
            <a:endParaRPr lang="fr-FR" sz="2400" b="1" dirty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31640" y="2924944"/>
            <a:ext cx="3168352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2">
                    <a:lumMod val="50000"/>
                  </a:schemeClr>
                </a:solidFill>
                <a:latin typeface="Palatino Linotype" pitchFamily="18" charset="0"/>
              </a:rPr>
              <a:t>Signes DH2O Extracellulaires </a:t>
            </a:r>
            <a:endParaRPr lang="fr-FR" sz="2000" b="1" dirty="0">
              <a:solidFill>
                <a:schemeClr val="tx2">
                  <a:lumMod val="5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88024" y="2924944"/>
            <a:ext cx="3096344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2">
                    <a:lumMod val="50000"/>
                  </a:schemeClr>
                </a:solidFill>
                <a:latin typeface="Palatino Linotype" pitchFamily="18" charset="0"/>
              </a:rPr>
              <a:t>Signes DH2O Intracellulaires </a:t>
            </a:r>
            <a:endParaRPr lang="fr-FR" sz="2000" b="1" dirty="0">
              <a:solidFill>
                <a:schemeClr val="tx2">
                  <a:lumMod val="5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331640" y="4005064"/>
            <a:ext cx="3168352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dirty="0" smtClean="0">
                <a:latin typeface="Palatino Linotype" pitchFamily="18" charset="0"/>
              </a:rPr>
              <a:t> Yeux cernés et creux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latin typeface="Palatino Linotype" pitchFamily="18" charset="0"/>
              </a:rPr>
              <a:t> Dépression de la FA  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latin typeface="Palatino Linotype" pitchFamily="18" charset="0"/>
              </a:rPr>
              <a:t> Pli cutané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latin typeface="Palatino Linotype" pitchFamily="18" charset="0"/>
              </a:rPr>
              <a:t> Absence de larmes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latin typeface="Palatino Linotype" pitchFamily="18" charset="0"/>
              </a:rPr>
              <a:t>  Signes de choc hypovolémique (troubles </a:t>
            </a:r>
            <a:r>
              <a:rPr lang="fr-FR" dirty="0" err="1" smtClean="0">
                <a:latin typeface="Palatino Linotype" pitchFamily="18" charset="0"/>
              </a:rPr>
              <a:t>hemodynamiques</a:t>
            </a:r>
            <a:r>
              <a:rPr lang="fr-FR" smtClean="0">
                <a:latin typeface="Palatino Linotype" pitchFamily="18" charset="0"/>
              </a:rPr>
              <a:t> )</a:t>
            </a:r>
            <a:endParaRPr lang="fr-FR" dirty="0">
              <a:latin typeface="Palatino Linotype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788024" y="4005064"/>
            <a:ext cx="3096344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dirty="0" smtClean="0">
                <a:latin typeface="Palatino Linotype" pitchFamily="18" charset="0"/>
              </a:rPr>
              <a:t> Soif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latin typeface="Palatino Linotype" pitchFamily="18" charset="0"/>
              </a:rPr>
              <a:t> hypotonie des globes oculaires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latin typeface="Palatino Linotype" pitchFamily="18" charset="0"/>
              </a:rPr>
              <a:t>  Sécheresse des muqueuses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latin typeface="Palatino Linotype" pitchFamily="18" charset="0"/>
              </a:rPr>
              <a:t>  Fièvre inexpliquée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latin typeface="Palatino Linotype" pitchFamily="18" charset="0"/>
              </a:rPr>
              <a:t> Somnolence, troubles de la conscience </a:t>
            </a:r>
            <a:endParaRPr lang="fr-FR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DIAGNOSTIC POSITIF(3) 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259632" y="1268760"/>
            <a:ext cx="6696744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i="1" dirty="0" smtClean="0">
                <a:solidFill>
                  <a:schemeClr val="tx1"/>
                </a:solidFill>
                <a:latin typeface="Palatino Linotype" pitchFamily="18" charset="0"/>
              </a:rPr>
              <a:t>SIGNES CLINIQUES</a:t>
            </a:r>
            <a:endParaRPr lang="fr-FR" sz="2800" b="1" i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pic>
        <p:nvPicPr>
          <p:cNvPr id="6" name="Picture 3" descr="C:\Users\dell\Documents\deshydratation\dh2o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2564904"/>
            <a:ext cx="2232248" cy="2592288"/>
          </a:xfrm>
          <a:prstGeom prst="rect">
            <a:avLst/>
          </a:prstGeom>
          <a:noFill/>
        </p:spPr>
      </p:pic>
      <p:pic>
        <p:nvPicPr>
          <p:cNvPr id="7" name="Picture 2" descr="C:\Users\dell\Documents\deshydratation\imgArticle_1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492896"/>
            <a:ext cx="2376264" cy="2808312"/>
          </a:xfrm>
          <a:prstGeom prst="rect">
            <a:avLst/>
          </a:prstGeom>
          <a:noFill/>
        </p:spPr>
      </p:pic>
      <p:pic>
        <p:nvPicPr>
          <p:cNvPr id="15362" name="Picture 2" descr="Afficher l'image d'origi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2492896"/>
            <a:ext cx="2520280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DIAGNOSTIC POSITIF(4) </a:t>
            </a:r>
            <a:endParaRPr lang="fr-FR" b="1" dirty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268760"/>
            <a:ext cx="842493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  <a:latin typeface="Palatino Linotype" pitchFamily="18" charset="0"/>
              </a:rPr>
              <a:t>SIGNES CLINIQUES</a:t>
            </a:r>
            <a:endParaRPr lang="fr-FR" sz="24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2060848"/>
            <a:ext cx="2376264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  <a:latin typeface="Palatino Linotype" pitchFamily="18" charset="0"/>
              </a:rPr>
              <a:t>Signes de choc  </a:t>
            </a:r>
            <a:endParaRPr lang="fr-FR" sz="20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28184" y="2060848"/>
            <a:ext cx="2642592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  <a:latin typeface="Palatino Linotype" pitchFamily="18" charset="0"/>
              </a:rPr>
              <a:t>Signes d’acidose </a:t>
            </a:r>
            <a:endParaRPr lang="fr-FR" sz="20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43608" y="378904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     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251520" y="3284984"/>
            <a:ext cx="30243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dirty="0" smtClean="0">
                <a:latin typeface="Palatino Linotype" pitchFamily="18" charset="0"/>
              </a:rPr>
              <a:t> Extrémités froides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latin typeface="Palatino Linotype" pitchFamily="18" charset="0"/>
              </a:rPr>
              <a:t> Marbrures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latin typeface="Palatino Linotype" pitchFamily="18" charset="0"/>
              </a:rPr>
              <a:t> Tachycardie , pouls rapide et filant 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latin typeface="Palatino Linotype" pitchFamily="18" charset="0"/>
              </a:rPr>
              <a:t> TRC allongé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latin typeface="Palatino Linotype" pitchFamily="18" charset="0"/>
              </a:rPr>
              <a:t>  Hypo TA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latin typeface="Palatino Linotype" pitchFamily="18" charset="0"/>
              </a:rPr>
              <a:t>  Oligurie anurie 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6156176" y="3284984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dirty="0" smtClean="0"/>
              <a:t> </a:t>
            </a:r>
            <a:r>
              <a:rPr lang="fr-FR" dirty="0" smtClean="0">
                <a:latin typeface="Palatino Linotype" pitchFamily="18" charset="0"/>
              </a:rPr>
              <a:t>Dyspnée sine </a:t>
            </a:r>
            <a:r>
              <a:rPr lang="fr-FR" dirty="0" err="1" smtClean="0">
                <a:latin typeface="Palatino Linotype" pitchFamily="18" charset="0"/>
              </a:rPr>
              <a:t>materia</a:t>
            </a:r>
            <a:endParaRPr lang="fr-FR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latin typeface="Palatino Linotype" pitchFamily="18" charset="0"/>
              </a:rPr>
              <a:t> Marbrures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latin typeface="Palatino Linotype" pitchFamily="18" charset="0"/>
              </a:rPr>
              <a:t> Myosis serré</a:t>
            </a:r>
            <a:endParaRPr lang="fr-FR" dirty="0">
              <a:latin typeface="Palatino Linotype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03848" y="2060848"/>
            <a:ext cx="2664296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  <a:latin typeface="Palatino Linotype" pitchFamily="18" charset="0"/>
              </a:rPr>
              <a:t>Signes neurologiques  </a:t>
            </a:r>
            <a:endParaRPr lang="fr-FR" sz="20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491880" y="3356992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dirty="0" smtClean="0">
                <a:latin typeface="Palatino Linotype" pitchFamily="18" charset="0"/>
              </a:rPr>
              <a:t> Irritabilité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latin typeface="Palatino Linotype" pitchFamily="18" charset="0"/>
              </a:rPr>
              <a:t> Agitation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latin typeface="Palatino Linotype" pitchFamily="18" charset="0"/>
              </a:rPr>
              <a:t> Convulsion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latin typeface="Palatino Linotype" pitchFamily="18" charset="0"/>
              </a:rPr>
              <a:t> Troubles de la </a:t>
            </a:r>
          </a:p>
          <a:p>
            <a:r>
              <a:rPr lang="fr-FR" dirty="0" smtClean="0">
                <a:latin typeface="Palatino Linotype" pitchFamily="18" charset="0"/>
              </a:rPr>
              <a:t>conscience </a:t>
            </a:r>
            <a:endParaRPr lang="fr-FR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DIAGNOSTIC POSITIF(5) 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827584" y="1052736"/>
            <a:ext cx="7776864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>
                <a:solidFill>
                  <a:schemeClr val="tx1"/>
                </a:solidFill>
                <a:latin typeface="Palatino Linotype" pitchFamily="18" charset="0"/>
              </a:rPr>
              <a:t>EVALUATION DE L’IMPORTANCE DE LA DESHYDRATATION </a:t>
            </a:r>
            <a:endParaRPr lang="fr-FR" sz="20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8472505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DEFINITION </a:t>
            </a:r>
            <a:endParaRPr lang="fr-FR" b="1" dirty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4056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60000"/>
              </a:lnSpc>
              <a:buNone/>
            </a:pPr>
            <a:r>
              <a:rPr lang="fr-FR" dirty="0" smtClean="0">
                <a:latin typeface="Palatino Linotype" pitchFamily="18" charset="0"/>
              </a:rPr>
              <a:t>    </a:t>
            </a:r>
            <a:r>
              <a:rPr lang="fr-FR" b="1" dirty="0" smtClean="0">
                <a:solidFill>
                  <a:schemeClr val="accent1"/>
                </a:solidFill>
                <a:latin typeface="Palatino Linotype" pitchFamily="18" charset="0"/>
              </a:rPr>
              <a:t>  La </a:t>
            </a:r>
            <a:r>
              <a:rPr lang="fr-FR" b="1" dirty="0">
                <a:solidFill>
                  <a:schemeClr val="accent1"/>
                </a:solidFill>
                <a:latin typeface="Palatino Linotype" pitchFamily="18" charset="0"/>
              </a:rPr>
              <a:t>déshydratation aiguë </a:t>
            </a:r>
            <a:endParaRPr lang="fr-FR" b="1" dirty="0" smtClean="0">
              <a:solidFill>
                <a:schemeClr val="accent1"/>
              </a:solidFill>
              <a:latin typeface="Palatino Linotype" pitchFamily="18" charset="0"/>
            </a:endParaRPr>
          </a:p>
          <a:p>
            <a:pPr>
              <a:lnSpc>
                <a:spcPct val="160000"/>
              </a:lnSpc>
              <a:buNone/>
            </a:pPr>
            <a:r>
              <a:rPr lang="fr-FR" sz="2800" dirty="0">
                <a:latin typeface="Palatino Linotype" pitchFamily="18" charset="0"/>
              </a:rPr>
              <a:t> </a:t>
            </a:r>
            <a:r>
              <a:rPr lang="fr-FR" sz="2800" dirty="0" smtClean="0">
                <a:latin typeface="Palatino Linotype" pitchFamily="18" charset="0"/>
              </a:rPr>
              <a:t>     est </a:t>
            </a:r>
            <a:r>
              <a:rPr lang="fr-FR" sz="2800" dirty="0">
                <a:latin typeface="Palatino Linotype" pitchFamily="18" charset="0"/>
              </a:rPr>
              <a:t>un ensemble de</a:t>
            </a:r>
            <a:r>
              <a:rPr lang="fr-FR" sz="2800" b="1" dirty="0">
                <a:latin typeface="Palatino Linotype" pitchFamily="18" charset="0"/>
              </a:rPr>
              <a:t> </a:t>
            </a:r>
            <a:r>
              <a:rPr lang="fr-FR" sz="2800" b="1" dirty="0">
                <a:solidFill>
                  <a:schemeClr val="tx2">
                    <a:lumMod val="75000"/>
                  </a:schemeClr>
                </a:solidFill>
                <a:latin typeface="Palatino Linotype" pitchFamily="18" charset="0"/>
              </a:rPr>
              <a:t>troubles</a:t>
            </a:r>
            <a:r>
              <a:rPr lang="fr-FR" sz="2800" b="1" dirty="0">
                <a:latin typeface="Palatino Linotype" pitchFamily="18" charset="0"/>
              </a:rPr>
              <a:t> </a:t>
            </a:r>
            <a:r>
              <a:rPr lang="fr-FR" sz="2800" dirty="0">
                <a:latin typeface="Palatino Linotype" pitchFamily="18" charset="0"/>
              </a:rPr>
              <a:t>résultant de </a:t>
            </a:r>
            <a:r>
              <a:rPr lang="fr-FR" sz="2800" dirty="0" smtClean="0">
                <a:latin typeface="Palatino Linotype" pitchFamily="18" charset="0"/>
              </a:rPr>
              <a:t>la </a:t>
            </a: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  <a:latin typeface="Palatino Linotype" pitchFamily="18" charset="0"/>
              </a:rPr>
              <a:t>déperdition</a:t>
            </a: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  <a:latin typeface="Palatino Linotype" pitchFamily="18" charset="0"/>
              </a:rPr>
              <a:t> </a:t>
            </a:r>
            <a:r>
              <a:rPr lang="fr-FR" sz="2800" dirty="0">
                <a:latin typeface="Palatino Linotype" pitchFamily="18" charset="0"/>
              </a:rPr>
              <a:t>par l’organisme d’une quantité </a:t>
            </a:r>
            <a:r>
              <a:rPr lang="fr-FR" sz="2800" dirty="0" smtClean="0">
                <a:latin typeface="Palatino Linotype" pitchFamily="18" charset="0"/>
              </a:rPr>
              <a:t>importante d’</a:t>
            </a: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  <a:latin typeface="Palatino Linotype" pitchFamily="18" charset="0"/>
              </a:rPr>
              <a:t>eau</a:t>
            </a:r>
            <a:r>
              <a:rPr lang="fr-FR" sz="2800" dirty="0" smtClean="0">
                <a:latin typeface="Palatino Linotype" pitchFamily="18" charset="0"/>
              </a:rPr>
              <a:t> associée fréquemment à une </a:t>
            </a:r>
            <a:r>
              <a:rPr lang="fr-FR" sz="2800" b="1" dirty="0">
                <a:solidFill>
                  <a:schemeClr val="tx2">
                    <a:lumMod val="75000"/>
                  </a:schemeClr>
                </a:solidFill>
                <a:latin typeface="Palatino Linotype" pitchFamily="18" charset="0"/>
              </a:rPr>
              <a:t>perte de </a:t>
            </a: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  <a:latin typeface="Palatino Linotype" pitchFamily="18" charset="0"/>
              </a:rPr>
              <a:t>sels minéraux </a:t>
            </a:r>
            <a:r>
              <a:rPr lang="fr-FR" sz="2800" dirty="0">
                <a:latin typeface="Palatino Linotype" pitchFamily="18" charset="0"/>
              </a:rPr>
              <a:t>à l’origine </a:t>
            </a:r>
            <a:r>
              <a:rPr lang="fr-FR" sz="2800" dirty="0" smtClean="0">
                <a:latin typeface="Palatino Linotype" pitchFamily="18" charset="0"/>
              </a:rPr>
              <a:t>d’une perte aigue de poids et de </a:t>
            </a:r>
            <a:r>
              <a:rPr lang="fr-FR" sz="2800" dirty="0">
                <a:latin typeface="Palatino Linotype" pitchFamily="18" charset="0"/>
              </a:rPr>
              <a:t>troubles hydroélectriques </a:t>
            </a:r>
            <a:r>
              <a:rPr lang="fr-FR" sz="2800" dirty="0" smtClean="0">
                <a:latin typeface="Palatino Linotype" pitchFamily="18" charset="0"/>
              </a:rPr>
              <a:t>graves</a:t>
            </a:r>
            <a:endParaRPr lang="fr-FR" sz="2800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DIAGNOSTIC POSITIF(6) 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51520" y="980728"/>
            <a:ext cx="871296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i="1" smtClean="0">
                <a:solidFill>
                  <a:schemeClr val="tx1"/>
                </a:solidFill>
                <a:latin typeface="Palatino Linotype" pitchFamily="18" charset="0"/>
              </a:rPr>
              <a:t>SIGNES BIOLOGIQUES</a:t>
            </a:r>
            <a:endParaRPr lang="fr-FR" sz="2800" b="1" i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1916832"/>
            <a:ext cx="187220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Palatino Linotype" pitchFamily="18" charset="0"/>
              </a:rPr>
              <a:t>Hémoconcentration</a:t>
            </a:r>
            <a:r>
              <a:rPr lang="fr-FR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endParaRPr lang="fr-FR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1916832"/>
            <a:ext cx="1562472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Palatino Linotype" pitchFamily="18" charset="0"/>
              </a:rPr>
              <a:t>Ionogramme </a:t>
            </a:r>
            <a:r>
              <a:rPr lang="fr-FR" sz="1400" b="1" dirty="0" err="1" smtClean="0">
                <a:solidFill>
                  <a:schemeClr val="tx1"/>
                </a:solidFill>
                <a:latin typeface="Palatino Linotype" pitchFamily="18" charset="0"/>
              </a:rPr>
              <a:t>sg</a:t>
            </a:r>
            <a:endParaRPr lang="fr-FR" sz="14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07904" y="1916832"/>
            <a:ext cx="1728192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Palatino Linotype" pitchFamily="18" charset="0"/>
              </a:rPr>
              <a:t>Fonction rénale</a:t>
            </a:r>
            <a:endParaRPr lang="fr-FR" sz="14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36096" y="1916832"/>
            <a:ext cx="1800200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Palatino Linotype" pitchFamily="18" charset="0"/>
              </a:rPr>
              <a:t>Equilibre acido-basique</a:t>
            </a:r>
            <a:endParaRPr lang="fr-FR" sz="14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51520" y="278092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1400" dirty="0" smtClean="0">
                <a:latin typeface="Palatino Linotype" pitchFamily="18" charset="0"/>
              </a:rPr>
              <a:t> </a:t>
            </a:r>
            <a:r>
              <a:rPr lang="fr-FR" sz="1400" b="1" dirty="0" smtClean="0">
                <a:latin typeface="Palatino Linotype" pitchFamily="18" charset="0"/>
              </a:rPr>
              <a:t>Hématocrite  </a:t>
            </a:r>
            <a:r>
              <a:rPr lang="fr-FR" sz="1400" b="1" dirty="0" smtClean="0">
                <a:latin typeface="Palatino Linotype" pitchFamily="18" charset="0"/>
                <a:cs typeface="Arial"/>
              </a:rPr>
              <a:t>↑</a:t>
            </a:r>
            <a:endParaRPr lang="fr-FR" sz="1400" b="1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1400" b="1" dirty="0" smtClean="0">
                <a:latin typeface="Palatino Linotype" pitchFamily="18" charset="0"/>
              </a:rPr>
              <a:t> Protides totaux </a:t>
            </a:r>
            <a:r>
              <a:rPr lang="fr-FR" sz="1400" b="1" dirty="0" smtClean="0">
                <a:latin typeface="Palatino Linotype" pitchFamily="18" charset="0"/>
                <a:cs typeface="Arial"/>
              </a:rPr>
              <a:t>↑</a:t>
            </a:r>
            <a:endParaRPr lang="fr-FR" sz="1400" b="1" dirty="0" smtClean="0">
              <a:latin typeface="Palatino Linotype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123728" y="2780928"/>
            <a:ext cx="151216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1400" dirty="0" smtClean="0">
                <a:latin typeface="Palatino Linotype" pitchFamily="18" charset="0"/>
              </a:rPr>
              <a:t> </a:t>
            </a:r>
            <a:r>
              <a:rPr lang="fr-FR" sz="1400" b="1" dirty="0" smtClean="0">
                <a:latin typeface="Palatino Linotype" pitchFamily="18" charset="0"/>
              </a:rPr>
              <a:t>Natrémie</a:t>
            </a:r>
          </a:p>
          <a:p>
            <a:r>
              <a:rPr lang="fr-FR" sz="1400" dirty="0" smtClean="0">
                <a:latin typeface="Palatino Linotype" pitchFamily="18" charset="0"/>
              </a:rPr>
              <a:t>   -  Normale</a:t>
            </a:r>
          </a:p>
          <a:p>
            <a:r>
              <a:rPr lang="fr-FR" sz="1400" dirty="0" smtClean="0">
                <a:latin typeface="Palatino Linotype" pitchFamily="18" charset="0"/>
              </a:rPr>
              <a:t>   - Diminuée</a:t>
            </a:r>
          </a:p>
          <a:p>
            <a:r>
              <a:rPr lang="fr-FR" sz="1400" dirty="0" smtClean="0">
                <a:latin typeface="Palatino Linotype" pitchFamily="18" charset="0"/>
              </a:rPr>
              <a:t>   - Augmentée </a:t>
            </a:r>
          </a:p>
          <a:p>
            <a:pPr>
              <a:buFont typeface="Wingdings" pitchFamily="2" charset="2"/>
              <a:buChar char="§"/>
            </a:pPr>
            <a:r>
              <a:rPr lang="fr-FR" sz="1400" dirty="0" smtClean="0">
                <a:latin typeface="Palatino Linotype" pitchFamily="18" charset="0"/>
              </a:rPr>
              <a:t> </a:t>
            </a:r>
            <a:r>
              <a:rPr lang="fr-FR" sz="1400" b="1" dirty="0" smtClean="0">
                <a:latin typeface="Palatino Linotype" pitchFamily="18" charset="0"/>
              </a:rPr>
              <a:t>kaliémie </a:t>
            </a:r>
          </a:p>
          <a:p>
            <a:r>
              <a:rPr lang="fr-FR" sz="1400" dirty="0" smtClean="0">
                <a:latin typeface="Palatino Linotype" pitchFamily="18" charset="0"/>
              </a:rPr>
              <a:t>   - élevée</a:t>
            </a:r>
          </a:p>
          <a:p>
            <a:r>
              <a:rPr lang="fr-FR" sz="1400" dirty="0" smtClean="0">
                <a:latin typeface="Palatino Linotype" pitchFamily="18" charset="0"/>
              </a:rPr>
              <a:t>   - diminuée </a:t>
            </a:r>
            <a:endParaRPr lang="fr-FR" sz="1400" dirty="0">
              <a:latin typeface="Palatino Linotype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635896" y="2780928"/>
            <a:ext cx="1766830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1400" dirty="0" smtClean="0">
                <a:latin typeface="Palatino Linotype" pitchFamily="18" charset="0"/>
              </a:rPr>
              <a:t> IRA fonctionnelle </a:t>
            </a:r>
          </a:p>
          <a:p>
            <a:r>
              <a:rPr lang="fr-FR" sz="1400" dirty="0" smtClean="0">
                <a:latin typeface="Palatino Linotype" pitchFamily="18" charset="0"/>
              </a:rPr>
              <a:t> urée </a:t>
            </a:r>
            <a:r>
              <a:rPr lang="fr-FR" sz="1400" dirty="0" smtClean="0">
                <a:latin typeface="Palatino Linotype" pitchFamily="18" charset="0"/>
                <a:cs typeface="Arial"/>
              </a:rPr>
              <a:t>↑&gt; creat ↑</a:t>
            </a:r>
          </a:p>
          <a:p>
            <a:endParaRPr lang="fr-FR" sz="1400" dirty="0" smtClean="0">
              <a:latin typeface="Palatino Linotype" pitchFamily="18" charset="0"/>
              <a:cs typeface="Arial"/>
            </a:endParaRPr>
          </a:p>
          <a:p>
            <a:pPr>
              <a:buFont typeface="Wingdings" pitchFamily="2" charset="2"/>
              <a:buChar char="§"/>
            </a:pPr>
            <a:r>
              <a:rPr lang="fr-FR" sz="1400" dirty="0" smtClean="0">
                <a:latin typeface="Palatino Linotype" pitchFamily="18" charset="0"/>
                <a:cs typeface="Arial"/>
              </a:rPr>
              <a:t>  BU 1ere miction</a:t>
            </a:r>
          </a:p>
          <a:p>
            <a:r>
              <a:rPr lang="fr-FR" sz="1400" dirty="0" smtClean="0">
                <a:latin typeface="Palatino Linotype" pitchFamily="18" charset="0"/>
                <a:cs typeface="Arial"/>
              </a:rPr>
              <a:t>    </a:t>
            </a:r>
            <a:r>
              <a:rPr lang="fr-FR" sz="1400" dirty="0" smtClean="0">
                <a:latin typeface="Palatino Linotype" pitchFamily="18" charset="0"/>
              </a:rPr>
              <a:t>PH urinaire</a:t>
            </a:r>
          </a:p>
          <a:p>
            <a:r>
              <a:rPr lang="fr-FR" sz="1400" dirty="0" smtClean="0">
                <a:latin typeface="Palatino Linotype" pitchFamily="18" charset="0"/>
              </a:rPr>
              <a:t>    densité urinaire</a:t>
            </a:r>
          </a:p>
          <a:p>
            <a:r>
              <a:rPr lang="fr-FR" sz="1400" dirty="0" smtClean="0">
                <a:latin typeface="Palatino Linotype" pitchFamily="18" charset="0"/>
              </a:rPr>
              <a:t>     </a:t>
            </a:r>
            <a:r>
              <a:rPr lang="fr-FR" sz="1400" dirty="0" err="1" smtClean="0">
                <a:latin typeface="Palatino Linotype" pitchFamily="18" charset="0"/>
              </a:rPr>
              <a:t>ionog</a:t>
            </a:r>
            <a:r>
              <a:rPr lang="fr-FR" sz="1400" dirty="0" smtClean="0">
                <a:latin typeface="Palatino Linotype" pitchFamily="18" charset="0"/>
              </a:rPr>
              <a:t> urinaire </a:t>
            </a:r>
            <a:r>
              <a:rPr lang="fr-FR" sz="1400" dirty="0" smtClean="0">
                <a:latin typeface="Palatino Linotype" pitchFamily="18" charset="0"/>
                <a:cs typeface="Arial"/>
              </a:rPr>
              <a:t>    </a:t>
            </a:r>
            <a:endParaRPr lang="fr-FR" sz="1400" dirty="0" smtClean="0">
              <a:latin typeface="Palatino Linotype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36296" y="1916832"/>
            <a:ext cx="1728192" cy="6983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Palatino Linotype" pitchFamily="18" charset="0"/>
              </a:rPr>
              <a:t>Autres </a:t>
            </a:r>
            <a:endParaRPr lang="fr-FR" sz="14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508104" y="2852936"/>
            <a:ext cx="15680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1400" dirty="0" smtClean="0">
                <a:latin typeface="Palatino Linotype" pitchFamily="18" charset="0"/>
              </a:rPr>
              <a:t> Acidose méta</a:t>
            </a:r>
          </a:p>
          <a:p>
            <a:r>
              <a:rPr lang="fr-FR" sz="1400" dirty="0" smtClean="0">
                <a:latin typeface="Palatino Linotype" pitchFamily="18" charset="0"/>
              </a:rPr>
              <a:t> HCO3</a:t>
            </a:r>
            <a:r>
              <a:rPr lang="fr-FR" sz="1400" dirty="0" smtClean="0">
                <a:latin typeface="Arial"/>
                <a:cs typeface="Arial"/>
              </a:rPr>
              <a:t>− ↓  PH  ↓ </a:t>
            </a:r>
            <a:endParaRPr lang="fr-FR" sz="1400" dirty="0">
              <a:latin typeface="Palatino Linotype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380312" y="2924944"/>
            <a:ext cx="137890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1400" dirty="0" smtClean="0">
                <a:latin typeface="Palatino Linotype" pitchFamily="18" charset="0"/>
              </a:rPr>
              <a:t>NFS</a:t>
            </a:r>
          </a:p>
          <a:p>
            <a:pPr>
              <a:buFont typeface="Wingdings" pitchFamily="2" charset="2"/>
              <a:buChar char="§"/>
            </a:pPr>
            <a:r>
              <a:rPr lang="fr-FR" sz="1400" dirty="0" smtClean="0">
                <a:latin typeface="Palatino Linotype" pitchFamily="18" charset="0"/>
              </a:rPr>
              <a:t> VS CRP</a:t>
            </a:r>
          </a:p>
          <a:p>
            <a:pPr>
              <a:buFont typeface="Wingdings" pitchFamily="2" charset="2"/>
              <a:buChar char="§"/>
            </a:pPr>
            <a:r>
              <a:rPr lang="fr-FR" sz="1400" dirty="0" smtClean="0">
                <a:latin typeface="Palatino Linotype" pitchFamily="18" charset="0"/>
              </a:rPr>
              <a:t> Hémoculture</a:t>
            </a:r>
          </a:p>
          <a:p>
            <a:pPr>
              <a:buFont typeface="Wingdings" pitchFamily="2" charset="2"/>
              <a:buChar char="§"/>
            </a:pPr>
            <a:r>
              <a:rPr lang="fr-FR" sz="1400" dirty="0" smtClean="0">
                <a:latin typeface="Palatino Linotype" pitchFamily="18" charset="0"/>
              </a:rPr>
              <a:t>  PL</a:t>
            </a:r>
          </a:p>
          <a:p>
            <a:pPr>
              <a:buFont typeface="Wingdings" pitchFamily="2" charset="2"/>
              <a:buChar char="§"/>
            </a:pPr>
            <a:r>
              <a:rPr lang="fr-FR" sz="1400" dirty="0" smtClean="0">
                <a:latin typeface="Palatino Linotype" pitchFamily="18" charset="0"/>
              </a:rPr>
              <a:t>  ECBU</a:t>
            </a:r>
          </a:p>
          <a:p>
            <a:pPr>
              <a:buFont typeface="Wingdings" pitchFamily="2" charset="2"/>
              <a:buChar char="§"/>
            </a:pPr>
            <a:r>
              <a:rPr lang="fr-FR" sz="1400" dirty="0" smtClean="0">
                <a:latin typeface="Palatino Linotype" pitchFamily="18" charset="0"/>
              </a:rPr>
              <a:t> Coproculture</a:t>
            </a:r>
            <a:endParaRPr lang="fr-FR" sz="1400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LES ETIOLOGIES </a:t>
            </a:r>
            <a:endParaRPr lang="fr-FR" b="1" dirty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7544" y="1340768"/>
            <a:ext cx="835292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  <a:latin typeface="Palatino Linotype" pitchFamily="18" charset="0"/>
              </a:rPr>
              <a:t>DESHYDRATATION</a:t>
            </a:r>
            <a:r>
              <a:rPr lang="fr-FR" sz="2000" b="1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endParaRPr lang="fr-FR" sz="20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9552" y="2276872"/>
            <a:ext cx="1728192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Palatino Linotype" pitchFamily="18" charset="0"/>
              </a:rPr>
              <a:t>PERTES DIGESTIVES</a:t>
            </a:r>
            <a:endParaRPr lang="fr-FR" sz="14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83768" y="2276872"/>
            <a:ext cx="1944216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fr-FR" sz="1400" b="1" dirty="0" smtClean="0">
                <a:solidFill>
                  <a:schemeClr val="tx1"/>
                </a:solidFill>
                <a:latin typeface="Palatino Linotype" pitchFamily="18" charset="0"/>
              </a:rPr>
              <a:t>PERTES  CUTANEES ET PULMONAIRES </a:t>
            </a:r>
            <a:endParaRPr lang="fr-FR" sz="14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16016" y="2276872"/>
            <a:ext cx="1944216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Palatino Linotype" pitchFamily="18" charset="0"/>
              </a:rPr>
              <a:t>PERTES RENALES</a:t>
            </a:r>
            <a:endParaRPr lang="fr-FR" sz="14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48264" y="2276872"/>
            <a:ext cx="1944216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Palatino Linotype" pitchFamily="18" charset="0"/>
              </a:rPr>
              <a:t>DIMINUTION DES APPORTS</a:t>
            </a:r>
            <a:endParaRPr lang="fr-FR" sz="14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39552" y="3356992"/>
            <a:ext cx="194421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Palatino Linotype" pitchFamily="18" charset="0"/>
              </a:rPr>
              <a:t> Diarrhées</a:t>
            </a: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Palatino Linotype" pitchFamily="18" charset="0"/>
              </a:rPr>
              <a:t> Vomissements</a:t>
            </a: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Palatino Linotype" pitchFamily="18" charset="0"/>
              </a:rPr>
              <a:t> Aspiration digestive</a:t>
            </a: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Palatino Linotype" pitchFamily="18" charset="0"/>
              </a:rPr>
              <a:t>  Iléostomie </a:t>
            </a: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Palatino Linotype" pitchFamily="18" charset="0"/>
              </a:rPr>
              <a:t> Fistules digestives</a:t>
            </a: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Palatino Linotype" pitchFamily="18" charset="0"/>
              </a:rPr>
              <a:t>  3e secteur</a:t>
            </a:r>
          </a:p>
          <a:p>
            <a:endParaRPr lang="fr-FR" dirty="0" smtClean="0"/>
          </a:p>
        </p:txBody>
      </p:sp>
      <p:sp>
        <p:nvSpPr>
          <p:cNvPr id="15" name="ZoneTexte 14"/>
          <p:cNvSpPr txBox="1"/>
          <p:nvPr/>
        </p:nvSpPr>
        <p:spPr>
          <a:xfrm>
            <a:off x="4644008" y="3356992"/>
            <a:ext cx="19442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Palatino Linotype" pitchFamily="18" charset="0"/>
              </a:rPr>
              <a:t> </a:t>
            </a:r>
            <a:r>
              <a:rPr lang="fr-FR" sz="1600" dirty="0" err="1" smtClean="0">
                <a:latin typeface="Palatino Linotype" pitchFamily="18" charset="0"/>
              </a:rPr>
              <a:t>Sd</a:t>
            </a:r>
            <a:r>
              <a:rPr lang="fr-FR" sz="1600" dirty="0" smtClean="0">
                <a:latin typeface="Palatino Linotype" pitchFamily="18" charset="0"/>
              </a:rPr>
              <a:t> de levée d’obstacle</a:t>
            </a: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Palatino Linotype" pitchFamily="18" charset="0"/>
              </a:rPr>
              <a:t> IRC </a:t>
            </a: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Palatino Linotype" pitchFamily="18" charset="0"/>
              </a:rPr>
              <a:t> Diabète sucré</a:t>
            </a: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Palatino Linotype" pitchFamily="18" charset="0"/>
              </a:rPr>
              <a:t> Hypercalcémie </a:t>
            </a: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Palatino Linotype" pitchFamily="18" charset="0"/>
              </a:rPr>
              <a:t> Tubulopathies</a:t>
            </a: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Palatino Linotype" pitchFamily="18" charset="0"/>
              </a:rPr>
              <a:t> Diabète insipide</a:t>
            </a: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Palatino Linotype" pitchFamily="18" charset="0"/>
              </a:rPr>
              <a:t> </a:t>
            </a:r>
            <a:r>
              <a:rPr lang="fr-FR" sz="1600" dirty="0" err="1" smtClean="0">
                <a:latin typeface="Palatino Linotype" pitchFamily="18" charset="0"/>
              </a:rPr>
              <a:t>Sd</a:t>
            </a:r>
            <a:r>
              <a:rPr lang="fr-FR" sz="1600" dirty="0" smtClean="0">
                <a:latin typeface="Palatino Linotype" pitchFamily="18" charset="0"/>
              </a:rPr>
              <a:t> de perte de sels (HCS)</a:t>
            </a: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Palatino Linotype" pitchFamily="18" charset="0"/>
              </a:rPr>
              <a:t> Diurétiques 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555776" y="3356992"/>
            <a:ext cx="187220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Palatino Linotype" pitchFamily="18" charset="0"/>
              </a:rPr>
              <a:t> Coup de chaleur</a:t>
            </a: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Palatino Linotype" pitchFamily="18" charset="0"/>
              </a:rPr>
              <a:t> Fièvres</a:t>
            </a: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Palatino Linotype" pitchFamily="18" charset="0"/>
              </a:rPr>
              <a:t>Hyperventilation</a:t>
            </a: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Palatino Linotype" pitchFamily="18" charset="0"/>
              </a:rPr>
              <a:t> Mucoviscidose</a:t>
            </a: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Palatino Linotype" pitchFamily="18" charset="0"/>
              </a:rPr>
              <a:t> Brûlures</a:t>
            </a:r>
          </a:p>
          <a:p>
            <a:endParaRPr lang="fr-FR" sz="1600" dirty="0" smtClean="0">
              <a:latin typeface="Palatino Linotype" pitchFamily="18" charset="0"/>
            </a:endParaRPr>
          </a:p>
          <a:p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6734494" y="3356992"/>
            <a:ext cx="24095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Palatino Linotype" pitchFamily="18" charset="0"/>
              </a:rPr>
              <a:t> Troubles de conscience</a:t>
            </a: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Palatino Linotype" pitchFamily="18" charset="0"/>
              </a:rPr>
              <a:t> Adipsie</a:t>
            </a: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Palatino Linotype" pitchFamily="18" charset="0"/>
              </a:rPr>
              <a:t> Jeûne prolongé</a:t>
            </a:r>
          </a:p>
          <a:p>
            <a:pPr>
              <a:buFont typeface="Wingdings" pitchFamily="2" charset="2"/>
              <a:buChar char="§"/>
            </a:pPr>
            <a:r>
              <a:rPr lang="fr-FR" sz="1600" dirty="0" smtClean="0">
                <a:latin typeface="Palatino Linotype" pitchFamily="18" charset="0"/>
              </a:rPr>
              <a:t>  Sévices</a:t>
            </a:r>
            <a:endParaRPr lang="fr-FR" sz="1600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  <a:ea typeface="+mj-ea"/>
                <a:cs typeface="+mj-cs"/>
              </a:rPr>
              <a:t>PRISE EN CHARGE(1)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 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Palatino Linotype" pitchFamily="18" charset="0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9672" y="1268760"/>
            <a:ext cx="576064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Palatino Linotype" pitchFamily="18" charset="0"/>
              </a:rPr>
              <a:t>Première étape</a:t>
            </a:r>
            <a:endParaRPr lang="fr-FR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9672" y="2636912"/>
            <a:ext cx="576064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Palatino Linotype" pitchFamily="18" charset="0"/>
              </a:rPr>
              <a:t>  Deuxième étape</a:t>
            </a:r>
            <a:endParaRPr lang="fr-FR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91680" y="4077072"/>
            <a:ext cx="576064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Palatino Linotype" pitchFamily="18" charset="0"/>
              </a:rPr>
              <a:t>Troisième  étape</a:t>
            </a:r>
            <a:endParaRPr lang="fr-FR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835696" y="2060848"/>
            <a:ext cx="5397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Palatino Linotype" pitchFamily="18" charset="0"/>
              </a:rPr>
              <a:t>Apprécier le degré de gravité de la déshydratation </a:t>
            </a:r>
            <a:endParaRPr lang="fr-FR" dirty="0">
              <a:latin typeface="Palatino Linotype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555776" y="3429000"/>
            <a:ext cx="3993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Palatino Linotype" pitchFamily="18" charset="0"/>
              </a:rPr>
              <a:t>Décider du type de la prise en charge</a:t>
            </a:r>
            <a:endParaRPr lang="fr-FR" dirty="0">
              <a:latin typeface="Palatino Linotype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555776" y="4797152"/>
            <a:ext cx="3944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Palatino Linotype" pitchFamily="18" charset="0"/>
              </a:rPr>
              <a:t>Traiter la cause de la déshydratation </a:t>
            </a:r>
            <a:endParaRPr lang="fr-FR" dirty="0">
              <a:latin typeface="Palatino Linotype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91680" y="5301208"/>
            <a:ext cx="576064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Palatino Linotype" pitchFamily="18" charset="0"/>
              </a:rPr>
              <a:t>Quatrième   étape</a:t>
            </a:r>
            <a:endParaRPr lang="fr-FR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483768" y="6021288"/>
            <a:ext cx="4411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Palatino Linotype" pitchFamily="18" charset="0"/>
              </a:rPr>
              <a:t>Rechercher les éventuelles complications </a:t>
            </a:r>
            <a:endParaRPr lang="fr-FR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  <a:ea typeface="+mj-ea"/>
                <a:cs typeface="+mj-cs"/>
              </a:rPr>
              <a:t>PRISE EN CHARGE(2)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 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Palatino Linotype" pitchFamily="18" charset="0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7704" y="1196752"/>
            <a:ext cx="568863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Palatino Linotype" pitchFamily="18" charset="0"/>
              </a:rPr>
              <a:t> Deuxième étape</a:t>
            </a:r>
            <a:endParaRPr lang="fr-FR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 flipV="1">
            <a:off x="2339752" y="6381328"/>
            <a:ext cx="4032448" cy="864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b="1" i="1" dirty="0" smtClean="0">
                <a:latin typeface="Palatino Linotype" pitchFamily="18" charset="0"/>
              </a:rPr>
              <a:t>        </a:t>
            </a:r>
          </a:p>
          <a:p>
            <a:pPr>
              <a:buNone/>
            </a:pPr>
            <a:r>
              <a:rPr lang="fr-FR" sz="2000" dirty="0" smtClean="0">
                <a:latin typeface="Palatino Linotype" pitchFamily="18" charset="0"/>
              </a:rPr>
              <a:t> </a:t>
            </a:r>
            <a:endParaRPr lang="fr-FR" sz="2000" b="1" i="1" dirty="0">
              <a:latin typeface="Palatino Linotype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2492896"/>
            <a:ext cx="3456384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Palatino Linotype" pitchFamily="18" charset="0"/>
              </a:rPr>
              <a:t>Déshydratation moins de 10 %,  sans signes de gravité</a:t>
            </a:r>
          </a:p>
        </p:txBody>
      </p:sp>
      <p:sp>
        <p:nvSpPr>
          <p:cNvPr id="9" name="Rectangle 8"/>
          <p:cNvSpPr/>
          <p:nvPr/>
        </p:nvSpPr>
        <p:spPr>
          <a:xfrm>
            <a:off x="5076056" y="2420888"/>
            <a:ext cx="3456384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dirty="0" smtClean="0">
                <a:solidFill>
                  <a:schemeClr val="tx1"/>
                </a:solidFill>
                <a:latin typeface="Palatino Linotype" pitchFamily="18" charset="0"/>
              </a:rPr>
              <a:t>Déshydratation de 10 % ou plus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11560" y="4365104"/>
            <a:ext cx="34563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PEC ambulatoire </a:t>
            </a:r>
          </a:p>
          <a:p>
            <a:r>
              <a:rPr lang="fr-FR" dirty="0" smtClean="0"/>
              <a:t>Réhydratation par voie orale par les SRO 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220072" y="4365104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PEC  hospitalière </a:t>
            </a:r>
          </a:p>
          <a:p>
            <a:r>
              <a:rPr lang="fr-FR" dirty="0" smtClean="0"/>
              <a:t>MEC </a:t>
            </a:r>
          </a:p>
          <a:p>
            <a:r>
              <a:rPr lang="fr-FR" dirty="0" smtClean="0"/>
              <a:t>Réhydratation par voie IV  </a:t>
            </a:r>
            <a:endParaRPr lang="fr-FR" dirty="0"/>
          </a:p>
        </p:txBody>
      </p:sp>
      <p:sp>
        <p:nvSpPr>
          <p:cNvPr id="15" name="Flèche vers le bas 14"/>
          <p:cNvSpPr/>
          <p:nvPr/>
        </p:nvSpPr>
        <p:spPr>
          <a:xfrm>
            <a:off x="1979712" y="3501008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vers le bas 15"/>
          <p:cNvSpPr/>
          <p:nvPr/>
        </p:nvSpPr>
        <p:spPr>
          <a:xfrm>
            <a:off x="6372200" y="3429000"/>
            <a:ext cx="43204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539552" y="0"/>
            <a:ext cx="8229600" cy="11430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  <a:ea typeface="+mj-ea"/>
                <a:cs typeface="+mj-cs"/>
              </a:rPr>
              <a:t>PRISE EN CHARGE(3)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 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Palatino Linotype" pitchFamily="18" charset="0"/>
              <a:ea typeface="+mj-ea"/>
              <a:cs typeface="+mj-cs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51520" y="908723"/>
          <a:ext cx="8640960" cy="5503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  <a:gridCol w="2160240"/>
                <a:gridCol w="2160240"/>
              </a:tblGrid>
              <a:tr h="616068">
                <a:tc>
                  <a:txBody>
                    <a:bodyPr/>
                    <a:lstStyle/>
                    <a:p>
                      <a:endParaRPr lang="fr-FR" sz="1400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Palatino Linotype" pitchFamily="18" charset="0"/>
                        </a:rPr>
                        <a:t>DHA iso</a:t>
                      </a:r>
                      <a:r>
                        <a:rPr lang="fr-FR" sz="1800" baseline="0" dirty="0" smtClean="0">
                          <a:latin typeface="Palatino Linotype" pitchFamily="18" charset="0"/>
                        </a:rPr>
                        <a:t> Na</a:t>
                      </a:r>
                      <a:endParaRPr lang="fr-FR" sz="18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Palatino Linotype" pitchFamily="18" charset="0"/>
                        </a:rPr>
                        <a:t>DHA hypo</a:t>
                      </a:r>
                      <a:r>
                        <a:rPr lang="fr-FR" sz="1800" baseline="0" dirty="0" smtClean="0">
                          <a:latin typeface="Palatino Linotype" pitchFamily="18" charset="0"/>
                        </a:rPr>
                        <a:t> Na</a:t>
                      </a:r>
                      <a:endParaRPr lang="fr-FR" sz="18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Palatino Linotype" pitchFamily="18" charset="0"/>
                        </a:rPr>
                        <a:t>DHA hyper</a:t>
                      </a:r>
                      <a:r>
                        <a:rPr lang="fr-FR" sz="1800" baseline="0" dirty="0" smtClean="0">
                          <a:latin typeface="Palatino Linotype" pitchFamily="18" charset="0"/>
                        </a:rPr>
                        <a:t> Na</a:t>
                      </a:r>
                      <a:endParaRPr lang="fr-FR" sz="18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</a:tr>
              <a:tr h="616068">
                <a:tc>
                  <a:txBody>
                    <a:bodyPr/>
                    <a:lstStyle/>
                    <a:p>
                      <a:r>
                        <a:rPr lang="fr-FR" sz="1400" b="1" u="sng" dirty="0" smtClean="0">
                          <a:latin typeface="Palatino Linotype" pitchFamily="18" charset="0"/>
                        </a:rPr>
                        <a:t>PHASE  l </a:t>
                      </a:r>
                      <a:r>
                        <a:rPr lang="fr-FR" sz="1400" dirty="0" smtClean="0">
                          <a:latin typeface="Palatino Linotype" pitchFamily="18" charset="0"/>
                        </a:rPr>
                        <a:t>:</a:t>
                      </a:r>
                      <a:r>
                        <a:rPr lang="fr-FR" sz="1400" baseline="0" dirty="0" smtClean="0">
                          <a:latin typeface="Palatino Linotype" pitchFamily="18" charset="0"/>
                        </a:rPr>
                        <a:t> </a:t>
                      </a:r>
                      <a:r>
                        <a:rPr lang="fr-FR" sz="1400" b="1" baseline="0" dirty="0" smtClean="0">
                          <a:latin typeface="Palatino Linotype" pitchFamily="18" charset="0"/>
                        </a:rPr>
                        <a:t>H0 – H2</a:t>
                      </a:r>
                      <a:endParaRPr lang="fr-FR" sz="1400" b="1" dirty="0" smtClean="0">
                        <a:latin typeface="Palatino Linotype" pitchFamily="18" charset="0"/>
                      </a:endParaRPr>
                    </a:p>
                    <a:p>
                      <a:r>
                        <a:rPr lang="fr-FR" sz="1400" dirty="0" smtClean="0">
                          <a:latin typeface="Palatino Linotype" pitchFamily="18" charset="0"/>
                        </a:rPr>
                        <a:t>Réparation ½  pertes</a:t>
                      </a:r>
                      <a:r>
                        <a:rPr lang="fr-FR" sz="1400" baseline="0" dirty="0" smtClean="0">
                          <a:latin typeface="Palatino Linotype" pitchFamily="18" charset="0"/>
                        </a:rPr>
                        <a:t>  ant  </a:t>
                      </a:r>
                      <a:endParaRPr lang="fr-FR" sz="1400" dirty="0" smtClean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Palatino Linotype" pitchFamily="18" charset="0"/>
                        </a:rPr>
                        <a:t>0- 30min : 20cc /kg</a:t>
                      </a:r>
                      <a:r>
                        <a:rPr lang="fr-FR" sz="1200" baseline="0" dirty="0" smtClean="0">
                          <a:latin typeface="Palatino Linotype" pitchFamily="18" charset="0"/>
                        </a:rPr>
                        <a:t> SSI (SBI)</a:t>
                      </a:r>
                    </a:p>
                    <a:p>
                      <a:endParaRPr lang="fr-FR" sz="1200" baseline="0" dirty="0" smtClean="0">
                        <a:latin typeface="Palatino Linotype" pitchFamily="18" charset="0"/>
                      </a:endParaRPr>
                    </a:p>
                    <a:p>
                      <a:r>
                        <a:rPr lang="fr-FR" sz="1200" baseline="0" dirty="0" smtClean="0">
                          <a:latin typeface="Palatino Linotype" pitchFamily="18" charset="0"/>
                        </a:rPr>
                        <a:t>30min - H2 : 30cc/kg SSI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Palatino Linotype" pitchFamily="18" charset="0"/>
                        </a:rPr>
                        <a:t>0- 30min : 20cc /kg</a:t>
                      </a:r>
                      <a:r>
                        <a:rPr lang="fr-FR" sz="1200" baseline="0" dirty="0" smtClean="0">
                          <a:latin typeface="Palatino Linotype" pitchFamily="18" charset="0"/>
                        </a:rPr>
                        <a:t> SSI (SBI)</a:t>
                      </a:r>
                    </a:p>
                    <a:p>
                      <a:endParaRPr lang="fr-FR" sz="1200" baseline="0" dirty="0" smtClean="0">
                        <a:latin typeface="Palatino Linotype" pitchFamily="18" charset="0"/>
                      </a:endParaRPr>
                    </a:p>
                    <a:p>
                      <a:r>
                        <a:rPr lang="fr-FR" sz="1200" baseline="0" dirty="0" smtClean="0">
                          <a:latin typeface="Palatino Linotype" pitchFamily="18" charset="0"/>
                        </a:rPr>
                        <a:t>30min - H2 : 30cc/kg SSI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Palatino Linotype" pitchFamily="18" charset="0"/>
                        </a:rPr>
                        <a:t>20-30cc/kg  (1/4SSI ,3/4SGI)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latin typeface="Palatino Linotype" pitchFamily="18" charset="0"/>
                      </a:endParaRPr>
                    </a:p>
                    <a:p>
                      <a:r>
                        <a:rPr lang="fr-FR" sz="1200" dirty="0" smtClean="0">
                          <a:latin typeface="Palatino Linotype" pitchFamily="18" charset="0"/>
                        </a:rPr>
                        <a:t>Ou  1g/kg ALB </a:t>
                      </a:r>
                      <a:endParaRPr lang="fr-FR" sz="1200" dirty="0">
                        <a:latin typeface="Palatino Linotype" pitchFamily="18" charset="0"/>
                      </a:endParaRPr>
                    </a:p>
                  </a:txBody>
                  <a:tcPr/>
                </a:tc>
              </a:tr>
              <a:tr h="544049"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latin typeface="Palatino Linotype" pitchFamily="18" charset="0"/>
                        </a:rPr>
                        <a:t>faire le point </a:t>
                      </a:r>
                      <a:r>
                        <a:rPr lang="fr-FR" sz="1400" b="1" dirty="0" smtClean="0">
                          <a:latin typeface="Palatino Linotype" pitchFamily="18" charset="0"/>
                        </a:rPr>
                        <a:t>H2 </a:t>
                      </a:r>
                      <a:endParaRPr lang="fr-FR" sz="1400" b="1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Palatino Linotype" pitchFamily="18" charset="0"/>
                        </a:rPr>
                        <a:t>Pas diurèse :  10- 20cc/kg</a:t>
                      </a:r>
                      <a:r>
                        <a:rPr lang="fr-FR" sz="1200" baseline="0" dirty="0" smtClean="0">
                          <a:latin typeface="Palatino Linotype" pitchFamily="18" charset="0"/>
                        </a:rPr>
                        <a:t> </a:t>
                      </a:r>
                      <a:r>
                        <a:rPr lang="fr-FR" sz="1200" dirty="0" smtClean="0">
                          <a:latin typeface="Palatino Linotype" pitchFamily="18" charset="0"/>
                        </a:rPr>
                        <a:t> SSI </a:t>
                      </a:r>
                      <a:endParaRPr lang="fr-FR" sz="1200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Palatino Linotype" pitchFamily="18" charset="0"/>
                        </a:rPr>
                        <a:t>Hémodynamique, diurèse, conscience, bilan , BU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Palatino Linotype" pitchFamily="18" charset="0"/>
                        </a:rPr>
                        <a:t>Hémodynamique, diurèse, conscience, bilan , BU</a:t>
                      </a:r>
                      <a:endParaRPr lang="fr-FR" sz="1200" dirty="0">
                        <a:latin typeface="Palatino Linotype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sz="1400" b="1" u="sng" dirty="0" smtClean="0">
                          <a:latin typeface="Palatino Linotype" pitchFamily="18" charset="0"/>
                        </a:rPr>
                        <a:t>PHASE  II </a:t>
                      </a:r>
                      <a:r>
                        <a:rPr lang="fr-FR" sz="1400" dirty="0" smtClean="0">
                          <a:latin typeface="Palatino Linotype" pitchFamily="18" charset="0"/>
                        </a:rPr>
                        <a:t>:</a:t>
                      </a:r>
                      <a:r>
                        <a:rPr lang="fr-FR" sz="1400" b="1" dirty="0" smtClean="0">
                          <a:latin typeface="Palatino Linotype" pitchFamily="18" charset="0"/>
                        </a:rPr>
                        <a:t>H2 - H24 </a:t>
                      </a:r>
                    </a:p>
                    <a:p>
                      <a:endParaRPr lang="fr-FR" sz="1400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u="sng" dirty="0" smtClean="0">
                          <a:latin typeface="Palatino Linotype" pitchFamily="18" charset="0"/>
                        </a:rPr>
                        <a:t>Phase II  </a:t>
                      </a:r>
                      <a:r>
                        <a:rPr lang="fr-FR" sz="1400" b="1" dirty="0" smtClean="0">
                          <a:latin typeface="Palatino Linotype" pitchFamily="18" charset="0"/>
                        </a:rPr>
                        <a:t>H2-H48</a:t>
                      </a:r>
                      <a:r>
                        <a:rPr lang="fr-FR" sz="1400" b="1" baseline="0" dirty="0" smtClean="0">
                          <a:latin typeface="Palatino Linotype" pitchFamily="18" charset="0"/>
                        </a:rPr>
                        <a:t> </a:t>
                      </a:r>
                      <a:endParaRPr lang="fr-FR" sz="1400" b="1" dirty="0">
                        <a:latin typeface="Palatino Linotype" pitchFamily="18" charset="0"/>
                      </a:endParaRPr>
                    </a:p>
                  </a:txBody>
                  <a:tcPr/>
                </a:tc>
              </a:tr>
              <a:tr h="616068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Palatino Linotype" pitchFamily="18" charset="0"/>
                        </a:rPr>
                        <a:t>H2-H6</a:t>
                      </a:r>
                      <a:r>
                        <a:rPr lang="fr-FR" sz="1400" dirty="0" smtClean="0">
                          <a:latin typeface="Palatino Linotype" pitchFamily="18" charset="0"/>
                        </a:rPr>
                        <a:t> : réparation 2eme</a:t>
                      </a:r>
                      <a:r>
                        <a:rPr lang="fr-FR" sz="1400" baseline="0" dirty="0" smtClean="0">
                          <a:latin typeface="Palatino Linotype" pitchFamily="18" charset="0"/>
                        </a:rPr>
                        <a:t> </a:t>
                      </a:r>
                      <a:r>
                        <a:rPr lang="fr-FR" sz="1400" dirty="0" smtClean="0">
                          <a:latin typeface="Palatino Linotype" pitchFamily="18" charset="0"/>
                        </a:rPr>
                        <a:t>  ½ </a:t>
                      </a:r>
                      <a:r>
                        <a:rPr lang="fr-FR" sz="1400" baseline="0" dirty="0" smtClean="0">
                          <a:latin typeface="Palatino Linotype" pitchFamily="18" charset="0"/>
                        </a:rPr>
                        <a:t> pertes ant </a:t>
                      </a:r>
                      <a:endParaRPr lang="fr-FR" sz="1400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Palatino Linotype" pitchFamily="18" charset="0"/>
                        </a:rPr>
                        <a:t> 50</a:t>
                      </a:r>
                      <a:r>
                        <a:rPr lang="fr-FR" sz="1200" baseline="0" dirty="0" smtClean="0">
                          <a:latin typeface="Palatino Linotype" pitchFamily="18" charset="0"/>
                        </a:rPr>
                        <a:t> </a:t>
                      </a:r>
                      <a:r>
                        <a:rPr lang="fr-FR" sz="1200" dirty="0" smtClean="0">
                          <a:latin typeface="Palatino Linotype" pitchFamily="18" charset="0"/>
                        </a:rPr>
                        <a:t>cc/kg</a:t>
                      </a:r>
                      <a:r>
                        <a:rPr lang="fr-FR" sz="1200" baseline="0" dirty="0" smtClean="0">
                          <a:latin typeface="Palatino Linotype" pitchFamily="18" charset="0"/>
                        </a:rPr>
                        <a:t> SRH </a:t>
                      </a:r>
                      <a:endParaRPr lang="fr-FR" sz="1200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Palatino Linotype" pitchFamily="18" charset="0"/>
                        </a:rPr>
                        <a:t>50</a:t>
                      </a:r>
                      <a:r>
                        <a:rPr lang="fr-FR" sz="1200" baseline="0" dirty="0" smtClean="0">
                          <a:latin typeface="Palatino Linotype" pitchFamily="18" charset="0"/>
                        </a:rPr>
                        <a:t> </a:t>
                      </a:r>
                      <a:r>
                        <a:rPr lang="fr-FR" sz="1200" dirty="0" smtClean="0">
                          <a:latin typeface="Palatino Linotype" pitchFamily="18" charset="0"/>
                        </a:rPr>
                        <a:t>cc/kg</a:t>
                      </a:r>
                      <a:r>
                        <a:rPr lang="fr-FR" sz="1200" baseline="0" dirty="0" smtClean="0">
                          <a:latin typeface="Palatino Linotype" pitchFamily="18" charset="0"/>
                        </a:rPr>
                        <a:t> SRH +charge Na+</a:t>
                      </a:r>
                    </a:p>
                    <a:p>
                      <a:endParaRPr lang="fr-FR" sz="1200" baseline="0" dirty="0" smtClean="0">
                        <a:latin typeface="Palatino Linotype" pitchFamily="18" charset="0"/>
                      </a:endParaRPr>
                    </a:p>
                    <a:p>
                      <a:r>
                        <a:rPr lang="fr-FR" sz="1200" dirty="0" smtClean="0">
                          <a:latin typeface="Palatino Linotype" pitchFamily="18" charset="0"/>
                        </a:rPr>
                        <a:t>(135- Na+ malade)x0.3xpds</a:t>
                      </a:r>
                      <a:endParaRPr lang="fr-FR" sz="1200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latin typeface="Palatino Linotype" pitchFamily="18" charset="0"/>
                        </a:rPr>
                        <a:t>H2- H24 :</a:t>
                      </a:r>
                      <a:r>
                        <a:rPr lang="fr-FR" sz="1200" b="1" baseline="0" dirty="0" smtClean="0">
                          <a:latin typeface="Palatino Linotype" pitchFamily="18" charset="0"/>
                        </a:rPr>
                        <a:t> </a:t>
                      </a:r>
                      <a:r>
                        <a:rPr lang="fr-FR" sz="1200" b="0" baseline="0" dirty="0" smtClean="0">
                          <a:latin typeface="Palatino Linotype" pitchFamily="18" charset="0"/>
                        </a:rPr>
                        <a:t>20-30cc/KG  + 100cc/kg  </a:t>
                      </a:r>
                      <a:r>
                        <a:rPr lang="fr-FR" sz="1200" dirty="0" smtClean="0">
                          <a:latin typeface="Palatino Linotype" pitchFamily="18" charset="0"/>
                        </a:rPr>
                        <a:t>(1/4SSI ,3/4SGI) +</a:t>
                      </a:r>
                      <a:r>
                        <a:rPr lang="fr-FR" sz="1200" baseline="0" dirty="0" smtClean="0">
                          <a:latin typeface="Palatino Linotype" pitchFamily="18" charset="0"/>
                        </a:rPr>
                        <a:t> </a:t>
                      </a:r>
                      <a:r>
                        <a:rPr lang="fr-FR" sz="1200" baseline="0" dirty="0" err="1" smtClean="0">
                          <a:latin typeface="Palatino Linotype" pitchFamily="18" charset="0"/>
                        </a:rPr>
                        <a:t>KCl</a:t>
                      </a:r>
                      <a:r>
                        <a:rPr lang="fr-FR" sz="1200" baseline="0" dirty="0" smtClean="0">
                          <a:latin typeface="Palatino Linotype" pitchFamily="18" charset="0"/>
                        </a:rPr>
                        <a:t> 20mEq/l</a:t>
                      </a:r>
                      <a:endParaRPr lang="fr-FR" sz="1200" b="1" dirty="0">
                        <a:latin typeface="Palatino Linotype" pitchFamily="18" charset="0"/>
                      </a:endParaRPr>
                    </a:p>
                  </a:txBody>
                  <a:tcPr/>
                </a:tc>
              </a:tr>
              <a:tr h="497944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Palatino Linotype" pitchFamily="18" charset="0"/>
                        </a:rPr>
                        <a:t>Faire  le  point </a:t>
                      </a:r>
                      <a:r>
                        <a:rPr lang="fr-FR" sz="1400" b="1" dirty="0" smtClean="0">
                          <a:latin typeface="Palatino Linotype" pitchFamily="18" charset="0"/>
                        </a:rPr>
                        <a:t>H6 </a:t>
                      </a:r>
                      <a:endParaRPr lang="fr-FR" sz="1400" b="1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Palatino Linotype" pitchFamily="18" charset="0"/>
                        </a:rPr>
                        <a:t>Poids, hydratation, pertes en cours, natrémie</a:t>
                      </a:r>
                      <a:r>
                        <a:rPr lang="fr-FR" sz="1200" baseline="0" dirty="0" smtClean="0">
                          <a:latin typeface="Palatino Linotype" pitchFamily="18" charset="0"/>
                        </a:rPr>
                        <a:t> </a:t>
                      </a:r>
                      <a:endParaRPr lang="fr-FR" sz="1200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Palatino Linotype" pitchFamily="18" charset="0"/>
                        </a:rPr>
                        <a:t>Poids, hydratation, pertes en cours, natrémie</a:t>
                      </a:r>
                      <a:r>
                        <a:rPr lang="fr-FR" sz="1200" baseline="0" dirty="0" smtClean="0">
                          <a:latin typeface="Palatino Linotype" pitchFamily="18" charset="0"/>
                        </a:rPr>
                        <a:t> </a:t>
                      </a:r>
                      <a:endParaRPr lang="fr-FR" sz="1200" dirty="0" smtClean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Palatino Linotype" pitchFamily="18" charset="0"/>
                        </a:rPr>
                        <a:t>Poids, hydratation, pertes en cours, natrémie</a:t>
                      </a:r>
                      <a:r>
                        <a:rPr lang="fr-FR" sz="1200" baseline="0" dirty="0" smtClean="0">
                          <a:latin typeface="Palatino Linotype" pitchFamily="18" charset="0"/>
                        </a:rPr>
                        <a:t> </a:t>
                      </a:r>
                      <a:endParaRPr lang="fr-FR" sz="1200" dirty="0" smtClean="0">
                        <a:latin typeface="Palatino Linotype" pitchFamily="18" charset="0"/>
                      </a:endParaRPr>
                    </a:p>
                  </a:txBody>
                  <a:tcPr/>
                </a:tc>
              </a:tr>
              <a:tr h="616068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Palatino Linotype" pitchFamily="18" charset="0"/>
                        </a:rPr>
                        <a:t>H6- H24 </a:t>
                      </a:r>
                      <a:r>
                        <a:rPr lang="fr-FR" sz="1400" dirty="0" smtClean="0">
                          <a:latin typeface="Palatino Linotype" pitchFamily="18" charset="0"/>
                        </a:rPr>
                        <a:t>:</a:t>
                      </a:r>
                      <a:r>
                        <a:rPr lang="fr-FR" sz="1400" baseline="0" dirty="0" smtClean="0">
                          <a:latin typeface="Palatino Linotype" pitchFamily="18" charset="0"/>
                        </a:rPr>
                        <a:t> besoin d’entretient + pertes en cours </a:t>
                      </a:r>
                      <a:endParaRPr lang="fr-FR" sz="1400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Palatino Linotype" pitchFamily="18" charset="0"/>
                        </a:rPr>
                        <a:t>100cc/kg SRH  + pertes en cours (25,50,75 cc/kg ) par</a:t>
                      </a:r>
                      <a:r>
                        <a:rPr lang="fr-FR" sz="1200" baseline="0" dirty="0" smtClean="0">
                          <a:latin typeface="Palatino Linotype" pitchFamily="18" charset="0"/>
                        </a:rPr>
                        <a:t> voie orale (SRO)</a:t>
                      </a:r>
                      <a:endParaRPr lang="fr-FR" sz="1200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Palatino Linotype" pitchFamily="18" charset="0"/>
                        </a:rPr>
                        <a:t>100cc/kg SRH  + pertes en cours (25,50,75 cc/kg ) par</a:t>
                      </a:r>
                      <a:r>
                        <a:rPr lang="fr-FR" sz="1200" baseline="0" dirty="0" smtClean="0">
                          <a:latin typeface="Palatino Linotype" pitchFamily="18" charset="0"/>
                        </a:rPr>
                        <a:t> voie orale (SRO)</a:t>
                      </a:r>
                      <a:endParaRPr lang="fr-FR" sz="1200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Palatino Linotype" pitchFamily="18" charset="0"/>
                        </a:rPr>
                        <a:t>Pertes</a:t>
                      </a:r>
                      <a:r>
                        <a:rPr lang="fr-FR" sz="1200" baseline="0" dirty="0" smtClean="0">
                          <a:latin typeface="Palatino Linotype" pitchFamily="18" charset="0"/>
                        </a:rPr>
                        <a:t> en cours comme DHA iso Na (25,50,75 cc/kg) SRO</a:t>
                      </a:r>
                      <a:endParaRPr lang="fr-FR" sz="1200" dirty="0">
                        <a:latin typeface="Palatino Linotype" pitchFamily="18" charset="0"/>
                      </a:endParaRPr>
                    </a:p>
                  </a:txBody>
                  <a:tcPr/>
                </a:tc>
              </a:tr>
              <a:tr h="492616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Palatino Linotype" pitchFamily="18" charset="0"/>
                        </a:rPr>
                        <a:t>Faire le point </a:t>
                      </a:r>
                      <a:r>
                        <a:rPr lang="fr-FR" sz="1400" b="1" dirty="0" smtClean="0">
                          <a:latin typeface="Palatino Linotype" pitchFamily="18" charset="0"/>
                        </a:rPr>
                        <a:t>H24</a:t>
                      </a:r>
                      <a:r>
                        <a:rPr lang="fr-FR" sz="1400" dirty="0" smtClean="0">
                          <a:latin typeface="Palatino Linotype" pitchFamily="18" charset="0"/>
                        </a:rPr>
                        <a:t> </a:t>
                      </a:r>
                      <a:endParaRPr lang="fr-FR" sz="1400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Palatino Linotype" pitchFamily="18" charset="0"/>
                        </a:rPr>
                        <a:t>Poids, hydratation, pertes en cours, natrémie</a:t>
                      </a:r>
                      <a:r>
                        <a:rPr lang="fr-FR" sz="1200" baseline="0" dirty="0" smtClean="0">
                          <a:latin typeface="Palatino Linotype" pitchFamily="18" charset="0"/>
                        </a:rPr>
                        <a:t> </a:t>
                      </a:r>
                      <a:endParaRPr lang="fr-FR" sz="1200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Palatino Linotype" pitchFamily="18" charset="0"/>
                        </a:rPr>
                        <a:t>Poids, hydratation, pertes en cours, natrémie</a:t>
                      </a:r>
                      <a:r>
                        <a:rPr lang="fr-FR" sz="1200" baseline="0" dirty="0" smtClean="0">
                          <a:latin typeface="Palatino Linotype" pitchFamily="18" charset="0"/>
                        </a:rPr>
                        <a:t> </a:t>
                      </a:r>
                      <a:endParaRPr lang="fr-FR" sz="1200" dirty="0" smtClean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Palatino Linotype" pitchFamily="18" charset="0"/>
                        </a:rPr>
                        <a:t>Poids, hydratation, pertes en cours, natrémie</a:t>
                      </a:r>
                      <a:r>
                        <a:rPr lang="fr-FR" sz="1200" baseline="0" dirty="0" smtClean="0">
                          <a:latin typeface="Palatino Linotype" pitchFamily="18" charset="0"/>
                        </a:rPr>
                        <a:t> </a:t>
                      </a:r>
                      <a:endParaRPr lang="fr-FR" sz="1200" dirty="0" smtClean="0">
                        <a:latin typeface="Palatino Linotype" pitchFamily="18" charset="0"/>
                      </a:endParaRPr>
                    </a:p>
                  </a:txBody>
                  <a:tcPr/>
                </a:tc>
              </a:tr>
              <a:tr h="616068">
                <a:tc>
                  <a:txBody>
                    <a:bodyPr/>
                    <a:lstStyle/>
                    <a:p>
                      <a:r>
                        <a:rPr lang="fr-FR" sz="1400" b="1" u="sng" dirty="0" smtClean="0">
                          <a:latin typeface="Palatino Linotype" pitchFamily="18" charset="0"/>
                        </a:rPr>
                        <a:t>PHASE III </a:t>
                      </a:r>
                      <a:r>
                        <a:rPr lang="fr-FR" sz="1400" dirty="0" smtClean="0">
                          <a:latin typeface="Palatino Linotype" pitchFamily="18" charset="0"/>
                        </a:rPr>
                        <a:t>: </a:t>
                      </a:r>
                      <a:r>
                        <a:rPr lang="fr-FR" sz="1400" b="1" dirty="0" smtClean="0">
                          <a:latin typeface="Palatino Linotype" pitchFamily="18" charset="0"/>
                        </a:rPr>
                        <a:t>H24 et plus </a:t>
                      </a:r>
                      <a:endParaRPr lang="fr-FR" sz="1400" b="1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Palatino Linotype" pitchFamily="18" charset="0"/>
                        </a:rPr>
                        <a:t>Poursuite réalimentation progressive et</a:t>
                      </a:r>
                      <a:r>
                        <a:rPr lang="fr-FR" sz="1200" baseline="0" dirty="0" smtClean="0">
                          <a:latin typeface="Palatino Linotype" pitchFamily="18" charset="0"/>
                        </a:rPr>
                        <a:t> réhydratation orale (SRO)</a:t>
                      </a:r>
                      <a:endParaRPr lang="fr-FR" sz="1200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Palatino Linotype" pitchFamily="18" charset="0"/>
                        </a:rPr>
                        <a:t>Poursuite réalimentation progressive et</a:t>
                      </a:r>
                      <a:r>
                        <a:rPr lang="fr-FR" sz="1200" baseline="0" dirty="0" smtClean="0">
                          <a:latin typeface="Palatino Linotype" pitchFamily="18" charset="0"/>
                        </a:rPr>
                        <a:t> réhydratation orale (SRO)</a:t>
                      </a:r>
                      <a:endParaRPr lang="fr-FR" sz="1200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latin typeface="Palatino Linotype" pitchFamily="18" charset="0"/>
                        </a:rPr>
                        <a:t>H24-H48 :</a:t>
                      </a:r>
                      <a:r>
                        <a:rPr lang="fr-FR" sz="1200" b="0" baseline="0" dirty="0" smtClean="0">
                          <a:latin typeface="Palatino Linotype" pitchFamily="18" charset="0"/>
                        </a:rPr>
                        <a:t> 50cc/kg + 100cc/kg </a:t>
                      </a:r>
                      <a:r>
                        <a:rPr lang="fr-FR" sz="1200" dirty="0" smtClean="0">
                          <a:latin typeface="Palatino Linotype" pitchFamily="18" charset="0"/>
                        </a:rPr>
                        <a:t>(1/4SSI ,3/4SGI)  + pertes en cours SRO </a:t>
                      </a:r>
                    </a:p>
                    <a:p>
                      <a:r>
                        <a:rPr lang="fr-FR" sz="1200" b="0" baseline="0" dirty="0" smtClean="0">
                          <a:latin typeface="Palatino Linotype" pitchFamily="18" charset="0"/>
                        </a:rPr>
                        <a:t>POINT </a:t>
                      </a:r>
                      <a:r>
                        <a:rPr lang="fr-FR" sz="1200" b="1" baseline="0" dirty="0" smtClean="0">
                          <a:latin typeface="Palatino Linotype" pitchFamily="18" charset="0"/>
                        </a:rPr>
                        <a:t>H48</a:t>
                      </a:r>
                      <a:r>
                        <a:rPr lang="fr-FR" sz="1200" b="0" baseline="0" dirty="0" smtClean="0">
                          <a:latin typeface="Palatino Linotype" pitchFamily="18" charset="0"/>
                        </a:rPr>
                        <a:t>  </a:t>
                      </a:r>
                      <a:endParaRPr lang="fr-FR" sz="1200" b="1" dirty="0">
                        <a:latin typeface="Palatino Linotyp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539552" y="0"/>
            <a:ext cx="8229600" cy="11430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  <a:ea typeface="+mj-ea"/>
                <a:cs typeface="+mj-cs"/>
              </a:rPr>
              <a:t>PRISE EN CHARGE(4)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 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Palatino Linotype" pitchFamily="18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836712"/>
            <a:ext cx="835292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  <a:latin typeface="Palatino Linotype" pitchFamily="18" charset="0"/>
              </a:rPr>
              <a:t>DESHYDRATATION ISONATREMIQUE</a:t>
            </a:r>
            <a:r>
              <a:rPr lang="fr-FR" sz="2000" b="1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endParaRPr lang="fr-FR" sz="20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8" name="Flèche droite 7"/>
          <p:cNvSpPr/>
          <p:nvPr/>
        </p:nvSpPr>
        <p:spPr>
          <a:xfrm>
            <a:off x="6191672" y="908720"/>
            <a:ext cx="2952328" cy="2304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latin typeface="Palatino Linotype" pitchFamily="18" charset="0"/>
              </a:rPr>
              <a:t>PHASE III H24 et plus  </a:t>
            </a:r>
            <a:endParaRPr lang="fr-FR" sz="2000" b="1" dirty="0">
              <a:latin typeface="Palatino Linotype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31840" y="1484784"/>
            <a:ext cx="295232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latin typeface="Palatino Linotype" pitchFamily="18" charset="0"/>
              </a:rPr>
              <a:t>PHASE  II  H2  -  H24</a:t>
            </a:r>
            <a:endParaRPr lang="fr-FR" sz="2000" b="1" dirty="0">
              <a:latin typeface="Palatino Linotype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9512" y="1484784"/>
            <a:ext cx="288032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latin typeface="Palatino Linotype" pitchFamily="18" charset="0"/>
              </a:rPr>
              <a:t>PHASE I  H0  -   H2</a:t>
            </a:r>
          </a:p>
          <a:p>
            <a:pPr algn="ctr"/>
            <a:r>
              <a:rPr lang="fr-FR" b="1" dirty="0" smtClean="0">
                <a:solidFill>
                  <a:schemeClr val="tx1"/>
                </a:solidFill>
                <a:latin typeface="Palatino Linotype" pitchFamily="18" charset="0"/>
              </a:rPr>
              <a:t>Réparation ½  pertes  </a:t>
            </a:r>
            <a:r>
              <a:rPr lang="fr-FR" b="1" dirty="0" err="1" smtClean="0">
                <a:solidFill>
                  <a:schemeClr val="tx1"/>
                </a:solidFill>
                <a:latin typeface="Palatino Linotype" pitchFamily="18" charset="0"/>
              </a:rPr>
              <a:t>ant</a:t>
            </a:r>
            <a:r>
              <a:rPr lang="fr-FR" b="1" dirty="0" smtClean="0">
                <a:solidFill>
                  <a:schemeClr val="tx1"/>
                </a:solidFill>
                <a:latin typeface="Palatino Linotype" pitchFamily="18" charset="0"/>
              </a:rPr>
              <a:t>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9512" y="2708920"/>
            <a:ext cx="2808312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059832" y="2708920"/>
            <a:ext cx="3096344" cy="2520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6228184" y="2780928"/>
            <a:ext cx="2664296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51520" y="2708920"/>
            <a:ext cx="2736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latin typeface="Palatino Linotype" pitchFamily="18" charset="0"/>
              </a:rPr>
              <a:t>0- 30min </a:t>
            </a:r>
            <a:r>
              <a:rPr lang="fr-FR" dirty="0" smtClean="0">
                <a:latin typeface="Palatino Linotype" pitchFamily="18" charset="0"/>
              </a:rPr>
              <a:t>: 20cc /kg SSI      </a:t>
            </a:r>
          </a:p>
          <a:p>
            <a:pPr algn="ctr"/>
            <a:r>
              <a:rPr lang="fr-FR" dirty="0" smtClean="0">
                <a:latin typeface="Palatino Linotype" pitchFamily="18" charset="0"/>
              </a:rPr>
              <a:t> (si acidose SBI)</a:t>
            </a:r>
            <a:endParaRPr lang="fr-FR" b="1" u="sng" dirty="0" smtClean="0">
              <a:latin typeface="Palatino Linotype" pitchFamily="18" charset="0"/>
            </a:endParaRPr>
          </a:p>
          <a:p>
            <a:r>
              <a:rPr lang="fr-FR" b="1" u="sng" dirty="0" smtClean="0">
                <a:latin typeface="Palatino Linotype" pitchFamily="18" charset="0"/>
              </a:rPr>
              <a:t>30min - H2 </a:t>
            </a:r>
            <a:r>
              <a:rPr lang="fr-FR" dirty="0" smtClean="0">
                <a:latin typeface="Palatino Linotype" pitchFamily="18" charset="0"/>
              </a:rPr>
              <a:t>: 30cc/kg SSI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59832" y="2708920"/>
            <a:ext cx="302433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 smtClean="0">
                <a:latin typeface="Palatino Linotype" pitchFamily="18" charset="0"/>
              </a:rPr>
              <a:t>H2-H6</a:t>
            </a:r>
            <a:r>
              <a:rPr lang="fr-FR" u="sng" dirty="0" smtClean="0">
                <a:latin typeface="Palatino Linotype" pitchFamily="18" charset="0"/>
              </a:rPr>
              <a:t> </a:t>
            </a:r>
            <a:r>
              <a:rPr lang="fr-FR" dirty="0" smtClean="0">
                <a:latin typeface="Palatino Linotype" pitchFamily="18" charset="0"/>
              </a:rPr>
              <a:t>:</a:t>
            </a:r>
          </a:p>
          <a:p>
            <a:pPr algn="ctr"/>
            <a:r>
              <a:rPr lang="fr-FR" sz="1400" dirty="0" smtClean="0">
                <a:latin typeface="Palatino Linotype" pitchFamily="18" charset="0"/>
              </a:rPr>
              <a:t>       réparation 2eme ½ pertes </a:t>
            </a:r>
            <a:r>
              <a:rPr lang="fr-FR" sz="1400" dirty="0" err="1" smtClean="0">
                <a:latin typeface="Palatino Linotype" pitchFamily="18" charset="0"/>
              </a:rPr>
              <a:t>ant</a:t>
            </a:r>
            <a:r>
              <a:rPr lang="fr-FR" sz="1400" dirty="0" smtClean="0">
                <a:latin typeface="Palatino Linotype" pitchFamily="18" charset="0"/>
              </a:rPr>
              <a:t>  </a:t>
            </a:r>
          </a:p>
          <a:p>
            <a:r>
              <a:rPr lang="fr-FR" dirty="0" smtClean="0">
                <a:latin typeface="Palatino Linotype" pitchFamily="18" charset="0"/>
              </a:rPr>
              <a:t>            </a:t>
            </a:r>
            <a:r>
              <a:rPr lang="fr-FR" b="1" dirty="0" smtClean="0">
                <a:latin typeface="Palatino Linotype" pitchFamily="18" charset="0"/>
              </a:rPr>
              <a:t>50 cc/kg SRH</a:t>
            </a:r>
          </a:p>
          <a:p>
            <a:endParaRPr lang="fr-FR" b="1" dirty="0" smtClean="0">
              <a:latin typeface="Palatino Linotype" pitchFamily="18" charset="0"/>
            </a:endParaRPr>
          </a:p>
          <a:p>
            <a:r>
              <a:rPr lang="fr-FR" b="1" u="sng" dirty="0" smtClean="0">
                <a:latin typeface="Palatino Linotype" pitchFamily="18" charset="0"/>
              </a:rPr>
              <a:t>H6- H24 </a:t>
            </a:r>
            <a:r>
              <a:rPr lang="fr-FR" dirty="0" smtClean="0">
                <a:latin typeface="Palatino Linotype" pitchFamily="18" charset="0"/>
              </a:rPr>
              <a:t>: </a:t>
            </a:r>
          </a:p>
          <a:p>
            <a:r>
              <a:rPr lang="fr-FR" sz="1400" dirty="0" smtClean="0">
                <a:latin typeface="Palatino Linotype" pitchFamily="18" charset="0"/>
              </a:rPr>
              <a:t>besoin d’entretient + pertes en cours </a:t>
            </a:r>
          </a:p>
          <a:p>
            <a:endParaRPr lang="fr-FR" sz="1200" dirty="0" smtClean="0">
              <a:latin typeface="Palatino Linotype" pitchFamily="18" charset="0"/>
            </a:endParaRPr>
          </a:p>
          <a:p>
            <a:pPr algn="ctr"/>
            <a:r>
              <a:rPr lang="fr-FR" b="1" dirty="0" smtClean="0">
                <a:latin typeface="Palatino Linotype" pitchFamily="18" charset="0"/>
              </a:rPr>
              <a:t> 100cc/kg SRH  </a:t>
            </a:r>
          </a:p>
          <a:p>
            <a:pPr algn="ctr"/>
            <a:r>
              <a:rPr lang="fr-FR" b="1" dirty="0" smtClean="0">
                <a:latin typeface="Palatino Linotype" pitchFamily="18" charset="0"/>
              </a:rPr>
              <a:t>+  (25,50,75 cc/kg )  SRO</a:t>
            </a:r>
            <a:endParaRPr lang="fr-FR" b="1" dirty="0">
              <a:latin typeface="Palatino Linotype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72200" y="2852936"/>
            <a:ext cx="25020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Palatino Linotype" pitchFamily="18" charset="0"/>
              </a:rPr>
              <a:t>Poursuite réalimentation progressive et réhydratation orale (SRO)</a:t>
            </a:r>
            <a:endParaRPr lang="fr-FR" dirty="0">
              <a:latin typeface="Palatino Linotype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9512" y="4509120"/>
            <a:ext cx="2808312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3131840" y="5661248"/>
            <a:ext cx="2808312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6228184" y="4941168"/>
            <a:ext cx="2736304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1187624" y="4005064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atin typeface="Palatino Linotype" pitchFamily="18" charset="0"/>
              </a:rPr>
              <a:t>H2</a:t>
            </a:r>
            <a:endParaRPr lang="fr-FR" sz="2400" b="1" dirty="0">
              <a:latin typeface="Palatino Linotype" pitchFamily="18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139952" y="5229200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atin typeface="Palatino Linotype" pitchFamily="18" charset="0"/>
              </a:rPr>
              <a:t>H6</a:t>
            </a:r>
            <a:endParaRPr lang="fr-FR" sz="2400" b="1" dirty="0">
              <a:latin typeface="Palatino Linotype" pitchFamily="18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7092280" y="4509120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atin typeface="Palatino Linotype" pitchFamily="18" charset="0"/>
              </a:rPr>
              <a:t>H24</a:t>
            </a:r>
            <a:endParaRPr lang="fr-FR" sz="2400" b="1" dirty="0">
              <a:latin typeface="Palatino Linotype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9512" y="4437112"/>
            <a:ext cx="2880320" cy="2380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Palatino Linotype" pitchFamily="18" charset="0"/>
              </a:rPr>
              <a:t>HMD, diurèse, conscience, bilan , BU </a:t>
            </a:r>
          </a:p>
          <a:p>
            <a:r>
              <a:rPr lang="fr-FR" dirty="0" smtClean="0">
                <a:latin typeface="Palatino Linotype" pitchFamily="18" charset="0"/>
              </a:rPr>
              <a:t>Pas diurèse :  10cc/kg  SSI en 01 H  renouveler une 2éme fois, si pas diurèse 1mg /Kg lasilix en IVD </a:t>
            </a:r>
          </a:p>
          <a:p>
            <a:r>
              <a:rPr lang="fr-FR" dirty="0" smtClean="0">
                <a:latin typeface="Palatino Linotype" pitchFamily="18" charset="0"/>
              </a:rPr>
              <a:t>À H6 si pas diurèse éliminer un globe vésical </a:t>
            </a:r>
            <a:endParaRPr lang="fr-FR" dirty="0">
              <a:latin typeface="Palatino Linotype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353944" y="5085184"/>
            <a:ext cx="25385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Palatino Linotype" pitchFamily="18" charset="0"/>
              </a:rPr>
              <a:t>Poids, hydratation, pertes en cours, natrémie , Fx rénale</a:t>
            </a:r>
            <a:endParaRPr lang="fr-FR" dirty="0">
              <a:latin typeface="Palatino Linotype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059832" y="5661248"/>
            <a:ext cx="29340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Palatino Linotype" pitchFamily="18" charset="0"/>
              </a:rPr>
              <a:t>Poids, H2O, HMD, conscience,  pertes en cours, natrémie , </a:t>
            </a:r>
            <a:r>
              <a:rPr lang="fr-FR" dirty="0" err="1" smtClean="0">
                <a:latin typeface="Palatino Linotype" pitchFamily="18" charset="0"/>
              </a:rPr>
              <a:t>Fxrénale</a:t>
            </a:r>
            <a:r>
              <a:rPr lang="fr-FR" dirty="0" smtClean="0">
                <a:latin typeface="Palatino Linotype" pitchFamily="18" charset="0"/>
              </a:rPr>
              <a:t> </a:t>
            </a:r>
            <a:endParaRPr lang="fr-FR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539552" y="0"/>
            <a:ext cx="8229600" cy="11430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  <a:ea typeface="+mj-ea"/>
                <a:cs typeface="+mj-cs"/>
              </a:rPr>
              <a:t>PRISE EN CHARGE(5)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 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Palatino Linotype" pitchFamily="18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836712"/>
            <a:ext cx="835292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  <a:latin typeface="Palatino Linotype" pitchFamily="18" charset="0"/>
              </a:rPr>
              <a:t>DESHYDRATATION HYPONATREMIQUE</a:t>
            </a:r>
            <a:r>
              <a:rPr lang="fr-FR" sz="2000" b="1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endParaRPr lang="fr-FR" sz="20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8" name="Flèche droite 7"/>
          <p:cNvSpPr/>
          <p:nvPr/>
        </p:nvSpPr>
        <p:spPr>
          <a:xfrm>
            <a:off x="6191672" y="908720"/>
            <a:ext cx="2952328" cy="2304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latin typeface="Palatino Linotype" pitchFamily="18" charset="0"/>
              </a:rPr>
              <a:t>PHASE III H24 et plus  </a:t>
            </a:r>
            <a:endParaRPr lang="fr-FR" sz="2000" b="1" dirty="0">
              <a:latin typeface="Palatino Linotype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31840" y="1484784"/>
            <a:ext cx="29523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latin typeface="Palatino Linotype" pitchFamily="18" charset="0"/>
              </a:rPr>
              <a:t>PHASE  II  H2  -  H24</a:t>
            </a:r>
            <a:endParaRPr lang="fr-FR" sz="2000" b="1" dirty="0">
              <a:latin typeface="Palatino Linotype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9512" y="1484784"/>
            <a:ext cx="288032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latin typeface="Palatino Linotype" pitchFamily="18" charset="0"/>
              </a:rPr>
              <a:t>PHASE I  H0  -   H2</a:t>
            </a:r>
          </a:p>
          <a:p>
            <a:pPr algn="ctr"/>
            <a:r>
              <a:rPr lang="fr-FR" b="1" dirty="0" smtClean="0">
                <a:solidFill>
                  <a:schemeClr val="tx1"/>
                </a:solidFill>
                <a:latin typeface="Palatino Linotype" pitchFamily="18" charset="0"/>
              </a:rPr>
              <a:t>Réparation ½  pertes  </a:t>
            </a:r>
            <a:r>
              <a:rPr lang="fr-FR" b="1" dirty="0" err="1" smtClean="0">
                <a:solidFill>
                  <a:schemeClr val="tx1"/>
                </a:solidFill>
                <a:latin typeface="Palatino Linotype" pitchFamily="18" charset="0"/>
              </a:rPr>
              <a:t>ant</a:t>
            </a:r>
            <a:r>
              <a:rPr lang="fr-FR" b="1" dirty="0" smtClean="0">
                <a:solidFill>
                  <a:schemeClr val="tx1"/>
                </a:solidFill>
                <a:latin typeface="Palatino Linotype" pitchFamily="18" charset="0"/>
              </a:rPr>
              <a:t>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9512" y="2708920"/>
            <a:ext cx="2808312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131840" y="2420888"/>
            <a:ext cx="2952328" cy="28083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6228184" y="2780928"/>
            <a:ext cx="2664296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51520" y="2708920"/>
            <a:ext cx="27363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latin typeface="Palatino Linotype" pitchFamily="18" charset="0"/>
              </a:rPr>
              <a:t>0- 30min </a:t>
            </a:r>
            <a:r>
              <a:rPr lang="fr-FR" dirty="0" smtClean="0">
                <a:latin typeface="Palatino Linotype" pitchFamily="18" charset="0"/>
              </a:rPr>
              <a:t>: 20cc /kg SSI      </a:t>
            </a:r>
          </a:p>
          <a:p>
            <a:r>
              <a:rPr lang="fr-FR" dirty="0" smtClean="0">
                <a:latin typeface="Palatino Linotype" pitchFamily="18" charset="0"/>
              </a:rPr>
              <a:t>     (si acidose SBI)</a:t>
            </a:r>
          </a:p>
          <a:p>
            <a:endParaRPr lang="fr-FR" dirty="0" smtClean="0">
              <a:latin typeface="Palatino Linotype" pitchFamily="18" charset="0"/>
            </a:endParaRPr>
          </a:p>
          <a:p>
            <a:r>
              <a:rPr lang="fr-FR" b="1" u="sng" dirty="0" smtClean="0">
                <a:latin typeface="Palatino Linotype" pitchFamily="18" charset="0"/>
              </a:rPr>
              <a:t>30min - H2 </a:t>
            </a:r>
            <a:r>
              <a:rPr lang="fr-FR" dirty="0" smtClean="0">
                <a:latin typeface="Palatino Linotype" pitchFamily="18" charset="0"/>
              </a:rPr>
              <a:t>: 30cc/kg SSI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131840" y="2420888"/>
            <a:ext cx="295232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 smtClean="0">
                <a:latin typeface="Palatino Linotype" pitchFamily="18" charset="0"/>
              </a:rPr>
              <a:t>H2-H6</a:t>
            </a:r>
            <a:r>
              <a:rPr lang="fr-FR" u="sng" dirty="0" smtClean="0">
                <a:latin typeface="Palatino Linotype" pitchFamily="18" charset="0"/>
              </a:rPr>
              <a:t> </a:t>
            </a:r>
            <a:r>
              <a:rPr lang="fr-FR" dirty="0" smtClean="0">
                <a:latin typeface="Palatino Linotype" pitchFamily="18" charset="0"/>
              </a:rPr>
              <a:t>:</a:t>
            </a:r>
          </a:p>
          <a:p>
            <a:pPr algn="ctr"/>
            <a:r>
              <a:rPr lang="fr-FR" dirty="0" smtClean="0">
                <a:latin typeface="Palatino Linotype" pitchFamily="18" charset="0"/>
              </a:rPr>
              <a:t> </a:t>
            </a:r>
            <a:r>
              <a:rPr lang="fr-FR" sz="1400" dirty="0" smtClean="0">
                <a:latin typeface="Palatino Linotype" pitchFamily="18" charset="0"/>
              </a:rPr>
              <a:t>réparation 2eme   ½  pertes </a:t>
            </a:r>
            <a:r>
              <a:rPr lang="fr-FR" sz="1400" dirty="0" err="1" smtClean="0">
                <a:latin typeface="Palatino Linotype" pitchFamily="18" charset="0"/>
              </a:rPr>
              <a:t>ant</a:t>
            </a:r>
            <a:endParaRPr lang="fr-FR" sz="1400" dirty="0" smtClean="0">
              <a:latin typeface="Palatino Linotype" pitchFamily="18" charset="0"/>
            </a:endParaRPr>
          </a:p>
          <a:p>
            <a:pPr algn="ctr"/>
            <a:r>
              <a:rPr lang="fr-FR" sz="1400" dirty="0" smtClean="0">
                <a:latin typeface="Palatino Linotype" pitchFamily="18" charset="0"/>
              </a:rPr>
              <a:t>+ charge sodique   </a:t>
            </a:r>
          </a:p>
          <a:p>
            <a:r>
              <a:rPr lang="fr-FR" dirty="0" smtClean="0">
                <a:latin typeface="Palatino Linotype" pitchFamily="18" charset="0"/>
              </a:rPr>
              <a:t>            </a:t>
            </a:r>
            <a:r>
              <a:rPr lang="fr-FR" b="1" dirty="0" smtClean="0">
                <a:latin typeface="Palatino Linotype" pitchFamily="18" charset="0"/>
              </a:rPr>
              <a:t>50 cc/kg SRH</a:t>
            </a:r>
          </a:p>
          <a:p>
            <a:pPr algn="ctr"/>
            <a:r>
              <a:rPr lang="fr-FR" b="1" dirty="0" smtClean="0">
                <a:latin typeface="Palatino Linotype" pitchFamily="18" charset="0"/>
              </a:rPr>
              <a:t>(135- Na+ </a:t>
            </a:r>
            <a:r>
              <a:rPr lang="fr-FR" b="1" dirty="0" err="1" smtClean="0">
                <a:latin typeface="Palatino Linotype" pitchFamily="18" charset="0"/>
              </a:rPr>
              <a:t>mde</a:t>
            </a:r>
            <a:r>
              <a:rPr lang="fr-FR" b="1" dirty="0" smtClean="0">
                <a:latin typeface="Palatino Linotype" pitchFamily="18" charset="0"/>
              </a:rPr>
              <a:t>)x0.3xpds</a:t>
            </a:r>
          </a:p>
          <a:p>
            <a:pPr algn="ctr"/>
            <a:endParaRPr lang="fr-FR" b="1" dirty="0" smtClean="0">
              <a:latin typeface="Palatino Linotype" pitchFamily="18" charset="0"/>
            </a:endParaRPr>
          </a:p>
          <a:p>
            <a:r>
              <a:rPr lang="fr-FR" b="1" u="sng" dirty="0" smtClean="0">
                <a:latin typeface="Palatino Linotype" pitchFamily="18" charset="0"/>
              </a:rPr>
              <a:t>H6- H24 </a:t>
            </a:r>
            <a:r>
              <a:rPr lang="fr-FR" dirty="0" smtClean="0">
                <a:latin typeface="Palatino Linotype" pitchFamily="18" charset="0"/>
              </a:rPr>
              <a:t>:</a:t>
            </a:r>
          </a:p>
          <a:p>
            <a:r>
              <a:rPr lang="fr-FR" sz="1400" dirty="0" smtClean="0">
                <a:latin typeface="Palatino Linotype" pitchFamily="18" charset="0"/>
              </a:rPr>
              <a:t>besoin entretient + pertes en cours </a:t>
            </a:r>
          </a:p>
          <a:p>
            <a:pPr algn="ctr"/>
            <a:r>
              <a:rPr lang="fr-FR" b="1" dirty="0" smtClean="0">
                <a:latin typeface="Palatino Linotype" pitchFamily="18" charset="0"/>
              </a:rPr>
              <a:t> 100cc/kg SRH  </a:t>
            </a:r>
          </a:p>
          <a:p>
            <a:pPr algn="ctr"/>
            <a:r>
              <a:rPr lang="fr-FR" dirty="0" smtClean="0">
                <a:latin typeface="Palatino Linotype" pitchFamily="18" charset="0"/>
              </a:rPr>
              <a:t>+ (</a:t>
            </a:r>
            <a:r>
              <a:rPr lang="fr-FR" b="1" dirty="0" smtClean="0">
                <a:latin typeface="Palatino Linotype" pitchFamily="18" charset="0"/>
              </a:rPr>
              <a:t>25,50,75</a:t>
            </a:r>
            <a:r>
              <a:rPr lang="fr-FR" dirty="0" smtClean="0">
                <a:latin typeface="Palatino Linotype" pitchFamily="18" charset="0"/>
              </a:rPr>
              <a:t> cc/kg )</a:t>
            </a:r>
            <a:r>
              <a:rPr lang="fr-FR" sz="1400" dirty="0" smtClean="0">
                <a:latin typeface="Palatino Linotype" pitchFamily="18" charset="0"/>
              </a:rPr>
              <a:t>  </a:t>
            </a:r>
            <a:r>
              <a:rPr lang="fr-FR" b="1" dirty="0" smtClean="0">
                <a:latin typeface="Palatino Linotype" pitchFamily="18" charset="0"/>
              </a:rPr>
              <a:t>SRO</a:t>
            </a:r>
            <a:endParaRPr lang="fr-FR" b="1" dirty="0">
              <a:latin typeface="Palatino Linotype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72200" y="2852936"/>
            <a:ext cx="25020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Palatino Linotype" pitchFamily="18" charset="0"/>
              </a:rPr>
              <a:t>Poursuite réalimentation progressive et réhydratation orale (SRO)</a:t>
            </a:r>
            <a:endParaRPr lang="fr-FR" dirty="0">
              <a:latin typeface="Palatino Linotype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9512" y="4653136"/>
            <a:ext cx="2880320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3131840" y="5661248"/>
            <a:ext cx="2808312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6191672" y="5013176"/>
            <a:ext cx="2772816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1187624" y="4149080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atin typeface="Palatino Linotype" pitchFamily="18" charset="0"/>
              </a:rPr>
              <a:t>H2</a:t>
            </a:r>
            <a:endParaRPr lang="fr-FR" sz="2400" b="1" dirty="0">
              <a:latin typeface="Palatino Linotype" pitchFamily="18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139952" y="5157192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atin typeface="Palatino Linotype" pitchFamily="18" charset="0"/>
              </a:rPr>
              <a:t>H6</a:t>
            </a:r>
            <a:endParaRPr lang="fr-FR" sz="2400" b="1" dirty="0">
              <a:latin typeface="Palatino Linotype" pitchFamily="18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7164288" y="4581128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atin typeface="Palatino Linotype" pitchFamily="18" charset="0"/>
              </a:rPr>
              <a:t>H24</a:t>
            </a:r>
            <a:endParaRPr lang="fr-FR" sz="2400" b="1" dirty="0">
              <a:latin typeface="Palatino Linotype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9512" y="4653136"/>
            <a:ext cx="28985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Palatino Linotype" pitchFamily="18" charset="0"/>
              </a:rPr>
              <a:t>HMD, diurèse, conscience, bilan , BU </a:t>
            </a:r>
          </a:p>
          <a:p>
            <a:pPr algn="ctr"/>
            <a:r>
              <a:rPr lang="fr-FR" dirty="0" smtClean="0">
                <a:latin typeface="Palatino Linotype" pitchFamily="18" charset="0"/>
              </a:rPr>
              <a:t>Pas diurèse : 10- 20cc/kg  SSI </a:t>
            </a:r>
            <a:endParaRPr lang="fr-FR" dirty="0">
              <a:latin typeface="Palatino Linotype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131840" y="5657671"/>
            <a:ext cx="2790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Palatino Linotype" pitchFamily="18" charset="0"/>
              </a:rPr>
              <a:t>Poids, H2O, HMD, conscience,  pertes en cours, natrémie , </a:t>
            </a:r>
            <a:r>
              <a:rPr lang="fr-FR" dirty="0" err="1" smtClean="0">
                <a:latin typeface="Palatino Linotype" pitchFamily="18" charset="0"/>
              </a:rPr>
              <a:t>Fxrénale</a:t>
            </a:r>
            <a:r>
              <a:rPr lang="fr-FR" dirty="0" smtClean="0">
                <a:latin typeface="Palatino Linotype" pitchFamily="18" charset="0"/>
              </a:rPr>
              <a:t> </a:t>
            </a:r>
            <a:endParaRPr lang="fr-FR" dirty="0">
              <a:latin typeface="Palatino Linotype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156176" y="5085184"/>
            <a:ext cx="2790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Palatino Linotype" pitchFamily="18" charset="0"/>
              </a:rPr>
              <a:t>Poids, hydratation, pertes en cours, natrémie , Fx rénale</a:t>
            </a:r>
            <a:endParaRPr lang="fr-FR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539552" y="0"/>
            <a:ext cx="8229600" cy="11430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  <a:ea typeface="+mj-ea"/>
                <a:cs typeface="+mj-cs"/>
              </a:rPr>
              <a:t>PRISE EN CHARGE(6)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 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Palatino Linotype" pitchFamily="18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836712"/>
            <a:ext cx="835292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  <a:latin typeface="Palatino Linotype" pitchFamily="18" charset="0"/>
              </a:rPr>
              <a:t>DESHYDRATATION HYPERNATREMIQUE</a:t>
            </a:r>
            <a:r>
              <a:rPr lang="fr-FR" sz="2000" b="1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endParaRPr lang="fr-FR" sz="20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8" name="Flèche droite 7"/>
          <p:cNvSpPr/>
          <p:nvPr/>
        </p:nvSpPr>
        <p:spPr>
          <a:xfrm>
            <a:off x="6191672" y="908720"/>
            <a:ext cx="2952328" cy="2304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latin typeface="Palatino Linotype" pitchFamily="18" charset="0"/>
              </a:rPr>
              <a:t>PHASE III H48 et plus  </a:t>
            </a:r>
            <a:endParaRPr lang="fr-FR" sz="2000" b="1" dirty="0">
              <a:latin typeface="Palatino Linotype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31840" y="1484784"/>
            <a:ext cx="29523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latin typeface="Palatino Linotype" pitchFamily="18" charset="0"/>
              </a:rPr>
              <a:t>PHASE  II  H2  -  H48</a:t>
            </a:r>
            <a:endParaRPr lang="fr-FR" sz="2000" b="1" dirty="0">
              <a:latin typeface="Palatino Linotype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9512" y="1484784"/>
            <a:ext cx="288032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latin typeface="Palatino Linotype" pitchFamily="18" charset="0"/>
              </a:rPr>
              <a:t>PHASE I  H0  -   H2</a:t>
            </a:r>
          </a:p>
          <a:p>
            <a:pPr algn="ctr"/>
            <a:r>
              <a:rPr lang="fr-FR" b="1" dirty="0" smtClean="0">
                <a:solidFill>
                  <a:schemeClr val="tx1"/>
                </a:solidFill>
                <a:latin typeface="Palatino Linotype" pitchFamily="18" charset="0"/>
              </a:rPr>
              <a:t>Réparation ½  pertes  </a:t>
            </a:r>
            <a:r>
              <a:rPr lang="fr-FR" b="1" dirty="0" err="1" smtClean="0">
                <a:solidFill>
                  <a:schemeClr val="tx1"/>
                </a:solidFill>
                <a:latin typeface="Palatino Linotype" pitchFamily="18" charset="0"/>
              </a:rPr>
              <a:t>ant</a:t>
            </a:r>
            <a:r>
              <a:rPr lang="fr-FR" b="1" dirty="0" smtClean="0">
                <a:solidFill>
                  <a:schemeClr val="tx1"/>
                </a:solidFill>
                <a:latin typeface="Palatino Linotype" pitchFamily="18" charset="0"/>
              </a:rPr>
              <a:t>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9512" y="2708920"/>
            <a:ext cx="2808312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131840" y="2276872"/>
            <a:ext cx="2952328" cy="29523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6228184" y="2780928"/>
            <a:ext cx="2664296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3131840" y="2276872"/>
            <a:ext cx="295232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 smtClean="0">
                <a:latin typeface="Palatino Linotype" pitchFamily="18" charset="0"/>
              </a:rPr>
              <a:t>H2-H24</a:t>
            </a:r>
            <a:r>
              <a:rPr lang="fr-FR" dirty="0" smtClean="0">
                <a:latin typeface="Palatino Linotype" pitchFamily="18" charset="0"/>
              </a:rPr>
              <a:t>:</a:t>
            </a:r>
          </a:p>
          <a:p>
            <a:pPr algn="ctr"/>
            <a:r>
              <a:rPr lang="fr-FR" dirty="0" smtClean="0">
                <a:latin typeface="Palatino Linotype" pitchFamily="18" charset="0"/>
              </a:rPr>
              <a:t> </a:t>
            </a:r>
            <a:r>
              <a:rPr lang="fr-FR" sz="1400" dirty="0" smtClean="0">
                <a:latin typeface="Palatino Linotype" pitchFamily="18" charset="0"/>
              </a:rPr>
              <a:t>réparation  ½  pertes </a:t>
            </a:r>
            <a:r>
              <a:rPr lang="fr-FR" sz="1400" dirty="0" err="1" smtClean="0">
                <a:latin typeface="Palatino Linotype" pitchFamily="18" charset="0"/>
              </a:rPr>
              <a:t>ant</a:t>
            </a:r>
            <a:endParaRPr lang="fr-FR" sz="1400" dirty="0" smtClean="0">
              <a:latin typeface="Palatino Linotype" pitchFamily="18" charset="0"/>
            </a:endParaRPr>
          </a:p>
          <a:p>
            <a:pPr algn="ctr"/>
            <a:r>
              <a:rPr lang="fr-FR" sz="1400" dirty="0" smtClean="0">
                <a:latin typeface="Palatino Linotype" pitchFamily="18" charset="0"/>
              </a:rPr>
              <a:t>+ besoins d’entretient   </a:t>
            </a:r>
            <a:r>
              <a:rPr lang="fr-FR" dirty="0" smtClean="0">
                <a:latin typeface="Palatino Linotype" pitchFamily="18" charset="0"/>
              </a:rPr>
              <a:t> </a:t>
            </a:r>
          </a:p>
          <a:p>
            <a:r>
              <a:rPr lang="fr-FR" b="1" dirty="0" smtClean="0">
                <a:latin typeface="Palatino Linotype" pitchFamily="18" charset="0"/>
              </a:rPr>
              <a:t>30 ou 20 cc/kg  </a:t>
            </a:r>
            <a:r>
              <a:rPr lang="fr-FR" sz="1400" dirty="0" smtClean="0">
                <a:latin typeface="Palatino Linotype" pitchFamily="18" charset="0"/>
              </a:rPr>
              <a:t>(¼ SSI,  ¾ SGI)</a:t>
            </a:r>
          </a:p>
          <a:p>
            <a:r>
              <a:rPr lang="fr-FR" b="1" dirty="0" smtClean="0">
                <a:latin typeface="Palatino Linotype" pitchFamily="18" charset="0"/>
              </a:rPr>
              <a:t>+ 100 cc/Kg  </a:t>
            </a:r>
            <a:r>
              <a:rPr lang="fr-FR" sz="1400" dirty="0" smtClean="0">
                <a:latin typeface="Palatino Linotype" pitchFamily="18" charset="0"/>
              </a:rPr>
              <a:t>(¼ SSI,  ¾ SGI) +</a:t>
            </a:r>
            <a:r>
              <a:rPr lang="fr-FR" sz="1400" dirty="0" err="1" smtClean="0">
                <a:latin typeface="Palatino Linotype" pitchFamily="18" charset="0"/>
              </a:rPr>
              <a:t>KCl</a:t>
            </a:r>
            <a:r>
              <a:rPr lang="fr-FR" sz="1400" dirty="0" smtClean="0">
                <a:latin typeface="Palatino Linotype" pitchFamily="18" charset="0"/>
              </a:rPr>
              <a:t> 20mEq/l</a:t>
            </a:r>
            <a:endParaRPr lang="fr-FR" b="1" dirty="0" smtClean="0">
              <a:latin typeface="Palatino Linotype" pitchFamily="18" charset="0"/>
            </a:endParaRPr>
          </a:p>
          <a:p>
            <a:r>
              <a:rPr lang="fr-FR" b="1" u="sng" dirty="0" smtClean="0">
                <a:latin typeface="Palatino Linotype" pitchFamily="18" charset="0"/>
              </a:rPr>
              <a:t>H24- H48 </a:t>
            </a:r>
            <a:r>
              <a:rPr lang="fr-FR" dirty="0" smtClean="0">
                <a:latin typeface="Palatino Linotype" pitchFamily="18" charset="0"/>
              </a:rPr>
              <a:t>:</a:t>
            </a:r>
          </a:p>
          <a:p>
            <a:pPr algn="ctr"/>
            <a:r>
              <a:rPr lang="fr-FR" sz="1400" dirty="0" smtClean="0">
                <a:latin typeface="Palatino Linotype" pitchFamily="18" charset="0"/>
              </a:rPr>
              <a:t>2éme  ½  perte </a:t>
            </a:r>
            <a:r>
              <a:rPr lang="fr-FR" sz="1400" dirty="0" err="1" smtClean="0">
                <a:latin typeface="Palatino Linotype" pitchFamily="18" charset="0"/>
              </a:rPr>
              <a:t>ant</a:t>
            </a:r>
            <a:endParaRPr lang="fr-FR" sz="1400" dirty="0" smtClean="0">
              <a:latin typeface="Palatino Linotype" pitchFamily="18" charset="0"/>
            </a:endParaRPr>
          </a:p>
          <a:p>
            <a:pPr algn="ctr"/>
            <a:r>
              <a:rPr lang="fr-FR" sz="1400" dirty="0" smtClean="0">
                <a:latin typeface="Palatino Linotype" pitchFamily="18" charset="0"/>
              </a:rPr>
              <a:t> + besoin entretient  </a:t>
            </a:r>
          </a:p>
          <a:p>
            <a:pPr algn="ctr"/>
            <a:r>
              <a:rPr lang="fr-FR" dirty="0" smtClean="0">
                <a:latin typeface="Palatino Linotype" pitchFamily="18" charset="0"/>
              </a:rPr>
              <a:t> </a:t>
            </a:r>
            <a:r>
              <a:rPr lang="fr-FR" b="1" dirty="0" smtClean="0">
                <a:latin typeface="Palatino Linotype" pitchFamily="18" charset="0"/>
              </a:rPr>
              <a:t>50cc/kg  + 100 cc /Kg</a:t>
            </a:r>
          </a:p>
          <a:p>
            <a:pPr algn="ctr"/>
            <a:r>
              <a:rPr lang="fr-FR" sz="1400" dirty="0" smtClean="0">
                <a:latin typeface="Palatino Linotype" pitchFamily="18" charset="0"/>
              </a:rPr>
              <a:t> (¼ SSI,  ¾ SGI)</a:t>
            </a:r>
            <a:endParaRPr lang="fr-FR" sz="1400" dirty="0">
              <a:latin typeface="Palatino Linotype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72200" y="2852936"/>
            <a:ext cx="25020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Palatino Linotype" pitchFamily="18" charset="0"/>
              </a:rPr>
              <a:t>Poursuite réalimentation progressive et réhydratation orale (SRO)</a:t>
            </a:r>
            <a:endParaRPr lang="fr-FR" dirty="0">
              <a:latin typeface="Palatino Linotype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9512" y="4581128"/>
            <a:ext cx="2880320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3131840" y="5661248"/>
            <a:ext cx="2808312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6156176" y="4941168"/>
            <a:ext cx="2808312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1259632" y="4077072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atin typeface="Palatino Linotype" pitchFamily="18" charset="0"/>
              </a:rPr>
              <a:t>H2</a:t>
            </a:r>
            <a:endParaRPr lang="fr-FR" sz="2400" b="1" dirty="0">
              <a:latin typeface="Palatino Linotype" pitchFamily="18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923928" y="5157192"/>
            <a:ext cx="1327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atin typeface="Palatino Linotype" pitchFamily="18" charset="0"/>
              </a:rPr>
              <a:t>H6/ H24</a:t>
            </a:r>
            <a:endParaRPr lang="fr-FR" sz="2400" b="1" dirty="0">
              <a:latin typeface="Palatino Linotype" pitchFamily="18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7092280" y="4509120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atin typeface="Palatino Linotype" pitchFamily="18" charset="0"/>
              </a:rPr>
              <a:t>H48</a:t>
            </a:r>
            <a:endParaRPr lang="fr-FR" sz="2400" b="1" dirty="0">
              <a:latin typeface="Palatino Linotype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9512" y="4581128"/>
            <a:ext cx="28985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Palatino Linotype" pitchFamily="18" charset="0"/>
              </a:rPr>
              <a:t>HMD, diurèse, conscience, bilan sanguin  , BU </a:t>
            </a:r>
          </a:p>
          <a:p>
            <a:pPr algn="ctr"/>
            <a:endParaRPr lang="fr-FR" dirty="0">
              <a:latin typeface="Palatino Linotype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131840" y="5657671"/>
            <a:ext cx="2790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Palatino Linotype" pitchFamily="18" charset="0"/>
              </a:rPr>
              <a:t>Poids, H2O, HMD, conscience,  pertes en cours, natrémie , </a:t>
            </a:r>
            <a:r>
              <a:rPr lang="fr-FR" dirty="0" err="1" smtClean="0">
                <a:latin typeface="Palatino Linotype" pitchFamily="18" charset="0"/>
              </a:rPr>
              <a:t>Fxrénale</a:t>
            </a:r>
            <a:r>
              <a:rPr lang="fr-FR" dirty="0" smtClean="0">
                <a:latin typeface="Palatino Linotype" pitchFamily="18" charset="0"/>
              </a:rPr>
              <a:t> </a:t>
            </a:r>
            <a:endParaRPr lang="fr-FR" dirty="0">
              <a:latin typeface="Palatino Linotype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156176" y="5085184"/>
            <a:ext cx="2790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Palatino Linotype" pitchFamily="18" charset="0"/>
              </a:rPr>
              <a:t>Poids, hydratation, pertes en cours, natrémie , Fx rénale</a:t>
            </a:r>
            <a:endParaRPr lang="fr-FR" dirty="0">
              <a:latin typeface="Palatino Linotype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9512" y="2708920"/>
            <a:ext cx="2808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b="1" dirty="0" smtClean="0">
                <a:latin typeface="Palatino Linotype" pitchFamily="18" charset="0"/>
              </a:rPr>
              <a:t>20-30cc/kg  </a:t>
            </a:r>
            <a:r>
              <a:rPr lang="fr-FR" dirty="0" smtClean="0">
                <a:latin typeface="Palatino Linotype" pitchFamily="18" charset="0"/>
              </a:rPr>
              <a:t>(1/2 SSI, 1/2SGI)</a:t>
            </a:r>
            <a:endParaRPr lang="fr-FR" b="1" dirty="0" smtClean="0">
              <a:latin typeface="Palatino Linotype" pitchFamily="18" charset="0"/>
            </a:endParaRPr>
          </a:p>
          <a:p>
            <a:r>
              <a:rPr lang="fr-FR" dirty="0" smtClean="0">
                <a:latin typeface="Palatino Linotype" pitchFamily="18" charset="0"/>
              </a:rPr>
              <a:t>Ou  1g/kg ALB </a:t>
            </a:r>
          </a:p>
          <a:p>
            <a:r>
              <a:rPr lang="fr-FR" dirty="0" smtClean="0">
                <a:latin typeface="Palatino Linotype" pitchFamily="18" charset="0"/>
              </a:rPr>
              <a:t>  (Si état de choc) </a:t>
            </a:r>
            <a:endParaRPr lang="fr-FR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539552" y="188640"/>
            <a:ext cx="8229600" cy="11430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LES COMPLICATIONS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 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 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Palatino Linotype" pitchFamily="18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9592" y="1412776"/>
            <a:ext cx="324036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  <a:latin typeface="Palatino Linotype" pitchFamily="18" charset="0"/>
              </a:rPr>
              <a:t>Les complications rénales </a:t>
            </a:r>
            <a:endParaRPr lang="fr-FR" sz="20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4048" y="1412776"/>
            <a:ext cx="3384376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  <a:latin typeface="Palatino Linotype" pitchFamily="18" charset="0"/>
              </a:rPr>
              <a:t>Les complications neurologique </a:t>
            </a:r>
            <a:endParaRPr lang="fr-FR" sz="20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55576" y="4581128"/>
            <a:ext cx="3410742" cy="1738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200000"/>
              </a:lnSpc>
              <a:buFont typeface="Wingdings" pitchFamily="2" charset="2"/>
              <a:buChar char="§"/>
            </a:pPr>
            <a:r>
              <a:rPr lang="fr-FR" sz="2000" dirty="0" smtClean="0">
                <a:latin typeface="Palatino Linotype" pitchFamily="18" charset="0"/>
              </a:rPr>
              <a:t> </a:t>
            </a:r>
            <a:r>
              <a:rPr lang="fr-FR" dirty="0" smtClean="0">
                <a:latin typeface="Palatino Linotype" pitchFamily="18" charset="0"/>
              </a:rPr>
              <a:t>Nécrose corticale.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§"/>
            </a:pPr>
            <a:r>
              <a:rPr lang="fr-FR" dirty="0" smtClean="0">
                <a:latin typeface="Palatino Linotype" pitchFamily="18" charset="0"/>
              </a:rPr>
              <a:t> Tubulopathies.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§"/>
            </a:pPr>
            <a:r>
              <a:rPr lang="fr-FR" dirty="0" smtClean="0">
                <a:latin typeface="Palatino Linotype" pitchFamily="18" charset="0"/>
              </a:rPr>
              <a:t> Thrombose de la veine rénale </a:t>
            </a:r>
            <a:endParaRPr lang="fr-FR" dirty="0">
              <a:latin typeface="Palatino Linotype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83568" y="2492896"/>
            <a:ext cx="4235455" cy="12964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dirty="0" smtClean="0"/>
              <a:t> </a:t>
            </a:r>
            <a:r>
              <a:rPr lang="fr-FR" dirty="0" smtClean="0">
                <a:latin typeface="Palatino Linotype" pitchFamily="18" charset="0"/>
              </a:rPr>
              <a:t>gros rein </a:t>
            </a:r>
          </a:p>
          <a:p>
            <a:pPr lvl="0">
              <a:lnSpc>
                <a:spcPct val="150000"/>
              </a:lnSpc>
            </a:pPr>
            <a:r>
              <a:rPr lang="fr-FR" dirty="0" smtClean="0">
                <a:latin typeface="Palatino Linotype" pitchFamily="18" charset="0"/>
              </a:rPr>
              <a:t> une </a:t>
            </a:r>
            <a:r>
              <a:rPr lang="fr-FR" dirty="0" err="1" smtClean="0">
                <a:latin typeface="Palatino Linotype" pitchFamily="18" charset="0"/>
              </a:rPr>
              <a:t>oligo</a:t>
            </a:r>
            <a:r>
              <a:rPr lang="fr-FR" dirty="0" smtClean="0">
                <a:latin typeface="Palatino Linotype" pitchFamily="18" charset="0"/>
              </a:rPr>
              <a:t>-anurie </a:t>
            </a:r>
          </a:p>
          <a:p>
            <a:pPr lvl="0">
              <a:lnSpc>
                <a:spcPct val="150000"/>
              </a:lnSpc>
            </a:pPr>
            <a:r>
              <a:rPr lang="fr-FR" dirty="0" smtClean="0">
                <a:latin typeface="Palatino Linotype" pitchFamily="18" charset="0"/>
              </a:rPr>
              <a:t>une hématurie, protéinurie, glycosurie. </a:t>
            </a:r>
            <a:endParaRPr lang="fr-FR" dirty="0">
              <a:latin typeface="Palatino Linotype" pitchFamily="18" charset="0"/>
            </a:endParaRPr>
          </a:p>
        </p:txBody>
      </p:sp>
      <p:sp>
        <p:nvSpPr>
          <p:cNvPr id="9" name="Flèche vers le bas 8"/>
          <p:cNvSpPr/>
          <p:nvPr/>
        </p:nvSpPr>
        <p:spPr>
          <a:xfrm>
            <a:off x="2123728" y="3933056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5724128" y="2708920"/>
            <a:ext cx="1527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Palatino Linotype" pitchFamily="18" charset="0"/>
              </a:rPr>
              <a:t>Convulsions </a:t>
            </a:r>
            <a:endParaRPr lang="fr-FR" dirty="0">
              <a:latin typeface="Palatino Linotype" pitchFamily="18" charset="0"/>
            </a:endParaRPr>
          </a:p>
        </p:txBody>
      </p:sp>
      <p:sp>
        <p:nvSpPr>
          <p:cNvPr id="11" name="Flèche vers le bas 10"/>
          <p:cNvSpPr/>
          <p:nvPr/>
        </p:nvSpPr>
        <p:spPr>
          <a:xfrm>
            <a:off x="6228184" y="3212976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220072" y="4293096"/>
            <a:ext cx="3142207" cy="21274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dirty="0" smtClean="0">
                <a:latin typeface="Palatino Linotype" pitchFamily="18" charset="0"/>
              </a:rPr>
              <a:t>Hyperthermie.</a:t>
            </a:r>
          </a:p>
          <a:p>
            <a:pPr lvl="0">
              <a:lnSpc>
                <a:spcPct val="150000"/>
              </a:lnSpc>
            </a:pPr>
            <a:r>
              <a:rPr lang="fr-FR" dirty="0" err="1" smtClean="0">
                <a:latin typeface="Palatino Linotype" pitchFamily="18" charset="0"/>
              </a:rPr>
              <a:t>OEdème</a:t>
            </a:r>
            <a:r>
              <a:rPr lang="fr-FR" dirty="0" smtClean="0">
                <a:latin typeface="Palatino Linotype" pitchFamily="18" charset="0"/>
              </a:rPr>
              <a:t> cérébral.</a:t>
            </a:r>
          </a:p>
          <a:p>
            <a:pPr lvl="0">
              <a:lnSpc>
                <a:spcPct val="150000"/>
              </a:lnSpc>
            </a:pPr>
            <a:r>
              <a:rPr lang="fr-FR" dirty="0" smtClean="0">
                <a:latin typeface="Palatino Linotype" pitchFamily="18" charset="0"/>
              </a:rPr>
              <a:t>Thromboses intracrâniennes.</a:t>
            </a:r>
          </a:p>
          <a:p>
            <a:pPr lvl="0">
              <a:lnSpc>
                <a:spcPct val="150000"/>
              </a:lnSpc>
            </a:pPr>
            <a:r>
              <a:rPr lang="fr-FR" dirty="0" smtClean="0">
                <a:latin typeface="Palatino Linotype" pitchFamily="18" charset="0"/>
              </a:rPr>
              <a:t>Hématome sous-dural.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Palatino Linotype" pitchFamily="18" charset="0"/>
              </a:rPr>
              <a:t>Troubles métaboliques</a:t>
            </a:r>
            <a:endParaRPr lang="fr-FR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PREVENTION </a:t>
            </a:r>
            <a:endParaRPr lang="fr-FR" b="1" dirty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r-FR" sz="2800" dirty="0" smtClean="0">
                <a:latin typeface="Palatino Linotype" pitchFamily="18" charset="0"/>
              </a:rPr>
              <a:t>Prise en charge précoce de la diarrhée aigue par utilisation large des SRO.</a:t>
            </a:r>
          </a:p>
          <a:p>
            <a:pPr>
              <a:lnSpc>
                <a:spcPct val="200000"/>
              </a:lnSpc>
            </a:pPr>
            <a:r>
              <a:rPr lang="fr-FR" sz="2800" dirty="0" smtClean="0">
                <a:latin typeface="Palatino Linotype" pitchFamily="18" charset="0"/>
              </a:rPr>
              <a:t>Education sanitaire des nouvelles mamans</a:t>
            </a:r>
            <a:endParaRPr lang="fr-FR" sz="2800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INTERET </a:t>
            </a:r>
            <a:endParaRPr lang="fr-FR" b="1" dirty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fr-FR" sz="2800" dirty="0" smtClean="0">
                <a:latin typeface="Palatino Linotype" pitchFamily="18" charset="0"/>
              </a:rPr>
              <a:t> Urgence pédiatrique fréquente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fr-FR" sz="2800" dirty="0" smtClean="0">
                <a:latin typeface="Palatino Linotype" pitchFamily="18" charset="0"/>
              </a:rPr>
              <a:t> Pronostic  vital mis en jeu (choc hypovolémique )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fr-FR" sz="2800" dirty="0" smtClean="0">
                <a:latin typeface="Palatino Linotype" pitchFamily="18" charset="0"/>
              </a:rPr>
              <a:t>Diagnostic clinique 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fr-FR" sz="2800" dirty="0" smtClean="0">
                <a:latin typeface="Palatino Linotype" pitchFamily="18" charset="0"/>
              </a:rPr>
              <a:t>Causes multiples dominées par GEA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fr-FR" sz="2800" dirty="0" smtClean="0">
                <a:latin typeface="Palatino Linotype" pitchFamily="18" charset="0"/>
              </a:rPr>
              <a:t>Prévention possible (SRO)</a:t>
            </a:r>
          </a:p>
          <a:p>
            <a:pPr>
              <a:buFont typeface="Wingdings" pitchFamily="2" charset="2"/>
              <a:buChar char="§"/>
            </a:pPr>
            <a:endParaRPr lang="fr-FR" sz="2800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CONCLUSION </a:t>
            </a:r>
            <a:endParaRPr lang="fr-FR" b="1" dirty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fr-FR" sz="2800" dirty="0" smtClean="0">
                <a:latin typeface="Palatino Linotype" pitchFamily="18" charset="0"/>
              </a:rPr>
              <a:t>La déshydratation en pédiatrie est  encore fréquente et potentiellement grave</a:t>
            </a:r>
          </a:p>
          <a:p>
            <a:pPr algn="ctr">
              <a:lnSpc>
                <a:spcPct val="150000"/>
              </a:lnSpc>
              <a:buNone/>
            </a:pPr>
            <a:r>
              <a:rPr lang="fr-FR" sz="2800" dirty="0" smtClean="0">
                <a:latin typeface="Palatino Linotype" pitchFamily="18" charset="0"/>
              </a:rPr>
              <a:t>La réhydratation orale est souvent suffisante dans les déshydratations par diarrhée aiguë. Elle constitue un traitement curatif et préventif indispensable afin de prévenir toute déshydratation sévère et ses complications</a:t>
            </a:r>
            <a:endParaRPr lang="fr-FR" sz="2800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RAPPEL PHYSIOLOGIQUE(1) </a:t>
            </a:r>
            <a:endParaRPr lang="fr-FR" b="1" dirty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7920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>
                <a:latin typeface="Palatino Linotype" pitchFamily="18" charset="0"/>
              </a:rPr>
              <a:t>L’eau est le principal constituant de l’organisme </a:t>
            </a:r>
            <a:endParaRPr lang="fr-FR" sz="2800" dirty="0">
              <a:latin typeface="Palatino Linotype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7624" y="1052736"/>
            <a:ext cx="698477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i="1" dirty="0" smtClean="0">
                <a:solidFill>
                  <a:schemeClr val="tx1"/>
                </a:solidFill>
                <a:latin typeface="Palatino Linotype" pitchFamily="18" charset="0"/>
              </a:rPr>
              <a:t>REPARTITION DE L’EAU DANS L’ORGANISME</a:t>
            </a:r>
            <a:endParaRPr lang="fr-FR" sz="2000" b="1" i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564904"/>
            <a:ext cx="6022454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6228184" y="4149080"/>
            <a:ext cx="2681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Palatino Linotype" pitchFamily="18" charset="0"/>
              </a:rPr>
              <a:t>55  % chez l’adulte</a:t>
            </a:r>
          </a:p>
          <a:p>
            <a:r>
              <a:rPr lang="fr-FR" dirty="0" smtClean="0">
                <a:latin typeface="Palatino Linotype" pitchFamily="18" charset="0"/>
              </a:rPr>
              <a:t>80 % chez le nouveau n</a:t>
            </a:r>
            <a:r>
              <a:rPr lang="fr-FR" dirty="0" smtClean="0"/>
              <a:t>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RAPPEL PHYSIOLOGIQUE(2) </a:t>
            </a:r>
            <a:endParaRPr lang="fr-FR" b="1" dirty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87624" y="1052736"/>
            <a:ext cx="698477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i="1" dirty="0" smtClean="0">
                <a:solidFill>
                  <a:schemeClr val="tx1"/>
                </a:solidFill>
                <a:latin typeface="Palatino Linotype" pitchFamily="18" charset="0"/>
              </a:rPr>
              <a:t>REPARTITION DE L’EAU DANS L’ORGANISME</a:t>
            </a:r>
            <a:endParaRPr lang="fr-FR" sz="2000" b="1" i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691680" y="2636912"/>
            <a:ext cx="12961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latin typeface="Palatino Linotype" pitchFamily="18" charset="0"/>
              </a:rPr>
              <a:t>Eau Intracellulaire </a:t>
            </a:r>
            <a:endParaRPr lang="fr-FR" sz="1050" dirty="0">
              <a:latin typeface="Palatino Linotype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364088" y="2564904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latin typeface="Palatino Linotype" pitchFamily="18" charset="0"/>
              </a:rPr>
              <a:t>Eau extracellulaire </a:t>
            </a:r>
            <a:endParaRPr lang="fr-FR" sz="1050" dirty="0">
              <a:latin typeface="Palatino Linotype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804248" y="2996952"/>
            <a:ext cx="115212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latin typeface="Palatino Linotype" pitchFamily="18" charset="0"/>
              </a:rPr>
              <a:t>Eau plasmatique </a:t>
            </a:r>
            <a:endParaRPr lang="fr-FR" sz="1050" dirty="0">
              <a:latin typeface="Palatino Linotype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076056" y="2996952"/>
            <a:ext cx="1152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latin typeface="Palatino Linotype" pitchFamily="18" charset="0"/>
              </a:rPr>
              <a:t>Eau Interstitielle </a:t>
            </a:r>
            <a:endParaRPr lang="fr-FR" sz="1050" dirty="0">
              <a:latin typeface="Palatino Linotype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995936" y="4509120"/>
            <a:ext cx="936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latin typeface="Palatino Linotype" pitchFamily="18" charset="0"/>
              </a:rPr>
              <a:t>Membrane cellulaire </a:t>
            </a:r>
            <a:endParaRPr lang="fr-FR" sz="1050" dirty="0">
              <a:latin typeface="Palatino Linotype" pitchFamily="18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444208" y="4437112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latin typeface="Palatino Linotype" pitchFamily="18" charset="0"/>
              </a:rPr>
              <a:t>Membrane capillaire </a:t>
            </a:r>
            <a:endParaRPr lang="fr-FR" sz="1050" dirty="0">
              <a:latin typeface="Palatino Linotype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923928" y="2204864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Palatino Linotype" pitchFamily="18" charset="0"/>
              </a:rPr>
              <a:t>Eau totale </a:t>
            </a:r>
            <a:endParaRPr lang="fr-FR" sz="1400" dirty="0">
              <a:latin typeface="Palatino Linotype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71600" y="3501008"/>
            <a:ext cx="3456384" cy="8640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4427984" y="3501008"/>
            <a:ext cx="2439888" cy="8724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6876256" y="3501008"/>
            <a:ext cx="864096" cy="86409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7" name="Connecteur droit avec flèche 36"/>
          <p:cNvCxnSpPr/>
          <p:nvPr/>
        </p:nvCxnSpPr>
        <p:spPr>
          <a:xfrm flipH="1">
            <a:off x="899592" y="2492896"/>
            <a:ext cx="6912768" cy="0"/>
          </a:xfrm>
          <a:prstGeom prst="straightConnector1">
            <a:avLst/>
          </a:prstGeom>
          <a:ln w="508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>
            <a:off x="827584" y="2852936"/>
            <a:ext cx="3456384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 flipH="1">
            <a:off x="4427984" y="2852936"/>
            <a:ext cx="3168352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 flipV="1">
            <a:off x="4355976" y="3212976"/>
            <a:ext cx="2520280" cy="72008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>
            <a:off x="6804248" y="3212976"/>
            <a:ext cx="936104" cy="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RAPPEL PHYSIOLOGIQUE(3) </a:t>
            </a:r>
            <a:endParaRPr lang="fr-FR" b="1" dirty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5" name="Triangle isocèle 4"/>
          <p:cNvSpPr/>
          <p:nvPr/>
        </p:nvSpPr>
        <p:spPr>
          <a:xfrm>
            <a:off x="4067944" y="4941168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 flipH="1">
            <a:off x="1763688" y="4869160"/>
            <a:ext cx="568863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835696" y="2564904"/>
            <a:ext cx="1728192" cy="22105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H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5652120" y="2636912"/>
            <a:ext cx="1706488" cy="21385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187624" y="1052736"/>
            <a:ext cx="698477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  <a:latin typeface="Palatino Linotype" pitchFamily="18" charset="0"/>
              </a:rPr>
              <a:t>LES ENTREES ET LES SORTIES </a:t>
            </a:r>
            <a:endParaRPr lang="fr-FR" sz="20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835696" y="2564904"/>
            <a:ext cx="18002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u="sng" dirty="0" smtClean="0">
                <a:latin typeface="Palatino Linotype" pitchFamily="18" charset="0"/>
              </a:rPr>
              <a:t>H2O exogène</a:t>
            </a:r>
          </a:p>
          <a:p>
            <a:r>
              <a:rPr lang="fr-FR" sz="1400" dirty="0" smtClean="0">
                <a:latin typeface="Palatino Linotype" pitchFamily="18" charset="0"/>
              </a:rPr>
              <a:t>Aliments</a:t>
            </a:r>
          </a:p>
          <a:p>
            <a:r>
              <a:rPr lang="fr-FR" sz="1400" dirty="0" smtClean="0">
                <a:latin typeface="Palatino Linotype" pitchFamily="18" charset="0"/>
              </a:rPr>
              <a:t>Boissons </a:t>
            </a:r>
          </a:p>
          <a:p>
            <a:endParaRPr lang="fr-FR" sz="1400" dirty="0" smtClean="0">
              <a:latin typeface="Palatino Linotype" pitchFamily="18" charset="0"/>
            </a:endParaRPr>
          </a:p>
          <a:p>
            <a:r>
              <a:rPr lang="fr-FR" b="1" i="1" u="sng" dirty="0" smtClean="0">
                <a:latin typeface="Palatino Linotype" pitchFamily="18" charset="0"/>
              </a:rPr>
              <a:t>H2O endogène</a:t>
            </a:r>
          </a:p>
          <a:p>
            <a:r>
              <a:rPr lang="fr-FR" sz="1400" dirty="0" smtClean="0">
                <a:latin typeface="Palatino Linotype" pitchFamily="18" charset="0"/>
              </a:rPr>
              <a:t>Métabolisme cellulaire  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652120" y="2636912"/>
            <a:ext cx="194421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u="sng" dirty="0" smtClean="0">
                <a:latin typeface="Palatino Linotype" pitchFamily="18" charset="0"/>
              </a:rPr>
              <a:t>Pertes insensibles</a:t>
            </a:r>
          </a:p>
          <a:p>
            <a:r>
              <a:rPr lang="fr-FR" sz="1400" dirty="0" smtClean="0">
                <a:latin typeface="Palatino Linotype" pitchFamily="18" charset="0"/>
              </a:rPr>
              <a:t>Respiration</a:t>
            </a:r>
          </a:p>
          <a:p>
            <a:r>
              <a:rPr lang="fr-FR" sz="1400" dirty="0" smtClean="0">
                <a:latin typeface="Palatino Linotype" pitchFamily="18" charset="0"/>
              </a:rPr>
              <a:t>transpiration</a:t>
            </a:r>
          </a:p>
          <a:p>
            <a:r>
              <a:rPr lang="fr-FR" b="1" i="1" u="sng" dirty="0" smtClean="0">
                <a:latin typeface="Palatino Linotype" pitchFamily="18" charset="0"/>
              </a:rPr>
              <a:t>Pertes digestives</a:t>
            </a:r>
          </a:p>
          <a:p>
            <a:endParaRPr lang="fr-FR" b="1" i="1" u="sng" dirty="0" smtClean="0">
              <a:latin typeface="Palatino Linotype" pitchFamily="18" charset="0"/>
            </a:endParaRPr>
          </a:p>
          <a:p>
            <a:r>
              <a:rPr lang="fr-FR" b="1" i="1" u="sng" dirty="0" smtClean="0">
                <a:latin typeface="Palatino Linotype" pitchFamily="18" charset="0"/>
              </a:rPr>
              <a:t>Pertes rénales </a:t>
            </a:r>
            <a:endParaRPr lang="fr-FR" b="1" i="1" u="sng" dirty="0">
              <a:latin typeface="Palatino Linotype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084168" y="4941168"/>
            <a:ext cx="1194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Palatino Linotype" pitchFamily="18" charset="0"/>
              </a:rPr>
              <a:t>SORTIES</a:t>
            </a:r>
            <a:endParaRPr lang="fr-FR" b="1" dirty="0">
              <a:latin typeface="Palatino Linotype" pitchFamily="18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123728" y="4941168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Palatino Linotype" pitchFamily="18" charset="0"/>
              </a:rPr>
              <a:t>ENTREES</a:t>
            </a:r>
            <a:endParaRPr lang="fr-FR" b="1" dirty="0">
              <a:latin typeface="Palatino Linotype" pitchFamily="18" charset="0"/>
            </a:endParaRPr>
          </a:p>
        </p:txBody>
      </p:sp>
      <p:sp>
        <p:nvSpPr>
          <p:cNvPr id="17" name="Égal 16"/>
          <p:cNvSpPr/>
          <p:nvPr/>
        </p:nvSpPr>
        <p:spPr>
          <a:xfrm>
            <a:off x="4139952" y="3068960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RAPPEL PHYSIOLOGIQUE(4)</a:t>
            </a:r>
            <a:endParaRPr lang="fr-FR" b="1" dirty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7624" y="1052736"/>
            <a:ext cx="698477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  <a:latin typeface="Palatino Linotype" pitchFamily="18" charset="0"/>
              </a:rPr>
              <a:t>LES MOUVEMENTS D’EAU ENTRE LES SECTEURS   </a:t>
            </a:r>
            <a:endParaRPr lang="fr-FR" sz="20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47664" y="2276872"/>
            <a:ext cx="1368152" cy="172819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851920" y="2276872"/>
            <a:ext cx="1440160" cy="165618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084168" y="2348880"/>
            <a:ext cx="1512168" cy="158417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259632" y="1916832"/>
            <a:ext cx="1991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latin typeface="Palatino Linotype" pitchFamily="18" charset="0"/>
              </a:rPr>
              <a:t>Secteur intracellulaire</a:t>
            </a:r>
            <a:endParaRPr lang="fr-FR" sz="1400" b="1" dirty="0">
              <a:latin typeface="Palatino Linotype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707904" y="1916832"/>
            <a:ext cx="18405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latin typeface="Palatino Linotype" pitchFamily="18" charset="0"/>
              </a:rPr>
              <a:t>Secteur interstitielle</a:t>
            </a:r>
            <a:endParaRPr lang="fr-FR" sz="1400" b="1" dirty="0">
              <a:latin typeface="Palatino Linotype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012160" y="1988840"/>
            <a:ext cx="18966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latin typeface="Palatino Linotype" pitchFamily="18" charset="0"/>
              </a:rPr>
              <a:t>Secteur  plasmatique</a:t>
            </a:r>
            <a:endParaRPr lang="fr-FR" sz="1400" b="1" dirty="0">
              <a:latin typeface="Palatino Linotype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915816" y="2852936"/>
            <a:ext cx="936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latin typeface="Palatino Linotype" pitchFamily="18" charset="0"/>
              </a:rPr>
              <a:t>Membrane cellulaire </a:t>
            </a:r>
            <a:endParaRPr lang="fr-FR" sz="1050" b="1" dirty="0">
              <a:latin typeface="Palatino Linotype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292080" y="2924944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latin typeface="Palatino Linotype" pitchFamily="18" charset="0"/>
              </a:rPr>
              <a:t>Membrane capillaire </a:t>
            </a:r>
            <a:endParaRPr lang="fr-FR" sz="1050" b="1" dirty="0">
              <a:latin typeface="Palatino Linotype" pitchFamily="18" charset="0"/>
            </a:endParaRPr>
          </a:p>
        </p:txBody>
      </p:sp>
      <p:sp>
        <p:nvSpPr>
          <p:cNvPr id="12" name="Flèche vers le haut 11"/>
          <p:cNvSpPr/>
          <p:nvPr/>
        </p:nvSpPr>
        <p:spPr>
          <a:xfrm>
            <a:off x="3131840" y="3861048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vers le haut 12"/>
          <p:cNvSpPr/>
          <p:nvPr/>
        </p:nvSpPr>
        <p:spPr>
          <a:xfrm>
            <a:off x="5436096" y="3861048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267744" y="4941168"/>
            <a:ext cx="2026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latin typeface="Palatino Linotype" pitchFamily="18" charset="0"/>
              </a:rPr>
              <a:t>Pression osmotique</a:t>
            </a:r>
            <a:endParaRPr lang="fr-FR" sz="1600" b="1" dirty="0">
              <a:latin typeface="Palatino Linotype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716016" y="4941168"/>
            <a:ext cx="1968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latin typeface="Palatino Linotype" pitchFamily="18" charset="0"/>
              </a:rPr>
              <a:t>Pression oncotique</a:t>
            </a:r>
            <a:endParaRPr lang="fr-FR" sz="1600" b="1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RAPPEL PHYSIOLOGIQUE(5) </a:t>
            </a:r>
            <a:endParaRPr lang="fr-FR" b="1" dirty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67544" y="1988840"/>
            <a:ext cx="8424936" cy="36724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1800" dirty="0" smtClean="0">
                <a:latin typeface="Palatino Linotype" pitchFamily="18" charset="0"/>
              </a:rPr>
              <a:t>Une proportion corporelle d’eau beaucoup plus élevée que chez l’adulte</a:t>
            </a:r>
          </a:p>
          <a:p>
            <a:pPr>
              <a:buFont typeface="Wingdings" pitchFamily="2" charset="2"/>
              <a:buChar char="§"/>
            </a:pPr>
            <a:r>
              <a:rPr lang="fr-FR" sz="1800" dirty="0" smtClean="0">
                <a:latin typeface="Palatino Linotype" pitchFamily="18" charset="0"/>
              </a:rPr>
              <a:t>La répartition se fait à l’avantage du secteur extracellulaire : 40 % à la naissance, 25 % à 1 an, 20 % à partir de 2 ans</a:t>
            </a:r>
          </a:p>
          <a:p>
            <a:pPr>
              <a:buFont typeface="Wingdings" pitchFamily="2" charset="2"/>
              <a:buChar char="§"/>
            </a:pPr>
            <a:r>
              <a:rPr lang="fr-FR" sz="1800" dirty="0" smtClean="0">
                <a:latin typeface="Palatino Linotype" pitchFamily="18" charset="0"/>
              </a:rPr>
              <a:t>Une immaturité du rein les premières semaine de vie </a:t>
            </a:r>
          </a:p>
          <a:p>
            <a:pPr>
              <a:buSzPct val="80000"/>
              <a:buNone/>
            </a:pPr>
            <a:r>
              <a:rPr lang="fr-FR" sz="1800" dirty="0" smtClean="0">
                <a:latin typeface="Palatino Linotype" pitchFamily="18" charset="0"/>
              </a:rPr>
              <a:t>                   Le faible pouvoir de concentration des urines (</a:t>
            </a:r>
            <a:r>
              <a:rPr lang="fr-FR" sz="1800" b="1" i="1" dirty="0" smtClean="0">
                <a:latin typeface="Palatino Linotype" pitchFamily="18" charset="0"/>
              </a:rPr>
              <a:t>perte d’eau</a:t>
            </a:r>
            <a:r>
              <a:rPr lang="fr-FR" sz="1800" dirty="0" smtClean="0">
                <a:latin typeface="Palatino Linotype" pitchFamily="18" charset="0"/>
              </a:rPr>
              <a:t>) </a:t>
            </a:r>
          </a:p>
          <a:p>
            <a:pPr>
              <a:buNone/>
            </a:pPr>
            <a:r>
              <a:rPr lang="fr-FR" sz="1800" dirty="0" smtClean="0">
                <a:latin typeface="Palatino Linotype" pitchFamily="18" charset="0"/>
              </a:rPr>
              <a:t>                    Le faible pouvoir de rétention du sodium (</a:t>
            </a:r>
            <a:r>
              <a:rPr lang="fr-FR" sz="1800" b="1" i="1" dirty="0" smtClean="0">
                <a:latin typeface="Palatino Linotype" pitchFamily="18" charset="0"/>
              </a:rPr>
              <a:t>perte de sodium</a:t>
            </a:r>
            <a:r>
              <a:rPr lang="fr-FR" sz="1800" dirty="0" smtClean="0">
                <a:latin typeface="Palatino Linotype" pitchFamily="18" charset="0"/>
              </a:rPr>
              <a:t>) </a:t>
            </a:r>
          </a:p>
          <a:p>
            <a:pPr>
              <a:buNone/>
            </a:pPr>
            <a:r>
              <a:rPr lang="fr-FR" sz="1800" dirty="0" smtClean="0">
                <a:latin typeface="Palatino Linotype" pitchFamily="18" charset="0"/>
              </a:rPr>
              <a:t>                    Le faible pouvoir d’excrétion des ions H+ (</a:t>
            </a:r>
            <a:r>
              <a:rPr lang="fr-FR" sz="1800" b="1" i="1" dirty="0" smtClean="0">
                <a:latin typeface="Palatino Linotype" pitchFamily="18" charset="0"/>
              </a:rPr>
              <a:t>favorise l’acidose</a:t>
            </a:r>
            <a:r>
              <a:rPr lang="fr-FR" sz="1800" dirty="0" smtClean="0">
                <a:latin typeface="Palatino Linotype" pitchFamily="18" charset="0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fr-FR" sz="1800" dirty="0" smtClean="0">
                <a:latin typeface="Palatino Linotype" pitchFamily="18" charset="0"/>
              </a:rPr>
              <a:t>Un taux de renouvellement de la composante liquidienne de l’organisme beaucoup plus rapide</a:t>
            </a:r>
          </a:p>
          <a:p>
            <a:pPr>
              <a:buFont typeface="Wingdings" pitchFamily="2" charset="2"/>
              <a:buChar char="§"/>
            </a:pPr>
            <a:r>
              <a:rPr lang="fr-FR" sz="1800" dirty="0" smtClean="0">
                <a:latin typeface="Palatino Linotype" pitchFamily="18" charset="0"/>
              </a:rPr>
              <a:t>la dépendance de l’entourage pour les apports hydriques</a:t>
            </a:r>
            <a:endParaRPr lang="fr-FR" sz="1800" dirty="0">
              <a:latin typeface="Palatino Linotype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7624" y="1052736"/>
            <a:ext cx="698477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i="1" dirty="0" smtClean="0">
                <a:solidFill>
                  <a:schemeClr val="tx1"/>
                </a:solidFill>
                <a:latin typeface="Palatino Linotype" pitchFamily="18" charset="0"/>
              </a:rPr>
              <a:t>PARTICULARITES PHYSIOLOGIQUES DU NOURRISSON </a:t>
            </a:r>
            <a:endParaRPr lang="fr-FR" sz="2000" b="1" i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5" name="Flèche droite 4"/>
          <p:cNvSpPr/>
          <p:nvPr/>
        </p:nvSpPr>
        <p:spPr>
          <a:xfrm>
            <a:off x="467544" y="55892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547665" y="5589240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Risque de déshydratation est d’autant plus élevé que l’enfant est plus petit</a:t>
            </a:r>
            <a:endParaRPr lang="fr-FR" sz="2400" b="1" dirty="0">
              <a:solidFill>
                <a:schemeClr val="accent1">
                  <a:lumMod val="75000"/>
                </a:schemeClr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PHYSIOPATHOLOGIE(1)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fr-FR" dirty="0" smtClean="0">
                <a:latin typeface="Palatino Linotype" pitchFamily="18" charset="0"/>
              </a:rPr>
              <a:t>La déshydratation résulte : 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fr-FR" dirty="0" smtClean="0">
                <a:latin typeface="Palatino Linotype" pitchFamily="18" charset="0"/>
              </a:rPr>
              <a:t> Une perte excessive de liquide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fr-FR" dirty="0" smtClean="0">
                <a:latin typeface="Palatino Linotype" pitchFamily="18" charset="0"/>
              </a:rPr>
              <a:t> Un apport insuffisant  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fr-FR" dirty="0" smtClean="0">
                <a:latin typeface="Palatino Linotype" pitchFamily="18" charset="0"/>
              </a:rPr>
              <a:t> les deux à la fois </a:t>
            </a:r>
            <a:endParaRPr lang="fr-FR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4436</TotalTime>
  <Words>1731</Words>
  <Application>Microsoft Office PowerPoint</Application>
  <PresentationFormat>Affichage à l'écran (4:3)</PresentationFormat>
  <Paragraphs>368</Paragraphs>
  <Slides>30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Thème Office</vt:lpstr>
      <vt:lpstr>LA DESHYDRATATION  AIGUE </vt:lpstr>
      <vt:lpstr>DEFINITION </vt:lpstr>
      <vt:lpstr>INTERET </vt:lpstr>
      <vt:lpstr>RAPPEL PHYSIOLOGIQUE(1) </vt:lpstr>
      <vt:lpstr>RAPPEL PHYSIOLOGIQUE(2) </vt:lpstr>
      <vt:lpstr>RAPPEL PHYSIOLOGIQUE(3) </vt:lpstr>
      <vt:lpstr>RAPPEL PHYSIOLOGIQUE(4)</vt:lpstr>
      <vt:lpstr>RAPPEL PHYSIOLOGIQUE(5) </vt:lpstr>
      <vt:lpstr>PHYSIOPATHOLOGIE(1) </vt:lpstr>
      <vt:lpstr>Diapositive 10</vt:lpstr>
      <vt:lpstr>PHYSIOPATHOLOGIE(3) </vt:lpstr>
      <vt:lpstr>PHYSIOPATHOLOGIE(4) </vt:lpstr>
      <vt:lpstr>PHYSIOPATHOLOGIE(5) </vt:lpstr>
      <vt:lpstr>PHYSIOPATHOLOGIE(6) </vt:lpstr>
      <vt:lpstr>DIAGNOSTIC POSITIF(1) </vt:lpstr>
      <vt:lpstr>DIAGNOSTIC POSITIF(2) </vt:lpstr>
      <vt:lpstr>DIAGNOSTIC POSITIF(3) </vt:lpstr>
      <vt:lpstr>DIAGNOSTIC POSITIF(4) </vt:lpstr>
      <vt:lpstr>DIAGNOSTIC POSITIF(5) </vt:lpstr>
      <vt:lpstr>DIAGNOSTIC POSITIF(6) </vt:lpstr>
      <vt:lpstr>LES ETIOLOGIES 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PREVENTION </vt:lpstr>
      <vt:lpstr>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DESHYDRATATION  AIGUE </dc:title>
  <dc:creator>dell</dc:creator>
  <cp:lastModifiedBy>dell</cp:lastModifiedBy>
  <cp:revision>106</cp:revision>
  <dcterms:created xsi:type="dcterms:W3CDTF">2015-09-14T16:36:08Z</dcterms:created>
  <dcterms:modified xsi:type="dcterms:W3CDTF">2016-09-21T20:44:29Z</dcterms:modified>
</cp:coreProperties>
</file>