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57"/>
  </p:notesMasterIdLst>
  <p:sldIdLst>
    <p:sldId id="256" r:id="rId2"/>
    <p:sldId id="314" r:id="rId3"/>
    <p:sldId id="330" r:id="rId4"/>
    <p:sldId id="331" r:id="rId5"/>
    <p:sldId id="315" r:id="rId6"/>
    <p:sldId id="329" r:id="rId7"/>
    <p:sldId id="281" r:id="rId8"/>
    <p:sldId id="313" r:id="rId9"/>
    <p:sldId id="316" r:id="rId10"/>
    <p:sldId id="277" r:id="rId11"/>
    <p:sldId id="301" r:id="rId12"/>
    <p:sldId id="333" r:id="rId13"/>
    <p:sldId id="332" r:id="rId14"/>
    <p:sldId id="336" r:id="rId15"/>
    <p:sldId id="300" r:id="rId16"/>
    <p:sldId id="311" r:id="rId17"/>
    <p:sldId id="282" r:id="rId18"/>
    <p:sldId id="304" r:id="rId19"/>
    <p:sldId id="305" r:id="rId20"/>
    <p:sldId id="268" r:id="rId21"/>
    <p:sldId id="278" r:id="rId22"/>
    <p:sldId id="270" r:id="rId23"/>
    <p:sldId id="328" r:id="rId24"/>
    <p:sldId id="327" r:id="rId25"/>
    <p:sldId id="306" r:id="rId26"/>
    <p:sldId id="271" r:id="rId27"/>
    <p:sldId id="257" r:id="rId28"/>
    <p:sldId id="339" r:id="rId29"/>
    <p:sldId id="258" r:id="rId30"/>
    <p:sldId id="260" r:id="rId31"/>
    <p:sldId id="259" r:id="rId32"/>
    <p:sldId id="307" r:id="rId33"/>
    <p:sldId id="261" r:id="rId34"/>
    <p:sldId id="291" r:id="rId35"/>
    <p:sldId id="274" r:id="rId36"/>
    <p:sldId id="275" r:id="rId37"/>
    <p:sldId id="276" r:id="rId38"/>
    <p:sldId id="263" r:id="rId39"/>
    <p:sldId id="264" r:id="rId40"/>
    <p:sldId id="340" r:id="rId41"/>
    <p:sldId id="265" r:id="rId42"/>
    <p:sldId id="312" r:id="rId43"/>
    <p:sldId id="317" r:id="rId44"/>
    <p:sldId id="318" r:id="rId45"/>
    <p:sldId id="341" r:id="rId46"/>
    <p:sldId id="338" r:id="rId47"/>
    <p:sldId id="319" r:id="rId48"/>
    <p:sldId id="320" r:id="rId49"/>
    <p:sldId id="342" r:id="rId50"/>
    <p:sldId id="321" r:id="rId51"/>
    <p:sldId id="322" r:id="rId52"/>
    <p:sldId id="323" r:id="rId53"/>
    <p:sldId id="324" r:id="rId54"/>
    <p:sldId id="325" r:id="rId55"/>
    <p:sldId id="326"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86380" autoAdjust="0"/>
  </p:normalViewPr>
  <p:slideViewPr>
    <p:cSldViewPr>
      <p:cViewPr varScale="1">
        <p:scale>
          <a:sx n="70" d="100"/>
          <a:sy n="70" d="100"/>
        </p:scale>
        <p:origin x="1368" y="60"/>
      </p:cViewPr>
      <p:guideLst>
        <p:guide orient="horz" pos="2160"/>
        <p:guide pos="2880"/>
      </p:guideLst>
    </p:cSldViewPr>
  </p:slideViewPr>
  <p:outlineViewPr>
    <p:cViewPr>
      <p:scale>
        <a:sx n="33" d="100"/>
        <a:sy n="33" d="100"/>
      </p:scale>
      <p:origin x="258" y="4288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01D98-7818-439D-A4B3-4BF45212106C}" type="datetimeFigureOut">
              <a:rPr lang="fr-FR" smtClean="0"/>
              <a:pPr/>
              <a:t>03/10/2020</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F0EB24-EC41-48C3-9A08-48D327933760}" type="slidenum">
              <a:rPr lang="fr-FR" smtClean="0"/>
              <a:pPr/>
              <a:t>‹N°›</a:t>
            </a:fld>
            <a:endParaRPr lang="fr-FR" dirty="0"/>
          </a:p>
        </p:txBody>
      </p:sp>
    </p:spTree>
    <p:extLst>
      <p:ext uri="{BB962C8B-B14F-4D97-AF65-F5344CB8AC3E}">
        <p14:creationId xmlns:p14="http://schemas.microsoft.com/office/powerpoint/2010/main" val="243270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1</a:t>
            </a:fld>
            <a:endParaRPr lang="fr-FR"/>
          </a:p>
        </p:txBody>
      </p:sp>
    </p:spTree>
    <p:extLst>
      <p:ext uri="{BB962C8B-B14F-4D97-AF65-F5344CB8AC3E}">
        <p14:creationId xmlns:p14="http://schemas.microsoft.com/office/powerpoint/2010/main" val="3625653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a:t>
            </a:r>
            <a:r>
              <a:rPr lang="fr-FR" baseline="0" dirty="0" smtClean="0"/>
              <a:t> </a:t>
            </a:r>
            <a:r>
              <a:rPr lang="fr-FR" dirty="0" smtClean="0"/>
              <a:t>prescription « réflexe » si fréquente lors de la constatation de la moindre anémie</a:t>
            </a:r>
            <a:r>
              <a:rPr lang="fr-FR" baseline="0" dirty="0" smtClean="0"/>
              <a:t> doit </a:t>
            </a:r>
            <a:r>
              <a:rPr lang="fr-FR" baseline="0" dirty="0" err="1" smtClean="0"/>
              <a:t>etre</a:t>
            </a:r>
            <a:r>
              <a:rPr lang="fr-FR" baseline="0" dirty="0" smtClean="0"/>
              <a:t> </a:t>
            </a:r>
            <a:r>
              <a:rPr lang="fr-FR" baseline="0" dirty="0" err="1" smtClean="0"/>
              <a:t>abondonnée</a:t>
            </a:r>
            <a:r>
              <a:rPr lang="fr-FR" baseline="0" dirty="0" smtClean="0"/>
              <a:t> et un</a:t>
            </a:r>
            <a:r>
              <a:rPr lang="fr-FR" dirty="0" smtClean="0"/>
              <a:t> raisonnement rigoureux doit la précéder. </a:t>
            </a:r>
            <a:endParaRPr lang="fr-FR" dirty="0"/>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10</a:t>
            </a:fld>
            <a:endParaRPr lang="fr-FR"/>
          </a:p>
        </p:txBody>
      </p:sp>
    </p:spTree>
    <p:extLst>
      <p:ext uri="{BB962C8B-B14F-4D97-AF65-F5344CB8AC3E}">
        <p14:creationId xmlns:p14="http://schemas.microsoft.com/office/powerpoint/2010/main" val="240482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11</a:t>
            </a:fld>
            <a:endParaRPr lang="fr-FR"/>
          </a:p>
        </p:txBody>
      </p:sp>
    </p:spTree>
    <p:extLst>
      <p:ext uri="{BB962C8B-B14F-4D97-AF65-F5344CB8AC3E}">
        <p14:creationId xmlns:p14="http://schemas.microsoft.com/office/powerpoint/2010/main" val="2756345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12</a:t>
            </a:fld>
            <a:endParaRPr lang="fr-FR" dirty="0"/>
          </a:p>
        </p:txBody>
      </p:sp>
    </p:spTree>
    <p:extLst>
      <p:ext uri="{BB962C8B-B14F-4D97-AF65-F5344CB8AC3E}">
        <p14:creationId xmlns:p14="http://schemas.microsoft.com/office/powerpoint/2010/main" val="2796655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13</a:t>
            </a:fld>
            <a:endParaRPr lang="fr-FR"/>
          </a:p>
        </p:txBody>
      </p:sp>
    </p:spTree>
    <p:extLst>
      <p:ext uri="{BB962C8B-B14F-4D97-AF65-F5344CB8AC3E}">
        <p14:creationId xmlns:p14="http://schemas.microsoft.com/office/powerpoint/2010/main" val="1736468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14</a:t>
            </a:fld>
            <a:endParaRPr lang="fr-FR"/>
          </a:p>
        </p:txBody>
      </p:sp>
    </p:spTree>
    <p:extLst>
      <p:ext uri="{BB962C8B-B14F-4D97-AF65-F5344CB8AC3E}">
        <p14:creationId xmlns:p14="http://schemas.microsoft.com/office/powerpoint/2010/main" val="4251673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r>
              <a:rPr lang="fr-FR" dirty="0" smtClean="0"/>
              <a:t>car le nourrisson bénéficie du stock de fer acquis pendant le dernier trimestre de la grossesse</a:t>
            </a:r>
          </a:p>
          <a:p>
            <a:pPr>
              <a:buFontTx/>
              <a:buChar char="-"/>
            </a:pPr>
            <a:r>
              <a:rPr lang="fr-FR" dirty="0" smtClean="0"/>
              <a:t>les besoins sont ensuite plus importants - ils sont calculés pour couvrir les besoins liés à la croissance et compenser les pertes (intestinales, urinaires)</a:t>
            </a:r>
            <a:endParaRPr lang="fr-FR" dirty="0"/>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15</a:t>
            </a:fld>
            <a:endParaRPr lang="fr-FR" dirty="0"/>
          </a:p>
        </p:txBody>
      </p:sp>
    </p:spTree>
    <p:extLst>
      <p:ext uri="{BB962C8B-B14F-4D97-AF65-F5344CB8AC3E}">
        <p14:creationId xmlns:p14="http://schemas.microsoft.com/office/powerpoint/2010/main" val="3356676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16</a:t>
            </a:fld>
            <a:endParaRPr lang="fr-FR"/>
          </a:p>
        </p:txBody>
      </p:sp>
    </p:spTree>
    <p:extLst>
      <p:ext uri="{BB962C8B-B14F-4D97-AF65-F5344CB8AC3E}">
        <p14:creationId xmlns:p14="http://schemas.microsoft.com/office/powerpoint/2010/main" val="939071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fr-FR" dirty="0" smtClean="0"/>
              <a:t>Chaque jour on perd environ 1 mg de Fer (non représenté sur le schéma) , cette quantité est récupéré par absorption intestinale du Fer apportée par l’alimentation. Un déséquilibre entre l’apport et les besoins se manifestera plus ou moins vite par une anomalie (carence ou surcharge).</a:t>
            </a:r>
          </a:p>
        </p:txBody>
      </p:sp>
    </p:spTree>
    <p:extLst>
      <p:ext uri="{BB962C8B-B14F-4D97-AF65-F5344CB8AC3E}">
        <p14:creationId xmlns:p14="http://schemas.microsoft.com/office/powerpoint/2010/main" val="456888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Par exemple, un adulte nécessitera entre 1 et 2mg de fer par jour mais il devra en consommer quotidiennement entre 10 et 15mg</a:t>
            </a:r>
            <a:endParaRPr lang="fr-FR" dirty="0"/>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18</a:t>
            </a:fld>
            <a:endParaRPr lang="fr-FR"/>
          </a:p>
        </p:txBody>
      </p:sp>
    </p:spTree>
    <p:extLst>
      <p:ext uri="{BB962C8B-B14F-4D97-AF65-F5344CB8AC3E}">
        <p14:creationId xmlns:p14="http://schemas.microsoft.com/office/powerpoint/2010/main" val="2828744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19</a:t>
            </a:fld>
            <a:endParaRPr lang="fr-FR"/>
          </a:p>
        </p:txBody>
      </p:sp>
    </p:spTree>
    <p:extLst>
      <p:ext uri="{BB962C8B-B14F-4D97-AF65-F5344CB8AC3E}">
        <p14:creationId xmlns:p14="http://schemas.microsoft.com/office/powerpoint/2010/main" val="392647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2</a:t>
            </a:fld>
            <a:endParaRPr lang="fr-FR" dirty="0"/>
          </a:p>
        </p:txBody>
      </p:sp>
    </p:spTree>
    <p:extLst>
      <p:ext uri="{BB962C8B-B14F-4D97-AF65-F5344CB8AC3E}">
        <p14:creationId xmlns:p14="http://schemas.microsoft.com/office/powerpoint/2010/main" val="3659622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20</a:t>
            </a:fld>
            <a:endParaRPr lang="fr-FR"/>
          </a:p>
        </p:txBody>
      </p:sp>
    </p:spTree>
    <p:extLst>
      <p:ext uri="{BB962C8B-B14F-4D97-AF65-F5344CB8AC3E}">
        <p14:creationId xmlns:p14="http://schemas.microsoft.com/office/powerpoint/2010/main" val="928171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21</a:t>
            </a:fld>
            <a:endParaRPr lang="fr-FR"/>
          </a:p>
        </p:txBody>
      </p:sp>
    </p:spTree>
    <p:extLst>
      <p:ext uri="{BB962C8B-B14F-4D97-AF65-F5344CB8AC3E}">
        <p14:creationId xmlns:p14="http://schemas.microsoft.com/office/powerpoint/2010/main" val="354741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22</a:t>
            </a:fld>
            <a:endParaRPr lang="fr-FR"/>
          </a:p>
        </p:txBody>
      </p:sp>
    </p:spTree>
    <p:extLst>
      <p:ext uri="{BB962C8B-B14F-4D97-AF65-F5344CB8AC3E}">
        <p14:creationId xmlns:p14="http://schemas.microsoft.com/office/powerpoint/2010/main" val="3932807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23</a:t>
            </a:fld>
            <a:endParaRPr lang="fr-FR" dirty="0"/>
          </a:p>
        </p:txBody>
      </p:sp>
    </p:spTree>
    <p:extLst>
      <p:ext uri="{BB962C8B-B14F-4D97-AF65-F5344CB8AC3E}">
        <p14:creationId xmlns:p14="http://schemas.microsoft.com/office/powerpoint/2010/main" val="443890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24</a:t>
            </a:fld>
            <a:endParaRPr lang="fr-FR" dirty="0"/>
          </a:p>
        </p:txBody>
      </p:sp>
    </p:spTree>
    <p:extLst>
      <p:ext uri="{BB962C8B-B14F-4D97-AF65-F5344CB8AC3E}">
        <p14:creationId xmlns:p14="http://schemas.microsoft.com/office/powerpoint/2010/main" val="1073077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25</a:t>
            </a:fld>
            <a:endParaRPr lang="fr-FR" dirty="0"/>
          </a:p>
        </p:txBody>
      </p:sp>
    </p:spTree>
    <p:extLst>
      <p:ext uri="{BB962C8B-B14F-4D97-AF65-F5344CB8AC3E}">
        <p14:creationId xmlns:p14="http://schemas.microsoft.com/office/powerpoint/2010/main" val="3760031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26</a:t>
            </a:fld>
            <a:endParaRPr lang="fr-FR"/>
          </a:p>
        </p:txBody>
      </p:sp>
    </p:spTree>
    <p:extLst>
      <p:ext uri="{BB962C8B-B14F-4D97-AF65-F5344CB8AC3E}">
        <p14:creationId xmlns:p14="http://schemas.microsoft.com/office/powerpoint/2010/main" val="399561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27</a:t>
            </a:fld>
            <a:endParaRPr lang="fr-FR"/>
          </a:p>
        </p:txBody>
      </p:sp>
    </p:spTree>
    <p:extLst>
      <p:ext uri="{BB962C8B-B14F-4D97-AF65-F5344CB8AC3E}">
        <p14:creationId xmlns:p14="http://schemas.microsoft.com/office/powerpoint/2010/main" val="3747295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28</a:t>
            </a:fld>
            <a:endParaRPr lang="fr-FR" dirty="0"/>
          </a:p>
        </p:txBody>
      </p:sp>
    </p:spTree>
    <p:extLst>
      <p:ext uri="{BB962C8B-B14F-4D97-AF65-F5344CB8AC3E}">
        <p14:creationId xmlns:p14="http://schemas.microsoft.com/office/powerpoint/2010/main" val="1162859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29</a:t>
            </a:fld>
            <a:endParaRPr lang="fr-FR"/>
          </a:p>
        </p:txBody>
      </p:sp>
    </p:spTree>
    <p:extLst>
      <p:ext uri="{BB962C8B-B14F-4D97-AF65-F5344CB8AC3E}">
        <p14:creationId xmlns:p14="http://schemas.microsoft.com/office/powerpoint/2010/main" val="425142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3</a:t>
            </a:fld>
            <a:endParaRPr lang="fr-FR" dirty="0"/>
          </a:p>
        </p:txBody>
      </p:sp>
    </p:spTree>
    <p:extLst>
      <p:ext uri="{BB962C8B-B14F-4D97-AF65-F5344CB8AC3E}">
        <p14:creationId xmlns:p14="http://schemas.microsoft.com/office/powerpoint/2010/main" val="3472237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30</a:t>
            </a:fld>
            <a:endParaRPr lang="fr-FR"/>
          </a:p>
        </p:txBody>
      </p:sp>
    </p:spTree>
    <p:extLst>
      <p:ext uri="{BB962C8B-B14F-4D97-AF65-F5344CB8AC3E}">
        <p14:creationId xmlns:p14="http://schemas.microsoft.com/office/powerpoint/2010/main" val="1439796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31</a:t>
            </a:fld>
            <a:endParaRPr lang="fr-FR"/>
          </a:p>
        </p:txBody>
      </p:sp>
    </p:spTree>
    <p:extLst>
      <p:ext uri="{BB962C8B-B14F-4D97-AF65-F5344CB8AC3E}">
        <p14:creationId xmlns:p14="http://schemas.microsoft.com/office/powerpoint/2010/main" val="3264689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32</a:t>
            </a:fld>
            <a:endParaRPr lang="fr-FR"/>
          </a:p>
        </p:txBody>
      </p:sp>
    </p:spTree>
    <p:extLst>
      <p:ext uri="{BB962C8B-B14F-4D97-AF65-F5344CB8AC3E}">
        <p14:creationId xmlns:p14="http://schemas.microsoft.com/office/powerpoint/2010/main" val="958862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33</a:t>
            </a:fld>
            <a:endParaRPr lang="fr-FR"/>
          </a:p>
        </p:txBody>
      </p:sp>
    </p:spTree>
    <p:extLst>
      <p:ext uri="{BB962C8B-B14F-4D97-AF65-F5344CB8AC3E}">
        <p14:creationId xmlns:p14="http://schemas.microsoft.com/office/powerpoint/2010/main" val="2737220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34</a:t>
            </a:fld>
            <a:endParaRPr lang="fr-FR"/>
          </a:p>
        </p:txBody>
      </p:sp>
    </p:spTree>
    <p:extLst>
      <p:ext uri="{BB962C8B-B14F-4D97-AF65-F5344CB8AC3E}">
        <p14:creationId xmlns:p14="http://schemas.microsoft.com/office/powerpoint/2010/main" val="2588912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35</a:t>
            </a:fld>
            <a:endParaRPr lang="fr-FR"/>
          </a:p>
        </p:txBody>
      </p:sp>
    </p:spTree>
    <p:extLst>
      <p:ext uri="{BB962C8B-B14F-4D97-AF65-F5344CB8AC3E}">
        <p14:creationId xmlns:p14="http://schemas.microsoft.com/office/powerpoint/2010/main" val="4236343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fer injectable n’est pas plus rapidement efficace : il est de disponibilité moins bonne dans les tissus (fixation en partie sous forme d’hémosidérine non mobilisable), n’est pas supérieur au fer per os, même dans les cas de malabsorption, et a été responsable de fréquents accidents de choc anaphylactique. Il n’est logique que chez les insuffisants rénaux dialysés sous EPO (par voie intraveineuse). </a:t>
            </a:r>
          </a:p>
          <a:p>
            <a:endParaRPr lang="fr-FR" dirty="0"/>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36</a:t>
            </a:fld>
            <a:endParaRPr lang="fr-FR"/>
          </a:p>
        </p:txBody>
      </p:sp>
    </p:spTree>
    <p:extLst>
      <p:ext uri="{BB962C8B-B14F-4D97-AF65-F5344CB8AC3E}">
        <p14:creationId xmlns:p14="http://schemas.microsoft.com/office/powerpoint/2010/main" val="3503503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37</a:t>
            </a:fld>
            <a:endParaRPr lang="fr-FR"/>
          </a:p>
        </p:txBody>
      </p:sp>
    </p:spTree>
    <p:extLst>
      <p:ext uri="{BB962C8B-B14F-4D97-AF65-F5344CB8AC3E}">
        <p14:creationId xmlns:p14="http://schemas.microsoft.com/office/powerpoint/2010/main" val="1576400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38</a:t>
            </a:fld>
            <a:endParaRPr lang="fr-FR"/>
          </a:p>
        </p:txBody>
      </p:sp>
    </p:spTree>
    <p:extLst>
      <p:ext uri="{BB962C8B-B14F-4D97-AF65-F5344CB8AC3E}">
        <p14:creationId xmlns:p14="http://schemas.microsoft.com/office/powerpoint/2010/main" val="2714602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39</a:t>
            </a:fld>
            <a:endParaRPr lang="fr-FR" dirty="0"/>
          </a:p>
        </p:txBody>
      </p:sp>
    </p:spTree>
    <p:extLst>
      <p:ext uri="{BB962C8B-B14F-4D97-AF65-F5344CB8AC3E}">
        <p14:creationId xmlns:p14="http://schemas.microsoft.com/office/powerpoint/2010/main" val="299709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4</a:t>
            </a:fld>
            <a:endParaRPr lang="fr-FR" dirty="0"/>
          </a:p>
        </p:txBody>
      </p:sp>
    </p:spTree>
    <p:extLst>
      <p:ext uri="{BB962C8B-B14F-4D97-AF65-F5344CB8AC3E}">
        <p14:creationId xmlns:p14="http://schemas.microsoft.com/office/powerpoint/2010/main" val="960486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40</a:t>
            </a:fld>
            <a:endParaRPr lang="fr-FR" dirty="0"/>
          </a:p>
        </p:txBody>
      </p:sp>
    </p:spTree>
    <p:extLst>
      <p:ext uri="{BB962C8B-B14F-4D97-AF65-F5344CB8AC3E}">
        <p14:creationId xmlns:p14="http://schemas.microsoft.com/office/powerpoint/2010/main" val="151812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41</a:t>
            </a:fld>
            <a:endParaRPr lang="fr-FR" dirty="0"/>
          </a:p>
        </p:txBody>
      </p:sp>
    </p:spTree>
    <p:extLst>
      <p:ext uri="{BB962C8B-B14F-4D97-AF65-F5344CB8AC3E}">
        <p14:creationId xmlns:p14="http://schemas.microsoft.com/office/powerpoint/2010/main" val="162907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42</a:t>
            </a:fld>
            <a:endParaRPr lang="fr-FR" dirty="0"/>
          </a:p>
        </p:txBody>
      </p:sp>
    </p:spTree>
    <p:extLst>
      <p:ext uri="{BB962C8B-B14F-4D97-AF65-F5344CB8AC3E}">
        <p14:creationId xmlns:p14="http://schemas.microsoft.com/office/powerpoint/2010/main" val="1543883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43</a:t>
            </a:fld>
            <a:endParaRPr lang="fr-FR" dirty="0"/>
          </a:p>
        </p:txBody>
      </p:sp>
    </p:spTree>
    <p:extLst>
      <p:ext uri="{BB962C8B-B14F-4D97-AF65-F5344CB8AC3E}">
        <p14:creationId xmlns:p14="http://schemas.microsoft.com/office/powerpoint/2010/main" val="1961288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44</a:t>
            </a:fld>
            <a:endParaRPr lang="fr-FR" dirty="0"/>
          </a:p>
        </p:txBody>
      </p:sp>
    </p:spTree>
    <p:extLst>
      <p:ext uri="{BB962C8B-B14F-4D97-AF65-F5344CB8AC3E}">
        <p14:creationId xmlns:p14="http://schemas.microsoft.com/office/powerpoint/2010/main" val="630383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45</a:t>
            </a:fld>
            <a:endParaRPr lang="fr-FR" dirty="0"/>
          </a:p>
        </p:txBody>
      </p:sp>
    </p:spTree>
    <p:extLst>
      <p:ext uri="{BB962C8B-B14F-4D97-AF65-F5344CB8AC3E}">
        <p14:creationId xmlns:p14="http://schemas.microsoft.com/office/powerpoint/2010/main" val="674817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46</a:t>
            </a:fld>
            <a:endParaRPr lang="fr-FR" dirty="0"/>
          </a:p>
        </p:txBody>
      </p:sp>
    </p:spTree>
    <p:extLst>
      <p:ext uri="{BB962C8B-B14F-4D97-AF65-F5344CB8AC3E}">
        <p14:creationId xmlns:p14="http://schemas.microsoft.com/office/powerpoint/2010/main" val="34756040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47</a:t>
            </a:fld>
            <a:endParaRPr lang="fr-FR" dirty="0"/>
          </a:p>
        </p:txBody>
      </p:sp>
    </p:spTree>
    <p:extLst>
      <p:ext uri="{BB962C8B-B14F-4D97-AF65-F5344CB8AC3E}">
        <p14:creationId xmlns:p14="http://schemas.microsoft.com/office/powerpoint/2010/main" val="16254854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48</a:t>
            </a:fld>
            <a:endParaRPr lang="fr-FR" dirty="0"/>
          </a:p>
        </p:txBody>
      </p:sp>
    </p:spTree>
    <p:extLst>
      <p:ext uri="{BB962C8B-B14F-4D97-AF65-F5344CB8AC3E}">
        <p14:creationId xmlns:p14="http://schemas.microsoft.com/office/powerpoint/2010/main" val="18136620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49</a:t>
            </a:fld>
            <a:endParaRPr lang="fr-FR" dirty="0"/>
          </a:p>
        </p:txBody>
      </p:sp>
    </p:spTree>
    <p:extLst>
      <p:ext uri="{BB962C8B-B14F-4D97-AF65-F5344CB8AC3E}">
        <p14:creationId xmlns:p14="http://schemas.microsoft.com/office/powerpoint/2010/main" val="37815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5</a:t>
            </a:fld>
            <a:endParaRPr lang="fr-FR" dirty="0"/>
          </a:p>
        </p:txBody>
      </p:sp>
    </p:spTree>
    <p:extLst>
      <p:ext uri="{BB962C8B-B14F-4D97-AF65-F5344CB8AC3E}">
        <p14:creationId xmlns:p14="http://schemas.microsoft.com/office/powerpoint/2010/main" val="3866606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50</a:t>
            </a:fld>
            <a:endParaRPr lang="fr-FR" dirty="0"/>
          </a:p>
        </p:txBody>
      </p:sp>
    </p:spTree>
    <p:extLst>
      <p:ext uri="{BB962C8B-B14F-4D97-AF65-F5344CB8AC3E}">
        <p14:creationId xmlns:p14="http://schemas.microsoft.com/office/powerpoint/2010/main" val="36781855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51</a:t>
            </a:fld>
            <a:endParaRPr lang="fr-FR" dirty="0"/>
          </a:p>
        </p:txBody>
      </p:sp>
    </p:spTree>
    <p:extLst>
      <p:ext uri="{BB962C8B-B14F-4D97-AF65-F5344CB8AC3E}">
        <p14:creationId xmlns:p14="http://schemas.microsoft.com/office/powerpoint/2010/main" val="9873657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52</a:t>
            </a:fld>
            <a:endParaRPr lang="fr-FR" dirty="0"/>
          </a:p>
        </p:txBody>
      </p:sp>
    </p:spTree>
    <p:extLst>
      <p:ext uri="{BB962C8B-B14F-4D97-AF65-F5344CB8AC3E}">
        <p14:creationId xmlns:p14="http://schemas.microsoft.com/office/powerpoint/2010/main" val="40289266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53</a:t>
            </a:fld>
            <a:endParaRPr lang="fr-FR" dirty="0"/>
          </a:p>
        </p:txBody>
      </p:sp>
    </p:spTree>
    <p:extLst>
      <p:ext uri="{BB962C8B-B14F-4D97-AF65-F5344CB8AC3E}">
        <p14:creationId xmlns:p14="http://schemas.microsoft.com/office/powerpoint/2010/main" val="1672936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54</a:t>
            </a:fld>
            <a:endParaRPr lang="fr-FR" dirty="0"/>
          </a:p>
        </p:txBody>
      </p:sp>
    </p:spTree>
    <p:extLst>
      <p:ext uri="{BB962C8B-B14F-4D97-AF65-F5344CB8AC3E}">
        <p14:creationId xmlns:p14="http://schemas.microsoft.com/office/powerpoint/2010/main" val="28856044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55</a:t>
            </a:fld>
            <a:endParaRPr lang="fr-FR" dirty="0"/>
          </a:p>
        </p:txBody>
      </p:sp>
    </p:spTree>
    <p:extLst>
      <p:ext uri="{BB962C8B-B14F-4D97-AF65-F5344CB8AC3E}">
        <p14:creationId xmlns:p14="http://schemas.microsoft.com/office/powerpoint/2010/main" val="1479918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6</a:t>
            </a:fld>
            <a:endParaRPr lang="fr-FR" dirty="0"/>
          </a:p>
        </p:txBody>
      </p:sp>
    </p:spTree>
    <p:extLst>
      <p:ext uri="{BB962C8B-B14F-4D97-AF65-F5344CB8AC3E}">
        <p14:creationId xmlns:p14="http://schemas.microsoft.com/office/powerpoint/2010/main" val="351818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fr-FR" dirty="0" smtClean="0"/>
              <a:t>Anémie : &lt;12 g/L d’hb chez la femme &lt; 13 chez l’homme</a:t>
            </a:r>
          </a:p>
          <a:p>
            <a:r>
              <a:rPr lang="fr-FR" dirty="0" smtClean="0"/>
              <a:t>Régénérative : &gt; 120000 réticulocytes / mm3</a:t>
            </a:r>
          </a:p>
          <a:p>
            <a:r>
              <a:rPr lang="fr-FR" dirty="0" smtClean="0"/>
              <a:t>Microcytaire : VGM &lt; 80 fl</a:t>
            </a:r>
          </a:p>
          <a:p>
            <a:r>
              <a:rPr lang="fr-FR" dirty="0" smtClean="0"/>
              <a:t>Macrocytaire : VGM &gt; 100 fl</a:t>
            </a:r>
          </a:p>
          <a:p>
            <a:r>
              <a:rPr lang="fr-FR" dirty="0" smtClean="0"/>
              <a:t>Hypochrome : TCMH &lt; 27 pg</a:t>
            </a:r>
          </a:p>
          <a:p>
            <a:r>
              <a:rPr lang="fr-FR" dirty="0" smtClean="0"/>
              <a:t>1/2 vie d’un GR : 120 jours</a:t>
            </a:r>
          </a:p>
          <a:p>
            <a:r>
              <a:rPr lang="fr-FR" dirty="0" smtClean="0"/>
              <a:t>Production /24h = 100 à 250 milliards de GR =&gt; vie = 500 kg au total !</a:t>
            </a:r>
          </a:p>
          <a:p>
            <a:r>
              <a:rPr lang="fr-FR" dirty="0" smtClean="0"/>
              <a:t>Anémie microcytaire par excès de stockage du Fer= anémie inflammatoire</a:t>
            </a:r>
          </a:p>
          <a:p>
            <a:r>
              <a:rPr lang="fr-FR" dirty="0" smtClean="0"/>
              <a:t>Anémie microcytaire par carence de Fer = anémie ferriprive : une des pathologie les plus fréquente (&gt; 1 Milliards de personnes carencées)</a:t>
            </a:r>
          </a:p>
        </p:txBody>
      </p:sp>
    </p:spTree>
    <p:extLst>
      <p:ext uri="{BB962C8B-B14F-4D97-AF65-F5344CB8AC3E}">
        <p14:creationId xmlns:p14="http://schemas.microsoft.com/office/powerpoint/2010/main" val="3553723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8</a:t>
            </a:fld>
            <a:endParaRPr lang="fr-FR" dirty="0"/>
          </a:p>
        </p:txBody>
      </p:sp>
    </p:spTree>
    <p:extLst>
      <p:ext uri="{BB962C8B-B14F-4D97-AF65-F5344CB8AC3E}">
        <p14:creationId xmlns:p14="http://schemas.microsoft.com/office/powerpoint/2010/main" val="3481376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F0EB24-EC41-48C3-9A08-48D327933760}" type="slidenum">
              <a:rPr lang="fr-FR" smtClean="0"/>
              <a:pPr/>
              <a:t>9</a:t>
            </a:fld>
            <a:endParaRPr lang="fr-FR" dirty="0"/>
          </a:p>
        </p:txBody>
      </p:sp>
    </p:spTree>
    <p:extLst>
      <p:ext uri="{BB962C8B-B14F-4D97-AF65-F5344CB8AC3E}">
        <p14:creationId xmlns:p14="http://schemas.microsoft.com/office/powerpoint/2010/main" val="270773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7682862-1166-4F35-B695-E62B57F52C17}" type="datetimeFigureOut">
              <a:rPr lang="fr-FR" smtClean="0"/>
              <a:pPr/>
              <a:t>03/10/2020</a:t>
            </a:fld>
            <a:endParaRPr lang="fr-FR" dirty="0"/>
          </a:p>
        </p:txBody>
      </p:sp>
      <p:sp>
        <p:nvSpPr>
          <p:cNvPr id="19" name="Espace réservé du pied de page 18"/>
          <p:cNvSpPr>
            <a:spLocks noGrp="1"/>
          </p:cNvSpPr>
          <p:nvPr>
            <p:ph type="ftr" sz="quarter" idx="11"/>
          </p:nvPr>
        </p:nvSpPr>
        <p:spPr/>
        <p:txBody>
          <a:bodyPr/>
          <a:lstStyle/>
          <a:p>
            <a:endParaRPr lang="fr-FR" dirty="0"/>
          </a:p>
        </p:txBody>
      </p:sp>
      <p:sp>
        <p:nvSpPr>
          <p:cNvPr id="27" name="Espace réservé du numéro de diapositive 26"/>
          <p:cNvSpPr>
            <a:spLocks noGrp="1"/>
          </p:cNvSpPr>
          <p:nvPr>
            <p:ph type="sldNum" sz="quarter" idx="12"/>
          </p:nvPr>
        </p:nvSpPr>
        <p:spPr/>
        <p:txBody>
          <a:bodyPr/>
          <a:lstStyle/>
          <a:p>
            <a:fld id="{030DD5B8-4544-461A-BB66-53A97F7FA77E}"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7682862-1166-4F35-B695-E62B57F52C17}" type="datetimeFigureOut">
              <a:rPr lang="fr-FR" smtClean="0"/>
              <a:pPr/>
              <a:t>03/10/2020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30DD5B8-4544-461A-BB66-53A97F7FA77E}"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7682862-1166-4F35-B695-E62B57F52C17}" type="datetimeFigureOut">
              <a:rPr lang="fr-FR" smtClean="0"/>
              <a:pPr/>
              <a:t>03/10/2020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30DD5B8-4544-461A-BB66-53A97F7FA77E}" type="slidenum">
              <a:rPr lang="fr-FR" smtClean="0"/>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e l'image de la bibliothèque 2"/>
          <p:cNvSpPr>
            <a:spLocks noGrp="1"/>
          </p:cNvSpPr>
          <p:nvPr>
            <p:ph type="clipArt" sz="half" idx="1"/>
          </p:nvPr>
        </p:nvSpPr>
        <p:spPr>
          <a:xfrm>
            <a:off x="685800" y="1981200"/>
            <a:ext cx="3810000" cy="4114800"/>
          </a:xfrm>
        </p:spPr>
        <p:txBody>
          <a:bodyPr/>
          <a:lstStyle/>
          <a:p>
            <a:pPr lvl="0"/>
            <a:endParaRPr lang="fr-FR" noProof="0" dirty="0" smtClean="0"/>
          </a:p>
        </p:txBody>
      </p:sp>
      <p:sp>
        <p:nvSpPr>
          <p:cNvPr id="4" name="Espace réservé du texte 3"/>
          <p:cNvSpPr>
            <a:spLocks noGrp="1"/>
          </p:cNvSpPr>
          <p:nvPr>
            <p:ph type="body"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AFE96781-9905-4597-94C6-D174F6D52260}"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7682862-1166-4F35-B695-E62B57F52C17}" type="datetimeFigureOut">
              <a:rPr lang="fr-FR" smtClean="0"/>
              <a:pPr/>
              <a:t>03/10/2020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30DD5B8-4544-461A-BB66-53A97F7FA77E}"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7682862-1166-4F35-B695-E62B57F52C17}" type="datetimeFigureOut">
              <a:rPr lang="fr-FR" smtClean="0"/>
              <a:pPr/>
              <a:t>03/10/2020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30DD5B8-4544-461A-BB66-53A97F7FA77E}"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7682862-1166-4F35-B695-E62B57F52C17}" type="datetimeFigureOut">
              <a:rPr lang="fr-FR" smtClean="0"/>
              <a:pPr/>
              <a:t>03/10/2020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30DD5B8-4544-461A-BB66-53A97F7FA77E}"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7682862-1166-4F35-B695-E62B57F52C17}" type="datetimeFigureOut">
              <a:rPr lang="fr-FR" smtClean="0"/>
              <a:pPr/>
              <a:t>03/10/2020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030DD5B8-4544-461A-BB66-53A97F7FA77E}"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7682862-1166-4F35-B695-E62B57F52C17}" type="datetimeFigureOut">
              <a:rPr lang="fr-FR" smtClean="0"/>
              <a:pPr/>
              <a:t>03/10/2020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30DD5B8-4544-461A-BB66-53A97F7FA77E}"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682862-1166-4F35-B695-E62B57F52C17}" type="datetimeFigureOut">
              <a:rPr lang="fr-FR" smtClean="0"/>
              <a:pPr/>
              <a:t>03/10/2020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030DD5B8-4544-461A-BB66-53A97F7FA77E}"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7682862-1166-4F35-B695-E62B57F52C17}" type="datetimeFigureOut">
              <a:rPr lang="fr-FR" smtClean="0"/>
              <a:pPr/>
              <a:t>03/10/2020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30DD5B8-4544-461A-BB66-53A97F7FA77E}"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7682862-1166-4F35-B695-E62B57F52C17}" type="datetimeFigureOut">
              <a:rPr lang="fr-FR" smtClean="0"/>
              <a:pPr/>
              <a:t>03/10/2020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8077200" y="6356350"/>
            <a:ext cx="609600" cy="365125"/>
          </a:xfrm>
        </p:spPr>
        <p:txBody>
          <a:bodyPr/>
          <a:lstStyle/>
          <a:p>
            <a:fld id="{030DD5B8-4544-461A-BB66-53A97F7FA77E}" type="slidenum">
              <a:rPr lang="fr-FR" smtClean="0"/>
              <a:pPr/>
              <a:t>‹N°›</a:t>
            </a:fld>
            <a:endParaRPr lang="fr-FR" dirty="0"/>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dirty="0"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7682862-1166-4F35-B695-E62B57F52C17}" type="datetimeFigureOut">
              <a:rPr lang="fr-FR" smtClean="0"/>
              <a:pPr/>
              <a:t>03/10/2020</a:t>
            </a:fld>
            <a:endParaRPr lang="fr-FR" dirty="0"/>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dirty="0"/>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30DD5B8-4544-461A-BB66-53A97F7FA77E}" type="slidenum">
              <a:rPr lang="fr-FR" smtClean="0"/>
              <a:pPr/>
              <a:t>‹N°›</a:t>
            </a:fld>
            <a:endParaRPr lang="fr-FR" dirty="0"/>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globules rouges.bmp"/>
          <p:cNvPicPr>
            <a:picLocks noChangeAspect="1"/>
          </p:cNvPicPr>
          <p:nvPr/>
        </p:nvPicPr>
        <p:blipFill>
          <a:blip r:embed="rId3"/>
          <a:stretch>
            <a:fillRect/>
          </a:stretch>
        </p:blipFill>
        <p:spPr>
          <a:xfrm>
            <a:off x="0" y="-4334"/>
            <a:ext cx="9144000" cy="6862334"/>
          </a:xfrm>
          <a:prstGeom prst="rect">
            <a:avLst/>
          </a:prstGeom>
        </p:spPr>
      </p:pic>
      <p:sp>
        <p:nvSpPr>
          <p:cNvPr id="2" name="Titre 1"/>
          <p:cNvSpPr>
            <a:spLocks noGrp="1"/>
          </p:cNvSpPr>
          <p:nvPr>
            <p:ph type="ctrTitle"/>
          </p:nvPr>
        </p:nvSpPr>
        <p:spPr>
          <a:xfrm>
            <a:off x="785786" y="2714620"/>
            <a:ext cx="7772400" cy="1470025"/>
          </a:xfrm>
        </p:spPr>
        <p:txBody>
          <a:bodyPr>
            <a:noAutofit/>
          </a:bodyPr>
          <a:lstStyle/>
          <a:p>
            <a:pPr algn="ctr"/>
            <a:r>
              <a:rPr lang="fr-FR" sz="6000" b="0" dirty="0" smtClean="0">
                <a:solidFill>
                  <a:schemeClr val="tx2"/>
                </a:solidFill>
                <a:effectLst/>
                <a:latin typeface="AlphaMack AOE" pitchFamily="2" charset="0"/>
              </a:rPr>
              <a:t>L’anémie carentielle de l’enfant</a:t>
            </a:r>
            <a:endParaRPr lang="fr-FR" sz="6000" b="0" dirty="0">
              <a:solidFill>
                <a:schemeClr val="tx2"/>
              </a:solidFill>
              <a:effectLst/>
              <a:latin typeface="AlphaMack AOE" pitchFamily="2" charset="0"/>
            </a:endParaRPr>
          </a:p>
        </p:txBody>
      </p:sp>
      <p:sp>
        <p:nvSpPr>
          <p:cNvPr id="6" name="ZoneTexte 5"/>
          <p:cNvSpPr txBox="1"/>
          <p:nvPr/>
        </p:nvSpPr>
        <p:spPr>
          <a:xfrm>
            <a:off x="5286348" y="5842337"/>
            <a:ext cx="3857652" cy="584775"/>
          </a:xfrm>
          <a:prstGeom prst="rect">
            <a:avLst/>
          </a:prstGeom>
          <a:noFill/>
        </p:spPr>
        <p:txBody>
          <a:bodyPr wrap="square" rtlCol="0">
            <a:spAutoFit/>
          </a:bodyPr>
          <a:lstStyle/>
          <a:p>
            <a:r>
              <a:rPr lang="fr-FR" sz="3200" dirty="0" smtClean="0">
                <a:solidFill>
                  <a:schemeClr val="tx2"/>
                </a:solidFill>
                <a:latin typeface="AlphaMack AOE" pitchFamily="2" charset="0"/>
                <a:ea typeface="+mj-ea"/>
                <a:cs typeface="+mj-cs"/>
              </a:rPr>
              <a:t>Dr S. Benfetima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4800" dirty="0" smtClean="0">
                <a:latin typeface="AlphaMack AOE" pitchFamily="2" charset="0"/>
              </a:rPr>
              <a:t>Epidémiologie</a:t>
            </a:r>
            <a:endParaRPr lang="fr-FR" sz="4800" dirty="0">
              <a:latin typeface="AlphaMack AOE" pitchFamily="2" charset="0"/>
            </a:endParaRPr>
          </a:p>
        </p:txBody>
      </p:sp>
      <p:sp>
        <p:nvSpPr>
          <p:cNvPr id="3" name="Espace réservé du conten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gn="just"/>
            <a:r>
              <a:rPr lang="fr-FR" dirty="0" smtClean="0"/>
              <a:t>La carence en fer est </a:t>
            </a:r>
            <a:r>
              <a:rPr lang="fr-FR" dirty="0" smtClean="0">
                <a:solidFill>
                  <a:srgbClr val="C00000"/>
                </a:solidFill>
              </a:rPr>
              <a:t>la carence plus répandue </a:t>
            </a:r>
            <a:r>
              <a:rPr lang="fr-FR" dirty="0" smtClean="0"/>
              <a:t>dans le monde.</a:t>
            </a:r>
          </a:p>
          <a:p>
            <a:pPr algn="just"/>
            <a:r>
              <a:rPr lang="fr-FR" dirty="0" smtClean="0">
                <a:solidFill>
                  <a:srgbClr val="C00000"/>
                </a:solidFill>
              </a:rPr>
              <a:t>300 millions </a:t>
            </a:r>
            <a:r>
              <a:rPr lang="fr-FR" dirty="0" smtClean="0"/>
              <a:t>d’enfants d’âge </a:t>
            </a:r>
            <a:r>
              <a:rPr lang="fr-FR" dirty="0" smtClean="0">
                <a:solidFill>
                  <a:srgbClr val="C00000"/>
                </a:solidFill>
              </a:rPr>
              <a:t>préscolaire et scolaire </a:t>
            </a:r>
            <a:r>
              <a:rPr lang="fr-FR" dirty="0" smtClean="0"/>
              <a:t>dans le monde ont une carence en fer.</a:t>
            </a:r>
          </a:p>
          <a:p>
            <a:pPr algn="just"/>
            <a:r>
              <a:rPr lang="fr-FR" dirty="0" smtClean="0"/>
              <a:t>En pédiatrie, son retentissement sur </a:t>
            </a:r>
            <a:r>
              <a:rPr lang="fr-FR" dirty="0" smtClean="0">
                <a:solidFill>
                  <a:srgbClr val="C00000"/>
                </a:solidFill>
              </a:rPr>
              <a:t>la croissance et les acquisitions psychomotrices </a:t>
            </a:r>
            <a:r>
              <a:rPr lang="fr-FR" dirty="0" smtClean="0"/>
              <a:t>peut être sévère et </a:t>
            </a:r>
            <a:r>
              <a:rPr lang="fr-FR" dirty="0" smtClean="0">
                <a:solidFill>
                  <a:srgbClr val="C00000"/>
                </a:solidFill>
              </a:rPr>
              <a:t>définitif</a:t>
            </a:r>
            <a:r>
              <a:rPr lang="fr-FR" dirty="0" smtClean="0"/>
              <a:t>.</a:t>
            </a:r>
          </a:p>
          <a:p>
            <a:pPr algn="just"/>
            <a:r>
              <a:rPr lang="fr-FR" dirty="0" smtClean="0"/>
              <a:t>Il est donc </a:t>
            </a:r>
            <a:r>
              <a:rPr lang="fr-FR" dirty="0" smtClean="0">
                <a:solidFill>
                  <a:srgbClr val="C00000"/>
                </a:solidFill>
              </a:rPr>
              <a:t>très important </a:t>
            </a:r>
            <a:r>
              <a:rPr lang="fr-FR" dirty="0" smtClean="0"/>
              <a:t>de comprendre le mécanisme de cette carence, de la diagnostiquer précocement, de la traiter et surtout de la prévenir. </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5400" dirty="0" smtClean="0">
                <a:latin typeface="AlphaMack AOE" pitchFamily="2" charset="0"/>
              </a:rPr>
              <a:t>le fer </a:t>
            </a:r>
          </a:p>
        </p:txBody>
      </p:sp>
      <p:sp>
        <p:nvSpPr>
          <p:cNvPr id="3" name="Espace réservé du conten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gn="just"/>
            <a:r>
              <a:rPr lang="fr-FR" sz="2400" dirty="0" smtClean="0">
                <a:solidFill>
                  <a:schemeClr val="dk1"/>
                </a:solidFill>
              </a:rPr>
              <a:t>C’est un micronutriment essentiel à toutes les cellules ( oxygénation, phosphorylation, réplication de l’ADN, </a:t>
            </a:r>
            <a:r>
              <a:rPr lang="fr-FR" sz="2400" dirty="0" err="1" smtClean="0">
                <a:solidFill>
                  <a:schemeClr val="dk1"/>
                </a:solidFill>
              </a:rPr>
              <a:t>myélinisation</a:t>
            </a:r>
            <a:r>
              <a:rPr lang="fr-FR" sz="2400" dirty="0" smtClean="0">
                <a:solidFill>
                  <a:schemeClr val="dk1"/>
                </a:solidFill>
              </a:rPr>
              <a:t>) </a:t>
            </a:r>
          </a:p>
          <a:p>
            <a:pPr algn="just">
              <a:buNone/>
            </a:pPr>
            <a:endParaRPr lang="fr-FR" sz="2400" dirty="0" smtClean="0">
              <a:solidFill>
                <a:schemeClr val="dk1"/>
              </a:solidFill>
            </a:endParaRPr>
          </a:p>
          <a:p>
            <a:pPr algn="just"/>
            <a:r>
              <a:rPr lang="fr-FR" sz="2400" dirty="0" smtClean="0">
                <a:solidFill>
                  <a:schemeClr val="dk1"/>
                </a:solidFill>
              </a:rPr>
              <a:t>Il est impliqué dans le métabolisme énergétique neuronal, le métabolisme des neurotransmetteurs, la </a:t>
            </a:r>
            <a:r>
              <a:rPr lang="fr-FR" sz="2400" dirty="0" err="1" smtClean="0">
                <a:solidFill>
                  <a:schemeClr val="dk1"/>
                </a:solidFill>
              </a:rPr>
              <a:t>myélinisation</a:t>
            </a:r>
            <a:r>
              <a:rPr lang="fr-FR" sz="2400" dirty="0" smtClean="0">
                <a:solidFill>
                  <a:schemeClr val="dk1"/>
                </a:solidFill>
              </a:rPr>
              <a:t>, les processus de mémorisation...</a:t>
            </a:r>
            <a:r>
              <a:rPr lang="fr-FR" dirty="0" smtClean="0"/>
              <a:t/>
            </a:r>
            <a:br>
              <a:rPr lang="fr-FR" dirty="0" smtClean="0"/>
            </a:br>
            <a:endParaRPr lang="fr-FR" dirty="0" smtClean="0"/>
          </a:p>
          <a:p>
            <a:pPr algn="just"/>
            <a:r>
              <a:rPr lang="fr-FR" sz="2800" dirty="0" smtClean="0"/>
              <a:t>Un déficit précoce est corrélé à des altérations du développement neurologique à long terme.</a:t>
            </a:r>
          </a:p>
          <a:p>
            <a:pPr algn="just"/>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ehB60MmFPms/VltG1KchLJI/AAAAAAAAE00/kGsQT2d4dfE/s1600/cerebro-feto-mielinazacion.jpg"/>
          <p:cNvPicPr>
            <a:picLocks noChangeAspect="1" noChangeArrowheads="1"/>
          </p:cNvPicPr>
          <p:nvPr/>
        </p:nvPicPr>
        <p:blipFill>
          <a:blip r:embed="rId3"/>
          <a:srcRect/>
          <a:stretch>
            <a:fillRect/>
          </a:stretch>
        </p:blipFill>
        <p:spPr bwMode="auto">
          <a:xfrm>
            <a:off x="160919" y="928670"/>
            <a:ext cx="8983081" cy="5000660"/>
          </a:xfrm>
          <a:prstGeom prst="rect">
            <a:avLst/>
          </a:prstGeom>
          <a:noFill/>
        </p:spPr>
      </p:pic>
      <p:sp>
        <p:nvSpPr>
          <p:cNvPr id="3" name="ZoneTexte 2"/>
          <p:cNvSpPr txBox="1"/>
          <p:nvPr/>
        </p:nvSpPr>
        <p:spPr>
          <a:xfrm>
            <a:off x="428596" y="5929330"/>
            <a:ext cx="6500858" cy="646331"/>
          </a:xfrm>
          <a:prstGeom prst="rect">
            <a:avLst/>
          </a:prstGeom>
          <a:noFill/>
        </p:spPr>
        <p:txBody>
          <a:bodyPr wrap="square" rtlCol="0">
            <a:spAutoFit/>
          </a:bodyPr>
          <a:lstStyle/>
          <a:p>
            <a:r>
              <a:rPr lang="fr-FR" dirty="0" smtClean="0"/>
              <a:t>le fer favorise le développement des cellules cérébrales qui produisent la myéline </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9600" dirty="0" smtClean="0">
                <a:latin typeface="AlphaMack AOE" pitchFamily="2" charset="0"/>
              </a:rPr>
              <a:t>le fer </a:t>
            </a:r>
          </a:p>
        </p:txBody>
      </p:sp>
      <p:sp>
        <p:nvSpPr>
          <p:cNvPr id="3" name="Espace réservé du conten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fr-FR" sz="2400" dirty="0" smtClean="0"/>
              <a:t>Le cerveau est un organe riche en </a:t>
            </a:r>
            <a:r>
              <a:rPr lang="fr-FR" sz="2400" b="1" dirty="0" smtClean="0"/>
              <a:t>fer et le cortex ou l’hippocampe</a:t>
            </a:r>
            <a:r>
              <a:rPr lang="fr-FR" sz="2400" dirty="0" smtClean="0"/>
              <a:t>, importants dans le développement cognitif, sont très sensibles à un déficit en fer.</a:t>
            </a:r>
          </a:p>
          <a:p>
            <a:pPr>
              <a:buNone/>
            </a:pPr>
            <a:r>
              <a:rPr lang="fr-FR" sz="2400" dirty="0" smtClean="0"/>
              <a:t/>
            </a:r>
            <a:br>
              <a:rPr lang="fr-FR" sz="2400" dirty="0" smtClean="0"/>
            </a:br>
            <a:endParaRPr lang="fr-FR" sz="2400" dirty="0" smtClean="0"/>
          </a:p>
          <a:p>
            <a:r>
              <a:rPr lang="fr-FR" sz="2400" dirty="0" smtClean="0"/>
              <a:t>Les conséquences sur le développement cérébral d’une carence en fer dans </a:t>
            </a:r>
            <a:r>
              <a:rPr lang="fr-FR" sz="2400" b="1" dirty="0" smtClean="0"/>
              <a:t>les 2 premières années de la vie </a:t>
            </a:r>
            <a:r>
              <a:rPr lang="fr-FR" sz="2400" dirty="0" smtClean="0"/>
              <a:t>sont </a:t>
            </a:r>
            <a:r>
              <a:rPr lang="fr-FR" sz="2400" b="1" dirty="0" smtClean="0"/>
              <a:t>majorées</a:t>
            </a:r>
            <a:r>
              <a:rPr lang="fr-FR" sz="2400" dirty="0" smtClean="0"/>
              <a:t> chez ceux présentant </a:t>
            </a:r>
            <a:r>
              <a:rPr lang="fr-FR" sz="2400" b="1" dirty="0" smtClean="0"/>
              <a:t>une anémie </a:t>
            </a:r>
            <a:r>
              <a:rPr lang="fr-FR" sz="2400" dirty="0" smtClean="0"/>
              <a:t>et sont proportionnels au degré de l’anémie ; ces carences peuvent laisser des séquelles ultérieures</a:t>
            </a:r>
            <a:r>
              <a:rPr lang="fr-FR" sz="2000" dirty="0" smtClean="0"/>
              <a:t>.</a:t>
            </a:r>
            <a:endParaRPr lang="fr-FR" sz="2400" dirty="0" smtClean="0">
              <a:solidFill>
                <a:schemeClr val="dk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9600" dirty="0" smtClean="0">
                <a:latin typeface="AlphaMack AOE" pitchFamily="2" charset="0"/>
              </a:rPr>
              <a:t>le fer </a:t>
            </a:r>
          </a:p>
        </p:txBody>
      </p:sp>
      <p:sp>
        <p:nvSpPr>
          <p:cNvPr id="3" name="Espace réservé du conten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fr-FR" sz="2800" dirty="0" smtClean="0"/>
              <a:t>L'enfance est une période d'apprentissage importante. </a:t>
            </a:r>
          </a:p>
          <a:p>
            <a:pPr algn="ctr"/>
            <a:r>
              <a:rPr lang="fr-FR" sz="2800" dirty="0" smtClean="0"/>
              <a:t>Un apport insuffisant en fer peut diminuer la motivation de l’enfant à apprendre, ainsi que son degré d'attention et ses performances intellectuelles en général</a:t>
            </a:r>
            <a:r>
              <a:rPr lang="fr-FR" sz="2000" dirty="0" smtClean="0"/>
              <a:t>.</a:t>
            </a:r>
            <a:endParaRPr lang="fr-F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1571620"/>
            <a:ext cx="9001156" cy="1143000"/>
          </a:xfrm>
        </p:spPr>
        <p:txBody>
          <a:bodyPr>
            <a:noAutofit/>
          </a:bodyPr>
          <a:lstStyle/>
          <a:p>
            <a:pPr algn="ctr"/>
            <a:r>
              <a:rPr lang="fr-FR" sz="2800" dirty="0" smtClean="0">
                <a:latin typeface="AlphaMack AOE" pitchFamily="2" charset="0"/>
              </a:rPr>
              <a:t>les besoins en fer selon l'Institute of Medicine (IOM) américain</a:t>
            </a:r>
          </a:p>
        </p:txBody>
      </p:sp>
      <p:sp>
        <p:nvSpPr>
          <p:cNvPr id="3" name="Espace réservé du contenu 2"/>
          <p:cNvSpPr>
            <a:spLocks noGrp="1"/>
          </p:cNvSpPr>
          <p:nvPr>
            <p:ph idx="1"/>
          </p:nvPr>
        </p:nvSpPr>
        <p:spPr>
          <a:xfrm>
            <a:off x="457200" y="3078488"/>
            <a:ext cx="8229600" cy="3065156"/>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fr-FR" dirty="0" smtClean="0"/>
              <a:t>avant 6 mois:  sont assez faibles - 0,27 mg/j ; le lait maternel, peu riche en fer (0,35 mg/l) suffit à couvrir les besoins ;</a:t>
            </a:r>
          </a:p>
          <a:p>
            <a:pPr algn="just"/>
            <a:r>
              <a:rPr lang="fr-FR" dirty="0" smtClean="0"/>
              <a:t>du 7e mois à un an: 11 mg/j </a:t>
            </a:r>
          </a:p>
          <a:p>
            <a:pPr algn="just"/>
            <a:r>
              <a:rPr lang="fr-FR" dirty="0" smtClean="0"/>
              <a:t>jusqu'à 3 ans : 7 mg/j </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9349" y="1569566"/>
            <a:ext cx="5468165" cy="923330"/>
          </a:xfrm>
          <a:prstGeom prst="rect">
            <a:avLst/>
          </a:prstGeom>
        </p:spPr>
        <p:txBody>
          <a:bodyPr wrap="none">
            <a:spAutoFit/>
          </a:bodyPr>
          <a:lstStyle/>
          <a:p>
            <a:pPr algn="ctr">
              <a:spcBef>
                <a:spcPct val="0"/>
              </a:spcBef>
            </a:pPr>
            <a:r>
              <a:rPr lang="fr-FR" sz="5400" dirty="0" smtClean="0">
                <a:solidFill>
                  <a:schemeClr val="tx2"/>
                </a:solidFill>
                <a:latin typeface="AlphaMack AOE" pitchFamily="2" charset="0"/>
                <a:ea typeface="+mj-ea"/>
                <a:cs typeface="+mj-cs"/>
              </a:rPr>
              <a:t>Physiopathologie</a:t>
            </a:r>
          </a:p>
        </p:txBody>
      </p:sp>
      <p:sp>
        <p:nvSpPr>
          <p:cNvPr id="3" name="Espace réservé du contenu 2"/>
          <p:cNvSpPr txBox="1">
            <a:spLocks/>
          </p:cNvSpPr>
          <p:nvPr/>
        </p:nvSpPr>
        <p:spPr>
          <a:xfrm>
            <a:off x="457200" y="2649860"/>
            <a:ext cx="8229600" cy="3136594"/>
          </a:xfrm>
          <a:prstGeom prst="rect">
            <a:avLst/>
          </a:prstGeom>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r-FR" sz="2600" b="0" i="0" u="none" strike="noStrike" kern="1200" cap="none" spc="0" normalizeH="0" baseline="0" noProof="0" dirty="0" smtClean="0">
                <a:ln>
                  <a:noFill/>
                </a:ln>
                <a:solidFill>
                  <a:schemeClr val="tx1"/>
                </a:solidFill>
                <a:effectLst/>
                <a:uLnTx/>
                <a:uFillTx/>
                <a:latin typeface="+mn-lt"/>
                <a:ea typeface="+mn-ea"/>
                <a:cs typeface="+mn-cs"/>
              </a:rPr>
              <a:t>le fer se trouve dans la plupart des aliments, végétaux verts, viandes, crustacés sauf les produits laitiers.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r-FR" sz="2600" b="0" i="0" u="none" strike="noStrike" kern="1200" cap="none" spc="0" normalizeH="0" baseline="0" noProof="0" dirty="0" smtClean="0">
                <a:ln>
                  <a:noFill/>
                </a:ln>
                <a:solidFill>
                  <a:schemeClr val="tx1"/>
                </a:solidFill>
                <a:effectLst/>
                <a:uLnTx/>
                <a:uFillTx/>
                <a:latin typeface="+mn-lt"/>
                <a:ea typeface="+mn-ea"/>
                <a:cs typeface="+mn-cs"/>
              </a:rPr>
              <a:t> Le régime alimentaire apporte en moyenne de 10 à 20 mg de fer par jour.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r-FR" sz="2600" b="0" i="0" u="none" strike="noStrike" kern="1200" cap="none" spc="0" normalizeH="0" baseline="0" noProof="0" dirty="0" smtClean="0">
                <a:ln>
                  <a:noFill/>
                </a:ln>
                <a:solidFill>
                  <a:schemeClr val="tx1"/>
                </a:solidFill>
                <a:effectLst/>
                <a:uLnTx/>
                <a:uFillTx/>
                <a:latin typeface="+mn-lt"/>
                <a:ea typeface="+mn-ea"/>
                <a:cs typeface="+mn-cs"/>
              </a:rPr>
              <a:t>Son absorption se fait dans la partie initiale du tube digestif, au niveau du duodénum et du jéjunum.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l="40967" t="23958" r="37500" b="36458"/>
          <a:stretch>
            <a:fillRect/>
          </a:stretch>
        </p:blipFill>
        <p:spPr bwMode="auto">
          <a:xfrm>
            <a:off x="2819400" y="1143000"/>
            <a:ext cx="4800600" cy="5486400"/>
          </a:xfrm>
          <a:prstGeom prst="rect">
            <a:avLst/>
          </a:prstGeom>
          <a:noFill/>
          <a:ln w="9525">
            <a:noFill/>
            <a:miter lim="800000"/>
            <a:headEnd/>
            <a:tailEnd/>
          </a:ln>
        </p:spPr>
      </p:pic>
      <p:sp>
        <p:nvSpPr>
          <p:cNvPr id="8195" name="Rectangle 3"/>
          <p:cNvSpPr>
            <a:spLocks noChangeArrowheads="1"/>
          </p:cNvSpPr>
          <p:nvPr/>
        </p:nvSpPr>
        <p:spPr bwMode="auto">
          <a:xfrm>
            <a:off x="539750" y="609584"/>
            <a:ext cx="7772400" cy="533400"/>
          </a:xfrm>
          <a:prstGeom prst="rect">
            <a:avLst/>
          </a:prstGeom>
          <a:noFill/>
          <a:ln w="9525">
            <a:noFill/>
            <a:miter lim="800000"/>
            <a:headEnd/>
            <a:tailEnd/>
          </a:ln>
        </p:spPr>
        <p:txBody>
          <a:bodyPr anchor="ctr"/>
          <a:lstStyle/>
          <a:p>
            <a:pPr algn="ctr"/>
            <a:r>
              <a:rPr lang="fr-FR" dirty="0">
                <a:solidFill>
                  <a:schemeClr val="tx2"/>
                </a:solidFill>
              </a:rPr>
              <a:t>Cycle journalier du Fer : « en circuit fermé »</a:t>
            </a:r>
          </a:p>
        </p:txBody>
      </p:sp>
      <p:sp>
        <p:nvSpPr>
          <p:cNvPr id="8196" name="Line 4"/>
          <p:cNvSpPr>
            <a:spLocks noChangeShapeType="1"/>
          </p:cNvSpPr>
          <p:nvPr/>
        </p:nvSpPr>
        <p:spPr bwMode="auto">
          <a:xfrm>
            <a:off x="0" y="1066800"/>
            <a:ext cx="9144000" cy="0"/>
          </a:xfrm>
          <a:prstGeom prst="line">
            <a:avLst/>
          </a:prstGeom>
          <a:noFill/>
          <a:ln w="9525">
            <a:solidFill>
              <a:schemeClr val="tx1"/>
            </a:solidFill>
            <a:round/>
            <a:headEnd/>
            <a:tailEnd/>
          </a:ln>
        </p:spPr>
        <p:txBody>
          <a:bodyPr/>
          <a:lstStyle/>
          <a:p>
            <a:endParaRPr lang="fr-FR" dirty="0"/>
          </a:p>
        </p:txBody>
      </p:sp>
      <p:sp>
        <p:nvSpPr>
          <p:cNvPr id="8197" name="Rectangle 5"/>
          <p:cNvSpPr>
            <a:spLocks noChangeArrowheads="1"/>
          </p:cNvSpPr>
          <p:nvPr/>
        </p:nvSpPr>
        <p:spPr bwMode="auto">
          <a:xfrm>
            <a:off x="7086600" y="1371600"/>
            <a:ext cx="533400" cy="1828800"/>
          </a:xfrm>
          <a:prstGeom prst="rect">
            <a:avLst/>
          </a:prstGeom>
          <a:solidFill>
            <a:schemeClr val="bg1"/>
          </a:solidFill>
          <a:ln w="9525">
            <a:noFill/>
            <a:miter lim="800000"/>
            <a:headEnd/>
            <a:tailEnd/>
          </a:ln>
        </p:spPr>
        <p:txBody>
          <a:bodyPr wrap="none" anchor="ctr"/>
          <a:lstStyle/>
          <a:p>
            <a:endParaRPr lang="fr-FR" dirty="0"/>
          </a:p>
        </p:txBody>
      </p:sp>
      <p:sp>
        <p:nvSpPr>
          <p:cNvPr id="8198" name="Rectangle 6"/>
          <p:cNvSpPr>
            <a:spLocks noChangeArrowheads="1"/>
          </p:cNvSpPr>
          <p:nvPr/>
        </p:nvSpPr>
        <p:spPr bwMode="auto">
          <a:xfrm>
            <a:off x="6096000" y="4267200"/>
            <a:ext cx="1524000" cy="2057400"/>
          </a:xfrm>
          <a:prstGeom prst="rect">
            <a:avLst/>
          </a:prstGeom>
          <a:solidFill>
            <a:schemeClr val="bg1"/>
          </a:solidFill>
          <a:ln w="9525">
            <a:noFill/>
            <a:miter lim="800000"/>
            <a:headEnd/>
            <a:tailEnd/>
          </a:ln>
        </p:spPr>
        <p:txBody>
          <a:bodyPr wrap="none" anchor="ctr"/>
          <a:lstStyle/>
          <a:p>
            <a:endParaRPr lang="fr-FR" dirty="0"/>
          </a:p>
        </p:txBody>
      </p:sp>
      <p:sp>
        <p:nvSpPr>
          <p:cNvPr id="8199" name="Rectangle 7"/>
          <p:cNvSpPr>
            <a:spLocks noChangeArrowheads="1"/>
          </p:cNvSpPr>
          <p:nvPr/>
        </p:nvSpPr>
        <p:spPr bwMode="auto">
          <a:xfrm>
            <a:off x="2819400" y="5029200"/>
            <a:ext cx="685800" cy="1600200"/>
          </a:xfrm>
          <a:prstGeom prst="rect">
            <a:avLst/>
          </a:prstGeom>
          <a:solidFill>
            <a:schemeClr val="bg1"/>
          </a:solidFill>
          <a:ln w="9525">
            <a:noFill/>
            <a:miter lim="800000"/>
            <a:headEnd/>
            <a:tailEnd/>
          </a:ln>
        </p:spPr>
        <p:txBody>
          <a:bodyPr wrap="none" anchor="ctr"/>
          <a:lstStyle/>
          <a:p>
            <a:endParaRPr lang="fr-FR" dirty="0"/>
          </a:p>
        </p:txBody>
      </p:sp>
      <p:sp>
        <p:nvSpPr>
          <p:cNvPr id="8200" name="Rectangle 8"/>
          <p:cNvSpPr>
            <a:spLocks noChangeArrowheads="1"/>
          </p:cNvSpPr>
          <p:nvPr/>
        </p:nvSpPr>
        <p:spPr bwMode="auto">
          <a:xfrm>
            <a:off x="2819400" y="1371600"/>
            <a:ext cx="685800" cy="2743200"/>
          </a:xfrm>
          <a:prstGeom prst="rect">
            <a:avLst/>
          </a:prstGeom>
          <a:solidFill>
            <a:schemeClr val="bg1"/>
          </a:solidFill>
          <a:ln w="9525">
            <a:noFill/>
            <a:miter lim="800000"/>
            <a:headEnd/>
            <a:tailEnd/>
          </a:ln>
        </p:spPr>
        <p:txBody>
          <a:bodyPr wrap="none" anchor="ctr"/>
          <a:lstStyle/>
          <a:p>
            <a:endParaRPr lang="fr-FR" dirty="0"/>
          </a:p>
        </p:txBody>
      </p:sp>
      <p:sp>
        <p:nvSpPr>
          <p:cNvPr id="8201" name="Rectangle 9"/>
          <p:cNvSpPr>
            <a:spLocks noChangeArrowheads="1"/>
          </p:cNvSpPr>
          <p:nvPr/>
        </p:nvSpPr>
        <p:spPr bwMode="auto">
          <a:xfrm rot="460545">
            <a:off x="6019800" y="1905000"/>
            <a:ext cx="1143000" cy="304800"/>
          </a:xfrm>
          <a:prstGeom prst="rect">
            <a:avLst/>
          </a:prstGeom>
          <a:solidFill>
            <a:schemeClr val="bg1"/>
          </a:solidFill>
          <a:ln w="9525">
            <a:noFill/>
            <a:miter lim="800000"/>
            <a:headEnd/>
            <a:tailEnd/>
          </a:ln>
        </p:spPr>
        <p:txBody>
          <a:bodyPr wrap="none" anchor="ctr"/>
          <a:lstStyle/>
          <a:p>
            <a:endParaRPr lang="fr-FR" dirty="0"/>
          </a:p>
        </p:txBody>
      </p:sp>
      <p:sp>
        <p:nvSpPr>
          <p:cNvPr id="8202" name="Text Box 10"/>
          <p:cNvSpPr txBox="1">
            <a:spLocks noChangeArrowheads="1"/>
          </p:cNvSpPr>
          <p:nvPr/>
        </p:nvSpPr>
        <p:spPr bwMode="auto">
          <a:xfrm>
            <a:off x="3276600" y="2590800"/>
            <a:ext cx="1066800" cy="336550"/>
          </a:xfrm>
          <a:prstGeom prst="rect">
            <a:avLst/>
          </a:prstGeom>
          <a:noFill/>
          <a:ln w="9525">
            <a:noFill/>
            <a:miter lim="800000"/>
            <a:headEnd/>
            <a:tailEnd/>
          </a:ln>
        </p:spPr>
        <p:txBody>
          <a:bodyPr>
            <a:spAutoFit/>
          </a:bodyPr>
          <a:lstStyle/>
          <a:p>
            <a:pPr>
              <a:spcBef>
                <a:spcPct val="50000"/>
              </a:spcBef>
            </a:pPr>
            <a:r>
              <a:rPr lang="fr-FR" sz="1600" dirty="0"/>
              <a:t>1 mg/j</a:t>
            </a:r>
          </a:p>
        </p:txBody>
      </p:sp>
      <p:sp>
        <p:nvSpPr>
          <p:cNvPr id="8203" name="Rectangle 11"/>
          <p:cNvSpPr>
            <a:spLocks noChangeArrowheads="1"/>
          </p:cNvSpPr>
          <p:nvPr/>
        </p:nvSpPr>
        <p:spPr bwMode="auto">
          <a:xfrm>
            <a:off x="3581400" y="5181600"/>
            <a:ext cx="3048000" cy="457200"/>
          </a:xfrm>
          <a:prstGeom prst="rect">
            <a:avLst/>
          </a:prstGeom>
          <a:solidFill>
            <a:schemeClr val="bg1"/>
          </a:solidFill>
          <a:ln w="9525">
            <a:noFill/>
            <a:miter lim="800000"/>
            <a:headEnd/>
            <a:tailEnd/>
          </a:ln>
        </p:spPr>
        <p:txBody>
          <a:bodyPr wrap="none" anchor="ctr"/>
          <a:lstStyle/>
          <a:p>
            <a:pPr algn="ctr"/>
            <a:endParaRPr lang="fr-FR" sz="1600" dirty="0"/>
          </a:p>
          <a:p>
            <a:pPr algn="ctr"/>
            <a:r>
              <a:rPr lang="fr-FR" sz="1600" dirty="0"/>
              <a:t>Boucle de l’érythropoïèse 25 mg/j</a:t>
            </a:r>
          </a:p>
          <a:p>
            <a:pPr algn="ctr"/>
            <a:endParaRPr lang="fr-FR" dirty="0"/>
          </a:p>
        </p:txBody>
      </p:sp>
      <p:sp>
        <p:nvSpPr>
          <p:cNvPr id="8204" name="Text Box 12"/>
          <p:cNvSpPr txBox="1">
            <a:spLocks noChangeArrowheads="1"/>
          </p:cNvSpPr>
          <p:nvPr/>
        </p:nvSpPr>
        <p:spPr bwMode="auto">
          <a:xfrm>
            <a:off x="5562600" y="2971800"/>
            <a:ext cx="1600200" cy="336550"/>
          </a:xfrm>
          <a:prstGeom prst="rect">
            <a:avLst/>
          </a:prstGeom>
          <a:noFill/>
          <a:ln w="9525">
            <a:noFill/>
            <a:miter lim="800000"/>
            <a:headEnd/>
            <a:tailEnd/>
          </a:ln>
        </p:spPr>
        <p:txBody>
          <a:bodyPr>
            <a:spAutoFit/>
          </a:bodyPr>
          <a:lstStyle/>
          <a:p>
            <a:pPr>
              <a:spcBef>
                <a:spcPct val="50000"/>
              </a:spcBef>
            </a:pPr>
            <a:r>
              <a:rPr lang="fr-FR" sz="1600" dirty="0"/>
              <a:t>transferrine</a:t>
            </a:r>
          </a:p>
        </p:txBody>
      </p:sp>
      <p:sp>
        <p:nvSpPr>
          <p:cNvPr id="8205" name="Text Box 14"/>
          <p:cNvSpPr txBox="1">
            <a:spLocks noChangeArrowheads="1"/>
          </p:cNvSpPr>
          <p:nvPr/>
        </p:nvSpPr>
        <p:spPr bwMode="auto">
          <a:xfrm>
            <a:off x="6096000" y="1981200"/>
            <a:ext cx="1219200" cy="336550"/>
          </a:xfrm>
          <a:prstGeom prst="rect">
            <a:avLst/>
          </a:prstGeom>
          <a:noFill/>
          <a:ln w="9525">
            <a:noFill/>
            <a:miter lim="800000"/>
            <a:headEnd/>
            <a:tailEnd/>
          </a:ln>
        </p:spPr>
        <p:txBody>
          <a:bodyPr>
            <a:spAutoFit/>
          </a:bodyPr>
          <a:lstStyle/>
          <a:p>
            <a:pPr>
              <a:spcBef>
                <a:spcPct val="50000"/>
              </a:spcBef>
            </a:pPr>
            <a:r>
              <a:rPr lang="fr-FR" sz="1600" dirty="0"/>
              <a:t>ferritine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1143000"/>
          </a:xfrm>
        </p:spPr>
        <p:txBody>
          <a:bodyPr>
            <a:noAutofit/>
          </a:bodyPr>
          <a:lstStyle/>
          <a:p>
            <a:pPr algn="ctr"/>
            <a:r>
              <a:rPr lang="fr-FR" sz="4800" dirty="0" smtClean="0">
                <a:latin typeface="AlphaMack AOE" pitchFamily="2" charset="0"/>
              </a:rPr>
              <a:t>L’absorption du fer</a:t>
            </a:r>
          </a:p>
        </p:txBody>
      </p:sp>
      <p:sp>
        <p:nvSpPr>
          <p:cNvPr id="3" name="Espace réservé du conten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just"/>
            <a:r>
              <a:rPr lang="fr-FR" dirty="0" smtClean="0"/>
              <a:t>conditionnée par 2 éléments majeurs :</a:t>
            </a:r>
          </a:p>
          <a:p>
            <a:pPr algn="just"/>
            <a:r>
              <a:rPr lang="fr-FR" dirty="0" smtClean="0"/>
              <a:t>        - l</a:t>
            </a:r>
            <a:r>
              <a:rPr lang="fr-FR" u="sng" dirty="0" smtClean="0"/>
              <a:t>e stock de fer dans le sang </a:t>
            </a:r>
            <a:r>
              <a:rPr lang="fr-FR" dirty="0" smtClean="0"/>
              <a:t>:  elle est majorée quand les réserves en fer sont diminuées et réduite en cas de surcharge martiale.</a:t>
            </a:r>
          </a:p>
          <a:p>
            <a:pPr algn="just"/>
            <a:r>
              <a:rPr lang="fr-FR" dirty="0" smtClean="0"/>
              <a:t>        - </a:t>
            </a:r>
            <a:r>
              <a:rPr lang="fr-FR" u="sng" dirty="0" smtClean="0"/>
              <a:t>la forme chimique du fer</a:t>
            </a:r>
            <a:r>
              <a:rPr lang="fr-FR" dirty="0" smtClean="0"/>
              <a:t> : Le fer ionisé et le fer </a:t>
            </a:r>
            <a:r>
              <a:rPr lang="fr-FR" dirty="0" err="1" smtClean="0"/>
              <a:t>héminique</a:t>
            </a:r>
            <a:r>
              <a:rPr lang="fr-FR" dirty="0" smtClean="0"/>
              <a:t> (hémoglobine, myoglobine) sont très bien absorbés. Le fer des complexes organiques (végétaux, œufs, poissons) est peu absorbé, biodisponibilité moindre.</a:t>
            </a:r>
          </a:p>
          <a:p>
            <a:pPr algn="just"/>
            <a:endParaRPr lang="fr-FR" dirty="0" smtClean="0"/>
          </a:p>
          <a:p>
            <a:pPr algn="just"/>
            <a:r>
              <a:rPr lang="fr-FR" dirty="0" smtClean="0"/>
              <a:t>l’absorption du fer est basse, entre 10 et 15%,  les quantités de fer consommées doivent être bien supérieures aux besoins..</a:t>
            </a:r>
          </a:p>
          <a:p>
            <a:pPr algn="just"/>
            <a:endParaRPr lang="fr-FR" dirty="0" smtClean="0"/>
          </a:p>
          <a:p>
            <a:pPr algn="just"/>
            <a:r>
              <a:rPr lang="fr-FR" dirty="0" smtClean="0"/>
              <a:t> L’ajout de l’acide ascorbique améliore légèrement l’absorption. </a:t>
            </a:r>
          </a:p>
          <a:p>
            <a:pPr algn="just"/>
            <a:r>
              <a:rPr lang="fr-FR" dirty="0" smtClean="0"/>
              <a:t>d’autres comme les tannins du thé, les phosphates, l’inhibent.</a:t>
            </a:r>
          </a:p>
          <a:p>
            <a:endParaRPr lang="fr-FR" dirty="0" smtClean="0"/>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93440"/>
            <a:ext cx="8229600" cy="1143000"/>
          </a:xfrm>
        </p:spPr>
        <p:txBody>
          <a:bodyPr>
            <a:noAutofit/>
          </a:bodyPr>
          <a:lstStyle/>
          <a:p>
            <a:pPr algn="ctr"/>
            <a:r>
              <a:rPr lang="fr-FR" sz="3600" dirty="0" smtClean="0">
                <a:latin typeface="AlphaMack AOE" pitchFamily="2" charset="0"/>
              </a:rPr>
              <a:t>La biodisponibilité du fer</a:t>
            </a:r>
          </a:p>
        </p:txBody>
      </p:sp>
      <p:sp>
        <p:nvSpPr>
          <p:cNvPr id="3" name="Espace réservé du conten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a:bodyPr>
          <a:lstStyle/>
          <a:p>
            <a:r>
              <a:rPr lang="fr-FR" dirty="0" smtClean="0"/>
              <a:t>dépend des formes sous lesquelles il est présent :</a:t>
            </a:r>
          </a:p>
          <a:p>
            <a:r>
              <a:rPr lang="fr-FR" u="sng" dirty="0" smtClean="0"/>
              <a:t>Le fer </a:t>
            </a:r>
            <a:r>
              <a:rPr lang="fr-FR" u="sng" dirty="0" err="1" smtClean="0"/>
              <a:t>héminique</a:t>
            </a:r>
            <a:r>
              <a:rPr lang="fr-FR" u="sng" dirty="0" smtClean="0"/>
              <a:t> = </a:t>
            </a:r>
            <a:r>
              <a:rPr lang="fr-FR" dirty="0" smtClean="0"/>
              <a:t>lié au noyau </a:t>
            </a:r>
            <a:r>
              <a:rPr lang="fr-FR" dirty="0" err="1" smtClean="0"/>
              <a:t>protoporphyrine</a:t>
            </a:r>
            <a:r>
              <a:rPr lang="fr-FR" dirty="0" smtClean="0"/>
              <a:t> ( viandes) a une biodisponibilité élevée de 40%, peu influencée par les autres aliments, le pH et les sécrétions digestives.</a:t>
            </a:r>
          </a:p>
          <a:p>
            <a:r>
              <a:rPr lang="fr-FR" u="sng" dirty="0" smtClean="0"/>
              <a:t>Le fer non </a:t>
            </a:r>
            <a:r>
              <a:rPr lang="fr-FR" u="sng" dirty="0" err="1" smtClean="0"/>
              <a:t>héminique</a:t>
            </a:r>
            <a:r>
              <a:rPr lang="fr-FR" u="sng" dirty="0" smtClean="0"/>
              <a:t> </a:t>
            </a:r>
            <a:r>
              <a:rPr lang="fr-FR" dirty="0" smtClean="0"/>
              <a:t>( végétaux) Sa biodisponibilité,  entre 2 et 10%, est bien moindre que celle du fer </a:t>
            </a:r>
            <a:r>
              <a:rPr lang="fr-FR" dirty="0" err="1" smtClean="0"/>
              <a:t>héminique</a:t>
            </a:r>
            <a:r>
              <a:rPr lang="fr-FR" dirty="0" smtClean="0"/>
              <a:t>. Pour être absorbé, il est d'abord libéré des aliments par l'acide chlorhydrique stomacal qui le réduit en fer ferreux Fe2+ beaucoup mieux absorbé que le fer ferrique Fe3+. </a:t>
            </a:r>
          </a:p>
          <a:p>
            <a:r>
              <a:rPr lang="fr-FR" dirty="0" smtClean="0"/>
              <a:t>L'acide ascorbique (vitamine C) favorise cette réduction. </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857232"/>
            <a:ext cx="8229600" cy="4389120"/>
          </a:xfrm>
        </p:spPr>
        <p:txBody>
          <a:bodyPr/>
          <a:lstStyle/>
          <a:p>
            <a:r>
              <a:rPr lang="fr-FR" dirty="0" smtClean="0"/>
              <a:t>L’anémie est un </a:t>
            </a:r>
            <a:r>
              <a:rPr lang="fr-FR" b="1" dirty="0" smtClean="0"/>
              <a:t>symptôme</a:t>
            </a:r>
            <a:r>
              <a:rPr lang="fr-FR" dirty="0" smtClean="0"/>
              <a:t> et non une maladie</a:t>
            </a:r>
          </a:p>
          <a:p>
            <a:endParaRPr lang="fr-FR" dirty="0" smtClean="0"/>
          </a:p>
          <a:p>
            <a:r>
              <a:rPr lang="fr-FR" dirty="0" smtClean="0"/>
              <a:t>C’est un symptôme </a:t>
            </a:r>
            <a:r>
              <a:rPr lang="fr-FR" b="1" dirty="0" smtClean="0"/>
              <a:t>biologique</a:t>
            </a:r>
            <a:r>
              <a:rPr lang="fr-FR" dirty="0" smtClean="0"/>
              <a:t> qui se définie par une </a:t>
            </a:r>
            <a:r>
              <a:rPr lang="fr-FR" b="1" dirty="0" smtClean="0"/>
              <a:t>baisse de l’</a:t>
            </a:r>
            <a:r>
              <a:rPr lang="fr-FR" b="1" dirty="0" err="1" smtClean="0"/>
              <a:t>hb</a:t>
            </a:r>
            <a:r>
              <a:rPr lang="fr-FR" b="1" dirty="0" smtClean="0"/>
              <a:t>  de 2 g</a:t>
            </a:r>
            <a:r>
              <a:rPr lang="fr-FR" dirty="0" smtClean="0"/>
              <a:t>  / à la médiane pour </a:t>
            </a:r>
            <a:r>
              <a:rPr lang="fr-FR" b="1" dirty="0" smtClean="0"/>
              <a:t>l’âge</a:t>
            </a:r>
          </a:p>
          <a:p>
            <a:endParaRPr lang="fr-FR" dirty="0"/>
          </a:p>
        </p:txBody>
      </p:sp>
      <p:pic>
        <p:nvPicPr>
          <p:cNvPr id="4" name="Image 3" descr="-anemia-joshya-opener-1487212700.jpg"/>
          <p:cNvPicPr>
            <a:picLocks noChangeAspect="1"/>
          </p:cNvPicPr>
          <p:nvPr/>
        </p:nvPicPr>
        <p:blipFill>
          <a:blip r:embed="rId3"/>
          <a:stretch>
            <a:fillRect/>
          </a:stretch>
        </p:blipFill>
        <p:spPr>
          <a:xfrm>
            <a:off x="857224" y="3084646"/>
            <a:ext cx="7429552" cy="348762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3042" y="571480"/>
            <a:ext cx="5757874" cy="285744"/>
          </a:xfrm>
        </p:spPr>
        <p:txBody>
          <a:bodyPr>
            <a:noAutofit/>
          </a:bodyPr>
          <a:lstStyle/>
          <a:p>
            <a:pPr algn="ctr"/>
            <a:r>
              <a:rPr lang="fr-FR" sz="4800" dirty="0" smtClean="0">
                <a:latin typeface="AlphaMack AOE" pitchFamily="2" charset="0"/>
              </a:rPr>
              <a:t>Physiopathologie 2</a:t>
            </a:r>
            <a:endParaRPr lang="fr-FR" sz="4800" dirty="0">
              <a:latin typeface="AlphaMack AOE" pitchFamily="2" charset="0"/>
            </a:endParaRPr>
          </a:p>
        </p:txBody>
      </p:sp>
      <p:sp>
        <p:nvSpPr>
          <p:cNvPr id="3" name="Espace réservé du contenu 2"/>
          <p:cNvSpPr>
            <a:spLocks noGrp="1"/>
          </p:cNvSpPr>
          <p:nvPr>
            <p:ph idx="1"/>
          </p:nvPr>
        </p:nvSpPr>
        <p:spPr>
          <a:xfrm>
            <a:off x="142844" y="1000108"/>
            <a:ext cx="5000660" cy="5643602"/>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fr-FR" sz="1900" dirty="0" smtClean="0"/>
              <a:t>Le phénomène initial est une </a:t>
            </a:r>
            <a:r>
              <a:rPr lang="fr-FR" sz="1900" dirty="0" smtClean="0">
                <a:solidFill>
                  <a:srgbClr val="FF0000"/>
                </a:solidFill>
              </a:rPr>
              <a:t>altération de la synthèse de l’hémoglobine</a:t>
            </a:r>
            <a:r>
              <a:rPr lang="fr-FR" sz="1900" dirty="0" smtClean="0"/>
              <a:t>, par manque de fer.</a:t>
            </a:r>
          </a:p>
          <a:p>
            <a:pPr algn="just"/>
            <a:r>
              <a:rPr lang="fr-FR" sz="1900" dirty="0" smtClean="0"/>
              <a:t>Le contenu cytoplasmique en hémoglobine est diminué (hypochromie), ce qui retarde l’arrêt des mitoses.</a:t>
            </a:r>
          </a:p>
          <a:p>
            <a:pPr algn="just"/>
            <a:r>
              <a:rPr lang="fr-FR" sz="1900" dirty="0" smtClean="0"/>
              <a:t>le nombre accru des mitoses produit des réticulocytes plus petits (microcytes)</a:t>
            </a:r>
          </a:p>
          <a:p>
            <a:pPr algn="just"/>
            <a:r>
              <a:rPr lang="fr-FR" sz="1900" dirty="0" smtClean="0"/>
              <a:t>Vu que l’érythropoïèse est altérée, il y a </a:t>
            </a:r>
            <a:r>
              <a:rPr lang="fr-FR" sz="1900" dirty="0" smtClean="0">
                <a:solidFill>
                  <a:srgbClr val="FF0000"/>
                </a:solidFill>
              </a:rPr>
              <a:t>un avortement </a:t>
            </a:r>
            <a:r>
              <a:rPr lang="fr-FR" sz="1900" dirty="0" err="1" smtClean="0">
                <a:solidFill>
                  <a:srgbClr val="FF0000"/>
                </a:solidFill>
              </a:rPr>
              <a:t>intramédullaire</a:t>
            </a:r>
            <a:r>
              <a:rPr lang="fr-FR" sz="1900" dirty="0" smtClean="0">
                <a:solidFill>
                  <a:srgbClr val="FF0000"/>
                </a:solidFill>
              </a:rPr>
              <a:t> </a:t>
            </a:r>
            <a:r>
              <a:rPr lang="fr-FR" sz="1900" dirty="0" smtClean="0"/>
              <a:t>des érythroblastes, notamment des plus hypochromes  et donc une diminution de la production des GR. </a:t>
            </a:r>
          </a:p>
          <a:p>
            <a:pPr algn="just"/>
            <a:r>
              <a:rPr lang="fr-FR" sz="1900" dirty="0" smtClean="0"/>
              <a:t>L’anémie  ferriprive est donc une anémie « centrale » due à une </a:t>
            </a:r>
            <a:r>
              <a:rPr lang="fr-FR" sz="1900" dirty="0" smtClean="0">
                <a:solidFill>
                  <a:srgbClr val="FF0000"/>
                </a:solidFill>
              </a:rPr>
              <a:t>insuffisance qualitative de l’érythropoïèse </a:t>
            </a:r>
            <a:r>
              <a:rPr lang="fr-FR" sz="1900" dirty="0" smtClean="0"/>
              <a:t>par altération de la synthèse de l’Hb : les réticulocytes ne sont pas élevés  . </a:t>
            </a:r>
          </a:p>
          <a:p>
            <a:endParaRPr lang="fr-FR" dirty="0"/>
          </a:p>
        </p:txBody>
      </p:sp>
      <p:sp>
        <p:nvSpPr>
          <p:cNvPr id="4" name="Titre 1"/>
          <p:cNvSpPr txBox="1">
            <a:spLocks/>
          </p:cNvSpPr>
          <p:nvPr/>
        </p:nvSpPr>
        <p:spPr>
          <a:xfrm>
            <a:off x="5357818" y="857232"/>
            <a:ext cx="3643338" cy="1143008"/>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400" b="0" i="0" u="none" strike="noStrike" kern="1200" cap="none" spc="0" normalizeH="0" baseline="0" noProof="0" smtClean="0">
                <a:ln>
                  <a:noFill/>
                </a:ln>
                <a:solidFill>
                  <a:schemeClr val="tx2"/>
                </a:solidFill>
                <a:effectLst/>
                <a:uLnTx/>
                <a:uFillTx/>
                <a:latin typeface="+mj-lt"/>
                <a:ea typeface="+mj-ea"/>
                <a:cs typeface="+mj-cs"/>
              </a:rPr>
              <a:t>Schéma de l’érythropoïèse : le seuil d’arrêt des mitoses (concentration corpusculaire de l’hémoglobine à 20 %) est retardé, ce qui prolonge les mitoses et réduit le volume globulaire moyen (VGM)</a:t>
            </a:r>
            <a:endParaRPr kumimoji="0" lang="fr-FR" sz="14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Espace réservé du contenu 3" descr="microcytose.jpg"/>
          <p:cNvPicPr>
            <a:picLocks noChangeAspect="1"/>
          </p:cNvPicPr>
          <p:nvPr/>
        </p:nvPicPr>
        <p:blipFill>
          <a:blip r:embed="rId3"/>
          <a:stretch>
            <a:fillRect/>
          </a:stretch>
        </p:blipFill>
        <p:spPr>
          <a:xfrm>
            <a:off x="5286380" y="2143116"/>
            <a:ext cx="3786214" cy="464347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1143000"/>
          </a:xfrm>
        </p:spPr>
        <p:txBody>
          <a:bodyPr>
            <a:noAutofit/>
          </a:bodyPr>
          <a:lstStyle/>
          <a:p>
            <a:pPr algn="ctr"/>
            <a:r>
              <a:rPr lang="fr-FR" sz="4400" dirty="0" smtClean="0">
                <a:latin typeface="AlphaMack AOE" pitchFamily="2" charset="0"/>
              </a:rPr>
              <a:t>Les étapes de la carence en fer</a:t>
            </a:r>
            <a:endParaRPr lang="fr-FR" sz="4400" dirty="0">
              <a:latin typeface="AlphaMack AOE" pitchFamily="2" charset="0"/>
            </a:endParaRPr>
          </a:p>
        </p:txBody>
      </p:sp>
      <p:sp>
        <p:nvSpPr>
          <p:cNvPr id="3" name="Espace réservé du contenu 2"/>
          <p:cNvSpPr>
            <a:spLocks noGrp="1"/>
          </p:cNvSpPr>
          <p:nvPr>
            <p:ph idx="1"/>
          </p:nvPr>
        </p:nvSpPr>
        <p:spPr>
          <a:xfrm>
            <a:off x="71406" y="1428736"/>
            <a:ext cx="8858312" cy="1643074"/>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514350" indent="-514350" algn="just">
              <a:buFont typeface="+mj-lt"/>
              <a:buAutoNum type="arabicPeriod"/>
            </a:pPr>
            <a:r>
              <a:rPr lang="fr-FR" dirty="0" smtClean="0"/>
              <a:t>Déplétion </a:t>
            </a:r>
            <a:r>
              <a:rPr lang="fr-FR" dirty="0"/>
              <a:t>du stock de </a:t>
            </a:r>
            <a:r>
              <a:rPr lang="fr-FR" dirty="0" smtClean="0"/>
              <a:t>fer</a:t>
            </a:r>
          </a:p>
          <a:p>
            <a:pPr marL="514350" indent="-514350" algn="just">
              <a:buFont typeface="+mj-lt"/>
              <a:buAutoNum type="arabicPeriod"/>
            </a:pPr>
            <a:r>
              <a:rPr lang="fr-FR" dirty="0" smtClean="0"/>
              <a:t>Altération </a:t>
            </a:r>
            <a:r>
              <a:rPr lang="fr-FR" dirty="0"/>
              <a:t>de l’érythropoïèse due à une diminution du fer </a:t>
            </a:r>
            <a:r>
              <a:rPr lang="fr-FR" dirty="0" smtClean="0"/>
              <a:t> disponible </a:t>
            </a:r>
            <a:r>
              <a:rPr lang="fr-FR" dirty="0"/>
              <a:t>et donc de </a:t>
            </a:r>
            <a:r>
              <a:rPr lang="fr-FR" dirty="0" smtClean="0"/>
              <a:t>son utilisation</a:t>
            </a:r>
            <a:r>
              <a:rPr lang="fr-FR" dirty="0"/>
              <a:t>, se traduisant par une </a:t>
            </a:r>
            <a:r>
              <a:rPr lang="fr-FR" dirty="0" err="1"/>
              <a:t>microcytose</a:t>
            </a:r>
            <a:r>
              <a:rPr lang="fr-FR" dirty="0"/>
              <a:t> sans </a:t>
            </a:r>
            <a:r>
              <a:rPr lang="fr-FR" dirty="0" smtClean="0"/>
              <a:t> anémie</a:t>
            </a:r>
          </a:p>
          <a:p>
            <a:pPr marL="514350" indent="-514350" algn="just">
              <a:buFont typeface="+mj-lt"/>
              <a:buAutoNum type="arabicPeriod"/>
            </a:pPr>
            <a:r>
              <a:rPr lang="fr-FR" dirty="0" smtClean="0"/>
              <a:t>Anémie </a:t>
            </a:r>
            <a:r>
              <a:rPr lang="fr-FR" dirty="0" err="1"/>
              <a:t>sidéropénique</a:t>
            </a:r>
            <a:r>
              <a:rPr lang="fr-FR" dirty="0"/>
              <a:t> </a:t>
            </a:r>
            <a:r>
              <a:rPr lang="fr-FR" dirty="0" smtClean="0"/>
              <a:t> hypochrome et  microcytaire </a:t>
            </a:r>
            <a:r>
              <a:rPr lang="fr-FR" dirty="0" err="1" smtClean="0"/>
              <a:t>arégénérative</a:t>
            </a:r>
            <a:r>
              <a:rPr lang="fr-FR" dirty="0" smtClean="0"/>
              <a:t>. </a:t>
            </a:r>
            <a:endParaRPr lang="fr-FR" dirty="0"/>
          </a:p>
          <a:p>
            <a:endParaRPr lang="fr-FR" dirty="0"/>
          </a:p>
        </p:txBody>
      </p:sp>
      <p:grpSp>
        <p:nvGrpSpPr>
          <p:cNvPr id="4" name="Groupe 3"/>
          <p:cNvGrpSpPr/>
          <p:nvPr/>
        </p:nvGrpSpPr>
        <p:grpSpPr>
          <a:xfrm>
            <a:off x="3000364" y="3300572"/>
            <a:ext cx="5915036" cy="3343138"/>
            <a:chOff x="2911475" y="1828800"/>
            <a:chExt cx="6003925" cy="4419849"/>
          </a:xfrm>
        </p:grpSpPr>
        <p:grpSp>
          <p:nvGrpSpPr>
            <p:cNvPr id="5" name="Group 4"/>
            <p:cNvGrpSpPr>
              <a:grpSpLocks/>
            </p:cNvGrpSpPr>
            <p:nvPr/>
          </p:nvGrpSpPr>
          <p:grpSpPr bwMode="auto">
            <a:xfrm>
              <a:off x="2911475" y="2444750"/>
              <a:ext cx="6003925" cy="1890713"/>
              <a:chOff x="1536" y="1632"/>
              <a:chExt cx="3648" cy="1104"/>
            </a:xfrm>
          </p:grpSpPr>
          <p:sp>
            <p:nvSpPr>
              <p:cNvPr id="17" name="Rectangle 5"/>
              <p:cNvSpPr>
                <a:spLocks noChangeArrowheads="1"/>
              </p:cNvSpPr>
              <p:nvPr/>
            </p:nvSpPr>
            <p:spPr bwMode="auto">
              <a:xfrm>
                <a:off x="1536" y="1632"/>
                <a:ext cx="3648" cy="1104"/>
              </a:xfrm>
              <a:prstGeom prst="rect">
                <a:avLst/>
              </a:prstGeom>
              <a:noFill/>
              <a:ln w="9525">
                <a:solidFill>
                  <a:schemeClr val="tx1"/>
                </a:solidFill>
                <a:miter lim="800000"/>
                <a:headEnd/>
                <a:tailEnd/>
              </a:ln>
              <a:effectLst/>
            </p:spPr>
            <p:txBody>
              <a:bodyPr wrap="none" anchor="ctr"/>
              <a:lstStyle/>
              <a:p>
                <a:endParaRPr lang="fr-FR"/>
              </a:p>
            </p:txBody>
          </p:sp>
          <p:sp>
            <p:nvSpPr>
              <p:cNvPr id="18" name="Line 6"/>
              <p:cNvSpPr>
                <a:spLocks noChangeShapeType="1"/>
              </p:cNvSpPr>
              <p:nvPr/>
            </p:nvSpPr>
            <p:spPr bwMode="auto">
              <a:xfrm>
                <a:off x="2736" y="1632"/>
                <a:ext cx="0" cy="1104"/>
              </a:xfrm>
              <a:prstGeom prst="line">
                <a:avLst/>
              </a:prstGeom>
              <a:noFill/>
              <a:ln w="9525">
                <a:solidFill>
                  <a:schemeClr val="tx1"/>
                </a:solidFill>
                <a:round/>
                <a:headEnd/>
                <a:tailEnd/>
              </a:ln>
              <a:effectLst/>
            </p:spPr>
            <p:txBody>
              <a:bodyPr wrap="none" anchor="ctr"/>
              <a:lstStyle/>
              <a:p>
                <a:endParaRPr lang="fr-FR"/>
              </a:p>
            </p:txBody>
          </p:sp>
          <p:sp>
            <p:nvSpPr>
              <p:cNvPr id="19" name="Line 7"/>
              <p:cNvSpPr>
                <a:spLocks noChangeShapeType="1"/>
              </p:cNvSpPr>
              <p:nvPr/>
            </p:nvSpPr>
            <p:spPr bwMode="auto">
              <a:xfrm>
                <a:off x="3984" y="1632"/>
                <a:ext cx="0" cy="1104"/>
              </a:xfrm>
              <a:prstGeom prst="line">
                <a:avLst/>
              </a:prstGeom>
              <a:noFill/>
              <a:ln w="9525">
                <a:solidFill>
                  <a:schemeClr val="tx1"/>
                </a:solidFill>
                <a:round/>
                <a:headEnd/>
                <a:tailEnd/>
              </a:ln>
              <a:effectLst/>
            </p:spPr>
            <p:txBody>
              <a:bodyPr wrap="none" anchor="ctr"/>
              <a:lstStyle/>
              <a:p>
                <a:endParaRPr lang="fr-FR"/>
              </a:p>
            </p:txBody>
          </p:sp>
        </p:grpSp>
        <p:sp>
          <p:nvSpPr>
            <p:cNvPr id="6" name="Text Box 8"/>
            <p:cNvSpPr txBox="1">
              <a:spLocks noChangeArrowheads="1"/>
            </p:cNvSpPr>
            <p:nvPr/>
          </p:nvSpPr>
          <p:spPr bwMode="auto">
            <a:xfrm>
              <a:off x="3070225" y="1828800"/>
              <a:ext cx="1579563" cy="519113"/>
            </a:xfrm>
            <a:prstGeom prst="rect">
              <a:avLst/>
            </a:prstGeom>
            <a:noFill/>
            <a:ln w="9525">
              <a:noFill/>
              <a:miter lim="800000"/>
              <a:headEnd/>
              <a:tailEnd/>
            </a:ln>
            <a:effectLst/>
          </p:spPr>
          <p:txBody>
            <a:bodyPr>
              <a:spAutoFit/>
            </a:bodyPr>
            <a:lstStyle/>
            <a:p>
              <a:pPr>
                <a:spcBef>
                  <a:spcPct val="50000"/>
                </a:spcBef>
              </a:pPr>
              <a:r>
                <a:rPr lang="fr-FR" sz="2800"/>
                <a:t>Stade 1</a:t>
              </a:r>
            </a:p>
          </p:txBody>
        </p:sp>
        <p:sp>
          <p:nvSpPr>
            <p:cNvPr id="7" name="Text Box 9"/>
            <p:cNvSpPr txBox="1">
              <a:spLocks noChangeArrowheads="1"/>
            </p:cNvSpPr>
            <p:nvPr/>
          </p:nvSpPr>
          <p:spPr bwMode="auto">
            <a:xfrm>
              <a:off x="5122863" y="1828800"/>
              <a:ext cx="1581150" cy="519113"/>
            </a:xfrm>
            <a:prstGeom prst="rect">
              <a:avLst/>
            </a:prstGeom>
            <a:noFill/>
            <a:ln w="9525">
              <a:noFill/>
              <a:miter lim="800000"/>
              <a:headEnd/>
              <a:tailEnd/>
            </a:ln>
            <a:effectLst/>
          </p:spPr>
          <p:txBody>
            <a:bodyPr>
              <a:spAutoFit/>
            </a:bodyPr>
            <a:lstStyle/>
            <a:p>
              <a:pPr>
                <a:spcBef>
                  <a:spcPct val="50000"/>
                </a:spcBef>
              </a:pPr>
              <a:r>
                <a:rPr lang="fr-FR" sz="2800" dirty="0"/>
                <a:t>Stade 2</a:t>
              </a:r>
            </a:p>
          </p:txBody>
        </p:sp>
        <p:sp>
          <p:nvSpPr>
            <p:cNvPr id="8" name="Text Box 10"/>
            <p:cNvSpPr txBox="1">
              <a:spLocks noChangeArrowheads="1"/>
            </p:cNvSpPr>
            <p:nvPr/>
          </p:nvSpPr>
          <p:spPr bwMode="auto">
            <a:xfrm>
              <a:off x="7177088" y="1828800"/>
              <a:ext cx="1579562" cy="519113"/>
            </a:xfrm>
            <a:prstGeom prst="rect">
              <a:avLst/>
            </a:prstGeom>
            <a:noFill/>
            <a:ln w="9525">
              <a:noFill/>
              <a:miter lim="800000"/>
              <a:headEnd/>
              <a:tailEnd/>
            </a:ln>
            <a:effectLst/>
          </p:spPr>
          <p:txBody>
            <a:bodyPr>
              <a:spAutoFit/>
            </a:bodyPr>
            <a:lstStyle/>
            <a:p>
              <a:pPr>
                <a:spcBef>
                  <a:spcPct val="50000"/>
                </a:spcBef>
              </a:pPr>
              <a:r>
                <a:rPr lang="fr-FR" sz="2800"/>
                <a:t>Stade 3</a:t>
              </a:r>
            </a:p>
          </p:txBody>
        </p:sp>
        <p:sp>
          <p:nvSpPr>
            <p:cNvPr id="9" name="Text Box 11"/>
            <p:cNvSpPr txBox="1">
              <a:spLocks noChangeArrowheads="1"/>
            </p:cNvSpPr>
            <p:nvPr/>
          </p:nvSpPr>
          <p:spPr bwMode="auto">
            <a:xfrm>
              <a:off x="2911475" y="4498975"/>
              <a:ext cx="1817688" cy="1220703"/>
            </a:xfrm>
            <a:prstGeom prst="rect">
              <a:avLst/>
            </a:prstGeom>
            <a:noFill/>
            <a:ln w="9525">
              <a:noFill/>
              <a:miter lim="800000"/>
              <a:headEnd/>
              <a:tailEnd/>
            </a:ln>
            <a:effectLst/>
          </p:spPr>
          <p:txBody>
            <a:bodyPr>
              <a:spAutoFit/>
            </a:bodyPr>
            <a:lstStyle/>
            <a:p>
              <a:pPr algn="ctr">
                <a:spcBef>
                  <a:spcPct val="50000"/>
                </a:spcBef>
              </a:pPr>
              <a:r>
                <a:rPr lang="fr-FR" b="1" dirty="0">
                  <a:solidFill>
                    <a:schemeClr val="hlink"/>
                  </a:solidFill>
                  <a:effectLst>
                    <a:outerShdw blurRad="38100" dist="38100" dir="2700000" algn="tl">
                      <a:srgbClr val="000000"/>
                    </a:outerShdw>
                  </a:effectLst>
                </a:rPr>
                <a:t>Déplétion des réserves</a:t>
              </a:r>
              <a:endParaRPr lang="fr-FR" b="1" dirty="0"/>
            </a:p>
          </p:txBody>
        </p:sp>
        <p:sp>
          <p:nvSpPr>
            <p:cNvPr id="10" name="Text Box 12"/>
            <p:cNvSpPr txBox="1">
              <a:spLocks noChangeArrowheads="1"/>
            </p:cNvSpPr>
            <p:nvPr/>
          </p:nvSpPr>
          <p:spPr bwMode="auto">
            <a:xfrm>
              <a:off x="5202238" y="4498975"/>
              <a:ext cx="1579561" cy="1749674"/>
            </a:xfrm>
            <a:prstGeom prst="rect">
              <a:avLst/>
            </a:prstGeom>
            <a:noFill/>
            <a:ln w="9525">
              <a:noFill/>
              <a:miter lim="800000"/>
              <a:headEnd/>
              <a:tailEnd/>
            </a:ln>
            <a:effectLst/>
          </p:spPr>
          <p:txBody>
            <a:bodyPr>
              <a:spAutoFit/>
            </a:bodyPr>
            <a:lstStyle/>
            <a:p>
              <a:pPr algn="ctr">
                <a:spcBef>
                  <a:spcPct val="50000"/>
                </a:spcBef>
              </a:pPr>
              <a:r>
                <a:rPr lang="fr-FR" sz="2000" b="1" dirty="0">
                  <a:solidFill>
                    <a:schemeClr val="hlink"/>
                  </a:solidFill>
                  <a:effectLst>
                    <a:outerShdw blurRad="38100" dist="38100" dir="2700000" algn="tl">
                      <a:srgbClr val="000000"/>
                    </a:outerShdw>
                  </a:effectLst>
                </a:rPr>
                <a:t>Carence martiale sans anémie</a:t>
              </a:r>
              <a:endParaRPr lang="fr-FR" sz="2000" b="1" dirty="0">
                <a:solidFill>
                  <a:schemeClr val="hlink"/>
                </a:solidFill>
              </a:endParaRPr>
            </a:p>
          </p:txBody>
        </p:sp>
        <p:sp>
          <p:nvSpPr>
            <p:cNvPr id="11" name="Text Box 13"/>
            <p:cNvSpPr txBox="1">
              <a:spLocks noChangeArrowheads="1"/>
            </p:cNvSpPr>
            <p:nvPr/>
          </p:nvSpPr>
          <p:spPr bwMode="auto">
            <a:xfrm>
              <a:off x="6956061" y="4498975"/>
              <a:ext cx="1800588" cy="935872"/>
            </a:xfrm>
            <a:prstGeom prst="rect">
              <a:avLst/>
            </a:prstGeom>
            <a:noFill/>
            <a:ln w="9525">
              <a:noFill/>
              <a:miter lim="800000"/>
              <a:headEnd/>
              <a:tailEnd/>
            </a:ln>
            <a:effectLst/>
          </p:spPr>
          <p:txBody>
            <a:bodyPr wrap="square">
              <a:spAutoFit/>
            </a:bodyPr>
            <a:lstStyle/>
            <a:p>
              <a:pPr algn="ctr">
                <a:spcBef>
                  <a:spcPct val="50000"/>
                </a:spcBef>
              </a:pPr>
              <a:r>
                <a:rPr lang="fr-FR" sz="2000" b="1" dirty="0">
                  <a:solidFill>
                    <a:schemeClr val="hlink"/>
                  </a:solidFill>
                  <a:effectLst>
                    <a:outerShdw blurRad="38100" dist="38100" dir="2700000" algn="tl">
                      <a:srgbClr val="000000"/>
                    </a:outerShdw>
                  </a:effectLst>
                </a:rPr>
                <a:t>Anémie ferriprive</a:t>
              </a:r>
            </a:p>
          </p:txBody>
        </p:sp>
        <p:sp>
          <p:nvSpPr>
            <p:cNvPr id="12" name="Line 15"/>
            <p:cNvSpPr>
              <a:spLocks noChangeShapeType="1"/>
            </p:cNvSpPr>
            <p:nvPr/>
          </p:nvSpPr>
          <p:spPr bwMode="auto">
            <a:xfrm>
              <a:off x="2990850" y="2855913"/>
              <a:ext cx="5924550" cy="0"/>
            </a:xfrm>
            <a:prstGeom prst="line">
              <a:avLst/>
            </a:prstGeom>
            <a:noFill/>
            <a:ln w="38100">
              <a:solidFill>
                <a:schemeClr val="accent2"/>
              </a:solidFill>
              <a:round/>
              <a:headEnd/>
              <a:tailEnd type="triangle" w="med" len="med"/>
            </a:ln>
            <a:effectLst/>
          </p:spPr>
          <p:txBody>
            <a:bodyPr wrap="none" anchor="ctr"/>
            <a:lstStyle/>
            <a:p>
              <a:endParaRPr lang="fr-FR"/>
            </a:p>
          </p:txBody>
        </p:sp>
        <p:sp>
          <p:nvSpPr>
            <p:cNvPr id="13" name="Line 16"/>
            <p:cNvSpPr>
              <a:spLocks noChangeShapeType="1"/>
            </p:cNvSpPr>
            <p:nvPr/>
          </p:nvSpPr>
          <p:spPr bwMode="auto">
            <a:xfrm>
              <a:off x="5045075" y="3184525"/>
              <a:ext cx="3870325" cy="0"/>
            </a:xfrm>
            <a:prstGeom prst="line">
              <a:avLst/>
            </a:prstGeom>
            <a:noFill/>
            <a:ln w="38100">
              <a:solidFill>
                <a:schemeClr val="folHlink"/>
              </a:solidFill>
              <a:round/>
              <a:headEnd/>
              <a:tailEnd type="triangle" w="med" len="med"/>
            </a:ln>
            <a:effectLst/>
          </p:spPr>
          <p:txBody>
            <a:bodyPr wrap="none" anchor="ctr"/>
            <a:lstStyle/>
            <a:p>
              <a:endParaRPr lang="fr-FR"/>
            </a:p>
          </p:txBody>
        </p:sp>
        <p:sp>
          <p:nvSpPr>
            <p:cNvPr id="14" name="Line 17"/>
            <p:cNvSpPr>
              <a:spLocks noChangeShapeType="1"/>
            </p:cNvSpPr>
            <p:nvPr/>
          </p:nvSpPr>
          <p:spPr bwMode="auto">
            <a:xfrm>
              <a:off x="5756275" y="3513138"/>
              <a:ext cx="3159125" cy="0"/>
            </a:xfrm>
            <a:prstGeom prst="line">
              <a:avLst/>
            </a:prstGeom>
            <a:noFill/>
            <a:ln w="38100">
              <a:solidFill>
                <a:schemeClr val="tx1"/>
              </a:solidFill>
              <a:round/>
              <a:headEnd/>
              <a:tailEnd type="triangle" w="med" len="med"/>
            </a:ln>
            <a:effectLst/>
          </p:spPr>
          <p:txBody>
            <a:bodyPr wrap="none" anchor="ctr"/>
            <a:lstStyle/>
            <a:p>
              <a:endParaRPr lang="fr-FR"/>
            </a:p>
          </p:txBody>
        </p:sp>
        <p:sp>
          <p:nvSpPr>
            <p:cNvPr id="15" name="Line 18"/>
            <p:cNvSpPr>
              <a:spLocks noChangeShapeType="1"/>
            </p:cNvSpPr>
            <p:nvPr/>
          </p:nvSpPr>
          <p:spPr bwMode="auto">
            <a:xfrm>
              <a:off x="7019925" y="3841750"/>
              <a:ext cx="1895475" cy="0"/>
            </a:xfrm>
            <a:prstGeom prst="line">
              <a:avLst/>
            </a:prstGeom>
            <a:noFill/>
            <a:ln w="38100">
              <a:solidFill>
                <a:schemeClr val="hlink"/>
              </a:solidFill>
              <a:round/>
              <a:headEnd/>
              <a:tailEnd type="triangle" w="med" len="med"/>
            </a:ln>
            <a:effectLst/>
          </p:spPr>
          <p:txBody>
            <a:bodyPr wrap="none" anchor="ctr"/>
            <a:lstStyle/>
            <a:p>
              <a:endParaRPr lang="fr-FR"/>
            </a:p>
          </p:txBody>
        </p:sp>
        <p:sp>
          <p:nvSpPr>
            <p:cNvPr id="16" name="Line 19"/>
            <p:cNvSpPr>
              <a:spLocks noChangeShapeType="1"/>
            </p:cNvSpPr>
            <p:nvPr/>
          </p:nvSpPr>
          <p:spPr bwMode="auto">
            <a:xfrm>
              <a:off x="7019925" y="4170363"/>
              <a:ext cx="1895475" cy="0"/>
            </a:xfrm>
            <a:prstGeom prst="line">
              <a:avLst/>
            </a:prstGeom>
            <a:noFill/>
            <a:ln w="38100">
              <a:solidFill>
                <a:schemeClr val="hlink"/>
              </a:solidFill>
              <a:round/>
              <a:headEnd/>
              <a:tailEnd type="triangle" w="med" len="med"/>
            </a:ln>
            <a:effectLst/>
          </p:spPr>
          <p:txBody>
            <a:bodyPr wrap="none" anchor="ctr"/>
            <a:lstStyle/>
            <a:p>
              <a:endParaRPr lang="fr-FR"/>
            </a:p>
          </p:txBody>
        </p:sp>
      </p:grpSp>
      <p:sp>
        <p:nvSpPr>
          <p:cNvPr id="20" name="Text Box 14"/>
          <p:cNvSpPr txBox="1">
            <a:spLocks noChangeArrowheads="1"/>
          </p:cNvSpPr>
          <p:nvPr/>
        </p:nvSpPr>
        <p:spPr bwMode="auto">
          <a:xfrm>
            <a:off x="304800" y="3805252"/>
            <a:ext cx="3048000" cy="1766888"/>
          </a:xfrm>
          <a:prstGeom prst="rect">
            <a:avLst/>
          </a:prstGeom>
          <a:noFill/>
          <a:ln w="9525">
            <a:noFill/>
            <a:miter lim="800000"/>
            <a:headEnd/>
            <a:tailEnd/>
          </a:ln>
          <a:effectLst/>
        </p:spPr>
        <p:txBody>
          <a:bodyPr>
            <a:spAutoFit/>
          </a:bodyPr>
          <a:lstStyle/>
          <a:p>
            <a:r>
              <a:rPr lang="fr-FR" sz="2200" b="1" dirty="0">
                <a:solidFill>
                  <a:schemeClr val="accent2"/>
                </a:solidFill>
                <a:effectLst>
                  <a:outerShdw blurRad="38100" dist="38100" dir="2700000" algn="tl">
                    <a:srgbClr val="000000"/>
                  </a:outerShdw>
                </a:effectLst>
                <a:sym typeface="Symbol" pitchFamily="18" charset="2"/>
              </a:rPr>
              <a:t> </a:t>
            </a:r>
            <a:r>
              <a:rPr lang="fr-FR" sz="2200" b="1" dirty="0" err="1">
                <a:solidFill>
                  <a:schemeClr val="accent2"/>
                </a:solidFill>
                <a:effectLst>
                  <a:outerShdw blurRad="38100" dist="38100" dir="2700000" algn="tl">
                    <a:srgbClr val="000000"/>
                  </a:outerShdw>
                </a:effectLst>
                <a:sym typeface="Symbol" pitchFamily="18" charset="2"/>
              </a:rPr>
              <a:t>Ferritine</a:t>
            </a:r>
            <a:endParaRPr lang="fr-FR" sz="2200" b="1" dirty="0">
              <a:solidFill>
                <a:schemeClr val="accent2"/>
              </a:solidFill>
              <a:effectLst>
                <a:outerShdw blurRad="38100" dist="38100" dir="2700000" algn="tl">
                  <a:srgbClr val="000000"/>
                </a:outerShdw>
              </a:effectLst>
              <a:sym typeface="Symbol" pitchFamily="18" charset="2"/>
            </a:endParaRPr>
          </a:p>
          <a:p>
            <a:r>
              <a:rPr lang="fr-FR" sz="2200" b="1" dirty="0">
                <a:solidFill>
                  <a:schemeClr val="folHlink"/>
                </a:solidFill>
                <a:sym typeface="Symbol" pitchFamily="18" charset="2"/>
              </a:rPr>
              <a:t> </a:t>
            </a:r>
            <a:r>
              <a:rPr lang="fr-FR" sz="2200" b="1" dirty="0" err="1">
                <a:solidFill>
                  <a:schemeClr val="folHlink"/>
                </a:solidFill>
                <a:sym typeface="Symbol" pitchFamily="18" charset="2"/>
              </a:rPr>
              <a:t>Coeff</a:t>
            </a:r>
            <a:r>
              <a:rPr lang="fr-FR" sz="2200" b="1" dirty="0">
                <a:solidFill>
                  <a:schemeClr val="folHlink"/>
                </a:solidFill>
                <a:sym typeface="Symbol" pitchFamily="18" charset="2"/>
              </a:rPr>
              <a:t> saturation</a:t>
            </a:r>
            <a:endParaRPr lang="fr-FR" sz="2200" b="1" dirty="0">
              <a:sym typeface="Symbol" pitchFamily="18" charset="2"/>
            </a:endParaRPr>
          </a:p>
          <a:p>
            <a:r>
              <a:rPr lang="fr-FR" sz="2200" b="1" dirty="0">
                <a:sym typeface="Symbol" pitchFamily="18" charset="2"/>
              </a:rPr>
              <a:t> </a:t>
            </a:r>
            <a:r>
              <a:rPr lang="fr-FR" sz="2200" b="1" dirty="0" err="1">
                <a:sym typeface="Symbol" pitchFamily="18" charset="2"/>
              </a:rPr>
              <a:t>Protoporphyrine</a:t>
            </a:r>
            <a:endParaRPr lang="fr-FR" sz="2200" b="1" dirty="0">
              <a:sym typeface="Symbol" pitchFamily="18" charset="2"/>
            </a:endParaRPr>
          </a:p>
          <a:p>
            <a:r>
              <a:rPr lang="fr-FR" sz="2200" b="1" dirty="0">
                <a:solidFill>
                  <a:schemeClr val="hlink"/>
                </a:solidFill>
                <a:sym typeface="Symbol" pitchFamily="18" charset="2"/>
              </a:rPr>
              <a:t> Hémoglobine</a:t>
            </a:r>
          </a:p>
          <a:p>
            <a:r>
              <a:rPr lang="fr-FR" sz="2200" b="1" dirty="0">
                <a:solidFill>
                  <a:schemeClr val="hlink"/>
                </a:solidFill>
                <a:sym typeface="Symbol" pitchFamily="18" charset="2"/>
              </a:rPr>
              <a:t> VGM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5400" dirty="0" smtClean="0">
                <a:latin typeface="AlphaMack AOE" pitchFamily="2" charset="0"/>
              </a:rPr>
              <a:t>Clinique</a:t>
            </a:r>
            <a:endParaRPr lang="fr-FR" sz="5400" dirty="0">
              <a:latin typeface="AlphaMack AOE" pitchFamily="2" charset="0"/>
            </a:endParaRPr>
          </a:p>
        </p:txBody>
      </p:sp>
      <p:sp>
        <p:nvSpPr>
          <p:cNvPr id="3" name="Espace réservé du contenu 2"/>
          <p:cNvSpPr>
            <a:spLocks noGrp="1"/>
          </p:cNvSpPr>
          <p:nvPr>
            <p:ph idx="1"/>
          </p:nvPr>
        </p:nvSpPr>
        <p:spPr>
          <a:xfrm>
            <a:off x="457200" y="2364108"/>
            <a:ext cx="8229600" cy="4136726"/>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fr-FR" dirty="0" smtClean="0"/>
              <a:t>L’installation très lente et progressive, souvent sur plusieurs mois fait qu’elle est longtemps bien tolérée, au point que les malades souvent consultent à moins de 7 g/dl d’hémoglobine. </a:t>
            </a:r>
          </a:p>
          <a:p>
            <a:endParaRPr lang="fr-FR" dirty="0" smtClean="0"/>
          </a:p>
          <a:p>
            <a:r>
              <a:rPr lang="fr-FR" dirty="0" smtClean="0"/>
              <a:t>Syndrome anémique classique: pâleur, asthénie, anorexie, irritabilité….</a:t>
            </a:r>
          </a:p>
          <a:p>
            <a:endParaRPr lang="fr-FR" dirty="0" smtClean="0"/>
          </a:p>
          <a:p>
            <a:pPr algn="just"/>
            <a:r>
              <a:rPr lang="fr-FR" sz="2800" dirty="0" smtClean="0"/>
              <a:t>les symptômes sont la conséquence de l’hypoxémie et sont extrêmement variables, fonction de l’ intensité de l’anémie, rapidité d’installation de l’anémie, âge, état cardiovasculaire</a:t>
            </a:r>
            <a:endParaRPr lang="fr-FR" dirty="0" smtClean="0"/>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550238" y="1388292"/>
            <a:ext cx="8022290" cy="52554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p:txBody>
          <a:bodyPr/>
          <a:lstStyle/>
          <a:p>
            <a:endParaRPr lang="fr-FR"/>
          </a:p>
        </p:txBody>
      </p:sp>
      <p:pic>
        <p:nvPicPr>
          <p:cNvPr id="1026" name="Picture 2"/>
          <p:cNvPicPr>
            <a:picLocks noGrp="1" noChangeAspect="1" noChangeArrowheads="1"/>
          </p:cNvPicPr>
          <p:nvPr>
            <p:ph type="clipArt" sz="half" idx="1"/>
          </p:nvPr>
        </p:nvPicPr>
        <p:blipFill>
          <a:blip r:embed="rId3"/>
          <a:srcRect/>
          <a:stretch>
            <a:fillRect/>
          </a:stretch>
        </p:blipFill>
        <p:spPr bwMode="auto">
          <a:xfrm>
            <a:off x="500034" y="714356"/>
            <a:ext cx="8084720" cy="58579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35" y="95742"/>
            <a:ext cx="9572660" cy="1143000"/>
          </a:xfrm>
        </p:spPr>
        <p:txBody>
          <a:bodyPr>
            <a:noAutofit/>
          </a:bodyPr>
          <a:lstStyle/>
          <a:p>
            <a:pPr algn="ctr"/>
            <a:r>
              <a:rPr lang="fr-FR" sz="4000" dirty="0" smtClean="0">
                <a:latin typeface="AlphaMack AOE" pitchFamily="2" charset="0"/>
              </a:rPr>
              <a:t>Manifestations extra hématologiques</a:t>
            </a:r>
          </a:p>
        </p:txBody>
      </p:sp>
      <p:sp>
        <p:nvSpPr>
          <p:cNvPr id="3" name="Espace réservé du contenu 2"/>
          <p:cNvSpPr>
            <a:spLocks noGrp="1"/>
          </p:cNvSpPr>
          <p:nvPr>
            <p:ph idx="1"/>
          </p:nvPr>
        </p:nvSpPr>
        <p:spPr>
          <a:xfrm>
            <a:off x="457200" y="1500174"/>
            <a:ext cx="8229600" cy="3422346"/>
          </a:xfrm>
        </p:spPr>
        <p:style>
          <a:lnRef idx="1">
            <a:schemeClr val="accent2"/>
          </a:lnRef>
          <a:fillRef idx="2">
            <a:schemeClr val="accent2"/>
          </a:fillRef>
          <a:effectRef idx="1">
            <a:schemeClr val="accent2"/>
          </a:effectRef>
          <a:fontRef idx="minor">
            <a:schemeClr val="dk1"/>
          </a:fontRef>
        </p:style>
        <p:txBody>
          <a:bodyPr vert="horz">
            <a:normAutofit/>
          </a:bodyPr>
          <a:lstStyle/>
          <a:p>
            <a:pPr algn="just"/>
            <a:r>
              <a:rPr lang="fr-FR" dirty="0" smtClean="0">
                <a:solidFill>
                  <a:schemeClr val="dk1"/>
                </a:solidFill>
              </a:rPr>
              <a:t>Retard de développement psychomoteur ou intellectuel.</a:t>
            </a:r>
          </a:p>
          <a:p>
            <a:pPr algn="just"/>
            <a:r>
              <a:rPr lang="fr-FR" dirty="0" smtClean="0">
                <a:solidFill>
                  <a:schemeClr val="dk1"/>
                </a:solidFill>
              </a:rPr>
              <a:t>Trouble du comportement alimentaire PICA.</a:t>
            </a:r>
          </a:p>
          <a:p>
            <a:pPr algn="just"/>
            <a:r>
              <a:rPr lang="fr-FR" dirty="0" smtClean="0">
                <a:solidFill>
                  <a:schemeClr val="dk1"/>
                </a:solidFill>
              </a:rPr>
              <a:t>Sensibilité aux infections.</a:t>
            </a:r>
          </a:p>
          <a:p>
            <a:pPr algn="just"/>
            <a:r>
              <a:rPr lang="fr-FR" dirty="0" smtClean="0">
                <a:solidFill>
                  <a:schemeClr val="dk1"/>
                </a:solidFill>
              </a:rPr>
              <a:t>Retentissement sur les phanères et les muqueuses ( ongles cassants, glossite, perlèche péribuccal)</a:t>
            </a:r>
          </a:p>
          <a:p>
            <a:endParaRPr lang="fr-FR" dirty="0" smtClean="0">
              <a:solidFill>
                <a:schemeClr val="dk1"/>
              </a:solidFill>
            </a:endParaRPr>
          </a:p>
        </p:txBody>
      </p:sp>
      <p:pic>
        <p:nvPicPr>
          <p:cNvPr id="4" name="Image 3" descr="03_glossit-2.jpg"/>
          <p:cNvPicPr>
            <a:picLocks noChangeAspect="1"/>
          </p:cNvPicPr>
          <p:nvPr/>
        </p:nvPicPr>
        <p:blipFill>
          <a:blip r:embed="rId3"/>
          <a:stretch>
            <a:fillRect/>
          </a:stretch>
        </p:blipFill>
        <p:spPr>
          <a:xfrm>
            <a:off x="785786" y="4786322"/>
            <a:ext cx="2211739" cy="1785950"/>
          </a:xfrm>
          <a:prstGeom prst="rect">
            <a:avLst/>
          </a:prstGeom>
        </p:spPr>
      </p:pic>
      <p:pic>
        <p:nvPicPr>
          <p:cNvPr id="5" name="Image 4" descr="ongles-cassant-5163440.jpg"/>
          <p:cNvPicPr>
            <a:picLocks noChangeAspect="1"/>
          </p:cNvPicPr>
          <p:nvPr/>
        </p:nvPicPr>
        <p:blipFill>
          <a:blip r:embed="rId4"/>
          <a:stretch>
            <a:fillRect/>
          </a:stretch>
        </p:blipFill>
        <p:spPr>
          <a:xfrm>
            <a:off x="3357554" y="4750610"/>
            <a:ext cx="2428882" cy="1821662"/>
          </a:xfrm>
          <a:prstGeom prst="rect">
            <a:avLst/>
          </a:prstGeom>
        </p:spPr>
      </p:pic>
      <p:pic>
        <p:nvPicPr>
          <p:cNvPr id="6" name="Image 5" descr="Perlèche-symptômes.jpg"/>
          <p:cNvPicPr>
            <a:picLocks noChangeAspect="1"/>
          </p:cNvPicPr>
          <p:nvPr/>
        </p:nvPicPr>
        <p:blipFill>
          <a:blip r:embed="rId5"/>
          <a:stretch>
            <a:fillRect/>
          </a:stretch>
        </p:blipFill>
        <p:spPr>
          <a:xfrm>
            <a:off x="6381762" y="4714884"/>
            <a:ext cx="2476518" cy="185738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8"/>
            <a:ext cx="8229600" cy="1143000"/>
          </a:xfrm>
        </p:spPr>
        <p:txBody>
          <a:bodyPr>
            <a:noAutofit/>
          </a:bodyPr>
          <a:lstStyle/>
          <a:p>
            <a:pPr algn="ctr"/>
            <a:r>
              <a:rPr lang="fr-FR" sz="6000" dirty="0" smtClean="0">
                <a:latin typeface="AlphaMack AOE" pitchFamily="2" charset="0"/>
              </a:rPr>
              <a:t>Biologie</a:t>
            </a:r>
            <a:endParaRPr lang="fr-FR" sz="6000" dirty="0">
              <a:latin typeface="AlphaMack AOE" pitchFamily="2" charset="0"/>
            </a:endParaRPr>
          </a:p>
        </p:txBody>
      </p:sp>
      <p:sp>
        <p:nvSpPr>
          <p:cNvPr id="3" name="Espace réservé du contenu 2"/>
          <p:cNvSpPr>
            <a:spLocks noGrp="1"/>
          </p:cNvSpPr>
          <p:nvPr>
            <p:ph idx="1"/>
          </p:nvPr>
        </p:nvSpPr>
        <p:spPr>
          <a:xfrm>
            <a:off x="457200" y="1357298"/>
            <a:ext cx="8229600" cy="4967302"/>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fr-FR" dirty="0" smtClean="0"/>
              <a:t>le fer sérique : peu d’intérêt  non corrélé à l’état des réserves  et varie selon un cycle nycthéméral, </a:t>
            </a:r>
            <a:r>
              <a:rPr lang="fr-FR" i="1" dirty="0" smtClean="0"/>
              <a:t>il ne doit jamais être prescrit isolément </a:t>
            </a:r>
          </a:p>
          <a:p>
            <a:pPr>
              <a:buNone/>
            </a:pPr>
            <a:endParaRPr lang="fr-FR" dirty="0" smtClean="0"/>
          </a:p>
          <a:p>
            <a:pPr algn="just"/>
            <a:r>
              <a:rPr lang="fr-FR" dirty="0" smtClean="0"/>
              <a:t>surtout sur l’un ou l’autre des 2 signes biologiques suivants : </a:t>
            </a:r>
          </a:p>
          <a:p>
            <a:pPr lvl="1" algn="just"/>
            <a:r>
              <a:rPr lang="fr-FR" sz="2600" dirty="0" smtClean="0"/>
              <a:t>élévation de la capacité totale de la sidérophiline (ou transferrine). </a:t>
            </a:r>
          </a:p>
          <a:p>
            <a:pPr lvl="1" algn="just"/>
            <a:r>
              <a:rPr lang="fr-FR" sz="2600" dirty="0" smtClean="0"/>
              <a:t>baisse de  la </a:t>
            </a:r>
            <a:r>
              <a:rPr lang="fr-FR" sz="2600" dirty="0" err="1" smtClean="0"/>
              <a:t>ferritinemie</a:t>
            </a:r>
            <a:r>
              <a:rPr lang="fr-FR" sz="2600" dirty="0" smtClean="0"/>
              <a:t>, ce qui signe de façon pathognomonique l’épuisement des réserves qui est l’examen de première intention  (</a:t>
            </a:r>
            <a:r>
              <a:rPr lang="fr-FR" dirty="0" smtClean="0"/>
              <a:t> CRP ) L’OMS propose des seuils définissant une carence à 12 </a:t>
            </a:r>
            <a:r>
              <a:rPr lang="fr-FR" dirty="0" err="1" smtClean="0"/>
              <a:t>μg</a:t>
            </a:r>
            <a:r>
              <a:rPr lang="fr-FR" dirty="0" smtClean="0"/>
              <a:t>/L pour les enfants de moins de 5 ans (augmenté à 30 </a:t>
            </a:r>
            <a:r>
              <a:rPr lang="fr-FR" dirty="0" err="1" smtClean="0"/>
              <a:t>μg</a:t>
            </a:r>
            <a:r>
              <a:rPr lang="fr-FR" dirty="0" smtClean="0"/>
              <a:t>/L en contexte inflammatoire) et 15 </a:t>
            </a:r>
            <a:r>
              <a:rPr lang="fr-FR" dirty="0" err="1" smtClean="0"/>
              <a:t>μg</a:t>
            </a:r>
            <a:r>
              <a:rPr lang="fr-FR" dirty="0" smtClean="0"/>
              <a:t>/L au-delà</a:t>
            </a:r>
          </a:p>
          <a:p>
            <a:pPr lvl="1" algn="just">
              <a:buNone/>
            </a:pPr>
            <a:endParaRPr lang="fr-FR" dirty="0" smtClean="0"/>
          </a:p>
          <a:p>
            <a:pPr algn="just"/>
            <a:r>
              <a:rPr lang="fr-FR" dirty="0" smtClean="0"/>
              <a:t>Une anémie par carence en fer est microcytaire, hypochrome et non régénérative. </a:t>
            </a:r>
          </a:p>
          <a:p>
            <a:pPr algn="just"/>
            <a:r>
              <a:rPr lang="fr-FR" dirty="0" smtClean="0"/>
              <a:t>Parfois + </a:t>
            </a:r>
            <a:r>
              <a:rPr lang="fr-FR" dirty="0" err="1" smtClean="0"/>
              <a:t>thrombocytose</a:t>
            </a:r>
            <a:endParaRPr lang="fr-FR" dirty="0" smtClean="0"/>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14430"/>
            <a:ext cx="8229600" cy="1143000"/>
          </a:xfrm>
        </p:spPr>
        <p:txBody>
          <a:bodyPr>
            <a:noAutofit/>
          </a:bodyPr>
          <a:lstStyle/>
          <a:p>
            <a:pPr algn="ctr"/>
            <a:r>
              <a:rPr lang="fr-FR" sz="6600" dirty="0" smtClean="0">
                <a:latin typeface="AlphaMack AOE" pitchFamily="2" charset="0"/>
              </a:rPr>
              <a:t>Diagnostic différentiel</a:t>
            </a:r>
            <a:endParaRPr lang="fr-FR" sz="6600" dirty="0">
              <a:latin typeface="AlphaMack AOE" pitchFamily="2" charset="0"/>
            </a:endParaRPr>
          </a:p>
        </p:txBody>
      </p:sp>
      <p:sp>
        <p:nvSpPr>
          <p:cNvPr id="3" name="Espace réservé du contenu 2"/>
          <p:cNvSpPr>
            <a:spLocks noGrp="1"/>
          </p:cNvSpPr>
          <p:nvPr>
            <p:ph idx="1"/>
          </p:nvPr>
        </p:nvSpPr>
        <p:spPr>
          <a:xfrm>
            <a:off x="457200" y="3078488"/>
            <a:ext cx="8229600" cy="1850710"/>
          </a:xfrm>
        </p:spPr>
        <p:style>
          <a:lnRef idx="1">
            <a:schemeClr val="accent2"/>
          </a:lnRef>
          <a:fillRef idx="2">
            <a:schemeClr val="accent2"/>
          </a:fillRef>
          <a:effectRef idx="1">
            <a:schemeClr val="accent2"/>
          </a:effectRef>
          <a:fontRef idx="minor">
            <a:schemeClr val="dk1"/>
          </a:fontRef>
        </p:style>
        <p:txBody>
          <a:bodyPr/>
          <a:lstStyle/>
          <a:p>
            <a:r>
              <a:rPr lang="fr-FR" dirty="0" smtClean="0"/>
              <a:t>thalassémies hétérozygotes.</a:t>
            </a:r>
          </a:p>
          <a:p>
            <a:r>
              <a:rPr lang="fr-FR" dirty="0" smtClean="0"/>
              <a:t>anémie inflammatoire.</a:t>
            </a:r>
          </a:p>
          <a:p>
            <a:r>
              <a:rPr lang="fr-FR" dirty="0" smtClean="0"/>
              <a:t>intoxication au plomb. </a:t>
            </a:r>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39552" y="2420888"/>
            <a:ext cx="8229600" cy="1143000"/>
          </a:xfrm>
        </p:spPr>
        <p:txBody>
          <a:bodyPr>
            <a:noAutofit/>
          </a:bodyPr>
          <a:lstStyle/>
          <a:p>
            <a:pPr algn="ctr"/>
            <a:r>
              <a:rPr lang="fr-FR" sz="6000" dirty="0" smtClean="0">
                <a:latin typeface="AlphaMack AOE" pitchFamily="2" charset="0"/>
              </a:rPr>
              <a:t>Diagnostic étiologique</a:t>
            </a:r>
            <a:endParaRPr lang="fr-FR" sz="6000" dirty="0">
              <a:latin typeface="AlphaMack AOE" pitchFamily="2" charset="0"/>
            </a:endParaRPr>
          </a:p>
        </p:txBody>
      </p:sp>
      <p:sp>
        <p:nvSpPr>
          <p:cNvPr id="5" name="Espace réservé du contenu 4"/>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578422"/>
            <a:ext cx="8229600" cy="2779404"/>
          </a:xfrm>
        </p:spPr>
        <p:style>
          <a:lnRef idx="1">
            <a:schemeClr val="accent2"/>
          </a:lnRef>
          <a:fillRef idx="2">
            <a:schemeClr val="accent2"/>
          </a:fillRef>
          <a:effectRef idx="1">
            <a:schemeClr val="accent2"/>
          </a:effectRef>
          <a:fontRef idx="minor">
            <a:schemeClr val="dk1"/>
          </a:fontRef>
        </p:style>
        <p:txBody>
          <a:bodyPr/>
          <a:lstStyle/>
          <a:p>
            <a:pPr algn="ctr">
              <a:buNone/>
            </a:pPr>
            <a:r>
              <a:rPr lang="fr-FR" b="1" dirty="0" smtClean="0"/>
              <a:t>Carences anténatales</a:t>
            </a:r>
          </a:p>
          <a:p>
            <a:r>
              <a:rPr lang="fr-FR" dirty="0" smtClean="0"/>
              <a:t>Carence maternelle importante. </a:t>
            </a:r>
          </a:p>
          <a:p>
            <a:r>
              <a:rPr lang="fr-FR" dirty="0" smtClean="0"/>
              <a:t>Transfusion entre jumeaux</a:t>
            </a:r>
          </a:p>
          <a:p>
            <a:r>
              <a:rPr lang="fr-FR" dirty="0" smtClean="0"/>
              <a:t>Hémorragie fœto-maternelle</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3"/>
          <a:srcRect/>
          <a:stretch>
            <a:fillRect/>
          </a:stretch>
        </p:blipFill>
        <p:spPr bwMode="auto">
          <a:xfrm>
            <a:off x="357158" y="500043"/>
            <a:ext cx="8440908"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28876"/>
            <a:ext cx="8229600" cy="1143000"/>
          </a:xfrm>
        </p:spPr>
        <p:txBody>
          <a:bodyPr>
            <a:noAutofit/>
          </a:bodyPr>
          <a:lstStyle/>
          <a:p>
            <a:pPr algn="ctr"/>
            <a:r>
              <a:rPr lang="fr-FR" sz="6000" dirty="0" smtClean="0">
                <a:latin typeface="AlphaMack AOE" pitchFamily="2" charset="0"/>
              </a:rPr>
              <a:t>Insuffisance d'apport </a:t>
            </a:r>
            <a:r>
              <a:rPr lang="fr-FR" sz="9600" dirty="0" smtClean="0">
                <a:latin typeface="AlphaMack AOE" pitchFamily="2" charset="0"/>
              </a:rPr>
              <a:t/>
            </a:r>
            <a:br>
              <a:rPr lang="fr-FR" sz="9600" dirty="0" smtClean="0">
                <a:latin typeface="AlphaMack AOE" pitchFamily="2" charset="0"/>
              </a:rPr>
            </a:br>
            <a:endParaRPr lang="fr-FR" sz="9600" dirty="0">
              <a:latin typeface="AlphaMack AOE" pitchFamily="2" charset="0"/>
            </a:endParaRPr>
          </a:p>
        </p:txBody>
      </p:sp>
      <p:sp>
        <p:nvSpPr>
          <p:cNvPr id="3" name="Espace réservé du contenu 2"/>
          <p:cNvSpPr>
            <a:spLocks noGrp="1"/>
          </p:cNvSpPr>
          <p:nvPr>
            <p:ph idx="1"/>
          </p:nvPr>
        </p:nvSpPr>
        <p:spPr>
          <a:xfrm>
            <a:off x="457200" y="2792736"/>
            <a:ext cx="8229600" cy="2279338"/>
          </a:xfrm>
        </p:spPr>
        <p:style>
          <a:lnRef idx="1">
            <a:schemeClr val="accent2"/>
          </a:lnRef>
          <a:fillRef idx="2">
            <a:schemeClr val="accent2"/>
          </a:fillRef>
          <a:effectRef idx="1">
            <a:schemeClr val="accent2"/>
          </a:effectRef>
          <a:fontRef idx="minor">
            <a:schemeClr val="dk1"/>
          </a:fontRef>
        </p:style>
        <p:txBody>
          <a:bodyPr/>
          <a:lstStyle/>
          <a:p>
            <a:r>
              <a:rPr lang="fr-FR" dirty="0" smtClean="0"/>
              <a:t>Régime lacté exclusif prolongé au delà de 4 mois.</a:t>
            </a:r>
          </a:p>
          <a:p>
            <a:r>
              <a:rPr lang="fr-FR" dirty="0" smtClean="0"/>
              <a:t>Alimentation avec du lait de vache UHT avant 1 an. </a:t>
            </a:r>
          </a:p>
          <a:p>
            <a:r>
              <a:rPr lang="fr-FR" dirty="0" smtClean="0"/>
              <a:t>Niveau </a:t>
            </a:r>
            <a:r>
              <a:rPr lang="fr-FR" dirty="0" err="1" smtClean="0"/>
              <a:t>socioeconomique</a:t>
            </a:r>
            <a:r>
              <a:rPr lang="fr-FR" dirty="0" smtClean="0"/>
              <a:t> bas </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4356" y="1000116"/>
            <a:ext cx="8686800" cy="1143000"/>
          </a:xfrm>
        </p:spPr>
        <p:txBody>
          <a:bodyPr>
            <a:noAutofit/>
          </a:bodyPr>
          <a:lstStyle/>
          <a:p>
            <a:pPr algn="ctr"/>
            <a:r>
              <a:rPr lang="fr-FR" sz="5400" dirty="0" smtClean="0">
                <a:latin typeface="AlphaMack AOE" pitchFamily="2" charset="0"/>
              </a:rPr>
              <a:t>Augmentation des besoins</a:t>
            </a:r>
            <a:endParaRPr lang="fr-FR" sz="5400" dirty="0">
              <a:latin typeface="AlphaMack AOE" pitchFamily="2" charset="0"/>
            </a:endParaRPr>
          </a:p>
        </p:txBody>
      </p:sp>
      <p:sp>
        <p:nvSpPr>
          <p:cNvPr id="3" name="Espace réservé du contenu 2"/>
          <p:cNvSpPr>
            <a:spLocks noGrp="1"/>
          </p:cNvSpPr>
          <p:nvPr>
            <p:ph idx="1"/>
          </p:nvPr>
        </p:nvSpPr>
        <p:spPr>
          <a:xfrm>
            <a:off x="457200" y="2792736"/>
            <a:ext cx="8229600" cy="2565090"/>
          </a:xfrm>
        </p:spPr>
        <p:style>
          <a:lnRef idx="1">
            <a:schemeClr val="accent2"/>
          </a:lnRef>
          <a:fillRef idx="2">
            <a:schemeClr val="accent2"/>
          </a:fillRef>
          <a:effectRef idx="1">
            <a:schemeClr val="accent2"/>
          </a:effectRef>
          <a:fontRef idx="minor">
            <a:schemeClr val="dk1"/>
          </a:fontRef>
        </p:style>
        <p:txBody>
          <a:bodyPr/>
          <a:lstStyle/>
          <a:p>
            <a:r>
              <a:rPr lang="fr-FR" dirty="0" smtClean="0"/>
              <a:t>Prématurité</a:t>
            </a:r>
          </a:p>
          <a:p>
            <a:r>
              <a:rPr lang="fr-FR" dirty="0" smtClean="0"/>
              <a:t>Gémellité</a:t>
            </a:r>
          </a:p>
          <a:p>
            <a:r>
              <a:rPr lang="fr-FR" dirty="0" smtClean="0"/>
              <a:t>Hypotrophie</a:t>
            </a:r>
          </a:p>
          <a:p>
            <a:r>
              <a:rPr lang="fr-FR" dirty="0" smtClean="0"/>
              <a:t>Polyglobulie des cardiopathies cyanogènes</a:t>
            </a:r>
          </a:p>
          <a:p>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57240"/>
            <a:ext cx="8229600" cy="1143000"/>
          </a:xfrm>
        </p:spPr>
        <p:txBody>
          <a:bodyPr>
            <a:noAutofit/>
          </a:bodyPr>
          <a:lstStyle/>
          <a:p>
            <a:pPr algn="ctr"/>
            <a:r>
              <a:rPr lang="fr-FR" sz="8000" dirty="0" smtClean="0">
                <a:latin typeface="AlphaMack AOE" pitchFamily="2" charset="0"/>
              </a:rPr>
              <a:t>Malabsorption</a:t>
            </a:r>
          </a:p>
        </p:txBody>
      </p:sp>
      <p:sp>
        <p:nvSpPr>
          <p:cNvPr id="3" name="Espace réservé du contenu 2"/>
          <p:cNvSpPr>
            <a:spLocks noGrp="1"/>
          </p:cNvSpPr>
          <p:nvPr>
            <p:ph idx="1"/>
          </p:nvPr>
        </p:nvSpPr>
        <p:spPr>
          <a:xfrm>
            <a:off x="457200" y="2649860"/>
            <a:ext cx="8229600" cy="1493520"/>
          </a:xfrm>
        </p:spPr>
        <p:style>
          <a:lnRef idx="1">
            <a:schemeClr val="accent2"/>
          </a:lnRef>
          <a:fillRef idx="2">
            <a:schemeClr val="accent2"/>
          </a:fillRef>
          <a:effectRef idx="1">
            <a:schemeClr val="accent2"/>
          </a:effectRef>
          <a:fontRef idx="minor">
            <a:schemeClr val="dk1"/>
          </a:fontRef>
        </p:style>
        <p:txBody>
          <a:bodyPr/>
          <a:lstStyle/>
          <a:p>
            <a:r>
              <a:rPr lang="fr-FR" dirty="0" smtClean="0"/>
              <a:t>Maladie </a:t>
            </a:r>
            <a:r>
              <a:rPr lang="fr-FR" dirty="0" err="1" smtClean="0"/>
              <a:t>coeliaque</a:t>
            </a:r>
            <a:endParaRPr lang="fr-FR" dirty="0" smtClean="0"/>
          </a:p>
          <a:p>
            <a:r>
              <a:rPr lang="fr-FR" dirty="0" smtClean="0"/>
              <a:t>APLV</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42992"/>
            <a:ext cx="8229600" cy="1143000"/>
          </a:xfrm>
        </p:spPr>
        <p:txBody>
          <a:bodyPr>
            <a:noAutofit/>
          </a:bodyPr>
          <a:lstStyle/>
          <a:p>
            <a:pPr algn="ctr"/>
            <a:r>
              <a:rPr lang="fr-FR" sz="5400" dirty="0" smtClean="0">
                <a:latin typeface="AlphaMack AOE" pitchFamily="2" charset="0"/>
              </a:rPr>
              <a:t>Saignements chroniques</a:t>
            </a:r>
            <a:endParaRPr lang="fr-FR" sz="5400" dirty="0">
              <a:latin typeface="AlphaMack AOE" pitchFamily="2" charset="0"/>
            </a:endParaRPr>
          </a:p>
        </p:txBody>
      </p:sp>
      <p:sp>
        <p:nvSpPr>
          <p:cNvPr id="3" name="Espace réservé du contenu 2"/>
          <p:cNvSpPr>
            <a:spLocks noGrp="1"/>
          </p:cNvSpPr>
          <p:nvPr>
            <p:ph idx="1"/>
          </p:nvPr>
        </p:nvSpPr>
        <p:spPr>
          <a:xfrm>
            <a:off x="457200" y="2578422"/>
            <a:ext cx="8229600" cy="3065156"/>
          </a:xfrm>
        </p:spPr>
        <p:style>
          <a:lnRef idx="1">
            <a:schemeClr val="accent2"/>
          </a:lnRef>
          <a:fillRef idx="2">
            <a:schemeClr val="accent2"/>
          </a:fillRef>
          <a:effectRef idx="1">
            <a:schemeClr val="accent2"/>
          </a:effectRef>
          <a:fontRef idx="minor">
            <a:schemeClr val="dk1"/>
          </a:fontRef>
        </p:style>
        <p:txBody>
          <a:bodyPr/>
          <a:lstStyle/>
          <a:p>
            <a:r>
              <a:rPr lang="fr-FR" dirty="0" smtClean="0"/>
              <a:t>œsophagite, diverticule de Meckel. </a:t>
            </a:r>
          </a:p>
          <a:p>
            <a:r>
              <a:rPr lang="fr-FR" dirty="0" smtClean="0"/>
              <a:t>Ankylostomiase. </a:t>
            </a:r>
          </a:p>
          <a:p>
            <a:r>
              <a:rPr lang="fr-FR" dirty="0" smtClean="0"/>
              <a:t>Prélèvements sanguins répétés (prématuré ++, </a:t>
            </a:r>
            <a:r>
              <a:rPr lang="fr-FR" dirty="0" err="1" smtClean="0"/>
              <a:t>hypotrophe</a:t>
            </a:r>
            <a:r>
              <a:rPr lang="fr-FR" dirty="0" smtClean="0"/>
              <a:t>)</a:t>
            </a:r>
          </a:p>
          <a:p>
            <a:r>
              <a:rPr lang="fr-FR" dirty="0" smtClean="0"/>
              <a:t>MICI, infection à </a:t>
            </a:r>
            <a:r>
              <a:rPr lang="fr-FR" dirty="0" err="1" smtClean="0"/>
              <a:t>helicobacter</a:t>
            </a:r>
            <a:r>
              <a:rPr lang="fr-FR" dirty="0" smtClean="0"/>
              <a:t> </a:t>
            </a:r>
            <a:r>
              <a:rPr lang="fr-FR" dirty="0" err="1" smtClean="0"/>
              <a:t>pylori</a:t>
            </a:r>
            <a:endParaRPr lang="fr-FR" dirty="0" smtClean="0"/>
          </a:p>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744"/>
            <a:ext cx="8229600" cy="1143000"/>
          </a:xfrm>
        </p:spPr>
        <p:txBody>
          <a:bodyPr>
            <a:noAutofit/>
          </a:bodyPr>
          <a:lstStyle/>
          <a:p>
            <a:pPr algn="ctr"/>
            <a:r>
              <a:rPr lang="fr-FR" sz="4800" dirty="0" smtClean="0">
                <a:latin typeface="AlphaMack AOE" pitchFamily="2" charset="0"/>
              </a:rPr>
              <a:t>Buts du traitement</a:t>
            </a:r>
          </a:p>
        </p:txBody>
      </p:sp>
      <p:sp>
        <p:nvSpPr>
          <p:cNvPr id="3" name="Espace réservé du contenu 2"/>
          <p:cNvSpPr>
            <a:spLocks noGrp="1"/>
          </p:cNvSpPr>
          <p:nvPr>
            <p:ph idx="1"/>
          </p:nvPr>
        </p:nvSpPr>
        <p:spPr>
          <a:xfrm>
            <a:off x="457200" y="3007050"/>
            <a:ext cx="8229600" cy="1993586"/>
          </a:xfrm>
        </p:spPr>
        <p:style>
          <a:lnRef idx="1">
            <a:schemeClr val="accent2"/>
          </a:lnRef>
          <a:fillRef idx="2">
            <a:schemeClr val="accent2"/>
          </a:fillRef>
          <a:effectRef idx="1">
            <a:schemeClr val="accent2"/>
          </a:effectRef>
          <a:fontRef idx="minor">
            <a:schemeClr val="dk1"/>
          </a:fontRef>
        </p:style>
        <p:txBody>
          <a:bodyPr/>
          <a:lstStyle/>
          <a:p>
            <a:r>
              <a:rPr lang="fr-FR" dirty="0" smtClean="0"/>
              <a:t>Corriger la carence.</a:t>
            </a:r>
          </a:p>
          <a:p>
            <a:r>
              <a:rPr lang="fr-FR" dirty="0" smtClean="0"/>
              <a:t>Recharger les réserves. </a:t>
            </a:r>
          </a:p>
          <a:p>
            <a:r>
              <a:rPr lang="fr-FR" dirty="0" smtClean="0"/>
              <a:t>Traiter impérativement la cause de la carence </a:t>
            </a:r>
          </a:p>
          <a:p>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28678"/>
            <a:ext cx="8229600" cy="1143000"/>
          </a:xfrm>
        </p:spPr>
        <p:txBody>
          <a:bodyPr>
            <a:noAutofit/>
          </a:bodyPr>
          <a:lstStyle/>
          <a:p>
            <a:pPr algn="ctr"/>
            <a:r>
              <a:rPr lang="fr-FR" sz="7200" dirty="0" smtClean="0">
                <a:latin typeface="AlphaMack AOE" pitchFamily="2" charset="0"/>
              </a:rPr>
              <a:t>Comment ?</a:t>
            </a:r>
            <a:endParaRPr lang="fr-FR" sz="7200" dirty="0">
              <a:latin typeface="AlphaMack AOE" pitchFamily="2" charset="0"/>
            </a:endParaRPr>
          </a:p>
        </p:txBody>
      </p:sp>
      <p:sp>
        <p:nvSpPr>
          <p:cNvPr id="3" name="Espace réservé du contenu 2"/>
          <p:cNvSpPr>
            <a:spLocks noGrp="1"/>
          </p:cNvSpPr>
          <p:nvPr>
            <p:ph idx="1"/>
          </p:nvPr>
        </p:nvSpPr>
        <p:spPr>
          <a:xfrm>
            <a:off x="457200" y="2435546"/>
            <a:ext cx="8229600" cy="3850974"/>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fr-FR" dirty="0" smtClean="0"/>
              <a:t>Toujours per os </a:t>
            </a:r>
          </a:p>
          <a:p>
            <a:pPr algn="just"/>
            <a:r>
              <a:rPr lang="fr-FR" dirty="0" smtClean="0"/>
              <a:t>Plutôt longtemps que beaucoup. </a:t>
            </a:r>
          </a:p>
          <a:p>
            <a:pPr algn="just"/>
            <a:r>
              <a:rPr lang="fr-FR" dirty="0" smtClean="0"/>
              <a:t>Le fer injectable n’a aucun avantage sur le fer oral, est moins mobilisable et donne des chocs anaphylactiques. Il ne doit être prescrit que de façon exceptionnelle (intolérance absolue au fer oral, très rares troubles de l’absorption du fer). IRC. </a:t>
            </a:r>
          </a:p>
          <a:p>
            <a:pPr algn="just"/>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6600" dirty="0" smtClean="0">
                <a:latin typeface="AlphaMack AOE" pitchFamily="2" charset="0"/>
              </a:rPr>
              <a:t>Comment ?</a:t>
            </a:r>
            <a:endParaRPr lang="fr-FR" sz="6600" dirty="0"/>
          </a:p>
        </p:txBody>
      </p:sp>
      <p:sp>
        <p:nvSpPr>
          <p:cNvPr id="3" name="Espace réservé du conten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gn="just"/>
            <a:r>
              <a:rPr lang="fr-FR" dirty="0" smtClean="0"/>
              <a:t>L’adjonction de vitamine C semble améliorer l’absorption. </a:t>
            </a:r>
          </a:p>
          <a:p>
            <a:pPr algn="just"/>
            <a:r>
              <a:rPr lang="fr-FR" dirty="0" smtClean="0"/>
              <a:t>Les transfusions sont à éviter au maximum, puisqu’on est ici devant une anémie facilement curable, même avec des chiffres bas (6 à 7 g/dl), tant cette anémie chronique est bien tolérée : seuls un terrain cardiaque doit faire transfuser, prudemment (sans chercher à normaliser rapidement le taux d’hémoglobine et en se méfiant du fait que le cœur ischémique est moins apte à accepter une brutale surcharge </a:t>
            </a:r>
            <a:r>
              <a:rPr lang="fr-FR" dirty="0" err="1" smtClean="0"/>
              <a:t>volémique</a:t>
            </a:r>
            <a:r>
              <a:rPr lang="fr-FR" dirty="0" smtClean="0"/>
              <a:t>). </a:t>
            </a:r>
          </a:p>
          <a:p>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124744"/>
            <a:ext cx="8229600" cy="1143000"/>
          </a:xfrm>
        </p:spPr>
        <p:txBody>
          <a:bodyPr>
            <a:normAutofit fontScale="90000"/>
          </a:bodyPr>
          <a:lstStyle/>
          <a:p>
            <a:r>
              <a:rPr lang="fr-FR" sz="6000" dirty="0" smtClean="0">
                <a:latin typeface="AlphaMack AOE" pitchFamily="2" charset="0"/>
              </a:rPr>
              <a:t>Combien de temps ? </a:t>
            </a:r>
            <a:r>
              <a:rPr lang="fr-FR" b="1" dirty="0" smtClean="0"/>
              <a:t/>
            </a:r>
            <a:br>
              <a:rPr lang="fr-FR" b="1" dirty="0" smtClean="0"/>
            </a:br>
            <a:endParaRPr lang="fr-FR" dirty="0"/>
          </a:p>
        </p:txBody>
      </p:sp>
      <p:sp>
        <p:nvSpPr>
          <p:cNvPr id="3" name="Espace réservé du conten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gn="just"/>
            <a:r>
              <a:rPr lang="fr-FR" dirty="0" smtClean="0"/>
              <a:t>Le traitement doit non seulement réparer l’anémie, mais aussi normaliser les réserves, pour éviter une récidive rapide de l’anémie. Pour une anémie moyenne (entre 6 et 8 g/dl), il faut poursuivre le traitement pendant quatre mois minimum. </a:t>
            </a:r>
          </a:p>
          <a:p>
            <a:pPr algn="just"/>
            <a:endParaRPr lang="fr-FR" dirty="0" smtClean="0"/>
          </a:p>
          <a:p>
            <a:pPr algn="just"/>
            <a:r>
              <a:rPr lang="fr-FR" dirty="0" smtClean="0"/>
              <a:t>En tout état de cause, le traitement ne sera interrompu qu’après vérification de la normalisation de l’hémoglobine, du VGM et de la </a:t>
            </a:r>
            <a:r>
              <a:rPr lang="fr-FR" dirty="0" err="1" smtClean="0"/>
              <a:t>ferritinémie</a:t>
            </a:r>
            <a:r>
              <a:rPr lang="fr-FR" dirty="0" smtClean="0"/>
              <a:t>. </a:t>
            </a:r>
          </a:p>
          <a:p>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357306"/>
            <a:ext cx="8229600" cy="1143000"/>
          </a:xfrm>
        </p:spPr>
        <p:txBody>
          <a:bodyPr>
            <a:noAutofit/>
          </a:bodyPr>
          <a:lstStyle/>
          <a:p>
            <a:pPr algn="ctr"/>
            <a:r>
              <a:rPr lang="fr-FR" sz="9600" dirty="0" smtClean="0">
                <a:latin typeface="AlphaMack AOE" pitchFamily="2" charset="0"/>
              </a:rPr>
              <a:t>Quoi ?</a:t>
            </a:r>
            <a:endParaRPr lang="fr-FR" sz="9600" dirty="0">
              <a:latin typeface="AlphaMack AOE" pitchFamily="2" charset="0"/>
            </a:endParaRPr>
          </a:p>
        </p:txBody>
      </p:sp>
      <p:sp>
        <p:nvSpPr>
          <p:cNvPr id="3" name="Espace réservé du contenu 2"/>
          <p:cNvSpPr>
            <a:spLocks noGrp="1"/>
          </p:cNvSpPr>
          <p:nvPr>
            <p:ph idx="1"/>
          </p:nvPr>
        </p:nvSpPr>
        <p:spPr>
          <a:xfrm>
            <a:off x="457200" y="3007050"/>
            <a:ext cx="8229600" cy="2636528"/>
          </a:xfrm>
        </p:spPr>
        <p:style>
          <a:lnRef idx="1">
            <a:schemeClr val="accent2"/>
          </a:lnRef>
          <a:fillRef idx="2">
            <a:schemeClr val="accent2"/>
          </a:fillRef>
          <a:effectRef idx="1">
            <a:schemeClr val="accent2"/>
          </a:effectRef>
          <a:fontRef idx="minor">
            <a:schemeClr val="dk1"/>
          </a:fontRef>
        </p:style>
        <p:txBody>
          <a:bodyPr>
            <a:normAutofit/>
          </a:bodyPr>
          <a:lstStyle/>
          <a:p>
            <a:r>
              <a:rPr lang="fr-FR" dirty="0" smtClean="0"/>
              <a:t>Apport de fer par l'intermédiaire de fer</a:t>
            </a:r>
            <a:r>
              <a:rPr lang="fr-FR" b="1" dirty="0" smtClean="0"/>
              <a:t> ferreux</a:t>
            </a:r>
            <a:r>
              <a:rPr lang="fr-FR" dirty="0" smtClean="0"/>
              <a:t>. </a:t>
            </a:r>
          </a:p>
          <a:p>
            <a:r>
              <a:rPr lang="fr-FR" dirty="0" smtClean="0"/>
              <a:t>L'absorption est mauvaise (20 % de la dose). </a:t>
            </a:r>
          </a:p>
          <a:p>
            <a:r>
              <a:rPr lang="fr-FR" dirty="0" smtClean="0"/>
              <a:t>5 à 10 mg/kg/j en dehors des repas. </a:t>
            </a:r>
          </a:p>
          <a:p>
            <a:r>
              <a:rPr lang="fr-FR" dirty="0" smtClean="0"/>
              <a:t>Prévenir les parents de la coloration noire des selles et de la possibilité de troubles digestifs. </a:t>
            </a:r>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7200" dirty="0" smtClean="0">
                <a:latin typeface="AlphaMack AOE" pitchFamily="2" charset="0"/>
              </a:rPr>
              <a:t>Surveillance</a:t>
            </a:r>
            <a:endParaRPr lang="fr-FR" sz="7200" dirty="0"/>
          </a:p>
        </p:txBody>
      </p:sp>
      <p:sp>
        <p:nvSpPr>
          <p:cNvPr id="3" name="Espace réservé du contenu 2"/>
          <p:cNvSpPr>
            <a:spLocks noGrp="1"/>
          </p:cNvSpPr>
          <p:nvPr>
            <p:ph idx="1"/>
          </p:nvPr>
        </p:nvSpPr>
        <p:spPr>
          <a:xfrm>
            <a:off x="457200" y="1935480"/>
            <a:ext cx="8229600" cy="3850974"/>
          </a:xfrm>
        </p:spPr>
        <p:style>
          <a:lnRef idx="1">
            <a:schemeClr val="accent2"/>
          </a:lnRef>
          <a:fillRef idx="2">
            <a:schemeClr val="accent2"/>
          </a:fillRef>
          <a:effectRef idx="1">
            <a:schemeClr val="accent2"/>
          </a:effectRef>
          <a:fontRef idx="minor">
            <a:schemeClr val="dk1"/>
          </a:fontRef>
        </p:style>
        <p:txBody>
          <a:bodyPr/>
          <a:lstStyle/>
          <a:p>
            <a:r>
              <a:rPr lang="fr-FR" b="1" dirty="0" smtClean="0"/>
              <a:t> </a:t>
            </a:r>
            <a:r>
              <a:rPr lang="fr-FR" dirty="0" smtClean="0"/>
              <a:t>Crise réticulocytaire maximale vers J10. </a:t>
            </a:r>
          </a:p>
          <a:p>
            <a:endParaRPr lang="fr-FR" dirty="0" smtClean="0"/>
          </a:p>
          <a:p>
            <a:r>
              <a:rPr lang="fr-FR" dirty="0" smtClean="0"/>
              <a:t>Les paramètres biologiques se normalisent dans l’ordre inverse de leur installation</a:t>
            </a:r>
          </a:p>
          <a:p>
            <a:endParaRPr lang="fr-FR" dirty="0" smtClean="0"/>
          </a:p>
          <a:p>
            <a:r>
              <a:rPr lang="fr-FR" dirty="0" smtClean="0"/>
              <a:t>Normalisation de l'hémoglobine à 1 mois environ. </a:t>
            </a:r>
          </a:p>
          <a:p>
            <a:endParaRPr lang="fr-FR" dirty="0" smtClean="0"/>
          </a:p>
          <a:p>
            <a:r>
              <a:rPr lang="fr-FR" dirty="0" smtClean="0"/>
              <a:t>Normalisation de la ferritine en dernier. </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afp20160215p270-t1.gif"/>
          <p:cNvPicPr>
            <a:picLocks noGrp="1" noChangeAspect="1"/>
          </p:cNvPicPr>
          <p:nvPr>
            <p:ph idx="1"/>
          </p:nvPr>
        </p:nvPicPr>
        <p:blipFill>
          <a:blip r:embed="rId3"/>
          <a:stretch>
            <a:fillRect/>
          </a:stretch>
        </p:blipFill>
        <p:spPr>
          <a:xfrm>
            <a:off x="714348" y="67329"/>
            <a:ext cx="7643866" cy="6257272"/>
          </a:xfrm>
        </p:spPr>
      </p:pic>
      <p:sp>
        <p:nvSpPr>
          <p:cNvPr id="5" name="ZoneTexte 4"/>
          <p:cNvSpPr txBox="1"/>
          <p:nvPr/>
        </p:nvSpPr>
        <p:spPr>
          <a:xfrm>
            <a:off x="1214414" y="6357958"/>
            <a:ext cx="7215238" cy="600164"/>
          </a:xfrm>
          <a:prstGeom prst="rect">
            <a:avLst/>
          </a:prstGeom>
          <a:noFill/>
        </p:spPr>
        <p:txBody>
          <a:bodyPr wrap="square" rtlCol="0">
            <a:spAutoFit/>
          </a:bodyPr>
          <a:lstStyle/>
          <a:p>
            <a:r>
              <a:rPr lang="fr-FR" sz="1100" b="1" dirty="0" smtClean="0"/>
              <a:t>Carence en fer et autres types d'anémie chez les nourrissons et les enfants.</a:t>
            </a:r>
            <a:r>
              <a:rPr lang="fr-FR" sz="1100" dirty="0" smtClean="0"/>
              <a:t> MARY WANG, MD, Université de Californie à San Diego, San Diego, Californie </a:t>
            </a:r>
            <a:r>
              <a:rPr lang="fr-FR" sz="1100" i="1" dirty="0" smtClean="0"/>
              <a:t>. </a:t>
            </a:r>
            <a:r>
              <a:rPr lang="fr-FR" sz="1100" dirty="0" smtClean="0"/>
              <a:t> 15 février 2016; 93 (4): 270-278.</a:t>
            </a:r>
          </a:p>
          <a:p>
            <a:r>
              <a:rPr lang="fr-FR" sz="1100" b="1" dirty="0" smtClean="0"/>
              <a:t> </a:t>
            </a:r>
            <a:endParaRPr lang="fr-FR" sz="11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496"/>
            <a:ext cx="8229600" cy="1143000"/>
          </a:xfrm>
        </p:spPr>
        <p:txBody>
          <a:bodyPr>
            <a:normAutofit fontScale="90000"/>
          </a:bodyPr>
          <a:lstStyle/>
          <a:p>
            <a:pPr algn="ctr"/>
            <a:r>
              <a:rPr lang="fr-FR" sz="6600" dirty="0" smtClean="0">
                <a:latin typeface="AlphaMack AOE" pitchFamily="2" charset="0"/>
              </a:rPr>
              <a:t>Traitement  étiologique</a:t>
            </a:r>
            <a:endParaRPr lang="fr-FR" sz="6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500182"/>
            <a:ext cx="8229600" cy="1143000"/>
          </a:xfrm>
        </p:spPr>
        <p:txBody>
          <a:bodyPr>
            <a:normAutofit fontScale="90000"/>
          </a:bodyPr>
          <a:lstStyle/>
          <a:p>
            <a:pPr algn="ctr"/>
            <a:r>
              <a:rPr lang="fr-FR" sz="10700" dirty="0" smtClean="0">
                <a:latin typeface="AlphaMack AOE" pitchFamily="2" charset="0"/>
              </a:rPr>
              <a:t>Prévention</a:t>
            </a:r>
            <a:r>
              <a:rPr lang="fr-FR" b="1" dirty="0" smtClean="0"/>
              <a:t> </a:t>
            </a:r>
            <a:br>
              <a:rPr lang="fr-FR" b="1" dirty="0" smtClean="0"/>
            </a:br>
            <a:endParaRPr lang="fr-FR" dirty="0"/>
          </a:p>
        </p:txBody>
      </p:sp>
      <p:sp>
        <p:nvSpPr>
          <p:cNvPr id="3" name="Espace réservé du conten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r>
              <a:rPr lang="fr-FR" dirty="0" smtClean="0"/>
              <a:t>Traitement martial de la mère pendant la grossesse (++ 3 </a:t>
            </a:r>
            <a:r>
              <a:rPr lang="fr-FR" baseline="30000" dirty="0" smtClean="0"/>
              <a:t>e </a:t>
            </a:r>
            <a:r>
              <a:rPr lang="fr-FR" dirty="0" smtClean="0"/>
              <a:t>trimestre). </a:t>
            </a:r>
          </a:p>
          <a:p>
            <a:pPr algn="just"/>
            <a:r>
              <a:rPr lang="fr-FR" dirty="0" smtClean="0"/>
              <a:t>Pas de lait de vache UHT avant un an</a:t>
            </a:r>
          </a:p>
          <a:p>
            <a:pPr algn="just"/>
            <a:r>
              <a:rPr lang="fr-FR" dirty="0" smtClean="0"/>
              <a:t>Laits 2 </a:t>
            </a:r>
            <a:r>
              <a:rPr lang="fr-FR" baseline="30000" dirty="0" smtClean="0"/>
              <a:t>e </a:t>
            </a:r>
            <a:r>
              <a:rPr lang="fr-FR" dirty="0" smtClean="0"/>
              <a:t>âge supplémentés en fer à poursuivre jusqu'à l'âge de 1 an puis laits de croissance après 1 an. </a:t>
            </a:r>
          </a:p>
          <a:p>
            <a:pPr algn="just"/>
            <a:r>
              <a:rPr lang="fr-FR" dirty="0" smtClean="0"/>
              <a:t>Diversification dès 5 mois. </a:t>
            </a:r>
          </a:p>
          <a:p>
            <a:pPr algn="just"/>
            <a:r>
              <a:rPr lang="fr-FR" dirty="0" smtClean="0"/>
              <a:t>les prématurés, hypotrophes, jumeaux : supplémentation préventive : </a:t>
            </a:r>
            <a:r>
              <a:rPr lang="fr-FR" b="1" dirty="0" smtClean="0"/>
              <a:t>sel ferreux </a:t>
            </a:r>
            <a:r>
              <a:rPr lang="fr-FR" dirty="0" smtClean="0"/>
              <a:t>sirop : 2 à 3 mg/kg/j, associé à l’</a:t>
            </a:r>
            <a:r>
              <a:rPr lang="fr-FR" b="1" dirty="0" smtClean="0"/>
              <a:t>acide folique </a:t>
            </a:r>
            <a:r>
              <a:rPr lang="fr-FR" dirty="0" smtClean="0"/>
              <a:t>: 1/2 cp./j. à débuter entre l’âge de 2 et 6 semaines jusqu’à l’âge de 1 an</a:t>
            </a:r>
          </a:p>
          <a:p>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9600" dirty="0" smtClean="0">
                <a:latin typeface="AlphaMack AOE" pitchFamily="2" charset="0"/>
              </a:rPr>
              <a:t>conclusion</a:t>
            </a:r>
          </a:p>
        </p:txBody>
      </p:sp>
      <p:sp>
        <p:nvSpPr>
          <p:cNvPr id="3" name="Espace réservé du contenu 2"/>
          <p:cNvSpPr>
            <a:spLocks noGrp="1"/>
          </p:cNvSpPr>
          <p:nvPr>
            <p:ph idx="1"/>
          </p:nvPr>
        </p:nvSpPr>
        <p:spPr>
          <a:xfrm>
            <a:off x="457200" y="1935480"/>
            <a:ext cx="8229600" cy="3279470"/>
          </a:xfrm>
        </p:spPr>
        <p:style>
          <a:lnRef idx="1">
            <a:schemeClr val="accent2"/>
          </a:lnRef>
          <a:fillRef idx="2">
            <a:schemeClr val="accent2"/>
          </a:fillRef>
          <a:effectRef idx="1">
            <a:schemeClr val="accent2"/>
          </a:effectRef>
          <a:fontRef idx="minor">
            <a:schemeClr val="dk1"/>
          </a:fontRef>
        </p:style>
        <p:txBody>
          <a:bodyPr/>
          <a:lstStyle/>
          <a:p>
            <a:pPr algn="just"/>
            <a:r>
              <a:rPr lang="fr-FR" dirty="0" smtClean="0"/>
              <a:t>L’anémie sidéropénique reste un problème de santé publique mondial de part sa fréquence élevée .</a:t>
            </a:r>
          </a:p>
          <a:p>
            <a:pPr algn="just"/>
            <a:r>
              <a:rPr lang="fr-FR" dirty="0" smtClean="0"/>
              <a:t>Elle nécessite une prise en charge adéquate et une recherche étiologique systématique.</a:t>
            </a:r>
          </a:p>
          <a:p>
            <a:pPr algn="just"/>
            <a:r>
              <a:rPr lang="fr-FR" dirty="0" smtClean="0"/>
              <a:t>la prévention de la carence martial est cruciale et des efforts supplémentaires sont nécessaire dans ce sens</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714760"/>
            <a:ext cx="8229600" cy="1143000"/>
          </a:xfrm>
        </p:spPr>
        <p:txBody>
          <a:bodyPr>
            <a:normAutofit fontScale="90000"/>
          </a:bodyPr>
          <a:lstStyle/>
          <a:p>
            <a:r>
              <a:rPr lang="fr-FR" b="1" dirty="0" smtClean="0"/>
              <a:t>Anémies Mégaloblastiques par carence en vitamine B12 et B9:</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2"/>
            <a:ext cx="8229600" cy="1143000"/>
          </a:xfrm>
        </p:spPr>
        <p:txBody>
          <a:bodyPr>
            <a:normAutofit/>
          </a:bodyPr>
          <a:lstStyle/>
          <a:p>
            <a:pPr algn="ctr"/>
            <a:r>
              <a:rPr lang="fr-FR" sz="3600" dirty="0" smtClean="0"/>
              <a:t>La vitamine B12 et les folates ou " vitamines anti mégaloblastiques</a:t>
            </a:r>
            <a:endParaRPr lang="fr-FR" sz="3600" dirty="0"/>
          </a:p>
        </p:txBody>
      </p:sp>
      <p:sp>
        <p:nvSpPr>
          <p:cNvPr id="3" name="Espace réservé du contenu 2"/>
          <p:cNvSpPr>
            <a:spLocks noGrp="1"/>
          </p:cNvSpPr>
          <p:nvPr>
            <p:ph idx="1"/>
          </p:nvPr>
        </p:nvSpPr>
        <p:spPr>
          <a:xfrm>
            <a:off x="457200" y="1935480"/>
            <a:ext cx="4257676" cy="4493916"/>
          </a:xfrm>
        </p:spPr>
        <p:txBody>
          <a:bodyPr>
            <a:normAutofit fontScale="77500" lnSpcReduction="20000"/>
          </a:bodyPr>
          <a:lstStyle/>
          <a:p>
            <a:pPr algn="just"/>
            <a:r>
              <a:rPr lang="fr-FR" dirty="0" smtClean="0"/>
              <a:t> interviennent dans </a:t>
            </a:r>
            <a:r>
              <a:rPr lang="fr-FR" dirty="0" smtClean="0">
                <a:solidFill>
                  <a:srgbClr val="FF0000"/>
                </a:solidFill>
              </a:rPr>
              <a:t>la synthèse de l'ADN</a:t>
            </a:r>
            <a:r>
              <a:rPr lang="fr-FR" dirty="0" smtClean="0"/>
              <a:t>. </a:t>
            </a:r>
          </a:p>
          <a:p>
            <a:pPr algn="just"/>
            <a:r>
              <a:rPr lang="fr-FR" dirty="0" smtClean="0"/>
              <a:t>Une carence      </a:t>
            </a:r>
            <a:r>
              <a:rPr lang="fr-FR" dirty="0" smtClean="0">
                <a:solidFill>
                  <a:srgbClr val="FF0000"/>
                </a:solidFill>
              </a:rPr>
              <a:t>une anomalie du noyau </a:t>
            </a:r>
            <a:r>
              <a:rPr lang="fr-FR" dirty="0" smtClean="0"/>
              <a:t>et la division cellulaire alors que le cytoplasme et la maturation cellulaire (synthèse protéique, ARN) seront peu touchés. Il s’agit d’un défaut de réplication de l’ADN : allongement du cycle cellulaire (G1 et S)</a:t>
            </a:r>
          </a:p>
          <a:p>
            <a:pPr algn="just"/>
            <a:endParaRPr lang="fr-FR" dirty="0" smtClean="0"/>
          </a:p>
          <a:p>
            <a:pPr algn="just"/>
            <a:r>
              <a:rPr lang="fr-FR" dirty="0" smtClean="0">
                <a:solidFill>
                  <a:srgbClr val="FF0000"/>
                </a:solidFill>
              </a:rPr>
              <a:t>                asynchronisme de maturation nucléo cytoplasmique </a:t>
            </a:r>
            <a:r>
              <a:rPr lang="fr-FR" dirty="0" smtClean="0"/>
              <a:t>qui s’exprime dans la moelle par une </a:t>
            </a:r>
            <a:r>
              <a:rPr lang="fr-FR" dirty="0" smtClean="0">
                <a:solidFill>
                  <a:srgbClr val="FF0000"/>
                </a:solidFill>
              </a:rPr>
              <a:t>mégaloblastes</a:t>
            </a:r>
            <a:r>
              <a:rPr lang="fr-FR" dirty="0" smtClean="0"/>
              <a:t>. </a:t>
            </a:r>
          </a:p>
        </p:txBody>
      </p:sp>
      <p:sp>
        <p:nvSpPr>
          <p:cNvPr id="4" name="Flèche droite 3"/>
          <p:cNvSpPr/>
          <p:nvPr/>
        </p:nvSpPr>
        <p:spPr>
          <a:xfrm>
            <a:off x="2285984" y="2571744"/>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1142976" y="4857760"/>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Espace réservé du contenu 3" descr="Anémie+mégaloblastique.jpg"/>
          <p:cNvPicPr>
            <a:picLocks noChangeAspect="1"/>
          </p:cNvPicPr>
          <p:nvPr/>
        </p:nvPicPr>
        <p:blipFill>
          <a:blip r:embed="rId3"/>
          <a:stretch>
            <a:fillRect/>
          </a:stretch>
        </p:blipFill>
        <p:spPr>
          <a:xfrm>
            <a:off x="4929190" y="2643182"/>
            <a:ext cx="3714776" cy="278608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4000" i="1" dirty="0" smtClean="0"/>
              <a:t>asynchronisme de maturation nucléo-cytoplasmique</a:t>
            </a:r>
            <a:endParaRPr lang="fr-FR" sz="4000" i="1" dirty="0"/>
          </a:p>
        </p:txBody>
      </p:sp>
      <p:sp>
        <p:nvSpPr>
          <p:cNvPr id="3" name="Espace réservé du contenu 2"/>
          <p:cNvSpPr>
            <a:spLocks noGrp="1"/>
          </p:cNvSpPr>
          <p:nvPr>
            <p:ph idx="1"/>
          </p:nvPr>
        </p:nvSpPr>
        <p:spPr/>
        <p:txBody>
          <a:bodyPr>
            <a:normAutofit fontScale="92500" lnSpcReduction="20000"/>
          </a:bodyPr>
          <a:lstStyle/>
          <a:p>
            <a:r>
              <a:rPr lang="fr-FR" dirty="0" smtClean="0"/>
              <a:t>Lors de la maturation de l’érythroblaste il y a 2 mécanismes qui se déroulent simultanément</a:t>
            </a:r>
          </a:p>
          <a:p>
            <a:r>
              <a:rPr lang="fr-FR" dirty="0" smtClean="0"/>
              <a:t>Dans le Noyau  : divisions cellulaires ( ADN )</a:t>
            </a:r>
          </a:p>
          <a:p>
            <a:r>
              <a:rPr lang="fr-FR" dirty="0" smtClean="0"/>
              <a:t>Dans le Cytoplasme  ;  synthèse d'Hb ( ARN)</a:t>
            </a:r>
          </a:p>
          <a:p>
            <a:pPr algn="ctr"/>
            <a:r>
              <a:rPr lang="fr-FR" dirty="0" smtClean="0"/>
              <a:t>La maturation </a:t>
            </a:r>
            <a:r>
              <a:rPr lang="fr-FR" dirty="0" err="1" smtClean="0"/>
              <a:t>nucléocytoplasmique</a:t>
            </a:r>
            <a:r>
              <a:rPr lang="fr-FR" dirty="0" smtClean="0"/>
              <a:t> est coordonnée</a:t>
            </a:r>
          </a:p>
          <a:p>
            <a:pPr lvl="6">
              <a:buFont typeface="Wingdings" pitchFamily="2" charset="2"/>
              <a:buChar char="Ø"/>
            </a:pPr>
            <a:r>
              <a:rPr lang="fr-FR" sz="2000" dirty="0" smtClean="0"/>
              <a:t>CCMH à 22% : arrêt des mitoses</a:t>
            </a:r>
          </a:p>
          <a:p>
            <a:pPr lvl="6">
              <a:buFont typeface="Wingdings" pitchFamily="2" charset="2"/>
              <a:buChar char="Ø"/>
            </a:pPr>
            <a:r>
              <a:rPr lang="fr-FR" sz="2000" dirty="0" smtClean="0"/>
              <a:t>CCMH à 32% : arrêt des synthèses </a:t>
            </a:r>
          </a:p>
          <a:p>
            <a:endParaRPr lang="fr-FR" dirty="0" smtClean="0"/>
          </a:p>
          <a:p>
            <a:r>
              <a:rPr lang="fr-FR" dirty="0" smtClean="0"/>
              <a:t>Mais dans la Carence en B12 et/ou en B9 on a une: </a:t>
            </a:r>
          </a:p>
          <a:p>
            <a:r>
              <a:rPr lang="fr-FR" dirty="0" smtClean="0"/>
              <a:t>anomalie de synthèse de l’ADN d’où des mitoses ralenties</a:t>
            </a:r>
          </a:p>
          <a:p>
            <a:r>
              <a:rPr lang="fr-FR" dirty="0" smtClean="0"/>
              <a:t>Alors que la maturation cytoplasmique se fait à vitesse normale</a:t>
            </a:r>
          </a:p>
          <a:p>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lgn="just"/>
            <a:r>
              <a:rPr lang="fr-FR" dirty="0" smtClean="0"/>
              <a:t>En cas de carence en l'un de ces facteurs, une Hématopoïèse inefficace s'installera et aboutira à un état pathologique nommé "</a:t>
            </a:r>
            <a:r>
              <a:rPr lang="fr-FR" dirty="0" smtClean="0">
                <a:solidFill>
                  <a:srgbClr val="FF0000"/>
                </a:solidFill>
              </a:rPr>
              <a:t>anémie mégaloblastique</a:t>
            </a:r>
            <a:r>
              <a:rPr lang="fr-FR" dirty="0" smtClean="0"/>
              <a:t>" car les effets les plus nets seront constatés sur </a:t>
            </a:r>
            <a:r>
              <a:rPr lang="fr-FR" dirty="0" smtClean="0">
                <a:solidFill>
                  <a:srgbClr val="FF0000"/>
                </a:solidFill>
              </a:rPr>
              <a:t>l'érythropoïèse</a:t>
            </a:r>
          </a:p>
          <a:p>
            <a:pPr algn="just"/>
            <a:endParaRPr lang="fr-FR" dirty="0" smtClean="0"/>
          </a:p>
          <a:p>
            <a:pPr algn="just"/>
            <a:r>
              <a:rPr lang="fr-FR" dirty="0" smtClean="0"/>
              <a:t>Si l’ensemble des tissus de l’organisme est affecté par ces carences, ce sont en premier lieu les tissus à très fort index mitotique qui seront perturbés: le tissu hématopoïétique (d’abord l’érythropoïèse) et l’ensemble des tissus du tractus digestif.</a:t>
            </a:r>
          </a:p>
          <a:p>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1143000"/>
          </a:xfrm>
        </p:spPr>
        <p:txBody>
          <a:bodyPr/>
          <a:lstStyle/>
          <a:p>
            <a:r>
              <a:rPr lang="fr-FR" dirty="0" smtClean="0"/>
              <a:t>La vitamine B12</a:t>
            </a:r>
            <a:endParaRPr lang="fr-FR" dirty="0"/>
          </a:p>
        </p:txBody>
      </p:sp>
      <p:sp>
        <p:nvSpPr>
          <p:cNvPr id="3" name="Espace réservé du contenu 2"/>
          <p:cNvSpPr>
            <a:spLocks noGrp="1"/>
          </p:cNvSpPr>
          <p:nvPr>
            <p:ph idx="1"/>
          </p:nvPr>
        </p:nvSpPr>
        <p:spPr/>
        <p:txBody>
          <a:bodyPr>
            <a:normAutofit fontScale="92500" lnSpcReduction="10000"/>
          </a:bodyPr>
          <a:lstStyle/>
          <a:p>
            <a:pPr algn="just"/>
            <a:r>
              <a:rPr lang="fr-FR" dirty="0" smtClean="0"/>
              <a:t>est présente dans les aliments d’origine animale, liée à des protéines.</a:t>
            </a:r>
          </a:p>
          <a:p>
            <a:pPr algn="just"/>
            <a:r>
              <a:rPr lang="fr-FR" dirty="0" smtClean="0"/>
              <a:t>Chez l’enfant, les réserves en vitamine B12 sont faibles à la naissance quand la mère est végétarienne. Dans la mesure où le lait maternel est pauvre, une carence peut survenir chez l’enfant s’il est soumis lui aussi à un régime végétarien ; </a:t>
            </a:r>
          </a:p>
          <a:p>
            <a:pPr algn="just"/>
            <a:r>
              <a:rPr lang="fr-FR" dirty="0" smtClean="0"/>
              <a:t>les signes cliniques se manifestent alors au cour de la première année de la vie sous forme de convulsions et d’un retard psychomoteur et d’une atteinte des voies nerveuses longues qui ne sont pas toujours réversibles après traitement.</a:t>
            </a:r>
          </a:p>
          <a:p>
            <a:endParaRPr lang="fr-FR" dirty="0"/>
          </a:p>
        </p:txBody>
      </p:sp>
      <p:pic>
        <p:nvPicPr>
          <p:cNvPr id="4" name="Image 3" descr="Vitamin_B12_What_Is_It_And_Wha.jpg"/>
          <p:cNvPicPr>
            <a:picLocks noChangeAspect="1"/>
          </p:cNvPicPr>
          <p:nvPr/>
        </p:nvPicPr>
        <p:blipFill>
          <a:blip r:embed="rId3"/>
          <a:stretch>
            <a:fillRect/>
          </a:stretch>
        </p:blipFill>
        <p:spPr>
          <a:xfrm>
            <a:off x="6143637" y="0"/>
            <a:ext cx="3000364" cy="185736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vitamine B9</a:t>
            </a:r>
            <a:endParaRPr lang="fr-FR" dirty="0"/>
          </a:p>
        </p:txBody>
      </p:sp>
      <p:sp>
        <p:nvSpPr>
          <p:cNvPr id="3" name="Espace réservé du contenu 2"/>
          <p:cNvSpPr>
            <a:spLocks noGrp="1"/>
          </p:cNvSpPr>
          <p:nvPr>
            <p:ph idx="1"/>
          </p:nvPr>
        </p:nvSpPr>
        <p:spPr>
          <a:xfrm>
            <a:off x="457200" y="2754656"/>
            <a:ext cx="8229600" cy="4389120"/>
          </a:xfrm>
        </p:spPr>
        <p:txBody>
          <a:bodyPr/>
          <a:lstStyle/>
          <a:p>
            <a:pPr algn="just"/>
            <a:r>
              <a:rPr lang="fr-FR" dirty="0" smtClean="0"/>
              <a:t>Dans la mesure où l’homme ne peut effectuer la synthèse des folates, les apports sont exclusivement d’origine alimentaire. </a:t>
            </a:r>
          </a:p>
          <a:p>
            <a:pPr algn="just"/>
            <a:r>
              <a:rPr lang="fr-FR" dirty="0" smtClean="0"/>
              <a:t>Les aliments les plus riches sont les légumes frais à feuilles vertes, viennent ensuite le foie, les fruits, les graines, les fromages fermentés et les œufs.</a:t>
            </a:r>
          </a:p>
          <a:p>
            <a:pPr algn="just"/>
            <a:r>
              <a:rPr lang="fr-FR" dirty="0" smtClean="0"/>
              <a:t>Les folates étant très labiles, il faut tenir compte de la décroissance de la teneur des aliments avec le stockage et surtout la cuisson</a:t>
            </a:r>
            <a:endParaRPr lang="fr-FR" dirty="0"/>
          </a:p>
        </p:txBody>
      </p:sp>
      <p:pic>
        <p:nvPicPr>
          <p:cNvPr id="4" name="Image 3" descr="B9.jpg"/>
          <p:cNvPicPr>
            <a:picLocks noChangeAspect="1"/>
          </p:cNvPicPr>
          <p:nvPr/>
        </p:nvPicPr>
        <p:blipFill>
          <a:blip r:embed="rId3"/>
          <a:stretch>
            <a:fillRect/>
          </a:stretch>
        </p:blipFill>
        <p:spPr>
          <a:xfrm>
            <a:off x="5000628" y="0"/>
            <a:ext cx="4143372" cy="278241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33532"/>
            <a:ext cx="8229600" cy="5253054"/>
          </a:xfrm>
        </p:spPr>
        <p:txBody>
          <a:bodyPr>
            <a:normAutofit/>
          </a:bodyPr>
          <a:lstStyle/>
          <a:p>
            <a:r>
              <a:rPr lang="fr-FR" dirty="0" smtClean="0"/>
              <a:t>Les réserves hépatiques en folates  suffisent pour 4 mois. </a:t>
            </a:r>
          </a:p>
          <a:p>
            <a:endParaRPr lang="fr-FR" dirty="0" smtClean="0"/>
          </a:p>
          <a:p>
            <a:r>
              <a:rPr lang="fr-FR" dirty="0" smtClean="0"/>
              <a:t>le nouveau-né constitue ses réserves en folates par  transfert </a:t>
            </a:r>
            <a:r>
              <a:rPr lang="fr-FR" dirty="0" err="1" smtClean="0"/>
              <a:t>transplacentaire</a:t>
            </a:r>
            <a:r>
              <a:rPr lang="fr-FR" dirty="0" smtClean="0"/>
              <a:t>  qui dépendent donc du statut folique de la mère. </a:t>
            </a:r>
          </a:p>
          <a:p>
            <a:endParaRPr lang="fr-FR" dirty="0" smtClean="0"/>
          </a:p>
          <a:p>
            <a:r>
              <a:rPr lang="fr-FR" dirty="0" smtClean="0"/>
              <a:t>Les besoins quotidiens du nourrisson avant un an sont évalués a à peu prés 50 µg/j,  ils sont plus importants chez le prématuré. </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00116"/>
            <a:ext cx="8229600" cy="1143000"/>
          </a:xfrm>
        </p:spPr>
        <p:txBody>
          <a:bodyPr>
            <a:normAutofit fontScale="90000"/>
          </a:bodyPr>
          <a:lstStyle/>
          <a:p>
            <a:pPr algn="ctr"/>
            <a:r>
              <a:rPr lang="fr-FR" dirty="0" smtClean="0"/>
              <a:t>La définition actuelle de l’anémie par l’OMS </a:t>
            </a:r>
          </a:p>
        </p:txBody>
      </p:sp>
      <p:sp>
        <p:nvSpPr>
          <p:cNvPr id="3" name="Espace réservé du contenu 2"/>
          <p:cNvSpPr>
            <a:spLocks noGrp="1"/>
          </p:cNvSpPr>
          <p:nvPr>
            <p:ph idx="1"/>
          </p:nvPr>
        </p:nvSpPr>
        <p:spPr>
          <a:xfrm>
            <a:off x="457200" y="2540342"/>
            <a:ext cx="8229600" cy="4389120"/>
          </a:xfrm>
        </p:spPr>
        <p:txBody>
          <a:bodyPr>
            <a:normAutofit/>
          </a:bodyPr>
          <a:lstStyle/>
          <a:p>
            <a:r>
              <a:rPr lang="fr-FR" b="1" dirty="0" smtClean="0"/>
              <a:t>Groupe (âge ou sexe)                                   Hb  g/dl </a:t>
            </a:r>
            <a:endParaRPr lang="fr-FR" dirty="0" smtClean="0"/>
          </a:p>
          <a:p>
            <a:r>
              <a:rPr lang="fr-FR" dirty="0" smtClean="0"/>
              <a:t>Enfants de 6 mois à 5 ans                                11,0 </a:t>
            </a:r>
          </a:p>
          <a:p>
            <a:r>
              <a:rPr lang="fr-FR" dirty="0" smtClean="0"/>
              <a:t>Enfants de 5 à 11 ans                                         11,5 </a:t>
            </a:r>
          </a:p>
          <a:p>
            <a:r>
              <a:rPr lang="fr-FR" dirty="0" smtClean="0"/>
              <a:t>Enfants de 12 à 13 ans                                       12,0 </a:t>
            </a:r>
          </a:p>
          <a:p>
            <a:r>
              <a:rPr lang="fr-FR" dirty="0" smtClean="0"/>
              <a:t>Femmes                                                            12,0 </a:t>
            </a:r>
          </a:p>
          <a:p>
            <a:r>
              <a:rPr lang="fr-FR" dirty="0" smtClean="0"/>
              <a:t>Femmes enceintes                                           11,0 </a:t>
            </a:r>
          </a:p>
          <a:p>
            <a:r>
              <a:rPr lang="fr-FR" dirty="0" smtClean="0"/>
              <a:t>Hommes                                                           13,0 </a:t>
            </a:r>
          </a:p>
          <a:p>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dirty="0" smtClean="0"/>
              <a:t>Les signes cliniques : </a:t>
            </a:r>
            <a:endParaRPr lang="fr-FR" dirty="0" smtClean="0"/>
          </a:p>
        </p:txBody>
      </p:sp>
      <p:sp>
        <p:nvSpPr>
          <p:cNvPr id="3" name="Espace réservé du contenu 2"/>
          <p:cNvSpPr>
            <a:spLocks noGrp="1"/>
          </p:cNvSpPr>
          <p:nvPr>
            <p:ph idx="1"/>
          </p:nvPr>
        </p:nvSpPr>
        <p:spPr>
          <a:xfrm>
            <a:off x="457200" y="2214554"/>
            <a:ext cx="8229600" cy="4389120"/>
          </a:xfrm>
        </p:spPr>
        <p:txBody>
          <a:bodyPr/>
          <a:lstStyle/>
          <a:p>
            <a:pPr lvl="0" algn="just"/>
            <a:r>
              <a:rPr lang="fr-FR" dirty="0" smtClean="0"/>
              <a:t>Signes cliniques de l’anémie</a:t>
            </a:r>
          </a:p>
          <a:p>
            <a:pPr lvl="0" algn="just"/>
            <a:endParaRPr lang="fr-FR" dirty="0" smtClean="0"/>
          </a:p>
          <a:p>
            <a:pPr lvl="0" algn="just"/>
            <a:r>
              <a:rPr lang="fr-FR" dirty="0" smtClean="0"/>
              <a:t>Retard staturo-pondéral et psychomoteur</a:t>
            </a:r>
          </a:p>
          <a:p>
            <a:pPr lvl="0" algn="just"/>
            <a:endParaRPr lang="fr-FR" dirty="0" smtClean="0"/>
          </a:p>
          <a:p>
            <a:pPr lvl="0" algn="just"/>
            <a:r>
              <a:rPr lang="fr-FR" dirty="0" smtClean="0"/>
              <a:t>Les signes neurologiques, qui dans la carence en vitamine B12 sont à l’origine d’une neuropathie sensitive distale et symétrique et d’une atteinte pyramidale, et des signes centraux dans les 2 types de carence, avec des troubles de la mémoire, mouvement anormaux.</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62094"/>
            <a:ext cx="8229600" cy="5324492"/>
          </a:xfrm>
        </p:spPr>
        <p:txBody>
          <a:bodyPr/>
          <a:lstStyle/>
          <a:p>
            <a:r>
              <a:rPr lang="fr-FR" dirty="0" smtClean="0"/>
              <a:t>La confirmation diagnostique est apportée par la biologie qui montre une Anémie souvent importante macrocytaire avec VGM &gt; 100 μ3, </a:t>
            </a:r>
            <a:r>
              <a:rPr lang="fr-FR" dirty="0" err="1" smtClean="0"/>
              <a:t>arégenerative</a:t>
            </a:r>
            <a:r>
              <a:rPr lang="fr-FR" dirty="0" smtClean="0"/>
              <a:t> ou faiblement régénérative. </a:t>
            </a:r>
          </a:p>
          <a:p>
            <a:endParaRPr lang="fr-FR" dirty="0" smtClean="0"/>
          </a:p>
          <a:p>
            <a:r>
              <a:rPr lang="fr-FR" dirty="0" smtClean="0"/>
              <a:t>Avec </a:t>
            </a:r>
            <a:r>
              <a:rPr lang="fr-FR" dirty="0" err="1" smtClean="0"/>
              <a:t>mégaloblastose</a:t>
            </a:r>
            <a:r>
              <a:rPr lang="fr-FR" dirty="0" smtClean="0"/>
              <a:t> au </a:t>
            </a:r>
            <a:r>
              <a:rPr lang="fr-FR" dirty="0" err="1" smtClean="0"/>
              <a:t>medullogramme</a:t>
            </a:r>
            <a:r>
              <a:rPr lang="fr-FR" dirty="0" smtClean="0"/>
              <a:t>. L’anémie est associée à une neutropénie et une thrombopénie</a:t>
            </a:r>
          </a:p>
          <a:p>
            <a:endParaRPr lang="fr-FR" dirty="0" smtClean="0"/>
          </a:p>
          <a:p>
            <a:r>
              <a:rPr lang="fr-FR" dirty="0" smtClean="0"/>
              <a:t>* dosage de la Vit B12 dans le sérum (taux &lt; 100 </a:t>
            </a:r>
            <a:r>
              <a:rPr lang="fr-FR" dirty="0" err="1" smtClean="0"/>
              <a:t>pg</a:t>
            </a:r>
            <a:r>
              <a:rPr lang="fr-FR" dirty="0" smtClean="0"/>
              <a:t>/ml)</a:t>
            </a:r>
          </a:p>
          <a:p>
            <a:r>
              <a:rPr lang="fr-FR" dirty="0" smtClean="0"/>
              <a:t>* dosage des folates sériques et </a:t>
            </a:r>
            <a:r>
              <a:rPr lang="fr-FR" dirty="0" err="1" smtClean="0"/>
              <a:t>erythrocytaires</a:t>
            </a:r>
            <a:endParaRPr lang="fr-FR" dirty="0" smtClean="0"/>
          </a:p>
          <a:p>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744"/>
            <a:ext cx="8229600" cy="1143000"/>
          </a:xfrm>
        </p:spPr>
        <p:txBody>
          <a:bodyPr>
            <a:normAutofit fontScale="90000"/>
          </a:bodyPr>
          <a:lstStyle/>
          <a:p>
            <a:r>
              <a:rPr lang="fr-FR" u="sng" dirty="0" smtClean="0"/>
              <a:t>1) carence en folates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lnSpcReduction="10000"/>
          </a:bodyPr>
          <a:lstStyle/>
          <a:p>
            <a:pPr>
              <a:buNone/>
            </a:pPr>
            <a:endParaRPr lang="fr-FR" dirty="0" smtClean="0"/>
          </a:p>
          <a:p>
            <a:pPr algn="just"/>
            <a:r>
              <a:rPr lang="fr-FR" dirty="0" smtClean="0"/>
              <a:t>carence d’apport : malnutrition, alimentation exclusive / lait de chèvre, prématurité, petit poids de naissance, ébullition prolongée des aliments.</a:t>
            </a:r>
          </a:p>
          <a:p>
            <a:pPr algn="just"/>
            <a:endParaRPr lang="fr-FR" dirty="0" smtClean="0"/>
          </a:p>
          <a:p>
            <a:pPr algn="just"/>
            <a:r>
              <a:rPr lang="fr-FR" dirty="0" smtClean="0"/>
              <a:t>Carence d’absorption : maladie cœliaque.</a:t>
            </a:r>
          </a:p>
          <a:p>
            <a:pPr algn="just"/>
            <a:endParaRPr lang="fr-FR" dirty="0" smtClean="0"/>
          </a:p>
          <a:p>
            <a:pPr algn="just"/>
            <a:r>
              <a:rPr lang="fr-FR" dirty="0" smtClean="0"/>
              <a:t>Excès d'utilisation : anémie hémolytique chronique, dialyse, cancer.</a:t>
            </a:r>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28678"/>
            <a:ext cx="8229600" cy="1143000"/>
          </a:xfrm>
        </p:spPr>
        <p:txBody>
          <a:bodyPr>
            <a:normAutofit fontScale="90000"/>
          </a:bodyPr>
          <a:lstStyle/>
          <a:p>
            <a:r>
              <a:rPr lang="fr-FR" u="sng" dirty="0" smtClean="0"/>
              <a:t>2) Carence en Vit B12 :</a:t>
            </a:r>
            <a:r>
              <a:rPr lang="fr-FR" dirty="0" smtClean="0"/>
              <a:t/>
            </a:r>
            <a:br>
              <a:rPr lang="fr-FR" dirty="0" smtClean="0"/>
            </a:br>
            <a:endParaRPr lang="fr-FR" dirty="0"/>
          </a:p>
        </p:txBody>
      </p:sp>
      <p:sp>
        <p:nvSpPr>
          <p:cNvPr id="3" name="Espace réservé du contenu 2"/>
          <p:cNvSpPr>
            <a:spLocks noGrp="1"/>
          </p:cNvSpPr>
          <p:nvPr>
            <p:ph idx="1"/>
          </p:nvPr>
        </p:nvSpPr>
        <p:spPr>
          <a:xfrm>
            <a:off x="457200" y="1500174"/>
            <a:ext cx="8229600" cy="5072098"/>
          </a:xfrm>
        </p:spPr>
        <p:txBody>
          <a:bodyPr>
            <a:normAutofit/>
          </a:bodyPr>
          <a:lstStyle/>
          <a:p>
            <a:r>
              <a:rPr lang="fr-FR" dirty="0" smtClean="0"/>
              <a:t>Carence d’apport exceptionnelle chez l'enfant : Régime végétarien.</a:t>
            </a:r>
          </a:p>
          <a:p>
            <a:r>
              <a:rPr lang="fr-FR" dirty="0" smtClean="0"/>
              <a:t>Malabsorption : </a:t>
            </a:r>
          </a:p>
          <a:p>
            <a:pPr lvl="1" algn="just">
              <a:buFont typeface="Wingdings" pitchFamily="2" charset="2"/>
              <a:buChar char="Ø"/>
            </a:pPr>
            <a:r>
              <a:rPr lang="fr-FR" dirty="0" smtClean="0"/>
              <a:t>Maladie de </a:t>
            </a:r>
            <a:r>
              <a:rPr lang="fr-FR" dirty="0" err="1" smtClean="0"/>
              <a:t>crohn</a:t>
            </a:r>
            <a:r>
              <a:rPr lang="fr-FR" dirty="0" smtClean="0"/>
              <a:t>, maladie cœliaque diffuse.</a:t>
            </a:r>
          </a:p>
          <a:p>
            <a:pPr lvl="1" algn="just">
              <a:buFont typeface="Wingdings" pitchFamily="2" charset="2"/>
              <a:buChar char="Ø"/>
            </a:pPr>
            <a:r>
              <a:rPr lang="fr-FR" dirty="0" smtClean="0"/>
              <a:t>Pullulation microbienne.</a:t>
            </a:r>
          </a:p>
          <a:p>
            <a:pPr lvl="1" algn="just">
              <a:buFont typeface="Wingdings" pitchFamily="2" charset="2"/>
              <a:buChar char="Ø"/>
            </a:pPr>
            <a:r>
              <a:rPr lang="fr-FR" dirty="0" smtClean="0"/>
              <a:t>Déficit primitif d'absorption : la maladie de BIERMER est exceptionnelle. Carence en facteurs intrinsèques</a:t>
            </a:r>
          </a:p>
          <a:p>
            <a:pPr lvl="1" algn="just">
              <a:buFont typeface="Wingdings" pitchFamily="2" charset="2"/>
              <a:buChar char="Ø"/>
            </a:pPr>
            <a:r>
              <a:rPr lang="fr-FR" dirty="0" smtClean="0"/>
              <a:t>Maladie d’IMMERSLUND : malabsorption intestinale élective en Vitamine B12 sans carence en facteur intrinsèque gastrique. Absence de récepteurs iléaux spécifiques.</a:t>
            </a:r>
          </a:p>
          <a:p>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dirty="0" smtClean="0"/>
              <a:t>TRAITEMENT</a:t>
            </a:r>
            <a:endParaRPr lang="fr-FR" b="1" u="sng" dirty="0"/>
          </a:p>
        </p:txBody>
      </p:sp>
      <p:sp>
        <p:nvSpPr>
          <p:cNvPr id="3" name="Espace réservé du contenu 2"/>
          <p:cNvSpPr>
            <a:spLocks noGrp="1"/>
          </p:cNvSpPr>
          <p:nvPr>
            <p:ph idx="1"/>
          </p:nvPr>
        </p:nvSpPr>
        <p:spPr/>
        <p:txBody>
          <a:bodyPr>
            <a:normAutofit fontScale="77500" lnSpcReduction="20000"/>
          </a:bodyPr>
          <a:lstStyle/>
          <a:p>
            <a:pPr algn="just"/>
            <a:r>
              <a:rPr lang="fr-FR" dirty="0" smtClean="0"/>
              <a:t>La réponse précoce au traitement est évaluée sur l’ascension des réticulocytes, qui est maximale entre J5 et J10, par la normalisation du taux de GB et plaquettes entre J3 et J10 et par celle de l’hémoglobine entre le premier et le deuxième mois. La moelle redevient </a:t>
            </a:r>
            <a:r>
              <a:rPr lang="fr-FR" dirty="0" err="1" smtClean="0"/>
              <a:t>normoblastique</a:t>
            </a:r>
            <a:r>
              <a:rPr lang="fr-FR" dirty="0" smtClean="0"/>
              <a:t> en 48 H</a:t>
            </a:r>
          </a:p>
          <a:p>
            <a:pPr algn="just"/>
            <a:endParaRPr lang="fr-FR" dirty="0" smtClean="0"/>
          </a:p>
          <a:p>
            <a:pPr algn="just"/>
            <a:r>
              <a:rPr lang="fr-FR" dirty="0" smtClean="0"/>
              <a:t>Traitement de la carence en acide folique. Acide folique : 5 – 10 mg/j </a:t>
            </a:r>
            <a:r>
              <a:rPr lang="fr-FR" dirty="0" err="1" smtClean="0"/>
              <a:t>Peros</a:t>
            </a:r>
            <a:r>
              <a:rPr lang="fr-FR" dirty="0" smtClean="0"/>
              <a:t>. </a:t>
            </a:r>
          </a:p>
          <a:p>
            <a:pPr algn="just"/>
            <a:endParaRPr lang="fr-FR" dirty="0" smtClean="0"/>
          </a:p>
          <a:p>
            <a:pPr algn="just"/>
            <a:r>
              <a:rPr lang="fr-FR" dirty="0" smtClean="0"/>
              <a:t>Traitement de la carence en Vit B12 : injection parentérale de 500-l000mg de vit B12 chaque 2  jours pendant 2 à 4 semaines.</a:t>
            </a:r>
          </a:p>
          <a:p>
            <a:pPr algn="just"/>
            <a:endParaRPr lang="fr-FR" dirty="0" smtClean="0"/>
          </a:p>
          <a:p>
            <a:pPr algn="just"/>
            <a:r>
              <a:rPr lang="fr-FR" dirty="0" smtClean="0"/>
              <a:t>Préventif :</a:t>
            </a:r>
          </a:p>
          <a:p>
            <a:pPr algn="just"/>
            <a:r>
              <a:rPr lang="fr-FR" dirty="0" err="1" smtClean="0"/>
              <a:t>Supplementation</a:t>
            </a:r>
            <a:r>
              <a:rPr lang="fr-FR" dirty="0" smtClean="0"/>
              <a:t> systématique de la femme enceinte en B9.</a:t>
            </a:r>
          </a:p>
          <a:p>
            <a:pPr algn="just"/>
            <a:r>
              <a:rPr lang="fr-FR" dirty="0" smtClean="0"/>
              <a:t>Diversification correcte du nourrisson.</a:t>
            </a:r>
          </a:p>
          <a:p>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1143000"/>
          </a:xfrm>
        </p:spPr>
        <p:txBody>
          <a:bodyPr>
            <a:normAutofit fontScale="90000"/>
          </a:bodyPr>
          <a:lstStyle/>
          <a:p>
            <a:r>
              <a:rPr lang="fr-FR" b="1" u="sng" dirty="0" smtClean="0"/>
              <a:t>Autres Anémies exceptionnelles</a:t>
            </a:r>
            <a:endParaRPr lang="fr-FR" dirty="0"/>
          </a:p>
        </p:txBody>
      </p:sp>
      <p:sp>
        <p:nvSpPr>
          <p:cNvPr id="3" name="Espace réservé du contenu 2"/>
          <p:cNvSpPr>
            <a:spLocks noGrp="1"/>
          </p:cNvSpPr>
          <p:nvPr>
            <p:ph idx="1"/>
          </p:nvPr>
        </p:nvSpPr>
        <p:spPr>
          <a:xfrm>
            <a:off x="457200" y="1714488"/>
            <a:ext cx="8229600" cy="5143512"/>
          </a:xfrm>
        </p:spPr>
        <p:txBody>
          <a:bodyPr>
            <a:normAutofit fontScale="62500" lnSpcReduction="20000"/>
          </a:bodyPr>
          <a:lstStyle/>
          <a:p>
            <a:pPr>
              <a:spcBef>
                <a:spcPct val="50000"/>
              </a:spcBef>
              <a:buFontTx/>
              <a:buChar char="•"/>
            </a:pPr>
            <a:r>
              <a:rPr lang="fr-FR" sz="3200" dirty="0" smtClean="0">
                <a:solidFill>
                  <a:srgbClr val="FF0000"/>
                </a:solidFill>
              </a:rPr>
              <a:t>Carence en Vit. C </a:t>
            </a:r>
            <a:r>
              <a:rPr lang="fr-FR" sz="3200" dirty="0" smtClean="0"/>
              <a:t>: facilite absorption intestinale du fer, la libération du fer des réserves et l’incorporation du fer dans la </a:t>
            </a:r>
            <a:r>
              <a:rPr lang="fr-FR" sz="3200" dirty="0" err="1" smtClean="0"/>
              <a:t>protoporphyrine</a:t>
            </a:r>
            <a:endParaRPr lang="fr-FR" sz="3200" dirty="0" smtClean="0"/>
          </a:p>
          <a:p>
            <a:pPr lvl="0" algn="just"/>
            <a:r>
              <a:rPr lang="fr-FR" sz="3200" dirty="0" smtClean="0"/>
              <a:t>Anémie hypochrome microcytaire parfois à tendance mégaloblastique.</a:t>
            </a:r>
          </a:p>
          <a:p>
            <a:pPr lvl="0" algn="just"/>
            <a:endParaRPr lang="fr-FR" sz="3200" dirty="0" smtClean="0"/>
          </a:p>
          <a:p>
            <a:pPr lvl="0" algn="just"/>
            <a:r>
              <a:rPr lang="fr-FR" sz="3200" dirty="0" smtClean="0">
                <a:solidFill>
                  <a:srgbClr val="FF0000"/>
                </a:solidFill>
              </a:rPr>
              <a:t>Anémie du nourrisson rachitique : Syndrome de VON-JAKSCH-LUZET </a:t>
            </a:r>
            <a:r>
              <a:rPr lang="fr-FR" sz="3200" dirty="0" smtClean="0"/>
              <a:t>: Carence en Fer et en </a:t>
            </a:r>
            <a:r>
              <a:rPr lang="fr-FR" sz="3200" dirty="0" err="1" smtClean="0"/>
              <a:t>VitD</a:t>
            </a:r>
            <a:r>
              <a:rPr lang="fr-FR" sz="3200" dirty="0" smtClean="0"/>
              <a:t> : qui se manifeste par : Hypotrophie, rachitisme, </a:t>
            </a:r>
            <a:r>
              <a:rPr lang="fr-FR" sz="3200" dirty="0" err="1" smtClean="0"/>
              <a:t>Hepatosplenomegalie</a:t>
            </a:r>
            <a:r>
              <a:rPr lang="fr-FR" sz="3200" dirty="0" smtClean="0"/>
              <a:t>. Il existe une insuffisance médullaire avec une érythropoïèse hépatosplénique de compensation.</a:t>
            </a:r>
          </a:p>
          <a:p>
            <a:pPr lvl="0" algn="just"/>
            <a:endParaRPr lang="fr-FR" sz="3200" dirty="0" smtClean="0"/>
          </a:p>
          <a:p>
            <a:pPr lvl="0" algn="just"/>
            <a:r>
              <a:rPr lang="fr-FR" sz="3200" dirty="0" smtClean="0">
                <a:solidFill>
                  <a:srgbClr val="FF0000"/>
                </a:solidFill>
              </a:rPr>
              <a:t>Avitaminose E</a:t>
            </a:r>
            <a:r>
              <a:rPr lang="fr-FR" sz="3200" dirty="0" smtClean="0"/>
              <a:t> : ne se voit que chez le nouveau né et conjointement à une anomalie du transport des tocophérols.</a:t>
            </a:r>
          </a:p>
          <a:p>
            <a:pPr lvl="0" algn="just"/>
            <a:endParaRPr lang="fr-FR" sz="3200" dirty="0" smtClean="0"/>
          </a:p>
          <a:p>
            <a:pPr lvl="0" algn="just"/>
            <a:r>
              <a:rPr lang="fr-FR" sz="3200" dirty="0" smtClean="0">
                <a:solidFill>
                  <a:srgbClr val="FF0000"/>
                </a:solidFill>
              </a:rPr>
              <a:t>Carence en B6 (</a:t>
            </a:r>
            <a:r>
              <a:rPr lang="fr-FR" sz="3200" dirty="0" smtClean="0"/>
              <a:t> coenzyme de ALA-synthétase)</a:t>
            </a:r>
          </a:p>
          <a:p>
            <a:pPr lvl="0" algn="just"/>
            <a:endParaRPr lang="fr-FR" sz="3200" dirty="0" smtClean="0">
              <a:solidFill>
                <a:srgbClr val="FF0000"/>
              </a:solidFill>
            </a:endParaRPr>
          </a:p>
          <a:p>
            <a:pPr lvl="0" algn="just"/>
            <a:r>
              <a:rPr lang="fr-FR" sz="3200" dirty="0" smtClean="0">
                <a:solidFill>
                  <a:srgbClr val="FF0000"/>
                </a:solidFill>
              </a:rPr>
              <a:t>Carence en cuivre</a:t>
            </a:r>
            <a:r>
              <a:rPr lang="fr-FR" sz="3200" dirty="0" smtClean="0"/>
              <a:t> : favorise absorption intestinale du Fer, et la libération fer par Macrophages; La carence se voit chez prématuré non supplémenté en zinc, alimentation parentérale prolongée, malnutrition sévère</a:t>
            </a:r>
            <a:r>
              <a:rPr lang="fr-FR" sz="3100" dirty="0" smtClean="0"/>
              <a:t>.</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214422"/>
            <a:ext cx="8186766" cy="5110178"/>
          </a:xfrm>
        </p:spPr>
        <p:txBody>
          <a:bodyPr>
            <a:normAutofit/>
          </a:bodyPr>
          <a:lstStyle/>
          <a:p>
            <a:endParaRPr lang="fr-FR" dirty="0" smtClean="0"/>
          </a:p>
          <a:p>
            <a:r>
              <a:rPr lang="fr-FR" b="1" dirty="0" err="1" smtClean="0"/>
              <a:t>Microcytose</a:t>
            </a:r>
            <a:endParaRPr lang="fr-FR" b="1" dirty="0" smtClean="0"/>
          </a:p>
          <a:p>
            <a:r>
              <a:rPr lang="fr-FR" b="1" dirty="0" smtClean="0"/>
              <a:t>adulte VGM &lt; 82 m3</a:t>
            </a:r>
          </a:p>
          <a:p>
            <a:r>
              <a:rPr lang="fr-FR" dirty="0" smtClean="0"/>
              <a:t>avant 2 ans VGM &lt; 70 m3</a:t>
            </a:r>
          </a:p>
          <a:p>
            <a:r>
              <a:rPr lang="fr-FR" dirty="0" smtClean="0"/>
              <a:t>de 2 à 6 ans VGM &lt; 73 m3</a:t>
            </a:r>
          </a:p>
          <a:p>
            <a:r>
              <a:rPr lang="fr-FR" dirty="0" smtClean="0"/>
              <a:t>de 6 à 14 ans VGM &lt; 80 m3</a:t>
            </a:r>
          </a:p>
          <a:p>
            <a:endParaRPr lang="fr-FR" dirty="0" smtClean="0"/>
          </a:p>
          <a:p>
            <a:r>
              <a:rPr lang="fr-FR" b="1" dirty="0" err="1" smtClean="0"/>
              <a:t>Macrocytose</a:t>
            </a:r>
            <a:r>
              <a:rPr lang="fr-FR" b="1" dirty="0" smtClean="0"/>
              <a:t> VGM &gt; 98 m3</a:t>
            </a:r>
          </a:p>
          <a:p>
            <a:r>
              <a:rPr lang="fr-FR" b="1" dirty="0" smtClean="0"/>
              <a:t>Hypochromie CCMH &lt; 32 %</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3810000" y="457200"/>
            <a:ext cx="1219200" cy="457200"/>
          </a:xfrm>
          <a:prstGeom prst="rect">
            <a:avLst/>
          </a:prstGeom>
          <a:noFill/>
          <a:ln w="9525">
            <a:noFill/>
            <a:miter lim="800000"/>
            <a:headEnd/>
            <a:tailEnd/>
          </a:ln>
          <a:effectLst/>
        </p:spPr>
        <p:txBody>
          <a:bodyPr>
            <a:spAutoFit/>
          </a:bodyPr>
          <a:lstStyle/>
          <a:p>
            <a:pPr>
              <a:spcBef>
                <a:spcPct val="50000"/>
              </a:spcBef>
            </a:pPr>
            <a:r>
              <a:rPr lang="fr-FR" dirty="0"/>
              <a:t>anémie</a:t>
            </a:r>
          </a:p>
        </p:txBody>
      </p:sp>
      <p:sp>
        <p:nvSpPr>
          <p:cNvPr id="98307" name="Text Box 3"/>
          <p:cNvSpPr txBox="1">
            <a:spLocks noChangeArrowheads="1"/>
          </p:cNvSpPr>
          <p:nvPr/>
        </p:nvSpPr>
        <p:spPr bwMode="auto">
          <a:xfrm>
            <a:off x="990600" y="1676400"/>
            <a:ext cx="2362200" cy="366713"/>
          </a:xfrm>
          <a:prstGeom prst="rect">
            <a:avLst/>
          </a:prstGeom>
          <a:noFill/>
          <a:ln w="9525">
            <a:noFill/>
            <a:miter lim="800000"/>
            <a:headEnd/>
            <a:tailEnd/>
          </a:ln>
          <a:effectLst/>
        </p:spPr>
        <p:txBody>
          <a:bodyPr>
            <a:spAutoFit/>
          </a:bodyPr>
          <a:lstStyle/>
          <a:p>
            <a:pPr>
              <a:spcBef>
                <a:spcPct val="50000"/>
              </a:spcBef>
            </a:pPr>
            <a:r>
              <a:rPr lang="fr-FR" sz="1800" dirty="0">
                <a:solidFill>
                  <a:srgbClr val="339933"/>
                </a:solidFill>
              </a:rPr>
              <a:t>Régénérative</a:t>
            </a:r>
          </a:p>
        </p:txBody>
      </p:sp>
      <p:sp>
        <p:nvSpPr>
          <p:cNvPr id="98309" name="Text Box 5"/>
          <p:cNvSpPr txBox="1">
            <a:spLocks noChangeArrowheads="1"/>
          </p:cNvSpPr>
          <p:nvPr/>
        </p:nvSpPr>
        <p:spPr bwMode="auto">
          <a:xfrm>
            <a:off x="5181600" y="1676400"/>
            <a:ext cx="2895600" cy="366713"/>
          </a:xfrm>
          <a:prstGeom prst="rect">
            <a:avLst/>
          </a:prstGeom>
          <a:noFill/>
          <a:ln w="9525">
            <a:noFill/>
            <a:miter lim="800000"/>
            <a:headEnd/>
            <a:tailEnd/>
          </a:ln>
          <a:effectLst/>
        </p:spPr>
        <p:txBody>
          <a:bodyPr>
            <a:spAutoFit/>
          </a:bodyPr>
          <a:lstStyle/>
          <a:p>
            <a:pPr>
              <a:spcBef>
                <a:spcPct val="50000"/>
              </a:spcBef>
            </a:pPr>
            <a:r>
              <a:rPr lang="fr-FR" sz="1800" dirty="0">
                <a:solidFill>
                  <a:srgbClr val="339933"/>
                </a:solidFill>
              </a:rPr>
              <a:t>Arrégénérative</a:t>
            </a:r>
          </a:p>
        </p:txBody>
      </p:sp>
      <p:sp>
        <p:nvSpPr>
          <p:cNvPr id="98310" name="Text Box 6"/>
          <p:cNvSpPr txBox="1">
            <a:spLocks noChangeArrowheads="1"/>
          </p:cNvSpPr>
          <p:nvPr/>
        </p:nvSpPr>
        <p:spPr bwMode="auto">
          <a:xfrm>
            <a:off x="685800" y="1143000"/>
            <a:ext cx="3352800" cy="457200"/>
          </a:xfrm>
          <a:prstGeom prst="rect">
            <a:avLst/>
          </a:prstGeom>
          <a:noFill/>
          <a:ln w="9525">
            <a:noFill/>
            <a:miter lim="800000"/>
            <a:headEnd/>
            <a:tailEnd/>
          </a:ln>
          <a:effectLst/>
        </p:spPr>
        <p:txBody>
          <a:bodyPr>
            <a:spAutoFit/>
          </a:bodyPr>
          <a:lstStyle/>
          <a:p>
            <a:pPr>
              <a:spcBef>
                <a:spcPct val="50000"/>
              </a:spcBef>
            </a:pPr>
            <a:r>
              <a:rPr lang="fr-FR" dirty="0"/>
              <a:t>Excès de destruction</a:t>
            </a:r>
          </a:p>
        </p:txBody>
      </p:sp>
      <p:sp>
        <p:nvSpPr>
          <p:cNvPr id="98311" name="Text Box 7"/>
          <p:cNvSpPr txBox="1">
            <a:spLocks noChangeArrowheads="1"/>
          </p:cNvSpPr>
          <p:nvPr/>
        </p:nvSpPr>
        <p:spPr bwMode="auto">
          <a:xfrm>
            <a:off x="4876800" y="1143000"/>
            <a:ext cx="3352800" cy="457200"/>
          </a:xfrm>
          <a:prstGeom prst="rect">
            <a:avLst/>
          </a:prstGeom>
          <a:noFill/>
          <a:ln w="9525">
            <a:noFill/>
            <a:miter lim="800000"/>
            <a:headEnd/>
            <a:tailEnd/>
          </a:ln>
          <a:effectLst/>
        </p:spPr>
        <p:txBody>
          <a:bodyPr>
            <a:spAutoFit/>
          </a:bodyPr>
          <a:lstStyle/>
          <a:p>
            <a:pPr>
              <a:spcBef>
                <a:spcPct val="50000"/>
              </a:spcBef>
            </a:pPr>
            <a:r>
              <a:rPr lang="fr-FR" dirty="0"/>
              <a:t>Défaut de production</a:t>
            </a:r>
          </a:p>
        </p:txBody>
      </p:sp>
      <p:sp>
        <p:nvSpPr>
          <p:cNvPr id="98312" name="Text Box 8"/>
          <p:cNvSpPr txBox="1">
            <a:spLocks noChangeArrowheads="1"/>
          </p:cNvSpPr>
          <p:nvPr/>
        </p:nvSpPr>
        <p:spPr bwMode="auto">
          <a:xfrm>
            <a:off x="1066800" y="2286000"/>
            <a:ext cx="1371600" cy="712788"/>
          </a:xfrm>
          <a:prstGeom prst="rect">
            <a:avLst/>
          </a:prstGeom>
          <a:noFill/>
          <a:ln w="9525">
            <a:solidFill>
              <a:schemeClr val="bg2"/>
            </a:solidFill>
            <a:miter lim="800000"/>
            <a:headEnd/>
            <a:tailEnd/>
          </a:ln>
          <a:effectLst/>
        </p:spPr>
        <p:txBody>
          <a:bodyPr>
            <a:spAutoFit/>
          </a:bodyPr>
          <a:lstStyle/>
          <a:p>
            <a:pPr>
              <a:spcBef>
                <a:spcPct val="50000"/>
              </a:spcBef>
            </a:pPr>
            <a:r>
              <a:rPr lang="fr-FR" sz="1600" i="1" dirty="0"/>
              <a:t>Hémolyse</a:t>
            </a:r>
          </a:p>
          <a:p>
            <a:pPr>
              <a:spcBef>
                <a:spcPct val="50000"/>
              </a:spcBef>
            </a:pPr>
            <a:r>
              <a:rPr lang="fr-FR" sz="1600" i="1" dirty="0"/>
              <a:t>Hémorragie</a:t>
            </a:r>
          </a:p>
        </p:txBody>
      </p:sp>
      <p:sp>
        <p:nvSpPr>
          <p:cNvPr id="98315" name="Text Box 11"/>
          <p:cNvSpPr txBox="1">
            <a:spLocks noChangeArrowheads="1"/>
          </p:cNvSpPr>
          <p:nvPr/>
        </p:nvSpPr>
        <p:spPr bwMode="auto">
          <a:xfrm>
            <a:off x="2971800" y="2362200"/>
            <a:ext cx="2362200" cy="517525"/>
          </a:xfrm>
          <a:prstGeom prst="rect">
            <a:avLst/>
          </a:prstGeom>
          <a:noFill/>
          <a:ln w="9525">
            <a:noFill/>
            <a:miter lim="800000"/>
            <a:headEnd/>
            <a:tailEnd/>
          </a:ln>
          <a:effectLst/>
        </p:spPr>
        <p:txBody>
          <a:bodyPr>
            <a:spAutoFit/>
          </a:bodyPr>
          <a:lstStyle/>
          <a:p>
            <a:pPr>
              <a:spcBef>
                <a:spcPct val="50000"/>
              </a:spcBef>
            </a:pPr>
            <a:r>
              <a:rPr lang="fr-FR" sz="1400" dirty="0"/>
              <a:t>Insuffisance quantitative de l’érythropoïèse</a:t>
            </a:r>
          </a:p>
        </p:txBody>
      </p:sp>
      <p:sp>
        <p:nvSpPr>
          <p:cNvPr id="98316" name="Text Box 12"/>
          <p:cNvSpPr txBox="1">
            <a:spLocks noChangeArrowheads="1"/>
          </p:cNvSpPr>
          <p:nvPr/>
        </p:nvSpPr>
        <p:spPr bwMode="auto">
          <a:xfrm>
            <a:off x="6096000" y="2362200"/>
            <a:ext cx="2362200" cy="517525"/>
          </a:xfrm>
          <a:prstGeom prst="rect">
            <a:avLst/>
          </a:prstGeom>
          <a:noFill/>
          <a:ln w="9525">
            <a:noFill/>
            <a:miter lim="800000"/>
            <a:headEnd/>
            <a:tailEnd/>
          </a:ln>
          <a:effectLst/>
        </p:spPr>
        <p:txBody>
          <a:bodyPr>
            <a:spAutoFit/>
          </a:bodyPr>
          <a:lstStyle/>
          <a:p>
            <a:pPr>
              <a:spcBef>
                <a:spcPct val="50000"/>
              </a:spcBef>
            </a:pPr>
            <a:r>
              <a:rPr lang="fr-FR" sz="1400" dirty="0"/>
              <a:t>Insuffisance qualitative de l’érythropoïèse</a:t>
            </a:r>
          </a:p>
        </p:txBody>
      </p:sp>
      <p:sp>
        <p:nvSpPr>
          <p:cNvPr id="98318" name="Text Box 14"/>
          <p:cNvSpPr txBox="1">
            <a:spLocks noChangeArrowheads="1"/>
          </p:cNvSpPr>
          <p:nvPr/>
        </p:nvSpPr>
        <p:spPr bwMode="auto">
          <a:xfrm>
            <a:off x="2895600" y="3124200"/>
            <a:ext cx="1676400" cy="712788"/>
          </a:xfrm>
          <a:prstGeom prst="rect">
            <a:avLst/>
          </a:prstGeom>
          <a:noFill/>
          <a:ln w="9525">
            <a:solidFill>
              <a:schemeClr val="bg2"/>
            </a:solidFill>
            <a:miter lim="800000"/>
            <a:headEnd/>
            <a:tailEnd/>
          </a:ln>
          <a:effectLst/>
        </p:spPr>
        <p:txBody>
          <a:bodyPr>
            <a:spAutoFit/>
          </a:bodyPr>
          <a:lstStyle/>
          <a:p>
            <a:pPr>
              <a:spcBef>
                <a:spcPct val="50000"/>
              </a:spcBef>
            </a:pPr>
            <a:r>
              <a:rPr lang="fr-FR" sz="1600" i="1" dirty="0"/>
              <a:t>Aplasie</a:t>
            </a:r>
          </a:p>
          <a:p>
            <a:pPr>
              <a:spcBef>
                <a:spcPct val="50000"/>
              </a:spcBef>
            </a:pPr>
            <a:r>
              <a:rPr lang="fr-FR" sz="1600" i="1" dirty="0"/>
              <a:t>Envahissement</a:t>
            </a:r>
          </a:p>
        </p:txBody>
      </p:sp>
      <p:sp>
        <p:nvSpPr>
          <p:cNvPr id="98319" name="Text Box 15"/>
          <p:cNvSpPr txBox="1">
            <a:spLocks noChangeArrowheads="1"/>
          </p:cNvSpPr>
          <p:nvPr/>
        </p:nvSpPr>
        <p:spPr bwMode="auto">
          <a:xfrm>
            <a:off x="4953000" y="3200400"/>
            <a:ext cx="2362200" cy="517525"/>
          </a:xfrm>
          <a:prstGeom prst="rect">
            <a:avLst/>
          </a:prstGeom>
          <a:noFill/>
          <a:ln w="9525">
            <a:noFill/>
            <a:miter lim="800000"/>
            <a:headEnd/>
            <a:tailEnd/>
          </a:ln>
          <a:effectLst/>
        </p:spPr>
        <p:txBody>
          <a:bodyPr>
            <a:spAutoFit/>
          </a:bodyPr>
          <a:lstStyle/>
          <a:p>
            <a:pPr>
              <a:spcBef>
                <a:spcPct val="50000"/>
              </a:spcBef>
            </a:pPr>
            <a:r>
              <a:rPr lang="fr-FR" sz="1400" dirty="0"/>
              <a:t>Insuffisance de synthèse de l’Hb</a:t>
            </a:r>
          </a:p>
        </p:txBody>
      </p:sp>
      <p:sp>
        <p:nvSpPr>
          <p:cNvPr id="98320" name="Text Box 16"/>
          <p:cNvSpPr txBox="1">
            <a:spLocks noChangeArrowheads="1"/>
          </p:cNvSpPr>
          <p:nvPr/>
        </p:nvSpPr>
        <p:spPr bwMode="auto">
          <a:xfrm>
            <a:off x="5029200" y="3886200"/>
            <a:ext cx="1905000" cy="1598613"/>
          </a:xfrm>
          <a:prstGeom prst="rect">
            <a:avLst/>
          </a:prstGeom>
          <a:noFill/>
          <a:ln w="9525">
            <a:solidFill>
              <a:schemeClr val="bg2"/>
            </a:solidFill>
            <a:miter lim="800000"/>
            <a:headEnd/>
            <a:tailEnd/>
          </a:ln>
          <a:effectLst/>
        </p:spPr>
        <p:txBody>
          <a:bodyPr>
            <a:spAutoFit/>
          </a:bodyPr>
          <a:lstStyle/>
          <a:p>
            <a:pPr>
              <a:spcBef>
                <a:spcPct val="50000"/>
              </a:spcBef>
            </a:pPr>
            <a:r>
              <a:rPr lang="fr-FR" sz="1800" i="1" dirty="0">
                <a:solidFill>
                  <a:srgbClr val="CC0000"/>
                </a:solidFill>
              </a:rPr>
              <a:t>Carence en Fer</a:t>
            </a:r>
          </a:p>
          <a:p>
            <a:pPr>
              <a:spcBef>
                <a:spcPct val="50000"/>
              </a:spcBef>
            </a:pPr>
            <a:r>
              <a:rPr lang="fr-FR" sz="1600" i="1" dirty="0"/>
              <a:t>Anomalie stockage du Fer</a:t>
            </a:r>
          </a:p>
          <a:p>
            <a:pPr>
              <a:spcBef>
                <a:spcPct val="50000"/>
              </a:spcBef>
            </a:pPr>
            <a:r>
              <a:rPr lang="fr-FR" sz="1600" i="1" dirty="0"/>
              <a:t>Anomalie de la globine</a:t>
            </a:r>
          </a:p>
        </p:txBody>
      </p:sp>
      <p:sp>
        <p:nvSpPr>
          <p:cNvPr id="98321" name="Text Box 17"/>
          <p:cNvSpPr txBox="1">
            <a:spLocks noChangeArrowheads="1"/>
          </p:cNvSpPr>
          <p:nvPr/>
        </p:nvSpPr>
        <p:spPr bwMode="auto">
          <a:xfrm>
            <a:off x="6934200" y="3200400"/>
            <a:ext cx="1981200" cy="517525"/>
          </a:xfrm>
          <a:prstGeom prst="rect">
            <a:avLst/>
          </a:prstGeom>
          <a:noFill/>
          <a:ln w="9525">
            <a:noFill/>
            <a:miter lim="800000"/>
            <a:headEnd/>
            <a:tailEnd/>
          </a:ln>
          <a:effectLst/>
        </p:spPr>
        <p:txBody>
          <a:bodyPr>
            <a:spAutoFit/>
          </a:bodyPr>
          <a:lstStyle/>
          <a:p>
            <a:pPr>
              <a:spcBef>
                <a:spcPct val="50000"/>
              </a:spcBef>
            </a:pPr>
            <a:r>
              <a:rPr lang="fr-FR" sz="1400" dirty="0"/>
              <a:t>Insuffisance de synthèse de l’ADN</a:t>
            </a:r>
          </a:p>
        </p:txBody>
      </p:sp>
      <p:sp>
        <p:nvSpPr>
          <p:cNvPr id="98322" name="Text Box 18"/>
          <p:cNvSpPr txBox="1">
            <a:spLocks noChangeArrowheads="1"/>
          </p:cNvSpPr>
          <p:nvPr/>
        </p:nvSpPr>
        <p:spPr bwMode="auto">
          <a:xfrm>
            <a:off x="7010400" y="3886200"/>
            <a:ext cx="1905000" cy="1292225"/>
          </a:xfrm>
          <a:prstGeom prst="rect">
            <a:avLst/>
          </a:prstGeom>
          <a:noFill/>
          <a:ln w="9525">
            <a:solidFill>
              <a:schemeClr val="bg2"/>
            </a:solidFill>
            <a:miter lim="800000"/>
            <a:headEnd/>
            <a:tailEnd/>
          </a:ln>
          <a:effectLst/>
        </p:spPr>
        <p:txBody>
          <a:bodyPr>
            <a:spAutoFit/>
          </a:bodyPr>
          <a:lstStyle/>
          <a:p>
            <a:pPr>
              <a:spcBef>
                <a:spcPct val="50000"/>
              </a:spcBef>
            </a:pPr>
            <a:r>
              <a:rPr lang="fr-FR" sz="1800" i="1" dirty="0">
                <a:solidFill>
                  <a:srgbClr val="CC0000"/>
                </a:solidFill>
              </a:rPr>
              <a:t>Carence en Vit B12 et/ou en acide folique</a:t>
            </a:r>
          </a:p>
          <a:p>
            <a:pPr>
              <a:spcBef>
                <a:spcPct val="50000"/>
              </a:spcBef>
            </a:pPr>
            <a:r>
              <a:rPr lang="fr-FR" sz="1600" i="1" dirty="0"/>
              <a:t>myélodysplasie</a:t>
            </a:r>
          </a:p>
        </p:txBody>
      </p:sp>
      <p:sp>
        <p:nvSpPr>
          <p:cNvPr id="98324" name="AutoShape 20"/>
          <p:cNvSpPr>
            <a:spLocks/>
          </p:cNvSpPr>
          <p:nvPr/>
        </p:nvSpPr>
        <p:spPr bwMode="auto">
          <a:xfrm rot="-5421833">
            <a:off x="2315368" y="3780632"/>
            <a:ext cx="474663" cy="3886200"/>
          </a:xfrm>
          <a:prstGeom prst="leftBrace">
            <a:avLst>
              <a:gd name="adj1" fmla="val 68227"/>
              <a:gd name="adj2" fmla="val 50000"/>
            </a:avLst>
          </a:prstGeom>
          <a:noFill/>
          <a:ln w="9525">
            <a:solidFill>
              <a:schemeClr val="tx1"/>
            </a:solidFill>
            <a:round/>
            <a:headEnd/>
            <a:tailEnd/>
          </a:ln>
          <a:effectLst/>
        </p:spPr>
        <p:txBody>
          <a:bodyPr wrap="none" anchor="ctr"/>
          <a:lstStyle/>
          <a:p>
            <a:endParaRPr lang="fr-FR" dirty="0"/>
          </a:p>
        </p:txBody>
      </p:sp>
      <p:sp>
        <p:nvSpPr>
          <p:cNvPr id="98326" name="AutoShape 22"/>
          <p:cNvSpPr>
            <a:spLocks/>
          </p:cNvSpPr>
          <p:nvPr/>
        </p:nvSpPr>
        <p:spPr bwMode="auto">
          <a:xfrm rot="-5398123">
            <a:off x="5626100" y="4889500"/>
            <a:ext cx="254000" cy="1600200"/>
          </a:xfrm>
          <a:prstGeom prst="leftBrace">
            <a:avLst>
              <a:gd name="adj1" fmla="val 52500"/>
              <a:gd name="adj2" fmla="val 50000"/>
            </a:avLst>
          </a:prstGeom>
          <a:noFill/>
          <a:ln w="9525">
            <a:solidFill>
              <a:schemeClr val="tx1"/>
            </a:solidFill>
            <a:round/>
            <a:headEnd/>
            <a:tailEnd/>
          </a:ln>
          <a:effectLst/>
        </p:spPr>
        <p:txBody>
          <a:bodyPr wrap="none" anchor="ctr"/>
          <a:lstStyle/>
          <a:p>
            <a:endParaRPr lang="fr-FR" dirty="0"/>
          </a:p>
        </p:txBody>
      </p:sp>
      <p:sp>
        <p:nvSpPr>
          <p:cNvPr id="98327" name="AutoShape 23"/>
          <p:cNvSpPr>
            <a:spLocks/>
          </p:cNvSpPr>
          <p:nvPr/>
        </p:nvSpPr>
        <p:spPr bwMode="auto">
          <a:xfrm rot="-5413077">
            <a:off x="7835900" y="4889500"/>
            <a:ext cx="254000" cy="1600200"/>
          </a:xfrm>
          <a:prstGeom prst="leftBrace">
            <a:avLst>
              <a:gd name="adj1" fmla="val 52500"/>
              <a:gd name="adj2" fmla="val 50657"/>
            </a:avLst>
          </a:prstGeom>
          <a:noFill/>
          <a:ln w="9525">
            <a:solidFill>
              <a:schemeClr val="tx1"/>
            </a:solidFill>
            <a:round/>
            <a:headEnd/>
            <a:tailEnd/>
          </a:ln>
          <a:effectLst/>
        </p:spPr>
        <p:txBody>
          <a:bodyPr wrap="none" anchor="ctr"/>
          <a:lstStyle/>
          <a:p>
            <a:endParaRPr lang="fr-FR" dirty="0"/>
          </a:p>
        </p:txBody>
      </p:sp>
      <p:sp>
        <p:nvSpPr>
          <p:cNvPr id="98328" name="Text Box 24"/>
          <p:cNvSpPr txBox="1">
            <a:spLocks noChangeArrowheads="1"/>
          </p:cNvSpPr>
          <p:nvPr/>
        </p:nvSpPr>
        <p:spPr bwMode="auto">
          <a:xfrm>
            <a:off x="1447800" y="5867400"/>
            <a:ext cx="2362200" cy="779463"/>
          </a:xfrm>
          <a:prstGeom prst="rect">
            <a:avLst/>
          </a:prstGeom>
          <a:noFill/>
          <a:ln w="9525">
            <a:noFill/>
            <a:miter lim="800000"/>
            <a:headEnd/>
            <a:tailEnd/>
          </a:ln>
          <a:effectLst/>
        </p:spPr>
        <p:txBody>
          <a:bodyPr>
            <a:spAutoFit/>
          </a:bodyPr>
          <a:lstStyle/>
          <a:p>
            <a:pPr>
              <a:spcBef>
                <a:spcPct val="50000"/>
              </a:spcBef>
            </a:pPr>
            <a:r>
              <a:rPr lang="fr-FR" sz="1800" dirty="0">
                <a:solidFill>
                  <a:srgbClr val="339933"/>
                </a:solidFill>
              </a:rPr>
              <a:t>Normocytaire</a:t>
            </a:r>
          </a:p>
          <a:p>
            <a:pPr>
              <a:spcBef>
                <a:spcPct val="50000"/>
              </a:spcBef>
            </a:pPr>
            <a:r>
              <a:rPr lang="fr-FR" sz="1800" dirty="0">
                <a:solidFill>
                  <a:srgbClr val="339933"/>
                </a:solidFill>
              </a:rPr>
              <a:t>Normochrome</a:t>
            </a:r>
          </a:p>
        </p:txBody>
      </p:sp>
      <p:sp>
        <p:nvSpPr>
          <p:cNvPr id="98329" name="Text Box 25"/>
          <p:cNvSpPr txBox="1">
            <a:spLocks noChangeArrowheads="1"/>
          </p:cNvSpPr>
          <p:nvPr/>
        </p:nvSpPr>
        <p:spPr bwMode="auto">
          <a:xfrm>
            <a:off x="4876800" y="5867400"/>
            <a:ext cx="2362200" cy="779463"/>
          </a:xfrm>
          <a:prstGeom prst="rect">
            <a:avLst/>
          </a:prstGeom>
          <a:noFill/>
          <a:ln w="9525">
            <a:noFill/>
            <a:miter lim="800000"/>
            <a:headEnd/>
            <a:tailEnd/>
          </a:ln>
          <a:effectLst/>
        </p:spPr>
        <p:txBody>
          <a:bodyPr>
            <a:spAutoFit/>
          </a:bodyPr>
          <a:lstStyle/>
          <a:p>
            <a:pPr>
              <a:spcBef>
                <a:spcPct val="50000"/>
              </a:spcBef>
            </a:pPr>
            <a:r>
              <a:rPr lang="fr-FR" sz="1800" dirty="0">
                <a:solidFill>
                  <a:srgbClr val="CC0000"/>
                </a:solidFill>
              </a:rPr>
              <a:t>Microcytaire</a:t>
            </a:r>
          </a:p>
          <a:p>
            <a:pPr>
              <a:spcBef>
                <a:spcPct val="50000"/>
              </a:spcBef>
            </a:pPr>
            <a:r>
              <a:rPr lang="fr-FR" sz="1800" dirty="0">
                <a:solidFill>
                  <a:srgbClr val="CC0000"/>
                </a:solidFill>
              </a:rPr>
              <a:t>Hypochrome</a:t>
            </a:r>
          </a:p>
        </p:txBody>
      </p:sp>
      <p:sp>
        <p:nvSpPr>
          <p:cNvPr id="98330" name="Text Box 26"/>
          <p:cNvSpPr txBox="1">
            <a:spLocks noChangeArrowheads="1"/>
          </p:cNvSpPr>
          <p:nvPr/>
        </p:nvSpPr>
        <p:spPr bwMode="auto">
          <a:xfrm>
            <a:off x="7162800" y="5867400"/>
            <a:ext cx="1981200" cy="779463"/>
          </a:xfrm>
          <a:prstGeom prst="rect">
            <a:avLst/>
          </a:prstGeom>
          <a:noFill/>
          <a:ln w="9525">
            <a:noFill/>
            <a:miter lim="800000"/>
            <a:headEnd/>
            <a:tailEnd/>
          </a:ln>
          <a:effectLst/>
        </p:spPr>
        <p:txBody>
          <a:bodyPr>
            <a:spAutoFit/>
          </a:bodyPr>
          <a:lstStyle/>
          <a:p>
            <a:pPr>
              <a:spcBef>
                <a:spcPct val="50000"/>
              </a:spcBef>
            </a:pPr>
            <a:r>
              <a:rPr lang="fr-FR" sz="1800" dirty="0">
                <a:solidFill>
                  <a:srgbClr val="CC0000"/>
                </a:solidFill>
              </a:rPr>
              <a:t>Macrocytaire</a:t>
            </a:r>
          </a:p>
          <a:p>
            <a:pPr>
              <a:spcBef>
                <a:spcPct val="50000"/>
              </a:spcBef>
            </a:pPr>
            <a:r>
              <a:rPr lang="fr-FR" sz="1800" dirty="0">
                <a:solidFill>
                  <a:srgbClr val="CC0000"/>
                </a:solidFill>
              </a:rPr>
              <a:t>Normochrome</a:t>
            </a:r>
          </a:p>
        </p:txBody>
      </p:sp>
      <p:sp>
        <p:nvSpPr>
          <p:cNvPr id="98331" name="Line 27"/>
          <p:cNvSpPr>
            <a:spLocks noChangeShapeType="1"/>
          </p:cNvSpPr>
          <p:nvPr/>
        </p:nvSpPr>
        <p:spPr bwMode="auto">
          <a:xfrm flipH="1">
            <a:off x="2743200" y="685800"/>
            <a:ext cx="914400" cy="381000"/>
          </a:xfrm>
          <a:prstGeom prst="line">
            <a:avLst/>
          </a:prstGeom>
          <a:noFill/>
          <a:ln w="9525">
            <a:solidFill>
              <a:schemeClr val="tx1"/>
            </a:solidFill>
            <a:round/>
            <a:headEnd/>
            <a:tailEnd type="triangle" w="med" len="med"/>
          </a:ln>
          <a:effectLst/>
        </p:spPr>
        <p:txBody>
          <a:bodyPr/>
          <a:lstStyle/>
          <a:p>
            <a:endParaRPr lang="fr-FR" dirty="0"/>
          </a:p>
        </p:txBody>
      </p:sp>
      <p:sp>
        <p:nvSpPr>
          <p:cNvPr id="98332" name="Line 28"/>
          <p:cNvSpPr>
            <a:spLocks noChangeShapeType="1"/>
          </p:cNvSpPr>
          <p:nvPr/>
        </p:nvSpPr>
        <p:spPr bwMode="auto">
          <a:xfrm>
            <a:off x="5181600" y="685800"/>
            <a:ext cx="990600" cy="381000"/>
          </a:xfrm>
          <a:prstGeom prst="line">
            <a:avLst/>
          </a:prstGeom>
          <a:noFill/>
          <a:ln w="9525">
            <a:solidFill>
              <a:schemeClr val="tx1"/>
            </a:solidFill>
            <a:round/>
            <a:headEnd/>
            <a:tailEnd type="triangle" w="med" len="med"/>
          </a:ln>
          <a:effectLst/>
        </p:spPr>
        <p:txBody>
          <a:bodyPr/>
          <a:lstStyle/>
          <a:p>
            <a:endParaRPr lang="fr-FR" dirty="0"/>
          </a:p>
        </p:txBody>
      </p:sp>
      <p:sp>
        <p:nvSpPr>
          <p:cNvPr id="98335" name="Line 31"/>
          <p:cNvSpPr>
            <a:spLocks noChangeShapeType="1"/>
          </p:cNvSpPr>
          <p:nvPr/>
        </p:nvSpPr>
        <p:spPr bwMode="auto">
          <a:xfrm flipH="1">
            <a:off x="5029200" y="2057400"/>
            <a:ext cx="1066800" cy="304800"/>
          </a:xfrm>
          <a:prstGeom prst="line">
            <a:avLst/>
          </a:prstGeom>
          <a:noFill/>
          <a:ln w="9525">
            <a:solidFill>
              <a:schemeClr val="tx1"/>
            </a:solidFill>
            <a:round/>
            <a:headEnd/>
            <a:tailEnd type="triangle" w="med" len="med"/>
          </a:ln>
          <a:effectLst/>
        </p:spPr>
        <p:txBody>
          <a:bodyPr/>
          <a:lstStyle/>
          <a:p>
            <a:endParaRPr lang="fr-FR" dirty="0"/>
          </a:p>
        </p:txBody>
      </p:sp>
      <p:sp>
        <p:nvSpPr>
          <p:cNvPr id="98336" name="Line 32"/>
          <p:cNvSpPr>
            <a:spLocks noChangeShapeType="1"/>
          </p:cNvSpPr>
          <p:nvPr/>
        </p:nvSpPr>
        <p:spPr bwMode="auto">
          <a:xfrm>
            <a:off x="6096000" y="2057400"/>
            <a:ext cx="762000" cy="228600"/>
          </a:xfrm>
          <a:prstGeom prst="line">
            <a:avLst/>
          </a:prstGeom>
          <a:noFill/>
          <a:ln w="9525">
            <a:solidFill>
              <a:schemeClr val="tx1"/>
            </a:solidFill>
            <a:round/>
            <a:headEnd/>
            <a:tailEnd type="triangle" w="med" len="med"/>
          </a:ln>
          <a:effectLst/>
        </p:spPr>
        <p:txBody>
          <a:bodyPr/>
          <a:lstStyle/>
          <a:p>
            <a:endParaRPr lang="fr-FR" dirty="0"/>
          </a:p>
        </p:txBody>
      </p:sp>
      <p:sp>
        <p:nvSpPr>
          <p:cNvPr id="98337" name="Line 33"/>
          <p:cNvSpPr>
            <a:spLocks noChangeShapeType="1"/>
          </p:cNvSpPr>
          <p:nvPr/>
        </p:nvSpPr>
        <p:spPr bwMode="auto">
          <a:xfrm flipH="1">
            <a:off x="6248400" y="2971800"/>
            <a:ext cx="457200" cy="228600"/>
          </a:xfrm>
          <a:prstGeom prst="line">
            <a:avLst/>
          </a:prstGeom>
          <a:noFill/>
          <a:ln w="9525">
            <a:solidFill>
              <a:schemeClr val="tx1"/>
            </a:solidFill>
            <a:round/>
            <a:headEnd/>
            <a:tailEnd type="triangle" w="med" len="med"/>
          </a:ln>
          <a:effectLst/>
        </p:spPr>
        <p:txBody>
          <a:bodyPr/>
          <a:lstStyle/>
          <a:p>
            <a:endParaRPr lang="fr-FR" dirty="0"/>
          </a:p>
        </p:txBody>
      </p:sp>
      <p:sp>
        <p:nvSpPr>
          <p:cNvPr id="98338" name="Line 34"/>
          <p:cNvSpPr>
            <a:spLocks noChangeShapeType="1"/>
          </p:cNvSpPr>
          <p:nvPr/>
        </p:nvSpPr>
        <p:spPr bwMode="auto">
          <a:xfrm>
            <a:off x="6705600" y="2971800"/>
            <a:ext cx="533400" cy="228600"/>
          </a:xfrm>
          <a:prstGeom prst="line">
            <a:avLst/>
          </a:prstGeom>
          <a:noFill/>
          <a:ln w="9525">
            <a:solidFill>
              <a:schemeClr val="tx1"/>
            </a:solidFill>
            <a:round/>
            <a:headEnd/>
            <a:tailEnd type="triangle" w="med" len="med"/>
          </a:ln>
          <a:effectLst/>
        </p:spPr>
        <p:txBody>
          <a:bodyPr/>
          <a:lstStyle/>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L’anémie carentielle</a:t>
            </a:r>
            <a:endParaRPr lang="fr-FR" dirty="0"/>
          </a:p>
        </p:txBody>
      </p:sp>
      <p:sp>
        <p:nvSpPr>
          <p:cNvPr id="3" name="Espace réservé du contenu 2"/>
          <p:cNvSpPr>
            <a:spLocks noGrp="1"/>
          </p:cNvSpPr>
          <p:nvPr>
            <p:ph idx="1"/>
          </p:nvPr>
        </p:nvSpPr>
        <p:spPr>
          <a:xfrm>
            <a:off x="457200" y="2826094"/>
            <a:ext cx="8229600" cy="4389120"/>
          </a:xfrm>
        </p:spPr>
        <p:txBody>
          <a:bodyPr/>
          <a:lstStyle/>
          <a:p>
            <a:pPr algn="just">
              <a:buNone/>
            </a:pPr>
            <a:r>
              <a:rPr lang="fr-FR" dirty="0" smtClean="0"/>
              <a:t>   c’est une anémie en rapport avec </a:t>
            </a:r>
            <a:r>
              <a:rPr lang="fr-FR" b="1" dirty="0" smtClean="0">
                <a:solidFill>
                  <a:srgbClr val="C00000"/>
                </a:solidFill>
              </a:rPr>
              <a:t>Toutes les conditions </a:t>
            </a:r>
            <a:r>
              <a:rPr lang="fr-FR" b="1" dirty="0" smtClean="0"/>
              <a:t>dans lesquelles </a:t>
            </a:r>
            <a:r>
              <a:rPr lang="fr-FR" b="1" dirty="0" smtClean="0">
                <a:solidFill>
                  <a:srgbClr val="C00000"/>
                </a:solidFill>
              </a:rPr>
              <a:t>l’érythropoïèse est incapable </a:t>
            </a:r>
            <a:r>
              <a:rPr lang="fr-FR" b="1" dirty="0" smtClean="0"/>
              <a:t>d’assurer un taux  normal d’hémoglobine</a:t>
            </a:r>
            <a:r>
              <a:rPr lang="fr-FR" b="1" dirty="0" smtClean="0">
                <a:solidFill>
                  <a:srgbClr val="C00000"/>
                </a:solidFill>
              </a:rPr>
              <a:t>, par déficit ou non disponibilité </a:t>
            </a:r>
            <a:r>
              <a:rPr lang="fr-FR" b="1" dirty="0" smtClean="0"/>
              <a:t>d’un ou plusieurs </a:t>
            </a:r>
            <a:r>
              <a:rPr lang="fr-FR" b="1" dirty="0" smtClean="0">
                <a:solidFill>
                  <a:srgbClr val="C00000"/>
                </a:solidFill>
              </a:rPr>
              <a:t>nutriments</a:t>
            </a:r>
            <a:r>
              <a:rPr lang="fr-FR" b="1" dirty="0" smtClean="0"/>
              <a:t> nécessaires à sa réalisation (fer, B12, B9, Vitamine E, cuivre….)</a:t>
            </a:r>
            <a:endParaRPr lang="fr-FR" dirty="0" smtClean="0"/>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457200" y="2571744"/>
            <a:ext cx="8229600" cy="4389120"/>
          </a:xfrm>
        </p:spPr>
        <p:txBody>
          <a:bodyPr>
            <a:noAutofit/>
          </a:bodyPr>
          <a:lstStyle/>
          <a:p>
            <a:pPr algn="ctr">
              <a:buNone/>
            </a:pPr>
            <a:r>
              <a:rPr lang="fr-FR" sz="6000" dirty="0" smtClean="0">
                <a:latin typeface="AlphaMack AOE" pitchFamily="2" charset="0"/>
              </a:rPr>
              <a:t>La carence martiale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19847</TotalTime>
  <Words>2302</Words>
  <Application>Microsoft Office PowerPoint</Application>
  <PresentationFormat>Affichage à l'écran (4:3)</PresentationFormat>
  <Paragraphs>353</Paragraphs>
  <Slides>55</Slides>
  <Notes>55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55</vt:i4>
      </vt:variant>
    </vt:vector>
  </HeadingPairs>
  <TitlesOfParts>
    <vt:vector size="62" baseType="lpstr">
      <vt:lpstr>AlphaMack AOE</vt:lpstr>
      <vt:lpstr>Calibri</vt:lpstr>
      <vt:lpstr>Constantia</vt:lpstr>
      <vt:lpstr>Symbol</vt:lpstr>
      <vt:lpstr>Wingdings</vt:lpstr>
      <vt:lpstr>Wingdings 2</vt:lpstr>
      <vt:lpstr>Débit</vt:lpstr>
      <vt:lpstr>L’anémie carentielle de l’enfant</vt:lpstr>
      <vt:lpstr>Présentation PowerPoint</vt:lpstr>
      <vt:lpstr>Présentation PowerPoint</vt:lpstr>
      <vt:lpstr>Présentation PowerPoint</vt:lpstr>
      <vt:lpstr>La définition actuelle de l’anémie par l’OMS </vt:lpstr>
      <vt:lpstr>Présentation PowerPoint</vt:lpstr>
      <vt:lpstr>Présentation PowerPoint</vt:lpstr>
      <vt:lpstr>L’anémie carentielle</vt:lpstr>
      <vt:lpstr>Présentation PowerPoint</vt:lpstr>
      <vt:lpstr>Epidémiologie</vt:lpstr>
      <vt:lpstr>le fer </vt:lpstr>
      <vt:lpstr>Présentation PowerPoint</vt:lpstr>
      <vt:lpstr>le fer </vt:lpstr>
      <vt:lpstr>le fer </vt:lpstr>
      <vt:lpstr>les besoins en fer selon l'Institute of Medicine (IOM) américain</vt:lpstr>
      <vt:lpstr>Présentation PowerPoint</vt:lpstr>
      <vt:lpstr>Présentation PowerPoint</vt:lpstr>
      <vt:lpstr>L’absorption du fer</vt:lpstr>
      <vt:lpstr>La biodisponibilité du fer</vt:lpstr>
      <vt:lpstr>Physiopathologie 2</vt:lpstr>
      <vt:lpstr>Les étapes de la carence en fer</vt:lpstr>
      <vt:lpstr>Clinique</vt:lpstr>
      <vt:lpstr>Présentation PowerPoint</vt:lpstr>
      <vt:lpstr>Présentation PowerPoint</vt:lpstr>
      <vt:lpstr>Manifestations extra hématologiques</vt:lpstr>
      <vt:lpstr>Biologie</vt:lpstr>
      <vt:lpstr>Diagnostic différentiel</vt:lpstr>
      <vt:lpstr>Diagnostic étiologique</vt:lpstr>
      <vt:lpstr>Présentation PowerPoint</vt:lpstr>
      <vt:lpstr>Insuffisance d'apport  </vt:lpstr>
      <vt:lpstr>Augmentation des besoins</vt:lpstr>
      <vt:lpstr>Malabsorption</vt:lpstr>
      <vt:lpstr>Saignements chroniques</vt:lpstr>
      <vt:lpstr>Buts du traitement</vt:lpstr>
      <vt:lpstr>Comment ?</vt:lpstr>
      <vt:lpstr>Comment ?</vt:lpstr>
      <vt:lpstr>Combien de temps ?  </vt:lpstr>
      <vt:lpstr>Quoi ?</vt:lpstr>
      <vt:lpstr>Surveillance</vt:lpstr>
      <vt:lpstr>Traitement  étiologique</vt:lpstr>
      <vt:lpstr>Prévention  </vt:lpstr>
      <vt:lpstr>conclusion</vt:lpstr>
      <vt:lpstr>Anémies Mégaloblastiques par carence en vitamine B12 et B9: </vt:lpstr>
      <vt:lpstr>La vitamine B12 et les folates ou " vitamines anti mégaloblastiques</vt:lpstr>
      <vt:lpstr>asynchronisme de maturation nucléo-cytoplasmique</vt:lpstr>
      <vt:lpstr>Présentation PowerPoint</vt:lpstr>
      <vt:lpstr>La vitamine B12</vt:lpstr>
      <vt:lpstr>La vitamine B9</vt:lpstr>
      <vt:lpstr>Présentation PowerPoint</vt:lpstr>
      <vt:lpstr>Les signes cliniques : </vt:lpstr>
      <vt:lpstr>Présentation PowerPoint</vt:lpstr>
      <vt:lpstr>1) carence en folates : </vt:lpstr>
      <vt:lpstr>2) Carence en Vit B12 : </vt:lpstr>
      <vt:lpstr>TRAITEMENT</vt:lpstr>
      <vt:lpstr>Autres Anémies exceptionnelles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Anemie sideropenique</dc:title>
  <dc:creator>sissi</dc:creator>
  <cp:lastModifiedBy>ency-education.com website</cp:lastModifiedBy>
  <cp:revision>53</cp:revision>
  <dcterms:created xsi:type="dcterms:W3CDTF">2016-10-08T15:30:14Z</dcterms:created>
  <dcterms:modified xsi:type="dcterms:W3CDTF">2020-10-03T17:46:09Z</dcterms:modified>
  <cp:contentStatus/>
</cp:coreProperties>
</file>