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81" r:id="rId5"/>
    <p:sldId id="323" r:id="rId6"/>
    <p:sldId id="318" r:id="rId7"/>
    <p:sldId id="259" r:id="rId8"/>
    <p:sldId id="263" r:id="rId9"/>
    <p:sldId id="294" r:id="rId10"/>
    <p:sldId id="262" r:id="rId11"/>
    <p:sldId id="269" r:id="rId12"/>
    <p:sldId id="270" r:id="rId13"/>
    <p:sldId id="271" r:id="rId14"/>
    <p:sldId id="277" r:id="rId15"/>
    <p:sldId id="266" r:id="rId16"/>
    <p:sldId id="267" r:id="rId17"/>
    <p:sldId id="314" r:id="rId18"/>
    <p:sldId id="282" r:id="rId19"/>
    <p:sldId id="296" r:id="rId20"/>
    <p:sldId id="320" r:id="rId21"/>
    <p:sldId id="321" r:id="rId22"/>
    <p:sldId id="298" r:id="rId23"/>
    <p:sldId id="299" r:id="rId24"/>
    <p:sldId id="313" r:id="rId25"/>
    <p:sldId id="300" r:id="rId26"/>
    <p:sldId id="311" r:id="rId27"/>
    <p:sldId id="280" r:id="rId28"/>
    <p:sldId id="278" r:id="rId29"/>
    <p:sldId id="260" r:id="rId30"/>
    <p:sldId id="315" r:id="rId31"/>
    <p:sldId id="283" r:id="rId32"/>
    <p:sldId id="285" r:id="rId33"/>
    <p:sldId id="284" r:id="rId34"/>
    <p:sldId id="316" r:id="rId35"/>
    <p:sldId id="286" r:id="rId36"/>
    <p:sldId id="324" r:id="rId37"/>
    <p:sldId id="326" r:id="rId38"/>
    <p:sldId id="319" r:id="rId39"/>
    <p:sldId id="302" r:id="rId40"/>
    <p:sldId id="325" r:id="rId41"/>
    <p:sldId id="304" r:id="rId42"/>
    <p:sldId id="322" r:id="rId43"/>
    <p:sldId id="306" r:id="rId44"/>
    <p:sldId id="307" r:id="rId45"/>
    <p:sldId id="264" r:id="rId46"/>
    <p:sldId id="30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7" autoAdjust="0"/>
    <p:restoredTop sz="94638" autoAdjust="0"/>
  </p:normalViewPr>
  <p:slideViewPr>
    <p:cSldViewPr>
      <p:cViewPr>
        <p:scale>
          <a:sx n="66" d="100"/>
          <a:sy n="66" d="100"/>
        </p:scale>
        <p:origin x="-678"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90ACC2-8C1D-449C-B1F2-1620AD71138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2D98F60B-9528-4D25-9873-C6BBC147A0AF}">
      <dgm:prSet phldrT="[Texte]"/>
      <dgm:spPr/>
      <dgm:t>
        <a:bodyPr/>
        <a:lstStyle/>
        <a:p>
          <a:r>
            <a:rPr lang="fr-FR" b="1" dirty="0" smtClean="0">
              <a:latin typeface="Times New Roman" pitchFamily="18" charset="0"/>
              <a:cs typeface="Times New Roman" pitchFamily="18" charset="0"/>
            </a:rPr>
            <a:t>Le </a:t>
          </a:r>
          <a:r>
            <a:rPr lang="fr-FR" b="1" dirty="0" err="1" smtClean="0">
              <a:latin typeface="Times New Roman" pitchFamily="18" charset="0"/>
              <a:cs typeface="Times New Roman" pitchFamily="18" charset="0"/>
            </a:rPr>
            <a:t>Dye</a:t>
          </a:r>
          <a:r>
            <a:rPr lang="fr-FR" b="1" dirty="0" smtClean="0">
              <a:latin typeface="Times New Roman" pitchFamily="18" charset="0"/>
              <a:cs typeface="Times New Roman" pitchFamily="18" charset="0"/>
            </a:rPr>
            <a:t> test ou test de lyse de Sabin et </a:t>
          </a:r>
          <a:r>
            <a:rPr lang="fr-FR" b="1" dirty="0" err="1" smtClean="0">
              <a:latin typeface="Times New Roman" pitchFamily="18" charset="0"/>
              <a:cs typeface="Times New Roman" pitchFamily="18" charset="0"/>
            </a:rPr>
            <a:t>Feldman</a:t>
          </a:r>
          <a:endParaRPr lang="fr-FR" b="1" dirty="0"/>
        </a:p>
      </dgm:t>
    </dgm:pt>
    <dgm:pt modelId="{A8D015F7-295C-4EBC-B600-29AF4363BAA1}" type="parTrans" cxnId="{412ADE2B-00A1-4B2F-94EF-EF5F8D9BF532}">
      <dgm:prSet/>
      <dgm:spPr/>
      <dgm:t>
        <a:bodyPr/>
        <a:lstStyle/>
        <a:p>
          <a:endParaRPr lang="fr-FR"/>
        </a:p>
      </dgm:t>
    </dgm:pt>
    <dgm:pt modelId="{CF1C1AEF-4587-4C7E-ACBE-0AB49F7F2375}" type="sibTrans" cxnId="{412ADE2B-00A1-4B2F-94EF-EF5F8D9BF532}">
      <dgm:prSet/>
      <dgm:spPr/>
      <dgm:t>
        <a:bodyPr/>
        <a:lstStyle/>
        <a:p>
          <a:endParaRPr lang="fr-FR"/>
        </a:p>
      </dgm:t>
    </dgm:pt>
    <dgm:pt modelId="{1D5DC1D5-4892-414C-AC56-AC64C7A72114}">
      <dgm:prSet phldrT="[Texte]"/>
      <dgm:spPr/>
      <dgm:t>
        <a:bodyPr/>
        <a:lstStyle/>
        <a:p>
          <a:r>
            <a:rPr lang="fr-FR" dirty="0" smtClean="0">
              <a:latin typeface="Times New Roman" pitchFamily="18" charset="0"/>
              <a:cs typeface="Times New Roman" pitchFamily="18" charset="0"/>
            </a:rPr>
            <a:t>Suspension de toxoplasme vivants </a:t>
          </a:r>
          <a:endParaRPr lang="fr-FR" dirty="0"/>
        </a:p>
      </dgm:t>
    </dgm:pt>
    <dgm:pt modelId="{31202A35-657D-401D-A04B-8FC45304FE22}" type="parTrans" cxnId="{8EBD8375-6DBD-4E7B-894F-763E24843510}">
      <dgm:prSet/>
      <dgm:spPr/>
      <dgm:t>
        <a:bodyPr/>
        <a:lstStyle/>
        <a:p>
          <a:endParaRPr lang="fr-FR"/>
        </a:p>
      </dgm:t>
    </dgm:pt>
    <dgm:pt modelId="{36F607C8-AE23-41C6-AA3A-27A18098EF3F}" type="sibTrans" cxnId="{8EBD8375-6DBD-4E7B-894F-763E24843510}">
      <dgm:prSet/>
      <dgm:spPr/>
      <dgm:t>
        <a:bodyPr/>
        <a:lstStyle/>
        <a:p>
          <a:endParaRPr lang="fr-FR"/>
        </a:p>
      </dgm:t>
    </dgm:pt>
    <dgm:pt modelId="{3045A1B1-2AF8-4059-942A-EAAC7CE566EF}">
      <dgm:prSet phldrT="[Texte]"/>
      <dgm:spPr/>
      <dgm:t>
        <a:bodyPr/>
        <a:lstStyle/>
        <a:p>
          <a:r>
            <a:rPr lang="fr-FR" dirty="0" smtClean="0">
              <a:latin typeface="Times New Roman" pitchFamily="18" charset="0"/>
              <a:cs typeface="Times New Roman" pitchFamily="18" charset="0"/>
            </a:rPr>
            <a:t>Test de référence  donne le titre en UI/ML </a:t>
          </a:r>
          <a:endParaRPr lang="fr-FR" dirty="0"/>
        </a:p>
      </dgm:t>
    </dgm:pt>
    <dgm:pt modelId="{1700B2DD-D82B-4F79-81AF-B7C069B8E7E7}" type="parTrans" cxnId="{8A52F91B-7A2C-4E50-A1B8-7C4FBE177FD6}">
      <dgm:prSet/>
      <dgm:spPr/>
      <dgm:t>
        <a:bodyPr/>
        <a:lstStyle/>
        <a:p>
          <a:endParaRPr lang="fr-FR"/>
        </a:p>
      </dgm:t>
    </dgm:pt>
    <dgm:pt modelId="{69A6C534-59AB-4E2F-B430-6CDE7B4C31D8}" type="sibTrans" cxnId="{8A52F91B-7A2C-4E50-A1B8-7C4FBE177FD6}">
      <dgm:prSet/>
      <dgm:spPr/>
      <dgm:t>
        <a:bodyPr/>
        <a:lstStyle/>
        <a:p>
          <a:endParaRPr lang="fr-FR"/>
        </a:p>
      </dgm:t>
    </dgm:pt>
    <dgm:pt modelId="{EBC0D688-3B2A-4216-B2B9-76DE1664EFBD}">
      <dgm:prSet phldrT="[Texte]"/>
      <dgm:spPr/>
      <dgm:t>
        <a:bodyPr/>
        <a:lstStyle/>
        <a:p>
          <a:r>
            <a:rPr lang="fr-FR" b="1" dirty="0" err="1" smtClean="0">
              <a:latin typeface="Times New Roman" pitchFamily="18" charset="0"/>
              <a:cs typeface="Times New Roman" pitchFamily="18" charset="0"/>
            </a:rPr>
            <a:t>Limmuno</a:t>
          </a:r>
          <a:r>
            <a:rPr lang="fr-FR" b="1" dirty="0" smtClean="0">
              <a:latin typeface="Times New Roman" pitchFamily="18" charset="0"/>
              <a:cs typeface="Times New Roman" pitchFamily="18" charset="0"/>
            </a:rPr>
            <a:t>-fluorescence indirect:</a:t>
          </a:r>
          <a:endParaRPr lang="fr-FR" dirty="0"/>
        </a:p>
      </dgm:t>
    </dgm:pt>
    <dgm:pt modelId="{A61ACC23-0A1C-4B8A-8D01-601A491011EE}" type="parTrans" cxnId="{694FB41E-BFE0-491D-B5D9-2D2C93D64710}">
      <dgm:prSet/>
      <dgm:spPr/>
      <dgm:t>
        <a:bodyPr/>
        <a:lstStyle/>
        <a:p>
          <a:endParaRPr lang="fr-FR"/>
        </a:p>
      </dgm:t>
    </dgm:pt>
    <dgm:pt modelId="{66EFA326-77D3-45E2-A21E-8F70D04B75BD}" type="sibTrans" cxnId="{694FB41E-BFE0-491D-B5D9-2D2C93D64710}">
      <dgm:prSet/>
      <dgm:spPr/>
      <dgm:t>
        <a:bodyPr/>
        <a:lstStyle/>
        <a:p>
          <a:endParaRPr lang="fr-FR"/>
        </a:p>
      </dgm:t>
    </dgm:pt>
    <dgm:pt modelId="{3D75439E-9BB9-4F58-ABCF-0725B139C0AF}">
      <dgm:prSet phldrT="[Texte]"/>
      <dgm:spPr/>
      <dgm:t>
        <a:bodyPr/>
        <a:lstStyle/>
        <a:p>
          <a:r>
            <a:rPr lang="fr-FR" dirty="0" smtClean="0">
              <a:latin typeface="Times New Roman" pitchFamily="18" charset="0"/>
              <a:cs typeface="Times New Roman" pitchFamily="18" charset="0"/>
            </a:rPr>
            <a:t>Antigène figuré (le toxoplasme entier tué)</a:t>
          </a:r>
          <a:endParaRPr lang="fr-FR" dirty="0"/>
        </a:p>
      </dgm:t>
    </dgm:pt>
    <dgm:pt modelId="{3F3DED30-57B2-4994-9F3C-47D5DA728F7A}" type="parTrans" cxnId="{A4A4B407-C2BC-4D8A-A079-2019C557750A}">
      <dgm:prSet/>
      <dgm:spPr/>
      <dgm:t>
        <a:bodyPr/>
        <a:lstStyle/>
        <a:p>
          <a:endParaRPr lang="fr-FR"/>
        </a:p>
      </dgm:t>
    </dgm:pt>
    <dgm:pt modelId="{D895EF7D-6655-4589-A808-2D4B6627CE68}" type="sibTrans" cxnId="{A4A4B407-C2BC-4D8A-A079-2019C557750A}">
      <dgm:prSet/>
      <dgm:spPr/>
      <dgm:t>
        <a:bodyPr/>
        <a:lstStyle/>
        <a:p>
          <a:endParaRPr lang="fr-FR"/>
        </a:p>
      </dgm:t>
    </dgm:pt>
    <dgm:pt modelId="{8FF65742-0CC1-4920-A872-20082242D7E3}">
      <dgm:prSet phldrT="[Texte]"/>
      <dgm:spPr/>
      <dgm:t>
        <a:bodyPr/>
        <a:lstStyle/>
        <a:p>
          <a:r>
            <a:rPr lang="fr-FR" dirty="0" smtClean="0">
              <a:latin typeface="Times New Roman" pitchFamily="18" charset="0"/>
              <a:cs typeface="Times New Roman" pitchFamily="18" charset="0"/>
            </a:rPr>
            <a:t>Utilise un microscope à UV et un </a:t>
          </a:r>
          <a:r>
            <a:rPr lang="fr-FR" dirty="0" err="1" smtClean="0">
              <a:latin typeface="Times New Roman" pitchFamily="18" charset="0"/>
              <a:cs typeface="Times New Roman" pitchFamily="18" charset="0"/>
            </a:rPr>
            <a:t>fluorochrome</a:t>
          </a:r>
          <a:endParaRPr lang="fr-FR" dirty="0"/>
        </a:p>
      </dgm:t>
    </dgm:pt>
    <dgm:pt modelId="{B86575C3-8461-4A75-A227-C0F0C9E0814B}" type="parTrans" cxnId="{B7C4681F-D778-4DAD-A8D2-7FF58D6995C9}">
      <dgm:prSet/>
      <dgm:spPr/>
      <dgm:t>
        <a:bodyPr/>
        <a:lstStyle/>
        <a:p>
          <a:endParaRPr lang="fr-FR"/>
        </a:p>
      </dgm:t>
    </dgm:pt>
    <dgm:pt modelId="{FCB09322-C35F-4E2C-ABF6-2D8634F135EE}" type="sibTrans" cxnId="{B7C4681F-D778-4DAD-A8D2-7FF58D6995C9}">
      <dgm:prSet/>
      <dgm:spPr/>
      <dgm:t>
        <a:bodyPr/>
        <a:lstStyle/>
        <a:p>
          <a:endParaRPr lang="fr-FR"/>
        </a:p>
      </dgm:t>
    </dgm:pt>
    <dgm:pt modelId="{AD237010-519E-400D-85E9-2AC72FAC045B}">
      <dgm:prSet phldrT="[Texte]"/>
      <dgm:spPr/>
      <dgm:t>
        <a:bodyPr/>
        <a:lstStyle/>
        <a:p>
          <a:r>
            <a:rPr lang="fr-FR" dirty="0" smtClean="0">
              <a:latin typeface="Times New Roman" pitchFamily="18" charset="0"/>
              <a:cs typeface="Times New Roman" pitchFamily="18" charset="0"/>
            </a:rPr>
            <a:t>Les réactions </a:t>
          </a:r>
          <a:r>
            <a:rPr lang="fr-FR" dirty="0" err="1" smtClean="0">
              <a:latin typeface="Times New Roman" pitchFamily="18" charset="0"/>
              <a:cs typeface="Times New Roman" pitchFamily="18" charset="0"/>
            </a:rPr>
            <a:t>immuno</a:t>
          </a:r>
          <a:r>
            <a:rPr lang="fr-FR" dirty="0" smtClean="0">
              <a:latin typeface="Times New Roman" pitchFamily="18" charset="0"/>
              <a:cs typeface="Times New Roman" pitchFamily="18" charset="0"/>
            </a:rPr>
            <a:t>- enzymatiques</a:t>
          </a:r>
        </a:p>
        <a:p>
          <a:r>
            <a:rPr lang="fr-FR" b="1" dirty="0" smtClean="0">
              <a:latin typeface="Times New Roman" pitchFamily="18" charset="0"/>
              <a:cs typeface="Times New Roman" pitchFamily="18" charset="0"/>
            </a:rPr>
            <a:t>ELISA (enzyme </a:t>
          </a:r>
          <a:r>
            <a:rPr lang="fr-FR" b="1" dirty="0" err="1" smtClean="0">
              <a:latin typeface="Times New Roman" pitchFamily="18" charset="0"/>
              <a:cs typeface="Times New Roman" pitchFamily="18" charset="0"/>
            </a:rPr>
            <a:t>linked</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immunosorbant</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assay</a:t>
          </a:r>
          <a:r>
            <a:rPr lang="fr-FR" b="1" dirty="0" smtClean="0">
              <a:latin typeface="Times New Roman" pitchFamily="18" charset="0"/>
              <a:cs typeface="Times New Roman" pitchFamily="18" charset="0"/>
            </a:rPr>
            <a:t>)</a:t>
          </a:r>
          <a:endParaRPr lang="fr-FR" b="1" dirty="0"/>
        </a:p>
      </dgm:t>
    </dgm:pt>
    <dgm:pt modelId="{A401B865-1A54-476A-82F2-2B429B946EA8}" type="parTrans" cxnId="{28D07031-7CF6-416A-A9F5-F67A0C1531C1}">
      <dgm:prSet/>
      <dgm:spPr/>
      <dgm:t>
        <a:bodyPr/>
        <a:lstStyle/>
        <a:p>
          <a:endParaRPr lang="fr-FR"/>
        </a:p>
      </dgm:t>
    </dgm:pt>
    <dgm:pt modelId="{1C1B8BB0-AF7E-4B71-8F3F-13729E901F33}" type="sibTrans" cxnId="{28D07031-7CF6-416A-A9F5-F67A0C1531C1}">
      <dgm:prSet/>
      <dgm:spPr/>
      <dgm:t>
        <a:bodyPr/>
        <a:lstStyle/>
        <a:p>
          <a:endParaRPr lang="fr-FR"/>
        </a:p>
      </dgm:t>
    </dgm:pt>
    <dgm:pt modelId="{2135F3B8-4E94-4229-ADCE-BCE4D9E6E1F3}">
      <dgm:prSet phldrT="[Texte]"/>
      <dgm:spPr/>
      <dgm:t>
        <a:bodyPr/>
        <a:lstStyle/>
        <a:p>
          <a:r>
            <a:rPr lang="fr-FR" dirty="0" smtClean="0">
              <a:latin typeface="Times New Roman" pitchFamily="18" charset="0"/>
              <a:cs typeface="Times New Roman" pitchFamily="18" charset="0"/>
            </a:rPr>
            <a:t>Technique à antigène mixte  </a:t>
          </a:r>
          <a:endParaRPr lang="fr-FR" dirty="0"/>
        </a:p>
      </dgm:t>
    </dgm:pt>
    <dgm:pt modelId="{22ABEFAE-F8A9-42E9-9BF7-60790BC5A6F3}" type="parTrans" cxnId="{31C7305F-7A77-4BE5-87A6-F00620B01FC8}">
      <dgm:prSet/>
      <dgm:spPr/>
      <dgm:t>
        <a:bodyPr/>
        <a:lstStyle/>
        <a:p>
          <a:endParaRPr lang="fr-FR"/>
        </a:p>
      </dgm:t>
    </dgm:pt>
    <dgm:pt modelId="{2FD1D200-A7DB-4BDD-AAFE-5A21C74B0EF2}" type="sibTrans" cxnId="{31C7305F-7A77-4BE5-87A6-F00620B01FC8}">
      <dgm:prSet/>
      <dgm:spPr/>
      <dgm:t>
        <a:bodyPr/>
        <a:lstStyle/>
        <a:p>
          <a:endParaRPr lang="fr-FR"/>
        </a:p>
      </dgm:t>
    </dgm:pt>
    <dgm:pt modelId="{381D681F-3050-4BDC-AC56-88B1A57E50B2}">
      <dgm:prSet phldrT="[Texte]"/>
      <dgm:spPr/>
      <dgm:t>
        <a:bodyPr/>
        <a:lstStyle/>
        <a:p>
          <a:r>
            <a:rPr lang="fr-FR" dirty="0" smtClean="0"/>
            <a:t>Automatisable</a:t>
          </a:r>
          <a:endParaRPr lang="fr-FR" dirty="0"/>
        </a:p>
      </dgm:t>
    </dgm:pt>
    <dgm:pt modelId="{74781F11-1D5C-416D-A4E2-B0C2A9C495D1}" type="parTrans" cxnId="{E49DBEA9-C39E-43B6-9151-21FC7ED040BE}">
      <dgm:prSet/>
      <dgm:spPr/>
      <dgm:t>
        <a:bodyPr/>
        <a:lstStyle/>
        <a:p>
          <a:endParaRPr lang="fr-FR"/>
        </a:p>
      </dgm:t>
    </dgm:pt>
    <dgm:pt modelId="{A93D648F-9E48-4C14-B005-B40B9ED3108E}" type="sibTrans" cxnId="{E49DBEA9-C39E-43B6-9151-21FC7ED040BE}">
      <dgm:prSet/>
      <dgm:spPr/>
      <dgm:t>
        <a:bodyPr/>
        <a:lstStyle/>
        <a:p>
          <a:endParaRPr lang="fr-FR"/>
        </a:p>
      </dgm:t>
    </dgm:pt>
    <dgm:pt modelId="{44552142-81EE-47B6-8329-9E371196451F}" type="pres">
      <dgm:prSet presAssocID="{CE90ACC2-8C1D-449C-B1F2-1620AD71138F}" presName="theList" presStyleCnt="0">
        <dgm:presLayoutVars>
          <dgm:dir/>
          <dgm:animLvl val="lvl"/>
          <dgm:resizeHandles val="exact"/>
        </dgm:presLayoutVars>
      </dgm:prSet>
      <dgm:spPr/>
      <dgm:t>
        <a:bodyPr/>
        <a:lstStyle/>
        <a:p>
          <a:endParaRPr lang="fr-FR"/>
        </a:p>
      </dgm:t>
    </dgm:pt>
    <dgm:pt modelId="{FD26F66D-F376-47ED-8890-C6A4E650D110}" type="pres">
      <dgm:prSet presAssocID="{2D98F60B-9528-4D25-9873-C6BBC147A0AF}" presName="compNode" presStyleCnt="0"/>
      <dgm:spPr/>
    </dgm:pt>
    <dgm:pt modelId="{F71CB9CA-CDDD-48C1-A65A-64A7F07F79F2}" type="pres">
      <dgm:prSet presAssocID="{2D98F60B-9528-4D25-9873-C6BBC147A0AF}" presName="aNode" presStyleLbl="bgShp" presStyleIdx="0" presStyleCnt="3" custLinFactNeighborX="-50501" custLinFactNeighborY="-14258"/>
      <dgm:spPr/>
      <dgm:t>
        <a:bodyPr/>
        <a:lstStyle/>
        <a:p>
          <a:endParaRPr lang="fr-FR"/>
        </a:p>
      </dgm:t>
    </dgm:pt>
    <dgm:pt modelId="{74DB434F-2784-404A-8AE9-3FABAEE0E3FE}" type="pres">
      <dgm:prSet presAssocID="{2D98F60B-9528-4D25-9873-C6BBC147A0AF}" presName="textNode" presStyleLbl="bgShp" presStyleIdx="0" presStyleCnt="3"/>
      <dgm:spPr/>
      <dgm:t>
        <a:bodyPr/>
        <a:lstStyle/>
        <a:p>
          <a:endParaRPr lang="fr-FR"/>
        </a:p>
      </dgm:t>
    </dgm:pt>
    <dgm:pt modelId="{64ADF9D5-8576-4025-B412-B950B3FCB631}" type="pres">
      <dgm:prSet presAssocID="{2D98F60B-9528-4D25-9873-C6BBC147A0AF}" presName="compChildNode" presStyleCnt="0"/>
      <dgm:spPr/>
    </dgm:pt>
    <dgm:pt modelId="{D319FE96-F660-4F0D-B7A1-923D9DBFCDF8}" type="pres">
      <dgm:prSet presAssocID="{2D98F60B-9528-4D25-9873-C6BBC147A0AF}" presName="theInnerList" presStyleCnt="0"/>
      <dgm:spPr/>
    </dgm:pt>
    <dgm:pt modelId="{659907A0-1FFA-44B2-878A-159AB4174330}" type="pres">
      <dgm:prSet presAssocID="{1D5DC1D5-4892-414C-AC56-AC64C7A72114}" presName="childNode" presStyleLbl="node1" presStyleIdx="0" presStyleCnt="6">
        <dgm:presLayoutVars>
          <dgm:bulletEnabled val="1"/>
        </dgm:presLayoutVars>
      </dgm:prSet>
      <dgm:spPr/>
      <dgm:t>
        <a:bodyPr/>
        <a:lstStyle/>
        <a:p>
          <a:endParaRPr lang="fr-FR"/>
        </a:p>
      </dgm:t>
    </dgm:pt>
    <dgm:pt modelId="{DCD492DC-6026-4B8F-B188-6DB194BC64B9}" type="pres">
      <dgm:prSet presAssocID="{1D5DC1D5-4892-414C-AC56-AC64C7A72114}" presName="aSpace2" presStyleCnt="0"/>
      <dgm:spPr/>
    </dgm:pt>
    <dgm:pt modelId="{04A2F244-E1C2-47F2-8667-5FC70682D067}" type="pres">
      <dgm:prSet presAssocID="{3045A1B1-2AF8-4059-942A-EAAC7CE566EF}" presName="childNode" presStyleLbl="node1" presStyleIdx="1" presStyleCnt="6">
        <dgm:presLayoutVars>
          <dgm:bulletEnabled val="1"/>
        </dgm:presLayoutVars>
      </dgm:prSet>
      <dgm:spPr/>
      <dgm:t>
        <a:bodyPr/>
        <a:lstStyle/>
        <a:p>
          <a:endParaRPr lang="fr-FR"/>
        </a:p>
      </dgm:t>
    </dgm:pt>
    <dgm:pt modelId="{21385CCF-C3A1-43BB-ACF9-C04FFED746EC}" type="pres">
      <dgm:prSet presAssocID="{2D98F60B-9528-4D25-9873-C6BBC147A0AF}" presName="aSpace" presStyleCnt="0"/>
      <dgm:spPr/>
    </dgm:pt>
    <dgm:pt modelId="{8F80E71D-8614-4875-A930-FE30D0826665}" type="pres">
      <dgm:prSet presAssocID="{EBC0D688-3B2A-4216-B2B9-76DE1664EFBD}" presName="compNode" presStyleCnt="0"/>
      <dgm:spPr/>
    </dgm:pt>
    <dgm:pt modelId="{6BB3F4B9-1CDF-4D14-A207-00653B2124EF}" type="pres">
      <dgm:prSet presAssocID="{EBC0D688-3B2A-4216-B2B9-76DE1664EFBD}" presName="aNode" presStyleLbl="bgShp" presStyleIdx="1" presStyleCnt="3"/>
      <dgm:spPr/>
      <dgm:t>
        <a:bodyPr/>
        <a:lstStyle/>
        <a:p>
          <a:endParaRPr lang="fr-FR"/>
        </a:p>
      </dgm:t>
    </dgm:pt>
    <dgm:pt modelId="{639768EB-58EE-4FA0-850F-50233F41597C}" type="pres">
      <dgm:prSet presAssocID="{EBC0D688-3B2A-4216-B2B9-76DE1664EFBD}" presName="textNode" presStyleLbl="bgShp" presStyleIdx="1" presStyleCnt="3"/>
      <dgm:spPr/>
      <dgm:t>
        <a:bodyPr/>
        <a:lstStyle/>
        <a:p>
          <a:endParaRPr lang="fr-FR"/>
        </a:p>
      </dgm:t>
    </dgm:pt>
    <dgm:pt modelId="{6455F2AB-C0FA-45A7-B208-D7DABDD1EF71}" type="pres">
      <dgm:prSet presAssocID="{EBC0D688-3B2A-4216-B2B9-76DE1664EFBD}" presName="compChildNode" presStyleCnt="0"/>
      <dgm:spPr/>
    </dgm:pt>
    <dgm:pt modelId="{128812DA-C7D2-4917-8910-837C2C81EB8D}" type="pres">
      <dgm:prSet presAssocID="{EBC0D688-3B2A-4216-B2B9-76DE1664EFBD}" presName="theInnerList" presStyleCnt="0"/>
      <dgm:spPr/>
    </dgm:pt>
    <dgm:pt modelId="{2D985BAC-6A26-4DCE-BDC1-955D68E399C6}" type="pres">
      <dgm:prSet presAssocID="{3D75439E-9BB9-4F58-ABCF-0725B139C0AF}" presName="childNode" presStyleLbl="node1" presStyleIdx="2" presStyleCnt="6">
        <dgm:presLayoutVars>
          <dgm:bulletEnabled val="1"/>
        </dgm:presLayoutVars>
      </dgm:prSet>
      <dgm:spPr/>
      <dgm:t>
        <a:bodyPr/>
        <a:lstStyle/>
        <a:p>
          <a:endParaRPr lang="fr-FR"/>
        </a:p>
      </dgm:t>
    </dgm:pt>
    <dgm:pt modelId="{9A3FB067-A7FC-4826-8BAB-F70988723AA2}" type="pres">
      <dgm:prSet presAssocID="{3D75439E-9BB9-4F58-ABCF-0725B139C0AF}" presName="aSpace2" presStyleCnt="0"/>
      <dgm:spPr/>
    </dgm:pt>
    <dgm:pt modelId="{27BFA561-D7E7-43CF-AFF1-BC3BF2EC7F60}" type="pres">
      <dgm:prSet presAssocID="{8FF65742-0CC1-4920-A872-20082242D7E3}" presName="childNode" presStyleLbl="node1" presStyleIdx="3" presStyleCnt="6">
        <dgm:presLayoutVars>
          <dgm:bulletEnabled val="1"/>
        </dgm:presLayoutVars>
      </dgm:prSet>
      <dgm:spPr/>
      <dgm:t>
        <a:bodyPr/>
        <a:lstStyle/>
        <a:p>
          <a:endParaRPr lang="fr-FR"/>
        </a:p>
      </dgm:t>
    </dgm:pt>
    <dgm:pt modelId="{AE0496B4-37D3-4D87-A2AF-3BE59C732FD6}" type="pres">
      <dgm:prSet presAssocID="{EBC0D688-3B2A-4216-B2B9-76DE1664EFBD}" presName="aSpace" presStyleCnt="0"/>
      <dgm:spPr/>
    </dgm:pt>
    <dgm:pt modelId="{0E5A6646-DDFE-4D04-88EB-DB210AF18E7E}" type="pres">
      <dgm:prSet presAssocID="{AD237010-519E-400D-85E9-2AC72FAC045B}" presName="compNode" presStyleCnt="0"/>
      <dgm:spPr/>
    </dgm:pt>
    <dgm:pt modelId="{A0468725-7001-46D3-B69B-54CE50E165DA}" type="pres">
      <dgm:prSet presAssocID="{AD237010-519E-400D-85E9-2AC72FAC045B}" presName="aNode" presStyleLbl="bgShp" presStyleIdx="2" presStyleCnt="3" custLinFactNeighborX="78808" custLinFactNeighborY="-4493"/>
      <dgm:spPr/>
      <dgm:t>
        <a:bodyPr/>
        <a:lstStyle/>
        <a:p>
          <a:endParaRPr lang="fr-FR"/>
        </a:p>
      </dgm:t>
    </dgm:pt>
    <dgm:pt modelId="{B40CBC73-3A0E-4BC1-BA6E-693E9DB392D8}" type="pres">
      <dgm:prSet presAssocID="{AD237010-519E-400D-85E9-2AC72FAC045B}" presName="textNode" presStyleLbl="bgShp" presStyleIdx="2" presStyleCnt="3"/>
      <dgm:spPr/>
      <dgm:t>
        <a:bodyPr/>
        <a:lstStyle/>
        <a:p>
          <a:endParaRPr lang="fr-FR"/>
        </a:p>
      </dgm:t>
    </dgm:pt>
    <dgm:pt modelId="{FD0E9C71-964E-4251-BE7A-E3E96A41C2F7}" type="pres">
      <dgm:prSet presAssocID="{AD237010-519E-400D-85E9-2AC72FAC045B}" presName="compChildNode" presStyleCnt="0"/>
      <dgm:spPr/>
    </dgm:pt>
    <dgm:pt modelId="{AEC8E906-0130-4B32-9DD5-79D27472BD54}" type="pres">
      <dgm:prSet presAssocID="{AD237010-519E-400D-85E9-2AC72FAC045B}" presName="theInnerList" presStyleCnt="0"/>
      <dgm:spPr/>
    </dgm:pt>
    <dgm:pt modelId="{785279E1-B14D-4C1D-AAAD-FF96095A1232}" type="pres">
      <dgm:prSet presAssocID="{2135F3B8-4E94-4229-ADCE-BCE4D9E6E1F3}" presName="childNode" presStyleLbl="node1" presStyleIdx="4" presStyleCnt="6">
        <dgm:presLayoutVars>
          <dgm:bulletEnabled val="1"/>
        </dgm:presLayoutVars>
      </dgm:prSet>
      <dgm:spPr/>
      <dgm:t>
        <a:bodyPr/>
        <a:lstStyle/>
        <a:p>
          <a:endParaRPr lang="fr-FR"/>
        </a:p>
      </dgm:t>
    </dgm:pt>
    <dgm:pt modelId="{1F2838B4-B98B-4737-8E19-9A010B3C9242}" type="pres">
      <dgm:prSet presAssocID="{2135F3B8-4E94-4229-ADCE-BCE4D9E6E1F3}" presName="aSpace2" presStyleCnt="0"/>
      <dgm:spPr/>
    </dgm:pt>
    <dgm:pt modelId="{4AAA62FC-8579-44FD-B6EE-D7686DACA509}" type="pres">
      <dgm:prSet presAssocID="{381D681F-3050-4BDC-AC56-88B1A57E50B2}" presName="childNode" presStyleLbl="node1" presStyleIdx="5" presStyleCnt="6">
        <dgm:presLayoutVars>
          <dgm:bulletEnabled val="1"/>
        </dgm:presLayoutVars>
      </dgm:prSet>
      <dgm:spPr/>
      <dgm:t>
        <a:bodyPr/>
        <a:lstStyle/>
        <a:p>
          <a:endParaRPr lang="fr-FR"/>
        </a:p>
      </dgm:t>
    </dgm:pt>
  </dgm:ptLst>
  <dgm:cxnLst>
    <dgm:cxn modelId="{A4A4B407-C2BC-4D8A-A079-2019C557750A}" srcId="{EBC0D688-3B2A-4216-B2B9-76DE1664EFBD}" destId="{3D75439E-9BB9-4F58-ABCF-0725B139C0AF}" srcOrd="0" destOrd="0" parTransId="{3F3DED30-57B2-4994-9F3C-47D5DA728F7A}" sibTransId="{D895EF7D-6655-4589-A808-2D4B6627CE68}"/>
    <dgm:cxn modelId="{A8FACB5E-8A0E-41E8-8A3C-D37BE9AB14D4}" type="presOf" srcId="{2D98F60B-9528-4D25-9873-C6BBC147A0AF}" destId="{74DB434F-2784-404A-8AE9-3FABAEE0E3FE}" srcOrd="1" destOrd="0" presId="urn:microsoft.com/office/officeart/2005/8/layout/lProcess2"/>
    <dgm:cxn modelId="{2D932EA3-8865-45A3-80A4-157B48263C7F}" type="presOf" srcId="{CE90ACC2-8C1D-449C-B1F2-1620AD71138F}" destId="{44552142-81EE-47B6-8329-9E371196451F}" srcOrd="0" destOrd="0" presId="urn:microsoft.com/office/officeart/2005/8/layout/lProcess2"/>
    <dgm:cxn modelId="{B7C4681F-D778-4DAD-A8D2-7FF58D6995C9}" srcId="{EBC0D688-3B2A-4216-B2B9-76DE1664EFBD}" destId="{8FF65742-0CC1-4920-A872-20082242D7E3}" srcOrd="1" destOrd="0" parTransId="{B86575C3-8461-4A75-A227-C0F0C9E0814B}" sibTransId="{FCB09322-C35F-4E2C-ABF6-2D8634F135EE}"/>
    <dgm:cxn modelId="{B2065629-3D8D-4568-9182-BB67996913DB}" type="presOf" srcId="{2135F3B8-4E94-4229-ADCE-BCE4D9E6E1F3}" destId="{785279E1-B14D-4C1D-AAAD-FF96095A1232}" srcOrd="0" destOrd="0" presId="urn:microsoft.com/office/officeart/2005/8/layout/lProcess2"/>
    <dgm:cxn modelId="{E49DBEA9-C39E-43B6-9151-21FC7ED040BE}" srcId="{AD237010-519E-400D-85E9-2AC72FAC045B}" destId="{381D681F-3050-4BDC-AC56-88B1A57E50B2}" srcOrd="1" destOrd="0" parTransId="{74781F11-1D5C-416D-A4E2-B0C2A9C495D1}" sibTransId="{A93D648F-9E48-4C14-B005-B40B9ED3108E}"/>
    <dgm:cxn modelId="{8A52F91B-7A2C-4E50-A1B8-7C4FBE177FD6}" srcId="{2D98F60B-9528-4D25-9873-C6BBC147A0AF}" destId="{3045A1B1-2AF8-4059-942A-EAAC7CE566EF}" srcOrd="1" destOrd="0" parTransId="{1700B2DD-D82B-4F79-81AF-B7C069B8E7E7}" sibTransId="{69A6C534-59AB-4E2F-B430-6CDE7B4C31D8}"/>
    <dgm:cxn modelId="{44BE251F-D5A9-47C3-878F-39097C194D6E}" type="presOf" srcId="{2D98F60B-9528-4D25-9873-C6BBC147A0AF}" destId="{F71CB9CA-CDDD-48C1-A65A-64A7F07F79F2}" srcOrd="0" destOrd="0" presId="urn:microsoft.com/office/officeart/2005/8/layout/lProcess2"/>
    <dgm:cxn modelId="{2D9B3D0E-C42B-4625-A18E-FB2F7C2D3086}" type="presOf" srcId="{1D5DC1D5-4892-414C-AC56-AC64C7A72114}" destId="{659907A0-1FFA-44B2-878A-159AB4174330}" srcOrd="0" destOrd="0" presId="urn:microsoft.com/office/officeart/2005/8/layout/lProcess2"/>
    <dgm:cxn modelId="{30815AA2-04E4-44F1-9C99-2E843605519B}" type="presOf" srcId="{3045A1B1-2AF8-4059-942A-EAAC7CE566EF}" destId="{04A2F244-E1C2-47F2-8667-5FC70682D067}" srcOrd="0" destOrd="0" presId="urn:microsoft.com/office/officeart/2005/8/layout/lProcess2"/>
    <dgm:cxn modelId="{6EC09987-8D7D-4CC1-A497-520856CF34F6}" type="presOf" srcId="{AD237010-519E-400D-85E9-2AC72FAC045B}" destId="{B40CBC73-3A0E-4BC1-BA6E-693E9DB392D8}" srcOrd="1" destOrd="0" presId="urn:microsoft.com/office/officeart/2005/8/layout/lProcess2"/>
    <dgm:cxn modelId="{81E76FE1-8216-4BC5-A6A7-29257797EBE8}" type="presOf" srcId="{3D75439E-9BB9-4F58-ABCF-0725B139C0AF}" destId="{2D985BAC-6A26-4DCE-BDC1-955D68E399C6}" srcOrd="0" destOrd="0" presId="urn:microsoft.com/office/officeart/2005/8/layout/lProcess2"/>
    <dgm:cxn modelId="{694FB41E-BFE0-491D-B5D9-2D2C93D64710}" srcId="{CE90ACC2-8C1D-449C-B1F2-1620AD71138F}" destId="{EBC0D688-3B2A-4216-B2B9-76DE1664EFBD}" srcOrd="1" destOrd="0" parTransId="{A61ACC23-0A1C-4B8A-8D01-601A491011EE}" sibTransId="{66EFA326-77D3-45E2-A21E-8F70D04B75BD}"/>
    <dgm:cxn modelId="{75CFB150-920B-4DC6-A5A4-DF44955376E1}" type="presOf" srcId="{EBC0D688-3B2A-4216-B2B9-76DE1664EFBD}" destId="{6BB3F4B9-1CDF-4D14-A207-00653B2124EF}" srcOrd="0" destOrd="0" presId="urn:microsoft.com/office/officeart/2005/8/layout/lProcess2"/>
    <dgm:cxn modelId="{A1DB8518-F352-448C-A22F-349B08DD24AB}" type="presOf" srcId="{8FF65742-0CC1-4920-A872-20082242D7E3}" destId="{27BFA561-D7E7-43CF-AFF1-BC3BF2EC7F60}" srcOrd="0" destOrd="0" presId="urn:microsoft.com/office/officeart/2005/8/layout/lProcess2"/>
    <dgm:cxn modelId="{31C7305F-7A77-4BE5-87A6-F00620B01FC8}" srcId="{AD237010-519E-400D-85E9-2AC72FAC045B}" destId="{2135F3B8-4E94-4229-ADCE-BCE4D9E6E1F3}" srcOrd="0" destOrd="0" parTransId="{22ABEFAE-F8A9-42E9-9BF7-60790BC5A6F3}" sibTransId="{2FD1D200-A7DB-4BDD-AAFE-5A21C74B0EF2}"/>
    <dgm:cxn modelId="{F9645535-4527-4AD3-A142-7358D25F9E18}" type="presOf" srcId="{381D681F-3050-4BDC-AC56-88B1A57E50B2}" destId="{4AAA62FC-8579-44FD-B6EE-D7686DACA509}" srcOrd="0" destOrd="0" presId="urn:microsoft.com/office/officeart/2005/8/layout/lProcess2"/>
    <dgm:cxn modelId="{0624D2A3-31EE-4260-8EAC-16DF4559236B}" type="presOf" srcId="{AD237010-519E-400D-85E9-2AC72FAC045B}" destId="{A0468725-7001-46D3-B69B-54CE50E165DA}" srcOrd="0" destOrd="0" presId="urn:microsoft.com/office/officeart/2005/8/layout/lProcess2"/>
    <dgm:cxn modelId="{412ADE2B-00A1-4B2F-94EF-EF5F8D9BF532}" srcId="{CE90ACC2-8C1D-449C-B1F2-1620AD71138F}" destId="{2D98F60B-9528-4D25-9873-C6BBC147A0AF}" srcOrd="0" destOrd="0" parTransId="{A8D015F7-295C-4EBC-B600-29AF4363BAA1}" sibTransId="{CF1C1AEF-4587-4C7E-ACBE-0AB49F7F2375}"/>
    <dgm:cxn modelId="{E9D498B7-CCF6-4C20-9168-0F62AE9C5C2B}" type="presOf" srcId="{EBC0D688-3B2A-4216-B2B9-76DE1664EFBD}" destId="{639768EB-58EE-4FA0-850F-50233F41597C}" srcOrd="1" destOrd="0" presId="urn:microsoft.com/office/officeart/2005/8/layout/lProcess2"/>
    <dgm:cxn modelId="{8EBD8375-6DBD-4E7B-894F-763E24843510}" srcId="{2D98F60B-9528-4D25-9873-C6BBC147A0AF}" destId="{1D5DC1D5-4892-414C-AC56-AC64C7A72114}" srcOrd="0" destOrd="0" parTransId="{31202A35-657D-401D-A04B-8FC45304FE22}" sibTransId="{36F607C8-AE23-41C6-AA3A-27A18098EF3F}"/>
    <dgm:cxn modelId="{28D07031-7CF6-416A-A9F5-F67A0C1531C1}" srcId="{CE90ACC2-8C1D-449C-B1F2-1620AD71138F}" destId="{AD237010-519E-400D-85E9-2AC72FAC045B}" srcOrd="2" destOrd="0" parTransId="{A401B865-1A54-476A-82F2-2B429B946EA8}" sibTransId="{1C1B8BB0-AF7E-4B71-8F3F-13729E901F33}"/>
    <dgm:cxn modelId="{EBE6333E-C410-449C-A595-D8FC20E223FA}" type="presParOf" srcId="{44552142-81EE-47B6-8329-9E371196451F}" destId="{FD26F66D-F376-47ED-8890-C6A4E650D110}" srcOrd="0" destOrd="0" presId="urn:microsoft.com/office/officeart/2005/8/layout/lProcess2"/>
    <dgm:cxn modelId="{ED036129-5B79-4183-8F6C-8204EA0B3B21}" type="presParOf" srcId="{FD26F66D-F376-47ED-8890-C6A4E650D110}" destId="{F71CB9CA-CDDD-48C1-A65A-64A7F07F79F2}" srcOrd="0" destOrd="0" presId="urn:microsoft.com/office/officeart/2005/8/layout/lProcess2"/>
    <dgm:cxn modelId="{E6C29309-658E-486A-8D92-D92583B728CB}" type="presParOf" srcId="{FD26F66D-F376-47ED-8890-C6A4E650D110}" destId="{74DB434F-2784-404A-8AE9-3FABAEE0E3FE}" srcOrd="1" destOrd="0" presId="urn:microsoft.com/office/officeart/2005/8/layout/lProcess2"/>
    <dgm:cxn modelId="{515E1EF5-791B-41D1-8901-FB4E0B960964}" type="presParOf" srcId="{FD26F66D-F376-47ED-8890-C6A4E650D110}" destId="{64ADF9D5-8576-4025-B412-B950B3FCB631}" srcOrd="2" destOrd="0" presId="urn:microsoft.com/office/officeart/2005/8/layout/lProcess2"/>
    <dgm:cxn modelId="{D3C07B75-5883-4E8D-AD36-4E191FAE0756}" type="presParOf" srcId="{64ADF9D5-8576-4025-B412-B950B3FCB631}" destId="{D319FE96-F660-4F0D-B7A1-923D9DBFCDF8}" srcOrd="0" destOrd="0" presId="urn:microsoft.com/office/officeart/2005/8/layout/lProcess2"/>
    <dgm:cxn modelId="{5FF417A5-A23E-4AA4-947D-6C2475B75CC7}" type="presParOf" srcId="{D319FE96-F660-4F0D-B7A1-923D9DBFCDF8}" destId="{659907A0-1FFA-44B2-878A-159AB4174330}" srcOrd="0" destOrd="0" presId="urn:microsoft.com/office/officeart/2005/8/layout/lProcess2"/>
    <dgm:cxn modelId="{86637176-23D8-40C6-BC46-4CD896DE9167}" type="presParOf" srcId="{D319FE96-F660-4F0D-B7A1-923D9DBFCDF8}" destId="{DCD492DC-6026-4B8F-B188-6DB194BC64B9}" srcOrd="1" destOrd="0" presId="urn:microsoft.com/office/officeart/2005/8/layout/lProcess2"/>
    <dgm:cxn modelId="{DBDE5598-A04F-4B29-9491-5EB646255D7F}" type="presParOf" srcId="{D319FE96-F660-4F0D-B7A1-923D9DBFCDF8}" destId="{04A2F244-E1C2-47F2-8667-5FC70682D067}" srcOrd="2" destOrd="0" presId="urn:microsoft.com/office/officeart/2005/8/layout/lProcess2"/>
    <dgm:cxn modelId="{B900A411-21D5-4FA8-B6A7-53E3E3E5D0A2}" type="presParOf" srcId="{44552142-81EE-47B6-8329-9E371196451F}" destId="{21385CCF-C3A1-43BB-ACF9-C04FFED746EC}" srcOrd="1" destOrd="0" presId="urn:microsoft.com/office/officeart/2005/8/layout/lProcess2"/>
    <dgm:cxn modelId="{470B31A2-5488-4889-8178-3F17F4D7B154}" type="presParOf" srcId="{44552142-81EE-47B6-8329-9E371196451F}" destId="{8F80E71D-8614-4875-A930-FE30D0826665}" srcOrd="2" destOrd="0" presId="urn:microsoft.com/office/officeart/2005/8/layout/lProcess2"/>
    <dgm:cxn modelId="{FF9E6E03-07DA-4B24-A825-A513AAB6FDF9}" type="presParOf" srcId="{8F80E71D-8614-4875-A930-FE30D0826665}" destId="{6BB3F4B9-1CDF-4D14-A207-00653B2124EF}" srcOrd="0" destOrd="0" presId="urn:microsoft.com/office/officeart/2005/8/layout/lProcess2"/>
    <dgm:cxn modelId="{685FBF36-BA52-4E86-A914-628D6044FA06}" type="presParOf" srcId="{8F80E71D-8614-4875-A930-FE30D0826665}" destId="{639768EB-58EE-4FA0-850F-50233F41597C}" srcOrd="1" destOrd="0" presId="urn:microsoft.com/office/officeart/2005/8/layout/lProcess2"/>
    <dgm:cxn modelId="{AEDA07C8-507F-40FA-A598-1FD1B27B11B5}" type="presParOf" srcId="{8F80E71D-8614-4875-A930-FE30D0826665}" destId="{6455F2AB-C0FA-45A7-B208-D7DABDD1EF71}" srcOrd="2" destOrd="0" presId="urn:microsoft.com/office/officeart/2005/8/layout/lProcess2"/>
    <dgm:cxn modelId="{514FE2D9-417E-44BE-917A-08CF43CC6763}" type="presParOf" srcId="{6455F2AB-C0FA-45A7-B208-D7DABDD1EF71}" destId="{128812DA-C7D2-4917-8910-837C2C81EB8D}" srcOrd="0" destOrd="0" presId="urn:microsoft.com/office/officeart/2005/8/layout/lProcess2"/>
    <dgm:cxn modelId="{D44F3273-543A-4212-86CE-391047F1D712}" type="presParOf" srcId="{128812DA-C7D2-4917-8910-837C2C81EB8D}" destId="{2D985BAC-6A26-4DCE-BDC1-955D68E399C6}" srcOrd="0" destOrd="0" presId="urn:microsoft.com/office/officeart/2005/8/layout/lProcess2"/>
    <dgm:cxn modelId="{77830BD0-53CA-4AE0-9502-D20B975F3DAA}" type="presParOf" srcId="{128812DA-C7D2-4917-8910-837C2C81EB8D}" destId="{9A3FB067-A7FC-4826-8BAB-F70988723AA2}" srcOrd="1" destOrd="0" presId="urn:microsoft.com/office/officeart/2005/8/layout/lProcess2"/>
    <dgm:cxn modelId="{02FDE795-E663-42B9-8817-10AEFF490087}" type="presParOf" srcId="{128812DA-C7D2-4917-8910-837C2C81EB8D}" destId="{27BFA561-D7E7-43CF-AFF1-BC3BF2EC7F60}" srcOrd="2" destOrd="0" presId="urn:microsoft.com/office/officeart/2005/8/layout/lProcess2"/>
    <dgm:cxn modelId="{163CCEB1-23BA-4EA0-B3A1-F730E706B4FE}" type="presParOf" srcId="{44552142-81EE-47B6-8329-9E371196451F}" destId="{AE0496B4-37D3-4D87-A2AF-3BE59C732FD6}" srcOrd="3" destOrd="0" presId="urn:microsoft.com/office/officeart/2005/8/layout/lProcess2"/>
    <dgm:cxn modelId="{498142B4-B531-4395-AC00-D2AD0231743C}" type="presParOf" srcId="{44552142-81EE-47B6-8329-9E371196451F}" destId="{0E5A6646-DDFE-4D04-88EB-DB210AF18E7E}" srcOrd="4" destOrd="0" presId="urn:microsoft.com/office/officeart/2005/8/layout/lProcess2"/>
    <dgm:cxn modelId="{613413CD-9F72-4E92-8753-8C63431D0936}" type="presParOf" srcId="{0E5A6646-DDFE-4D04-88EB-DB210AF18E7E}" destId="{A0468725-7001-46D3-B69B-54CE50E165DA}" srcOrd="0" destOrd="0" presId="urn:microsoft.com/office/officeart/2005/8/layout/lProcess2"/>
    <dgm:cxn modelId="{AD879EB1-DAF1-4107-8795-2EE313491977}" type="presParOf" srcId="{0E5A6646-DDFE-4D04-88EB-DB210AF18E7E}" destId="{B40CBC73-3A0E-4BC1-BA6E-693E9DB392D8}" srcOrd="1" destOrd="0" presId="urn:microsoft.com/office/officeart/2005/8/layout/lProcess2"/>
    <dgm:cxn modelId="{346D6B65-080C-4A32-BBF6-7CA68E530F62}" type="presParOf" srcId="{0E5A6646-DDFE-4D04-88EB-DB210AF18E7E}" destId="{FD0E9C71-964E-4251-BE7A-E3E96A41C2F7}" srcOrd="2" destOrd="0" presId="urn:microsoft.com/office/officeart/2005/8/layout/lProcess2"/>
    <dgm:cxn modelId="{1C21C49D-6AFE-4980-9E5D-81FCE1A299B1}" type="presParOf" srcId="{FD0E9C71-964E-4251-BE7A-E3E96A41C2F7}" destId="{AEC8E906-0130-4B32-9DD5-79D27472BD54}" srcOrd="0" destOrd="0" presId="urn:microsoft.com/office/officeart/2005/8/layout/lProcess2"/>
    <dgm:cxn modelId="{B9815C67-75C3-4045-86ED-B671372DD3B1}" type="presParOf" srcId="{AEC8E906-0130-4B32-9DD5-79D27472BD54}" destId="{785279E1-B14D-4C1D-AAAD-FF96095A1232}" srcOrd="0" destOrd="0" presId="urn:microsoft.com/office/officeart/2005/8/layout/lProcess2"/>
    <dgm:cxn modelId="{17207DD8-5929-4841-9F20-93067EA65659}" type="presParOf" srcId="{AEC8E906-0130-4B32-9DD5-79D27472BD54}" destId="{1F2838B4-B98B-4737-8E19-9A010B3C9242}" srcOrd="1" destOrd="0" presId="urn:microsoft.com/office/officeart/2005/8/layout/lProcess2"/>
    <dgm:cxn modelId="{8455BE8D-E70E-4A78-8C16-EA809BFE12C2}" type="presParOf" srcId="{AEC8E906-0130-4B32-9DD5-79D27472BD54}" destId="{4AAA62FC-8579-44FD-B6EE-D7686DACA50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23BE3-9233-469C-A2EB-182FE7C3AE5B}" type="datetimeFigureOut">
              <a:rPr lang="fr-FR" smtClean="0"/>
              <a:pPr/>
              <a:t>25/12/2018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D0FFC-3EAA-41A3-B9AA-1A4956F338E3}" type="slidenum">
              <a:rPr lang="fr-FR" smtClean="0"/>
              <a:pPr/>
              <a:t>‹N°›</a:t>
            </a:fld>
            <a:endParaRPr lang="fr-FR"/>
          </a:p>
        </p:txBody>
      </p:sp>
    </p:spTree>
    <p:extLst>
      <p:ext uri="{BB962C8B-B14F-4D97-AF65-F5344CB8AC3E}">
        <p14:creationId xmlns:p14="http://schemas.microsoft.com/office/powerpoint/2010/main" val="135168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t>a une forme d’arc et mesure 5 à 10 µm. Elle se multiplie dans les cellules de l’hôte (principalement dans la lignée </a:t>
            </a:r>
            <a:r>
              <a:rPr lang="fr-FR" sz="1200" dirty="0" err="1" smtClean="0"/>
              <a:t>macrophagique</a:t>
            </a:r>
            <a:endParaRPr lang="fr-FR" dirty="0"/>
          </a:p>
        </p:txBody>
      </p:sp>
      <p:sp>
        <p:nvSpPr>
          <p:cNvPr id="4" name="Espace réservé du numéro de diapositive 3"/>
          <p:cNvSpPr>
            <a:spLocks noGrp="1"/>
          </p:cNvSpPr>
          <p:nvPr>
            <p:ph type="sldNum" sz="quarter" idx="10"/>
          </p:nvPr>
        </p:nvSpPr>
        <p:spPr/>
        <p:txBody>
          <a:bodyPr/>
          <a:lstStyle/>
          <a:p>
            <a:fld id="{80CD0FFC-3EAA-41A3-B9AA-1A4956F338E3}" type="slidenum">
              <a:rPr lang="fr-FR" smtClean="0"/>
              <a:pPr/>
              <a:t>7</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latin typeface="Times New Roman" pitchFamily="18" charset="0"/>
                <a:cs typeface="Times New Roman" pitchFamily="18" charset="0"/>
              </a:rPr>
              <a:t>somatiques et /ou sécrété –excrétés. (Signal </a:t>
            </a:r>
            <a:r>
              <a:rPr lang="fr-FR" sz="1200" dirty="0" err="1" smtClean="0">
                <a:latin typeface="Times New Roman" pitchFamily="18" charset="0"/>
                <a:cs typeface="Times New Roman" pitchFamily="18" charset="0"/>
              </a:rPr>
              <a:t>Transducer</a:t>
            </a:r>
            <a:r>
              <a:rPr lang="fr-FR" sz="1200" dirty="0" smtClean="0">
                <a:latin typeface="Times New Roman" pitchFamily="18" charset="0"/>
                <a:cs typeface="Times New Roman" pitchFamily="18" charset="0"/>
              </a:rPr>
              <a:t> and </a:t>
            </a:r>
            <a:r>
              <a:rPr lang="fr-FR" sz="1200" dirty="0" err="1" smtClean="0">
                <a:latin typeface="Times New Roman" pitchFamily="18" charset="0"/>
                <a:cs typeface="Times New Roman" pitchFamily="18" charset="0"/>
              </a:rPr>
              <a:t>Activator</a:t>
            </a:r>
            <a:r>
              <a:rPr lang="fr-FR" sz="1200" dirty="0" smtClean="0">
                <a:latin typeface="Times New Roman" pitchFamily="18" charset="0"/>
                <a:cs typeface="Times New Roman" pitchFamily="18" charset="0"/>
              </a:rPr>
              <a:t> of Transcription) </a:t>
            </a:r>
            <a:endParaRPr lang="fr-FR" dirty="0"/>
          </a:p>
        </p:txBody>
      </p:sp>
      <p:sp>
        <p:nvSpPr>
          <p:cNvPr id="4" name="Espace réservé du numéro de diapositive 3"/>
          <p:cNvSpPr>
            <a:spLocks noGrp="1"/>
          </p:cNvSpPr>
          <p:nvPr>
            <p:ph type="sldNum" sz="quarter" idx="10"/>
          </p:nvPr>
        </p:nvSpPr>
        <p:spPr/>
        <p:txBody>
          <a:bodyPr/>
          <a:lstStyle/>
          <a:p>
            <a:fld id="{80CD0FFC-3EAA-41A3-B9AA-1A4956F338E3}" type="slidenum">
              <a:rPr lang="fr-FR" smtClean="0"/>
              <a:pPr/>
              <a:t>19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latin typeface="Times New Roman" pitchFamily="18" charset="0"/>
                <a:cs typeface="Times New Roman" pitchFamily="18" charset="0"/>
              </a:rPr>
              <a:t>Une crise comitiale inaugurale est possible.</a:t>
            </a:r>
            <a:endParaRPr lang="fr-FR" dirty="0"/>
          </a:p>
        </p:txBody>
      </p:sp>
      <p:sp>
        <p:nvSpPr>
          <p:cNvPr id="4" name="Espace réservé du numéro de diapositive 3"/>
          <p:cNvSpPr>
            <a:spLocks noGrp="1"/>
          </p:cNvSpPr>
          <p:nvPr>
            <p:ph type="sldNum" sz="quarter" idx="10"/>
          </p:nvPr>
        </p:nvSpPr>
        <p:spPr/>
        <p:txBody>
          <a:bodyPr/>
          <a:lstStyle/>
          <a:p>
            <a:fld id="{80CD0FFC-3EAA-41A3-B9AA-1A4956F338E3}" type="slidenum">
              <a:rPr lang="fr-FR" smtClean="0"/>
              <a:pPr/>
              <a:t>31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EF7C71B6-B6F6-4FCD-AE9F-DD7E12E55F6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7C71B6-B6F6-4FCD-AE9F-DD7E12E55F6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7C71B6-B6F6-4FCD-AE9F-DD7E12E55F6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7C71B6-B6F6-4FCD-AE9F-DD7E12E55F6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7C71B6-B6F6-4FCD-AE9F-DD7E12E55F6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7C71B6-B6F6-4FCD-AE9F-DD7E12E55F6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7C71B6-B6F6-4FCD-AE9F-DD7E12E55F6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8" name="Espace réservé du numéro de diapositive 7"/>
          <p:cNvSpPr>
            <a:spLocks noGrp="1"/>
          </p:cNvSpPr>
          <p:nvPr>
            <p:ph type="sldNum" sz="quarter" idx="11"/>
          </p:nvPr>
        </p:nvSpPr>
        <p:spPr/>
        <p:txBody>
          <a:bodyPr/>
          <a:lstStyle/>
          <a:p>
            <a:fld id="{EF7C71B6-B6F6-4FCD-AE9F-DD7E12E55F66}"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7C71B6-B6F6-4FCD-AE9F-DD7E12E55F6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333728A-1972-4699-9446-D81AA652680A}" type="datetimeFigureOut">
              <a:rPr lang="fr-FR" smtClean="0"/>
              <a:pPr/>
              <a:t>25/12/2018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EF7C71B6-B6F6-4FCD-AE9F-DD7E12E55F6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6333728A-1972-4699-9446-D81AA652680A}" type="datetimeFigureOut">
              <a:rPr lang="fr-FR" smtClean="0"/>
              <a:pPr/>
              <a:t>25/12/2018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7C71B6-B6F6-4FCD-AE9F-DD7E12E55F6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333728A-1972-4699-9446-D81AA652680A}" type="datetimeFigureOut">
              <a:rPr lang="fr-FR" smtClean="0"/>
              <a:pPr/>
              <a:t>25/12/2018</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F7C71B6-B6F6-4FCD-AE9F-DD7E12E55F66}"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fr.wikipedia.org/wiki/Fichier:Charles_Nicolle_"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TOXOPLASMOSE </a:t>
            </a:r>
            <a:r>
              <a:rPr lang="fr-FR" dirty="0" smtClean="0"/>
              <a:t/>
            </a:r>
            <a:br>
              <a:rPr lang="fr-FR" dirty="0" smtClean="0"/>
            </a:br>
            <a:r>
              <a:rPr lang="fr-FR" dirty="0" smtClean="0"/>
              <a:t>2018/2019</a:t>
            </a:r>
            <a:endParaRPr lang="fr-FR" dirty="0"/>
          </a:p>
        </p:txBody>
      </p:sp>
      <p:sp>
        <p:nvSpPr>
          <p:cNvPr id="3" name="Sous-titre 2"/>
          <p:cNvSpPr>
            <a:spLocks noGrp="1"/>
          </p:cNvSpPr>
          <p:nvPr>
            <p:ph type="subTitle" idx="1"/>
          </p:nvPr>
        </p:nvSpPr>
        <p:spPr/>
        <p:txBody>
          <a:bodyPr/>
          <a:lstStyle/>
          <a:p>
            <a:r>
              <a:rPr lang="fr-FR" dirty="0" smtClean="0"/>
              <a:t>Dr DJABALLAH M</a:t>
            </a:r>
          </a:p>
          <a:p>
            <a:r>
              <a:rPr lang="fr-FR" dirty="0" smtClean="0"/>
              <a:t>MA EN PARASITOLOGIE- MYCOLOGIE CLINIQUE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نتيجة بحث الصور عن ‪trophozoite toxoplasma gondii‬‏"/>
          <p:cNvSpPr>
            <a:spLocks noChangeAspect="1" noChangeArrowheads="1"/>
          </p:cNvSpPr>
          <p:nvPr/>
        </p:nvSpPr>
        <p:spPr bwMode="auto">
          <a:xfrm>
            <a:off x="155575" y="-1257300"/>
            <a:ext cx="4762500" cy="26193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60" name="AutoShape 4" descr="نتيجة بحث الصور عن ‪trophozoite toxoplasma gondii‬‏"/>
          <p:cNvSpPr>
            <a:spLocks noChangeAspect="1" noChangeArrowheads="1"/>
          </p:cNvSpPr>
          <p:nvPr/>
        </p:nvSpPr>
        <p:spPr bwMode="auto">
          <a:xfrm>
            <a:off x="155575" y="-1257300"/>
            <a:ext cx="4762500" cy="26193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62" name="AutoShape 6" descr="نتيجة بحث الصور عن ‪trophozoite toxoplasma gondii‬‏"/>
          <p:cNvSpPr>
            <a:spLocks noChangeAspect="1" noChangeArrowheads="1"/>
          </p:cNvSpPr>
          <p:nvPr/>
        </p:nvSpPr>
        <p:spPr bwMode="auto">
          <a:xfrm>
            <a:off x="155575" y="-1257300"/>
            <a:ext cx="4762500" cy="26193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464" name="AutoShape 8" descr="نتيجة بحث الصور عن ‪trophozoite toxoplasma gondii‬‏"/>
          <p:cNvSpPr>
            <a:spLocks noChangeAspect="1" noChangeArrowheads="1"/>
          </p:cNvSpPr>
          <p:nvPr/>
        </p:nvSpPr>
        <p:spPr bwMode="auto">
          <a:xfrm>
            <a:off x="155575" y="-1257300"/>
            <a:ext cx="4762500" cy="2619375"/>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18" name="Picture 2" descr="نتيجة بحث الصور عن ‪oocystes de toxoplasma gondii‬‏"/>
          <p:cNvPicPr>
            <a:picLocks noChangeAspect="1" noChangeArrowheads="1"/>
          </p:cNvPicPr>
          <p:nvPr/>
        </p:nvPicPr>
        <p:blipFill>
          <a:blip r:embed="rId2"/>
          <a:srcRect/>
          <a:stretch>
            <a:fillRect/>
          </a:stretch>
        </p:blipFill>
        <p:spPr bwMode="auto">
          <a:xfrm>
            <a:off x="6000760" y="1857364"/>
            <a:ext cx="2928958" cy="3214710"/>
          </a:xfrm>
          <a:prstGeom prst="rect">
            <a:avLst/>
          </a:prstGeom>
          <a:noFill/>
        </p:spPr>
      </p:pic>
      <p:sp>
        <p:nvSpPr>
          <p:cNvPr id="7" name="ZoneTexte 6"/>
          <p:cNvSpPr txBox="1"/>
          <p:nvPr/>
        </p:nvSpPr>
        <p:spPr>
          <a:xfrm>
            <a:off x="5857884" y="5286388"/>
            <a:ext cx="3549859" cy="369332"/>
          </a:xfrm>
          <a:prstGeom prst="rect">
            <a:avLst/>
          </a:prstGeom>
          <a:noFill/>
        </p:spPr>
        <p:txBody>
          <a:bodyPr wrap="square" rtlCol="0">
            <a:spAutoFit/>
          </a:bodyPr>
          <a:lstStyle/>
          <a:p>
            <a:r>
              <a:rPr lang="fr-FR" dirty="0" smtClean="0">
                <a:latin typeface="Times New Roman" pitchFamily="18" charset="0"/>
                <a:cs typeface="Times New Roman" pitchFamily="18" charset="0"/>
              </a:rPr>
              <a:t>Kyste  contenant les </a:t>
            </a:r>
            <a:r>
              <a:rPr lang="fr-FR" dirty="0" err="1" smtClean="0">
                <a:latin typeface="Times New Roman" pitchFamily="18" charset="0"/>
                <a:cs typeface="Times New Roman" pitchFamily="18" charset="0"/>
              </a:rPr>
              <a:t>bradyzoites</a:t>
            </a:r>
            <a:endParaRPr lang="fr-FR" dirty="0">
              <a:latin typeface="Times New Roman" pitchFamily="18" charset="0"/>
              <a:cs typeface="Times New Roman" pitchFamily="18" charset="0"/>
            </a:endParaRPr>
          </a:p>
        </p:txBody>
      </p:sp>
      <p:sp>
        <p:nvSpPr>
          <p:cNvPr id="9" name="ZoneTexte 8"/>
          <p:cNvSpPr txBox="1"/>
          <p:nvPr/>
        </p:nvSpPr>
        <p:spPr>
          <a:xfrm>
            <a:off x="0" y="1071546"/>
            <a:ext cx="5857884" cy="4339650"/>
          </a:xfrm>
          <a:prstGeom prst="rect">
            <a:avLst/>
          </a:prstGeom>
          <a:noFill/>
        </p:spPr>
        <p:txBody>
          <a:bodyPr wrap="square" rtlCol="0">
            <a:spAutoFit/>
          </a:bodyPr>
          <a:lstStyle/>
          <a:p>
            <a:r>
              <a:rPr lang="fr-FR" sz="3200" b="1" dirty="0" smtClean="0">
                <a:latin typeface="Times New Roman" pitchFamily="18" charset="0"/>
                <a:cs typeface="Times New Roman" pitchFamily="18" charset="0"/>
              </a:rPr>
              <a:t>2.Agent pathogène  </a:t>
            </a:r>
          </a:p>
          <a:p>
            <a:endParaRPr lang="fr-FR" sz="3200" b="1" dirty="0" smtClean="0">
              <a:latin typeface="Times New Roman" pitchFamily="18" charset="0"/>
              <a:cs typeface="Times New Roman" pitchFamily="18" charset="0"/>
            </a:endParaRPr>
          </a:p>
          <a:p>
            <a:r>
              <a:rPr lang="fr-FR" sz="3200" b="1" dirty="0" smtClean="0">
                <a:latin typeface="Times New Roman" pitchFamily="18" charset="0"/>
                <a:cs typeface="Times New Roman" pitchFamily="18" charset="0"/>
              </a:rPr>
              <a:t>2.3 Le kyste</a:t>
            </a:r>
          </a:p>
          <a:p>
            <a:r>
              <a:rPr lang="fr-FR" sz="3200" dirty="0" smtClean="0">
                <a:latin typeface="Times New Roman" pitchFamily="18" charset="0"/>
                <a:cs typeface="Times New Roman" pitchFamily="18" charset="0"/>
              </a:rPr>
              <a:t>Retrouvés dans n’importe quel</a:t>
            </a:r>
          </a:p>
          <a:p>
            <a:r>
              <a:rPr lang="fr-FR" sz="3200" dirty="0" smtClean="0">
                <a:latin typeface="Times New Roman" pitchFamily="18" charset="0"/>
                <a:cs typeface="Times New Roman" pitchFamily="18" charset="0"/>
              </a:rPr>
              <a:t> type cellulaire mais surtout</a:t>
            </a:r>
          </a:p>
          <a:p>
            <a:r>
              <a:rPr lang="fr-FR" sz="3200" dirty="0" smtClean="0">
                <a:latin typeface="Times New Roman" pitchFamily="18" charset="0"/>
                <a:cs typeface="Times New Roman" pitchFamily="18" charset="0"/>
              </a:rPr>
              <a:t>Tissus musculaires et nerveux +++</a:t>
            </a:r>
          </a:p>
          <a:p>
            <a:r>
              <a:rPr lang="fr-FR" sz="2800" dirty="0" smtClean="0">
                <a:latin typeface="Times New Roman" pitchFamily="18" charset="0"/>
                <a:cs typeface="Times New Roman" pitchFamily="18" charset="0"/>
              </a:rPr>
              <a:t>Mesure 15 à 100µm .</a:t>
            </a:r>
          </a:p>
          <a:p>
            <a:r>
              <a:rPr lang="fr-FR" sz="2800" dirty="0" smtClean="0">
                <a:latin typeface="Times New Roman" pitchFamily="18" charset="0"/>
                <a:cs typeface="Times New Roman" pitchFamily="18" charset="0"/>
              </a:rPr>
              <a:t>1000 </a:t>
            </a:r>
            <a:r>
              <a:rPr lang="fr-FR" sz="2800" dirty="0" err="1" smtClean="0">
                <a:latin typeface="Times New Roman" pitchFamily="18" charset="0"/>
                <a:cs typeface="Times New Roman" pitchFamily="18" charset="0"/>
              </a:rPr>
              <a:t>bradyzoites</a:t>
            </a:r>
            <a:r>
              <a:rPr lang="fr-FR" sz="2800" dirty="0" smtClean="0">
                <a:latin typeface="Times New Roman" pitchFamily="18" charset="0"/>
                <a:cs typeface="Times New Roman" pitchFamily="18" charset="0"/>
              </a:rPr>
              <a:t> (formes quiescentes)</a:t>
            </a:r>
          </a:p>
          <a:p>
            <a:r>
              <a:rPr lang="fr-FR" sz="2800" dirty="0" smtClean="0">
                <a:latin typeface="Times New Roman" pitchFamily="18" charset="0"/>
                <a:cs typeface="Times New Roman" pitchFamily="18" charset="0"/>
              </a:rPr>
              <a:t>Détruit par la chaleur et la congélation.</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28"/>
            <a:ext cx="9144000" cy="6124754"/>
          </a:xfrm>
          <a:prstGeom prst="rect">
            <a:avLst/>
          </a:prstGeom>
        </p:spPr>
        <p:txBody>
          <a:bodyPr wrap="square">
            <a:spAutoFit/>
          </a:bodyPr>
          <a:lstStyle/>
          <a:p>
            <a:pPr algn="ctr"/>
            <a:r>
              <a:rPr lang="fr-FR" sz="2800" b="1" dirty="0" smtClean="0">
                <a:latin typeface="Times New Roman" pitchFamily="18" charset="0"/>
                <a:cs typeface="Times New Roman" pitchFamily="18" charset="0"/>
              </a:rPr>
              <a:t>C. Cycle évolutif du Toxoplasme 1.</a:t>
            </a:r>
          </a:p>
          <a:p>
            <a:r>
              <a:rPr lang="fr-FR" sz="2800" b="1" dirty="0" smtClean="0">
                <a:latin typeface="Times New Roman" pitchFamily="18" charset="0"/>
                <a:cs typeface="Times New Roman" pitchFamily="18" charset="0"/>
              </a:rPr>
              <a:t>Cycle </a:t>
            </a:r>
            <a:r>
              <a:rPr lang="fr-FR" sz="2800" b="1" dirty="0">
                <a:latin typeface="Times New Roman" pitchFamily="18" charset="0"/>
                <a:cs typeface="Times New Roman" pitchFamily="18" charset="0"/>
              </a:rPr>
              <a:t>hétéroxène (</a:t>
            </a:r>
            <a:r>
              <a:rPr lang="fr-FR" sz="2800" b="1" dirty="0" smtClean="0">
                <a:latin typeface="Times New Roman" pitchFamily="18" charset="0"/>
                <a:cs typeface="Times New Roman" pitchFamily="18" charset="0"/>
              </a:rPr>
              <a:t>sexué):</a:t>
            </a:r>
          </a:p>
          <a:p>
            <a:r>
              <a:rPr lang="fr-FR" sz="2800" b="1" dirty="0" smtClean="0">
                <a:latin typeface="Times New Roman" pitchFamily="18" charset="0"/>
                <a:cs typeface="Times New Roman" pitchFamily="18" charset="0"/>
              </a:rPr>
              <a:t>Dans les cellules épithéliales intestinales de l’hôte définitif: </a:t>
            </a:r>
          </a:p>
          <a:p>
            <a:r>
              <a:rPr lang="fr-FR" sz="2800" dirty="0" smtClean="0">
                <a:latin typeface="Times New Roman" pitchFamily="18" charset="0"/>
                <a:cs typeface="Times New Roman" pitchFamily="18" charset="0"/>
              </a:rPr>
              <a:t>Les félidés s'infectent par ingestion des hôtes  intermédiaires infectés qui hébergent des kystes dans leurs tissus. </a:t>
            </a:r>
          </a:p>
          <a:p>
            <a:r>
              <a:rPr lang="fr-FR" sz="2800" dirty="0" smtClean="0">
                <a:latin typeface="Times New Roman" pitchFamily="18" charset="0"/>
                <a:cs typeface="Times New Roman" pitchFamily="18" charset="0"/>
              </a:rPr>
              <a:t>Les </a:t>
            </a:r>
            <a:r>
              <a:rPr lang="fr-FR" sz="2800" dirty="0" err="1" smtClean="0">
                <a:latin typeface="Times New Roman" pitchFamily="18" charset="0"/>
                <a:cs typeface="Times New Roman" pitchFamily="18" charset="0"/>
              </a:rPr>
              <a:t>bradyzoïtes</a:t>
            </a:r>
            <a:r>
              <a:rPr lang="fr-FR" sz="2800" dirty="0" smtClean="0">
                <a:latin typeface="Times New Roman" pitchFamily="18" charset="0"/>
                <a:cs typeface="Times New Roman" pitchFamily="18" charset="0"/>
              </a:rPr>
              <a:t> libérés des kystes pénètrent dans les cellules épithéliales intestinales.</a:t>
            </a:r>
          </a:p>
          <a:p>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Après une phase de multiplication asexuée par schizogonie, certains parasites peuvent se transformer en gamétocytes, puis en gamètes soit mâles soit femelles (phase de </a:t>
            </a:r>
            <a:r>
              <a:rPr lang="fr-FR" sz="2800" dirty="0" err="1" smtClean="0">
                <a:latin typeface="Times New Roman" pitchFamily="18" charset="0"/>
                <a:cs typeface="Times New Roman" pitchFamily="18" charset="0"/>
              </a:rPr>
              <a:t>gamétogonie</a:t>
            </a:r>
            <a:r>
              <a:rPr lang="fr-FR" sz="2800" dirty="0" smtClean="0">
                <a:latin typeface="Times New Roman" pitchFamily="18" charset="0"/>
                <a:cs typeface="Times New Roman" pitchFamily="18" charset="0"/>
              </a:rPr>
              <a:t>). L'union d'un gamète mâle et d'un gamète femelle aboutit à la formation d'un oocyste non sporulé qui est émis dans les fèces du chat.</a:t>
            </a:r>
            <a:endParaRPr lang="fr-FR" sz="2800" dirty="0">
              <a:latin typeface="Times New Roman" pitchFamily="18" charset="0"/>
              <a:cs typeface="Times New Roman" pitchFamily="18" charset="0"/>
            </a:endParaRPr>
          </a:p>
        </p:txBody>
      </p:sp>
      <p:sp>
        <p:nvSpPr>
          <p:cNvPr id="3" name="Rectangle 2"/>
          <p:cNvSpPr/>
          <p:nvPr/>
        </p:nvSpPr>
        <p:spPr>
          <a:xfrm>
            <a:off x="1000100" y="642918"/>
            <a:ext cx="237566" cy="369332"/>
          </a:xfrm>
          <a:prstGeom prst="rect">
            <a:avLst/>
          </a:prstGeom>
        </p:spPr>
        <p:txBody>
          <a:bodyPr wrap="none">
            <a:spAutoFit/>
          </a:bodyPr>
          <a:lstStyle/>
          <a:p>
            <a:r>
              <a:rPr lang="fr-FR" b="1" dirty="0" smtClean="0"/>
              <a:t> </a:t>
            </a:r>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28670"/>
            <a:ext cx="8715436" cy="3847207"/>
          </a:xfrm>
          <a:prstGeom prst="rect">
            <a:avLst/>
          </a:prstGeom>
        </p:spPr>
        <p:txBody>
          <a:bodyPr wrap="square">
            <a:spAutoFit/>
          </a:bodyPr>
          <a:lstStyle/>
          <a:p>
            <a:r>
              <a:rPr lang="fr-FR" sz="2800" b="1" dirty="0" smtClean="0">
                <a:latin typeface="Times New Roman" pitchFamily="18" charset="0"/>
                <a:cs typeface="Times New Roman" pitchFamily="18" charset="0"/>
              </a:rPr>
              <a:t>Dans </a:t>
            </a:r>
            <a:r>
              <a:rPr lang="fr-FR" sz="2800" b="1" dirty="0">
                <a:latin typeface="Times New Roman" pitchFamily="18" charset="0"/>
                <a:cs typeface="Times New Roman" pitchFamily="18" charset="0"/>
              </a:rPr>
              <a:t>le milieu extérieur </a:t>
            </a:r>
            <a:r>
              <a:rPr lang="fr-FR" sz="32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(phase libre ou sporulation)</a:t>
            </a:r>
            <a:endParaRPr lang="fr-FR" sz="3200" b="1" dirty="0">
              <a:latin typeface="Times New Roman" pitchFamily="18" charset="0"/>
              <a:cs typeface="Times New Roman" pitchFamily="18" charset="0"/>
            </a:endParaRPr>
          </a:p>
          <a:p>
            <a:r>
              <a:rPr lang="fr-FR" sz="3200" dirty="0" smtClean="0">
                <a:latin typeface="Times New Roman" pitchFamily="18" charset="0"/>
                <a:cs typeface="Times New Roman" pitchFamily="18" charset="0"/>
              </a:rPr>
              <a:t>-L’  </a:t>
            </a:r>
            <a:r>
              <a:rPr lang="fr-FR" sz="3200" b="1" dirty="0">
                <a:latin typeface="Times New Roman" pitchFamily="18" charset="0"/>
                <a:cs typeface="Times New Roman" pitchFamily="18" charset="0"/>
              </a:rPr>
              <a:t>oocyste immature </a:t>
            </a:r>
          </a:p>
          <a:p>
            <a:r>
              <a:rPr lang="fr-FR" sz="3600" dirty="0" smtClean="0">
                <a:latin typeface="Times New Roman" pitchFamily="18" charset="0"/>
                <a:cs typeface="Times New Roman" pitchFamily="18" charset="0"/>
              </a:rPr>
              <a:t>En quelques jours, dans le milieu extérieur, se produit une sporulation au sein de l'oocyste qui donne naissance aux </a:t>
            </a:r>
            <a:r>
              <a:rPr lang="fr-FR" sz="3600" dirty="0" err="1" smtClean="0">
                <a:latin typeface="Times New Roman" pitchFamily="18" charset="0"/>
                <a:cs typeface="Times New Roman" pitchFamily="18" charset="0"/>
              </a:rPr>
              <a:t>sporozoïtes</a:t>
            </a:r>
            <a:r>
              <a:rPr lang="fr-FR" sz="3600" dirty="0" smtClean="0">
                <a:latin typeface="Times New Roman" pitchFamily="18" charset="0"/>
                <a:cs typeface="Times New Roman" pitchFamily="18" charset="0"/>
              </a:rPr>
              <a:t> contenus dans des oocystes matures ou sporulés (en 1 à 5 jours), c’est la forme </a:t>
            </a:r>
            <a:r>
              <a:rPr lang="fr-FR" sz="3600" dirty="0" err="1" smtClean="0">
                <a:latin typeface="Times New Roman" pitchFamily="18" charset="0"/>
                <a:cs typeface="Times New Roman" pitchFamily="18" charset="0"/>
              </a:rPr>
              <a:t>infestante</a:t>
            </a:r>
            <a:r>
              <a:rPr lang="fr-FR" sz="3600"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pic>
        <p:nvPicPr>
          <p:cNvPr id="30722" name="Picture 2" descr="نتيجة بحث الصور عن ‪oocystes de toxoplasma gondii‬‏"/>
          <p:cNvPicPr>
            <a:picLocks noChangeAspect="1" noChangeArrowheads="1"/>
          </p:cNvPicPr>
          <p:nvPr/>
        </p:nvPicPr>
        <p:blipFill>
          <a:blip r:embed="rId2"/>
          <a:srcRect/>
          <a:stretch>
            <a:fillRect/>
          </a:stretch>
        </p:blipFill>
        <p:spPr bwMode="auto">
          <a:xfrm>
            <a:off x="1428728" y="4643446"/>
            <a:ext cx="6715172" cy="1633561"/>
          </a:xfrm>
          <a:prstGeom prst="rect">
            <a:avLst/>
          </a:prstGeom>
          <a:noFill/>
        </p:spPr>
      </p:pic>
      <p:cxnSp>
        <p:nvCxnSpPr>
          <p:cNvPr id="5" name="Connecteur droit avec flèche 4"/>
          <p:cNvCxnSpPr/>
          <p:nvPr/>
        </p:nvCxnSpPr>
        <p:spPr>
          <a:xfrm flipV="1">
            <a:off x="1214414" y="5643578"/>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6200000" flipV="1">
            <a:off x="7429520" y="5429264"/>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85720" y="5929330"/>
            <a:ext cx="1248740" cy="646331"/>
          </a:xfrm>
          <a:prstGeom prst="rect">
            <a:avLst/>
          </a:prstGeom>
          <a:noFill/>
        </p:spPr>
        <p:txBody>
          <a:bodyPr wrap="none" rtlCol="0">
            <a:spAutoFit/>
          </a:bodyPr>
          <a:lstStyle/>
          <a:p>
            <a:r>
              <a:rPr lang="fr-FR" dirty="0" smtClean="0">
                <a:latin typeface="Times New Roman" pitchFamily="18" charset="0"/>
                <a:cs typeface="Times New Roman" pitchFamily="18" charset="0"/>
              </a:rPr>
              <a:t>Oocyste</a:t>
            </a:r>
          </a:p>
          <a:p>
            <a:r>
              <a:rPr lang="fr-FR" dirty="0" smtClean="0">
                <a:latin typeface="Times New Roman" pitchFamily="18" charset="0"/>
                <a:cs typeface="Times New Roman" pitchFamily="18" charset="0"/>
              </a:rPr>
              <a:t> immatures</a:t>
            </a:r>
            <a:endParaRPr lang="fr-FR" dirty="0">
              <a:latin typeface="Times New Roman" pitchFamily="18" charset="0"/>
              <a:cs typeface="Times New Roman" pitchFamily="18" charset="0"/>
            </a:endParaRPr>
          </a:p>
        </p:txBody>
      </p:sp>
      <p:sp>
        <p:nvSpPr>
          <p:cNvPr id="14" name="ZoneTexte 13"/>
          <p:cNvSpPr txBox="1"/>
          <p:nvPr/>
        </p:nvSpPr>
        <p:spPr>
          <a:xfrm>
            <a:off x="7715272" y="6000768"/>
            <a:ext cx="1274708" cy="646331"/>
          </a:xfrm>
          <a:prstGeom prst="rect">
            <a:avLst/>
          </a:prstGeom>
          <a:noFill/>
        </p:spPr>
        <p:txBody>
          <a:bodyPr wrap="none" rtlCol="0">
            <a:spAutoFit/>
          </a:bodyPr>
          <a:lstStyle/>
          <a:p>
            <a:r>
              <a:rPr lang="fr-FR" dirty="0" err="1" smtClean="0">
                <a:latin typeface="Times New Roman" pitchFamily="18" charset="0"/>
                <a:cs typeface="Times New Roman" pitchFamily="18" charset="0"/>
              </a:rPr>
              <a:t>Sporozoites</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8" name="Rectangle 7"/>
          <p:cNvSpPr/>
          <p:nvPr/>
        </p:nvSpPr>
        <p:spPr>
          <a:xfrm>
            <a:off x="2000232" y="214291"/>
            <a:ext cx="5929354" cy="954107"/>
          </a:xfrm>
          <a:prstGeom prst="rect">
            <a:avLst/>
          </a:prstGeom>
        </p:spPr>
        <p:txBody>
          <a:bodyPr wrap="square">
            <a:spAutoFit/>
          </a:bodyPr>
          <a:lstStyle/>
          <a:p>
            <a:pPr algn="ctr"/>
            <a:r>
              <a:rPr lang="fr-FR" sz="2800" b="1" dirty="0" smtClean="0">
                <a:latin typeface="Times New Roman" pitchFamily="18" charset="0"/>
                <a:cs typeface="Times New Roman" pitchFamily="18" charset="0"/>
              </a:rPr>
              <a:t>C. Cycle évolutif du Toxoplasme 2.</a:t>
            </a:r>
          </a:p>
          <a:p>
            <a:pPr algn="ctr"/>
            <a:endParaRPr lang="fr-FR"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14290"/>
            <a:ext cx="8858280" cy="5693866"/>
          </a:xfrm>
          <a:prstGeom prst="rect">
            <a:avLst/>
          </a:prstGeom>
        </p:spPr>
        <p:txBody>
          <a:bodyPr wrap="square">
            <a:spAutoFit/>
          </a:bodyPr>
          <a:lstStyle/>
          <a:p>
            <a:r>
              <a:rPr lang="fr-FR" sz="2400" b="1" dirty="0" smtClean="0">
                <a:latin typeface="Times New Roman" pitchFamily="18" charset="0"/>
                <a:cs typeface="Times New Roman" pitchFamily="18" charset="0"/>
              </a:rPr>
              <a:t>C. Cycle évolutif du Toxoplasme </a:t>
            </a:r>
            <a:r>
              <a:rPr lang="fr-FR" sz="2800" b="1" dirty="0" smtClean="0">
                <a:latin typeface="Times New Roman" pitchFamily="18" charset="0"/>
                <a:cs typeface="Times New Roman" pitchFamily="18" charset="0"/>
              </a:rPr>
              <a:t>3.</a:t>
            </a:r>
          </a:p>
          <a:p>
            <a:r>
              <a:rPr lang="fr-FR" sz="2800" b="1" dirty="0" smtClean="0">
                <a:latin typeface="Times New Roman" pitchFamily="18" charset="0"/>
                <a:cs typeface="Times New Roman" pitchFamily="18" charset="0"/>
              </a:rPr>
              <a:t>Chez l’hôte intermédiaire : Reproduction asexuée.</a:t>
            </a:r>
          </a:p>
          <a:p>
            <a:r>
              <a:rPr lang="fr-FR" sz="2800" b="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Les oocystes sporulés qui souillent le sol, les végétaux et l'eau sont à l'origine de la contamination des hôtes intermédiaires. Après ingestion des oocystes par l'hôte intermédiaire, les </a:t>
            </a:r>
            <a:r>
              <a:rPr lang="fr-FR" sz="2800" dirty="0" err="1" smtClean="0">
                <a:latin typeface="Times New Roman" pitchFamily="18" charset="0"/>
                <a:cs typeface="Times New Roman" pitchFamily="18" charset="0"/>
              </a:rPr>
              <a:t>sporozoïtes</a:t>
            </a:r>
            <a:r>
              <a:rPr lang="fr-FR" sz="2800" dirty="0" smtClean="0">
                <a:latin typeface="Times New Roman" pitchFamily="18" charset="0"/>
                <a:cs typeface="Times New Roman" pitchFamily="18" charset="0"/>
              </a:rPr>
              <a:t> envahissent les cellules intestinales et se transforment en </a:t>
            </a:r>
            <a:r>
              <a:rPr lang="fr-FR" sz="2800" dirty="0" err="1" smtClean="0">
                <a:latin typeface="Times New Roman" pitchFamily="18" charset="0"/>
                <a:cs typeface="Times New Roman" pitchFamily="18" charset="0"/>
              </a:rPr>
              <a:t>tachyzoïtes</a:t>
            </a:r>
            <a:r>
              <a:rPr lang="fr-FR" sz="2800" dirty="0" smtClean="0">
                <a:latin typeface="Times New Roman" pitchFamily="18" charset="0"/>
                <a:cs typeface="Times New Roman" pitchFamily="18" charset="0"/>
              </a:rPr>
              <a:t>.</a:t>
            </a:r>
          </a:p>
          <a:p>
            <a:endParaRPr lang="fr-FR"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 Ceux-ci se multiplient  dans les cellules du système des phagocytes </a:t>
            </a:r>
            <a:r>
              <a:rPr lang="fr-FR" sz="2800" dirty="0" err="1" smtClean="0">
                <a:latin typeface="Times New Roman" pitchFamily="18" charset="0"/>
                <a:cs typeface="Times New Roman" pitchFamily="18" charset="0"/>
              </a:rPr>
              <a:t>mononucléés</a:t>
            </a:r>
            <a:r>
              <a:rPr lang="fr-FR" sz="2800" dirty="0" smtClean="0">
                <a:latin typeface="Times New Roman" pitchFamily="18" charset="0"/>
                <a:cs typeface="Times New Roman" pitchFamily="18" charset="0"/>
              </a:rPr>
              <a:t> et se disséminent dans l'organisme. </a:t>
            </a:r>
            <a:endParaRPr lang="fr-FR" sz="2800" dirty="0">
              <a:latin typeface="Times New Roman" pitchFamily="18" charset="0"/>
              <a:cs typeface="Times New Roman" pitchFamily="18" charset="0"/>
            </a:endParaRPr>
          </a:p>
          <a:p>
            <a:r>
              <a:rPr lang="fr-FR" sz="2800" dirty="0">
                <a:latin typeface="Times New Roman" pitchFamily="18" charset="0"/>
                <a:cs typeface="Times New Roman" pitchFamily="18" charset="0"/>
              </a:rPr>
              <a:t>Transformation des </a:t>
            </a:r>
            <a:r>
              <a:rPr lang="fr-FR" sz="2800" dirty="0" err="1">
                <a:latin typeface="Times New Roman" pitchFamily="18" charset="0"/>
                <a:cs typeface="Times New Roman" pitchFamily="18" charset="0"/>
              </a:rPr>
              <a:t>tachyzoites</a:t>
            </a:r>
            <a:r>
              <a:rPr lang="fr-FR" sz="2800"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en </a:t>
            </a:r>
            <a:r>
              <a:rPr lang="fr-FR" sz="2800" b="1" dirty="0" err="1" smtClean="0">
                <a:latin typeface="Times New Roman" pitchFamily="18" charset="0"/>
                <a:cs typeface="Times New Roman" pitchFamily="18" charset="0"/>
              </a:rPr>
              <a:t>bradyzoïtes</a:t>
            </a:r>
            <a:r>
              <a:rPr lang="fr-FR" sz="2800" b="1"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sous l’influence</a:t>
            </a:r>
            <a:r>
              <a:rPr lang="fr-FR" sz="2800" b="1" dirty="0">
                <a:latin typeface="Times New Roman" pitchFamily="18" charset="0"/>
                <a:cs typeface="Times New Roman" pitchFamily="18" charset="0"/>
              </a:rPr>
              <a:t> </a:t>
            </a:r>
            <a:r>
              <a:rPr lang="fr-FR" sz="2800" dirty="0">
                <a:latin typeface="Times New Roman" pitchFamily="18" charset="0"/>
                <a:cs typeface="Times New Roman" pitchFamily="18" charset="0"/>
              </a:rPr>
              <a:t>du</a:t>
            </a:r>
            <a:r>
              <a:rPr lang="fr-FR" sz="2800" b="1" dirty="0">
                <a:latin typeface="Times New Roman" pitchFamily="18" charset="0"/>
                <a:cs typeface="Times New Roman" pitchFamily="18" charset="0"/>
              </a:rPr>
              <a:t> </a:t>
            </a:r>
            <a:r>
              <a:rPr lang="fr-FR" sz="2800" dirty="0" smtClean="0">
                <a:latin typeface="Times New Roman" pitchFamily="18" charset="0"/>
                <a:cs typeface="Times New Roman" pitchFamily="18" charset="0"/>
              </a:rPr>
              <a:t>système </a:t>
            </a:r>
            <a:r>
              <a:rPr lang="fr-FR" sz="2800" dirty="0">
                <a:latin typeface="Times New Roman" pitchFamily="18" charset="0"/>
                <a:cs typeface="Times New Roman" pitchFamily="18" charset="0"/>
              </a:rPr>
              <a:t>immunitaire, en quelques semaines : formation de </a:t>
            </a:r>
            <a:r>
              <a:rPr lang="fr-FR" sz="2800" b="1" dirty="0" smtClean="0">
                <a:latin typeface="Times New Roman" pitchFamily="18" charset="0"/>
                <a:cs typeface="Times New Roman" pitchFamily="18" charset="0"/>
              </a:rPr>
              <a:t>kystes.  </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428596" y="500042"/>
            <a:ext cx="8501121" cy="5929354"/>
          </a:xfrm>
          <a:prstGeom prst="rect">
            <a:avLst/>
          </a:prstGeom>
          <a:noFill/>
          <a:ln w="9525">
            <a:noFill/>
            <a:miter lim="800000"/>
            <a:headEnd/>
            <a:tailEnd/>
          </a:ln>
          <a:effectLst/>
        </p:spPr>
      </p:pic>
      <p:sp>
        <p:nvSpPr>
          <p:cNvPr id="3" name="Rectangle 2"/>
          <p:cNvSpPr/>
          <p:nvPr/>
        </p:nvSpPr>
        <p:spPr>
          <a:xfrm>
            <a:off x="357158" y="5929330"/>
            <a:ext cx="5286412" cy="461665"/>
          </a:xfrm>
          <a:prstGeom prst="rect">
            <a:avLst/>
          </a:prstGeom>
        </p:spPr>
        <p:txBody>
          <a:bodyPr wrap="square">
            <a:spAutoFit/>
          </a:bodyPr>
          <a:lstStyle/>
          <a:p>
            <a:r>
              <a:rPr lang="fr-FR" sz="2400" b="1" dirty="0" smtClean="0">
                <a:latin typeface="Times New Roman" pitchFamily="18" charset="0"/>
                <a:cs typeface="Times New Roman" pitchFamily="18" charset="0"/>
              </a:rPr>
              <a:t>Cycle évolutif de la Toxoplasmose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3.Répartition géographique</a:t>
            </a:r>
          </a:p>
        </p:txBody>
      </p:sp>
      <p:sp>
        <p:nvSpPr>
          <p:cNvPr id="3" name="Espace réservé du contenu 2"/>
          <p:cNvSpPr>
            <a:spLocks noGrp="1"/>
          </p:cNvSpPr>
          <p:nvPr>
            <p:ph idx="1"/>
          </p:nvPr>
        </p:nvSpPr>
        <p:spPr/>
        <p:txBody>
          <a:bodyPr>
            <a:normAutofit/>
          </a:bodyPr>
          <a:lstStyle/>
          <a:p>
            <a:pPr>
              <a:buNone/>
            </a:pPr>
            <a:r>
              <a:rPr lang="fr-FR" dirty="0" smtClean="0">
                <a:latin typeface="Times New Roman" pitchFamily="18" charset="0"/>
                <a:cs typeface="Times New Roman" pitchFamily="18" charset="0"/>
              </a:rPr>
              <a:t>Cosmopolite</a:t>
            </a:r>
          </a:p>
          <a:p>
            <a:pPr>
              <a:buNone/>
            </a:pPr>
            <a:r>
              <a:rPr lang="fr-FR" dirty="0" smtClean="0">
                <a:latin typeface="Times New Roman" pitchFamily="18" charset="0"/>
                <a:cs typeface="Times New Roman" pitchFamily="18" charset="0"/>
              </a:rPr>
              <a:t>Habitat :Macrophage et la plupart des cellules nucléés</a:t>
            </a:r>
          </a:p>
          <a:p>
            <a:pPr>
              <a:buNone/>
            </a:pPr>
            <a:r>
              <a:rPr lang="fr-FR" dirty="0" smtClean="0">
                <a:latin typeface="Times New Roman" pitchFamily="18" charset="0"/>
                <a:cs typeface="Times New Roman" pitchFamily="18" charset="0"/>
              </a:rPr>
              <a:t>Les cellules de prédilection de l’hôte sont les muscles et le cerveau.</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latin typeface="Times New Roman" pitchFamily="18" charset="0"/>
                <a:cs typeface="Times New Roman" pitchFamily="18" charset="0"/>
              </a:rPr>
              <a:t>4.Mode de transmission</a:t>
            </a:r>
          </a:p>
        </p:txBody>
      </p:sp>
      <p:sp>
        <p:nvSpPr>
          <p:cNvPr id="3" name="Espace réservé du contenu 2"/>
          <p:cNvSpPr>
            <a:spLocks noGrp="1"/>
          </p:cNvSpPr>
          <p:nvPr>
            <p:ph idx="1"/>
          </p:nvPr>
        </p:nvSpPr>
        <p:spPr>
          <a:xfrm>
            <a:off x="357158" y="1357298"/>
            <a:ext cx="8786842" cy="4768865"/>
          </a:xfrm>
        </p:spPr>
        <p:txBody>
          <a:bodyPr>
            <a:normAutofit/>
          </a:bodyPr>
          <a:lstStyle/>
          <a:p>
            <a:pPr>
              <a:buFont typeface="Wingdings" pitchFamily="2" charset="2"/>
              <a:buChar char="ü"/>
            </a:pPr>
            <a:r>
              <a:rPr lang="fr-FR" sz="3600" dirty="0" smtClean="0">
                <a:latin typeface="Times New Roman" pitchFamily="18" charset="0"/>
                <a:cs typeface="Times New Roman" pitchFamily="18" charset="0"/>
              </a:rPr>
              <a:t>Eau et aliments contaminés par les oocystes.</a:t>
            </a:r>
          </a:p>
          <a:p>
            <a:pPr>
              <a:buFont typeface="Wingdings" pitchFamily="2" charset="2"/>
              <a:buChar char="ü"/>
            </a:pPr>
            <a:r>
              <a:rPr lang="fr-FR" sz="3600" dirty="0" smtClean="0">
                <a:latin typeface="Times New Roman" pitchFamily="18" charset="0"/>
                <a:cs typeface="Times New Roman" pitchFamily="18" charset="0"/>
              </a:rPr>
              <a:t>Viande peu cuite contaminée par les kystes.</a:t>
            </a:r>
          </a:p>
          <a:p>
            <a:pPr>
              <a:buFont typeface="Wingdings" pitchFamily="2" charset="2"/>
              <a:buChar char="ü"/>
            </a:pPr>
            <a:r>
              <a:rPr lang="fr-FR" sz="3600" dirty="0" smtClean="0">
                <a:latin typeface="Times New Roman" pitchFamily="18" charset="0"/>
                <a:cs typeface="Times New Roman" pitchFamily="18" charset="0"/>
              </a:rPr>
              <a:t>De la mère au fœtus pendant la grossesse.</a:t>
            </a:r>
          </a:p>
          <a:p>
            <a:pPr>
              <a:buFont typeface="Wingdings" pitchFamily="2" charset="2"/>
              <a:buChar char="ü"/>
            </a:pPr>
            <a:r>
              <a:rPr lang="fr-FR" sz="3600" dirty="0" smtClean="0">
                <a:latin typeface="Times New Roman" pitchFamily="18" charset="0"/>
                <a:cs typeface="Times New Roman" pitchFamily="18" charset="0"/>
              </a:rPr>
              <a:t>Transplantation d’organes        rares</a:t>
            </a:r>
          </a:p>
          <a:p>
            <a:pPr>
              <a:buFont typeface="Wingdings" pitchFamily="2" charset="2"/>
              <a:buChar char="ü"/>
            </a:pPr>
            <a:r>
              <a:rPr lang="fr-FR" sz="3600" dirty="0" smtClean="0">
                <a:latin typeface="Times New Roman" pitchFamily="18" charset="0"/>
                <a:cs typeface="Times New Roman" pitchFamily="18" charset="0"/>
              </a:rPr>
              <a:t>Transfusion sanguine</a:t>
            </a:r>
          </a:p>
          <a:p>
            <a:pPr>
              <a:buNone/>
            </a:pPr>
            <a:endParaRPr lang="fr-FR" sz="3600" dirty="0" smtClean="0"/>
          </a:p>
          <a:p>
            <a:pPr>
              <a:buNone/>
            </a:pPr>
            <a:endParaRPr lang="fr-FR" sz="3600" dirty="0"/>
          </a:p>
        </p:txBody>
      </p:sp>
      <p:sp>
        <p:nvSpPr>
          <p:cNvPr id="4" name="Accolade fermante 3"/>
          <p:cNvSpPr/>
          <p:nvPr/>
        </p:nvSpPr>
        <p:spPr>
          <a:xfrm>
            <a:off x="5929322" y="3571876"/>
            <a:ext cx="226886" cy="12144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ransmissão &lt;ul&gt;&lt;li&gt;Entre os humanos as principais formas de transmissão mais frequentes são: &lt;/li&gt;&lt;/ul&gt;&lt;ul&gt;&lt;li&gt;Ingestão d..."/>
          <p:cNvPicPr>
            <a:picLocks noChangeAspect="1" noChangeArrowheads="1"/>
          </p:cNvPicPr>
          <p:nvPr/>
        </p:nvPicPr>
        <p:blipFill>
          <a:blip r:embed="rId2"/>
          <a:srcRect/>
          <a:stretch>
            <a:fillRect/>
          </a:stretch>
        </p:blipFill>
        <p:spPr bwMode="auto">
          <a:xfrm>
            <a:off x="428596" y="857233"/>
            <a:ext cx="8143932" cy="6000768"/>
          </a:xfrm>
          <a:prstGeom prst="rect">
            <a:avLst/>
          </a:prstGeom>
          <a:noFill/>
        </p:spPr>
      </p:pic>
      <p:sp>
        <p:nvSpPr>
          <p:cNvPr id="5" name="Rectangle 4"/>
          <p:cNvSpPr/>
          <p:nvPr/>
        </p:nvSpPr>
        <p:spPr>
          <a:xfrm>
            <a:off x="500034" y="857232"/>
            <a:ext cx="8072494" cy="30003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HGF</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071546"/>
            <a:ext cx="7643866" cy="4524315"/>
          </a:xfrm>
          <a:prstGeom prst="rect">
            <a:avLst/>
          </a:prstGeom>
        </p:spPr>
        <p:txBody>
          <a:bodyPr wrap="square">
            <a:spAutoFit/>
          </a:bodyPr>
          <a:lstStyle/>
          <a:p>
            <a:pPr algn="ctr"/>
            <a:r>
              <a:rPr lang="fr-FR" sz="3600" b="1" dirty="0" smtClean="0">
                <a:latin typeface="Times New Roman" pitchFamily="18" charset="0"/>
                <a:cs typeface="Times New Roman" pitchFamily="18" charset="0"/>
              </a:rPr>
              <a:t>5. Physiopathologie- immunologie </a:t>
            </a:r>
          </a:p>
          <a:p>
            <a:pPr algn="ctr"/>
            <a:endParaRPr lang="fr-FR" sz="3600" b="1" dirty="0" smtClean="0">
              <a:latin typeface="Times New Roman" pitchFamily="18" charset="0"/>
              <a:cs typeface="Times New Roman" pitchFamily="18" charset="0"/>
            </a:endParaRPr>
          </a:p>
          <a:p>
            <a:r>
              <a:rPr lang="fr-FR" sz="3600" dirty="0" smtClean="0">
                <a:latin typeface="Times New Roman" pitchFamily="18" charset="0"/>
                <a:cs typeface="Times New Roman" pitchFamily="18" charset="0"/>
              </a:rPr>
              <a:t>Evolution </a:t>
            </a:r>
            <a:r>
              <a:rPr lang="fr-FR" sz="3600" dirty="0">
                <a:latin typeface="Times New Roman" pitchFamily="18" charset="0"/>
                <a:cs typeface="Times New Roman" pitchFamily="18" charset="0"/>
              </a:rPr>
              <a:t>de l’infection en 3 phases : </a:t>
            </a:r>
          </a:p>
          <a:p>
            <a:r>
              <a:rPr lang="fr-FR" sz="3600" dirty="0">
                <a:latin typeface="Times New Roman" pitchFamily="18" charset="0"/>
                <a:cs typeface="Times New Roman" pitchFamily="18" charset="0"/>
              </a:rPr>
              <a:t>- Infection aiguë </a:t>
            </a:r>
          </a:p>
          <a:p>
            <a:r>
              <a:rPr lang="fr-FR" sz="3600" dirty="0" smtClean="0">
                <a:latin typeface="Times New Roman" pitchFamily="18" charset="0"/>
                <a:cs typeface="Times New Roman" pitchFamily="18" charset="0"/>
              </a:rPr>
              <a:t>Défense </a:t>
            </a:r>
            <a:r>
              <a:rPr lang="fr-FR" sz="3600" dirty="0">
                <a:latin typeface="Times New Roman" pitchFamily="18" charset="0"/>
                <a:cs typeface="Times New Roman" pitchFamily="18" charset="0"/>
              </a:rPr>
              <a:t>de l’hôte : </a:t>
            </a:r>
          </a:p>
          <a:p>
            <a:r>
              <a:rPr lang="fr-FR" sz="3600" dirty="0">
                <a:latin typeface="Times New Roman" pitchFamily="18" charset="0"/>
                <a:cs typeface="Times New Roman" pitchFamily="18" charset="0"/>
              </a:rPr>
              <a:t>immunité cellulaire +++ </a:t>
            </a:r>
          </a:p>
          <a:p>
            <a:r>
              <a:rPr lang="fr-FR" sz="3600" dirty="0">
                <a:latin typeface="Times New Roman" pitchFamily="18" charset="0"/>
                <a:cs typeface="Times New Roman" pitchFamily="18" charset="0"/>
              </a:rPr>
              <a:t>immunité humorale + </a:t>
            </a:r>
          </a:p>
          <a:p>
            <a:r>
              <a:rPr lang="fr-FR" sz="3600" dirty="0">
                <a:latin typeface="Times New Roman" pitchFamily="18" charset="0"/>
                <a:cs typeface="Times New Roman" pitchFamily="18" charset="0"/>
              </a:rPr>
              <a:t>- Infection chronique</a:t>
            </a:r>
            <a:r>
              <a:rPr lang="fr-FR" sz="28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500042"/>
            <a:ext cx="8715436" cy="6309420"/>
          </a:xfrm>
          <a:prstGeom prst="rect">
            <a:avLst/>
          </a:prstGeom>
        </p:spPr>
        <p:txBody>
          <a:bodyPr wrap="square">
            <a:spAutoFit/>
          </a:bodyPr>
          <a:lstStyle/>
          <a:p>
            <a:r>
              <a:rPr lang="fr-FR" sz="3200" b="1" dirty="0" smtClean="0">
                <a:latin typeface="Times New Roman" pitchFamily="18" charset="0"/>
                <a:cs typeface="Times New Roman" pitchFamily="18" charset="0"/>
              </a:rPr>
              <a:t>5.1 Réponse acquise</a:t>
            </a:r>
          </a:p>
          <a:p>
            <a:r>
              <a:rPr lang="fr-FR" sz="20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Réponse humorale</a:t>
            </a:r>
            <a:endParaRPr lang="fr-FR" sz="2000" b="1"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Une</a:t>
            </a:r>
            <a:r>
              <a:rPr lang="fr-FR" sz="2000" dirty="0" smtClean="0">
                <a:latin typeface="Times New Roman" pitchFamily="18" charset="0"/>
                <a:cs typeface="Times New Roman" pitchFamily="18" charset="0"/>
              </a:rPr>
              <a:t> réponse humorale impliquant des anticorps de différents </a:t>
            </a:r>
            <a:r>
              <a:rPr lang="fr-FR" sz="2000" dirty="0" err="1" smtClean="0">
                <a:latin typeface="Times New Roman" pitchFamily="18" charset="0"/>
                <a:cs typeface="Times New Roman" pitchFamily="18" charset="0"/>
              </a:rPr>
              <a:t>isotypes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IgM</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IgG</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IgA</a:t>
            </a:r>
            <a:r>
              <a:rPr lang="fr-FR" sz="2000" dirty="0" smtClean="0">
                <a:latin typeface="Times New Roman" pitchFamily="18" charset="0"/>
                <a:cs typeface="Times New Roman" pitchFamily="18" charset="0"/>
              </a:rPr>
              <a:t>  dirigés contre les antigènes. Ces anticorps représentent un moyen de défense contre les </a:t>
            </a:r>
            <a:r>
              <a:rPr lang="fr-FR" sz="2000" dirty="0" err="1" smtClean="0">
                <a:latin typeface="Times New Roman" pitchFamily="18" charset="0"/>
                <a:cs typeface="Times New Roman" pitchFamily="18" charset="0"/>
              </a:rPr>
              <a:t>tachyzoites</a:t>
            </a:r>
            <a:r>
              <a:rPr lang="fr-FR" sz="2000" dirty="0" smtClean="0">
                <a:latin typeface="Times New Roman" pitchFamily="18" charset="0"/>
                <a:cs typeface="Times New Roman" pitchFamily="18" charset="0"/>
              </a:rPr>
              <a:t> extracellulaires par une lyse en présence du complément ou par </a:t>
            </a:r>
            <a:r>
              <a:rPr lang="fr-FR" sz="2000" dirty="0" err="1" smtClean="0">
                <a:latin typeface="Times New Roman" pitchFamily="18" charset="0"/>
                <a:cs typeface="Times New Roman" pitchFamily="18" charset="0"/>
              </a:rPr>
              <a:t>opsonisation</a:t>
            </a:r>
            <a:r>
              <a:rPr lang="fr-FR" sz="2000" dirty="0" smtClean="0">
                <a:latin typeface="Times New Roman" pitchFamily="18" charset="0"/>
                <a:cs typeface="Times New Roman" pitchFamily="18" charset="0"/>
              </a:rPr>
              <a:t> via les macrophages.</a:t>
            </a:r>
          </a:p>
          <a:p>
            <a:r>
              <a:rPr lang="fr-FR" sz="2000" dirty="0" smtClean="0">
                <a:latin typeface="Times New Roman" pitchFamily="18" charset="0"/>
                <a:cs typeface="Times New Roman" pitchFamily="18" charset="0"/>
              </a:rPr>
              <a:t>Ces anticorps circulants persistent toute la vie et sont des marqueurs de l’infection </a:t>
            </a:r>
          </a:p>
          <a:p>
            <a:r>
              <a:rPr lang="fr-FR" sz="2000" dirty="0" err="1" smtClean="0">
                <a:latin typeface="Times New Roman" pitchFamily="18" charset="0"/>
                <a:cs typeface="Times New Roman" pitchFamily="18" charset="0"/>
              </a:rPr>
              <a:t>toxoplasmique</a:t>
            </a:r>
            <a:r>
              <a:rPr lang="fr-FR" sz="2000" dirty="0" smtClean="0">
                <a:latin typeface="Times New Roman" pitchFamily="18" charset="0"/>
                <a:cs typeface="Times New Roman" pitchFamily="18" charset="0"/>
              </a:rPr>
              <a:t>.</a:t>
            </a:r>
          </a:p>
          <a:p>
            <a:endParaRPr lang="fr-FR" sz="20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 -Réponse cellulaire</a:t>
            </a:r>
            <a:endParaRPr lang="fr-FR" sz="2000" b="1"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C’est le facteur majeur de résistance contre l’infection </a:t>
            </a:r>
            <a:r>
              <a:rPr lang="fr-FR" sz="2000" dirty="0" err="1" smtClean="0">
                <a:latin typeface="Times New Roman" pitchFamily="18" charset="0"/>
                <a:cs typeface="Times New Roman" pitchFamily="18" charset="0"/>
              </a:rPr>
              <a:t>toxoplasmique</a:t>
            </a:r>
            <a:r>
              <a:rPr lang="fr-FR" sz="2000" dirty="0" smtClean="0">
                <a:latin typeface="Times New Roman" pitchFamily="18" charset="0"/>
                <a:cs typeface="Times New Roman" pitchFamily="18" charset="0"/>
              </a:rPr>
              <a:t>. L’IL-12 produite par les neutrophiles, les DC, les NK et les MΦ activent les voies de signalisation qui initient la différentiation des lymphocytes T vers une voie Th1. En réponse à cette activation, les cellules Th1 prolifèrent et sécrètent  de l’INF </a:t>
            </a:r>
            <a:r>
              <a:rPr lang="el-GR" sz="2000" dirty="0" smtClean="0">
                <a:latin typeface="Times New Roman" pitchFamily="18" charset="0"/>
                <a:cs typeface="Times New Roman" pitchFamily="18" charset="0"/>
              </a:rPr>
              <a:t>ϒ</a:t>
            </a:r>
            <a:r>
              <a:rPr lang="fr-FR" sz="2000" dirty="0" smtClean="0">
                <a:latin typeface="Times New Roman" pitchFamily="18" charset="0"/>
                <a:cs typeface="Times New Roman" pitchFamily="18" charset="0"/>
              </a:rPr>
              <a:t>. </a:t>
            </a:r>
          </a:p>
          <a:p>
            <a:r>
              <a:rPr lang="fr-FR" sz="2000" dirty="0" smtClean="0">
                <a:latin typeface="Times New Roman" pitchFamily="18" charset="0"/>
                <a:cs typeface="Times New Roman" pitchFamily="18" charset="0"/>
              </a:rPr>
              <a:t>Cette production est accentuée par diverses cytokines telles que le TNF-α.</a:t>
            </a:r>
          </a:p>
          <a:p>
            <a:r>
              <a:rPr lang="fr-FR" sz="2000" dirty="0" smtClean="0">
                <a:latin typeface="Times New Roman" pitchFamily="18" charset="0"/>
                <a:cs typeface="Times New Roman" pitchFamily="18" charset="0"/>
              </a:rPr>
              <a:t> L’</a:t>
            </a:r>
            <a:r>
              <a:rPr lang="fr-FR" sz="2000" dirty="0" err="1" smtClean="0">
                <a:latin typeface="Times New Roman" pitchFamily="18" charset="0"/>
                <a:cs typeface="Times New Roman" pitchFamily="18" charset="0"/>
              </a:rPr>
              <a:t>IFNγ</a:t>
            </a:r>
            <a:r>
              <a:rPr lang="fr-FR" sz="2000" dirty="0" smtClean="0">
                <a:latin typeface="Times New Roman" pitchFamily="18" charset="0"/>
                <a:cs typeface="Times New Roman" pitchFamily="18" charset="0"/>
              </a:rPr>
              <a:t> produit va induire la synthèse d’effecteurs antiparasitaires.</a:t>
            </a:r>
          </a:p>
          <a:p>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NB: DC: </a:t>
            </a:r>
            <a:r>
              <a:rPr lang="fr-FR" sz="2000" dirty="0" err="1" smtClean="0">
                <a:latin typeface="Times New Roman" pitchFamily="18" charset="0"/>
                <a:cs typeface="Times New Roman" pitchFamily="18" charset="0"/>
              </a:rPr>
              <a:t>dendritic</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cell</a:t>
            </a:r>
            <a:r>
              <a:rPr lang="fr-FR" sz="2000" dirty="0" smtClean="0">
                <a:latin typeface="Times New Roman" pitchFamily="18" charset="0"/>
                <a:cs typeface="Times New Roman" pitchFamily="18" charset="0"/>
              </a:rPr>
              <a:t>, NK: </a:t>
            </a:r>
            <a:r>
              <a:rPr lang="fr-FR" sz="2000" dirty="0" err="1" smtClean="0">
                <a:latin typeface="Times New Roman" pitchFamily="18" charset="0"/>
                <a:cs typeface="Times New Roman" pitchFamily="18" charset="0"/>
              </a:rPr>
              <a:t>natural</a:t>
            </a:r>
            <a:r>
              <a:rPr lang="fr-FR" sz="2000" dirty="0" smtClean="0">
                <a:latin typeface="Times New Roman" pitchFamily="18" charset="0"/>
                <a:cs typeface="Times New Roman" pitchFamily="18" charset="0"/>
              </a:rPr>
              <a:t> killer, M</a:t>
            </a:r>
            <a:r>
              <a:rPr lang="az-Cyrl-AZ" sz="2000" dirty="0" smtClean="0">
                <a:latin typeface="Times New Roman" pitchFamily="18" charset="0"/>
                <a:cs typeface="Times New Roman" pitchFamily="18" charset="0"/>
              </a:rPr>
              <a:t>Ф</a:t>
            </a:r>
            <a:r>
              <a:rPr lang="fr-FR" sz="2000" dirty="0" smtClean="0">
                <a:latin typeface="Times New Roman" pitchFamily="18" charset="0"/>
                <a:cs typeface="Times New Roman" pitchFamily="18" charset="0"/>
              </a:rPr>
              <a:t>: macrophage</a:t>
            </a:r>
          </a:p>
          <a:p>
            <a:r>
              <a:rPr lang="fr-FR" sz="2000" dirty="0" err="1" smtClean="0">
                <a:latin typeface="Times New Roman" pitchFamily="18" charset="0"/>
                <a:cs typeface="Times New Roman" pitchFamily="18" charset="0"/>
              </a:rPr>
              <a:t>IL:inerleukine</a:t>
            </a:r>
            <a:r>
              <a:rPr lang="fr-FR" sz="2000" dirty="0" smtClean="0">
                <a:latin typeface="Times New Roman" pitchFamily="18" charset="0"/>
                <a:cs typeface="Times New Roman" pitchFamily="18" charset="0"/>
              </a:rPr>
              <a:t>, INF: interféron gamma, TNF tumoral </a:t>
            </a:r>
            <a:r>
              <a:rPr lang="fr-FR" sz="2000" dirty="0" err="1" smtClean="0">
                <a:latin typeface="Times New Roman" pitchFamily="18" charset="0"/>
                <a:cs typeface="Times New Roman" pitchFamily="18" charset="0"/>
              </a:rPr>
              <a:t>necrosis</a:t>
            </a:r>
            <a:r>
              <a:rPr lang="fr-FR" sz="2000" dirty="0" smtClean="0">
                <a:latin typeface="Times New Roman" pitchFamily="18" charset="0"/>
                <a:cs typeface="Times New Roman" pitchFamily="18" charset="0"/>
              </a:rPr>
              <a:t> factor, Th1:T </a:t>
            </a:r>
            <a:r>
              <a:rPr lang="fr-FR" sz="2000" dirty="0" err="1" smtClean="0">
                <a:latin typeface="Times New Roman" pitchFamily="18" charset="0"/>
                <a:cs typeface="Times New Roman" pitchFamily="18" charset="0"/>
              </a:rPr>
              <a:t>helper</a:t>
            </a:r>
            <a:endParaRPr lang="fr-F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latin typeface="Times New Roman" pitchFamily="18" charset="0"/>
                <a:cs typeface="Times New Roman" pitchFamily="18" charset="0"/>
              </a:rPr>
              <a:t>Plan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000108"/>
            <a:ext cx="8258204" cy="5126055"/>
          </a:xfrm>
        </p:spPr>
        <p:txBody>
          <a:bodyPr>
            <a:noAutofit/>
          </a:bodyPr>
          <a:lstStyle/>
          <a:p>
            <a:pPr marL="514350" indent="-514350">
              <a:buFont typeface="+mj-lt"/>
              <a:buAutoNum type="arabicPeriod"/>
            </a:pPr>
            <a:r>
              <a:rPr lang="fr-FR" sz="2400" dirty="0" smtClean="0">
                <a:latin typeface="Times New Roman" pitchFamily="18" charset="0"/>
                <a:cs typeface="Times New Roman" pitchFamily="18" charset="0"/>
              </a:rPr>
              <a:t>Définition-Historique</a:t>
            </a:r>
          </a:p>
          <a:p>
            <a:pPr marL="514350" indent="-514350">
              <a:buFont typeface="+mj-lt"/>
              <a:buAutoNum type="arabicPeriod"/>
            </a:pPr>
            <a:r>
              <a:rPr lang="fr-FR" sz="2400" dirty="0" smtClean="0">
                <a:latin typeface="Times New Roman" pitchFamily="18" charset="0"/>
                <a:cs typeface="Times New Roman" pitchFamily="18" charset="0"/>
              </a:rPr>
              <a:t>Épidémiologie: Agent pathogène</a:t>
            </a:r>
          </a:p>
          <a:p>
            <a:pPr marL="514350" indent="-514350">
              <a:buNone/>
            </a:pPr>
            <a:r>
              <a:rPr lang="fr-FR" sz="2400" dirty="0" smtClean="0">
                <a:latin typeface="Times New Roman" pitchFamily="18" charset="0"/>
                <a:cs typeface="Times New Roman" pitchFamily="18" charset="0"/>
              </a:rPr>
              <a:t>                                Répartition géographique</a:t>
            </a:r>
          </a:p>
          <a:p>
            <a:pPr marL="514350" indent="-514350">
              <a:buNone/>
            </a:pPr>
            <a:r>
              <a:rPr lang="fr-FR" sz="2400" dirty="0" smtClean="0">
                <a:latin typeface="Times New Roman" pitchFamily="18" charset="0"/>
                <a:cs typeface="Times New Roman" pitchFamily="18" charset="0"/>
              </a:rPr>
              <a:t>                                Mode de contamination</a:t>
            </a:r>
          </a:p>
          <a:p>
            <a:pPr marL="514350" indent="-514350">
              <a:buNone/>
            </a:pPr>
            <a:r>
              <a:rPr lang="fr-FR" sz="2400" dirty="0" smtClean="0">
                <a:latin typeface="Times New Roman" pitchFamily="18" charset="0"/>
                <a:cs typeface="Times New Roman" pitchFamily="18" charset="0"/>
              </a:rPr>
              <a:t>                                Cycle évolutif</a:t>
            </a:r>
          </a:p>
          <a:p>
            <a:pPr marL="514350" indent="-514350">
              <a:buNone/>
            </a:pPr>
            <a:r>
              <a:rPr lang="fr-FR" sz="2400" dirty="0" smtClean="0">
                <a:latin typeface="Times New Roman" pitchFamily="18" charset="0"/>
                <a:cs typeface="Times New Roman" pitchFamily="18" charset="0"/>
              </a:rPr>
              <a:t>2. Physiopathologie-Immunité</a:t>
            </a:r>
          </a:p>
          <a:p>
            <a:pPr marL="514350" indent="-514350">
              <a:buNone/>
            </a:pPr>
            <a:r>
              <a:rPr lang="fr-FR" sz="2400" dirty="0" smtClean="0">
                <a:latin typeface="Times New Roman" pitchFamily="18" charset="0"/>
                <a:cs typeface="Times New Roman" pitchFamily="18" charset="0"/>
              </a:rPr>
              <a:t>3.  Clinique</a:t>
            </a:r>
          </a:p>
          <a:p>
            <a:pPr marL="514350" indent="-514350">
              <a:buNone/>
            </a:pPr>
            <a:r>
              <a:rPr lang="fr-FR" sz="2400" dirty="0" smtClean="0">
                <a:latin typeface="Times New Roman" pitchFamily="18" charset="0"/>
                <a:cs typeface="Times New Roman" pitchFamily="18" charset="0"/>
              </a:rPr>
              <a:t>4. Diagnostic </a:t>
            </a:r>
          </a:p>
          <a:p>
            <a:pPr marL="514350" indent="-514350">
              <a:buNone/>
            </a:pPr>
            <a:r>
              <a:rPr lang="fr-FR" sz="2400" dirty="0" smtClean="0">
                <a:latin typeface="Times New Roman" pitchFamily="18" charset="0"/>
                <a:cs typeface="Times New Roman" pitchFamily="18" charset="0"/>
              </a:rPr>
              <a:t>5. Traitement</a:t>
            </a:r>
          </a:p>
          <a:p>
            <a:pPr marL="514350" indent="-514350">
              <a:buNone/>
            </a:pPr>
            <a:r>
              <a:rPr lang="fr-FR" sz="2400" dirty="0" smtClean="0">
                <a:latin typeface="Times New Roman" pitchFamily="18" charset="0"/>
                <a:cs typeface="Times New Roman" pitchFamily="18" charset="0"/>
              </a:rPr>
              <a:t>6. Prophylaxie </a:t>
            </a:r>
          </a:p>
          <a:p>
            <a:pPr marL="514350" indent="-514350">
              <a:buNone/>
            </a:pPr>
            <a:r>
              <a:rPr lang="fr-FR" sz="2400" dirty="0" smtClean="0">
                <a:latin typeface="Times New Roman" pitchFamily="18" charset="0"/>
                <a:cs typeface="Times New Roman" pitchFamily="18" charset="0"/>
              </a:rPr>
              <a:t>                        </a:t>
            </a:r>
          </a:p>
          <a:p>
            <a:pPr marL="514350" indent="-514350">
              <a:buNone/>
            </a:pPr>
            <a:r>
              <a:rPr lang="fr-FR" sz="2400" dirty="0" smtClean="0">
                <a:latin typeface="Times New Roman" pitchFamily="18" charset="0"/>
                <a:cs typeface="Times New Roman" pitchFamily="18" charset="0"/>
              </a:rPr>
              <a:t>                             </a:t>
            </a:r>
          </a:p>
          <a:p>
            <a:pPr marL="514350" indent="-514350">
              <a:buNone/>
            </a:pP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5286388"/>
            <a:ext cx="8001056" cy="923330"/>
          </a:xfrm>
          <a:prstGeom prst="rect">
            <a:avLst/>
          </a:prstGeom>
        </p:spPr>
        <p:txBody>
          <a:bodyPr wrap="square">
            <a:spAutoFit/>
          </a:bodyPr>
          <a:lstStyle/>
          <a:p>
            <a:r>
              <a:rPr lang="fr-FR" b="1" dirty="0" smtClean="0"/>
              <a:t>Figure : Schéma représentatif de l’activation de la voie immunitaire de type Th2 par </a:t>
            </a:r>
            <a:r>
              <a:rPr lang="fr-FR" b="1" i="1" dirty="0" err="1" smtClean="0"/>
              <a:t>T.gondii</a:t>
            </a:r>
            <a:endParaRPr lang="fr-FR" b="1" i="1" dirty="0" smtClean="0"/>
          </a:p>
          <a:p>
            <a:r>
              <a:rPr lang="fr-FR" sz="1600" dirty="0" smtClean="0"/>
              <a:t>NB: LT CD8: </a:t>
            </a:r>
            <a:r>
              <a:rPr lang="fr-FR" sz="1600" dirty="0" err="1" smtClean="0"/>
              <a:t>lymphcyte</a:t>
            </a:r>
            <a:r>
              <a:rPr lang="fr-FR" sz="1600" dirty="0" smtClean="0"/>
              <a:t> T </a:t>
            </a:r>
            <a:r>
              <a:rPr lang="fr-FR" sz="1600" dirty="0" err="1" smtClean="0"/>
              <a:t>cell</a:t>
            </a:r>
            <a:r>
              <a:rPr lang="fr-FR" sz="1600" dirty="0" smtClean="0"/>
              <a:t>  cluster of </a:t>
            </a:r>
            <a:r>
              <a:rPr lang="fr-FR" sz="1600" dirty="0" err="1" smtClean="0"/>
              <a:t>differnciation</a:t>
            </a:r>
            <a:r>
              <a:rPr lang="fr-FR" sz="1600" dirty="0" smtClean="0"/>
              <a:t> 8</a:t>
            </a:r>
            <a:endParaRPr lang="fr-FR" sz="1600" dirty="0"/>
          </a:p>
        </p:txBody>
      </p:sp>
      <p:pic>
        <p:nvPicPr>
          <p:cNvPr id="1027" name="Picture 3"/>
          <p:cNvPicPr>
            <a:picLocks noChangeAspect="1" noChangeArrowheads="1"/>
          </p:cNvPicPr>
          <p:nvPr/>
        </p:nvPicPr>
        <p:blipFill>
          <a:blip r:embed="rId2"/>
          <a:srcRect/>
          <a:stretch>
            <a:fillRect/>
          </a:stretch>
        </p:blipFill>
        <p:spPr bwMode="auto">
          <a:xfrm>
            <a:off x="428596" y="357166"/>
            <a:ext cx="8215370"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srcRect/>
          <a:stretch>
            <a:fillRect/>
          </a:stretch>
        </p:blipFill>
        <p:spPr bwMode="auto">
          <a:xfrm>
            <a:off x="0" y="0"/>
            <a:ext cx="8715375" cy="6858000"/>
          </a:xfrm>
          <a:prstGeom prst="rect">
            <a:avLst/>
          </a:prstGeom>
          <a:noFill/>
          <a:ln w="9525">
            <a:noFill/>
            <a:miter lim="800000"/>
            <a:headEnd/>
            <a:tailEnd/>
          </a:ln>
          <a:effectLst/>
        </p:spPr>
      </p:pic>
      <p:sp>
        <p:nvSpPr>
          <p:cNvPr id="3" name="ZoneTexte 2"/>
          <p:cNvSpPr txBox="1"/>
          <p:nvPr/>
        </p:nvSpPr>
        <p:spPr>
          <a:xfrm>
            <a:off x="5857884" y="1928802"/>
            <a:ext cx="2305439" cy="584775"/>
          </a:xfrm>
          <a:prstGeom prst="rect">
            <a:avLst/>
          </a:prstGeom>
          <a:noFill/>
        </p:spPr>
        <p:txBody>
          <a:bodyPr wrap="none" rtlCol="0">
            <a:spAutoFit/>
          </a:bodyPr>
          <a:lstStyle/>
          <a:p>
            <a:r>
              <a:rPr lang="fr-FR" sz="1600" dirty="0" smtClean="0">
                <a:latin typeface="Times New Roman" pitchFamily="18" charset="0"/>
                <a:cs typeface="Times New Roman" pitchFamily="18" charset="0"/>
              </a:rPr>
              <a:t>Action sur les </a:t>
            </a:r>
            <a:r>
              <a:rPr lang="fr-FR" sz="1600" dirty="0" err="1" smtClean="0">
                <a:latin typeface="Times New Roman" pitchFamily="18" charset="0"/>
                <a:cs typeface="Times New Roman" pitchFamily="18" charset="0"/>
              </a:rPr>
              <a:t>tachyzoites</a:t>
            </a:r>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extra-cellulaires</a:t>
            </a:r>
            <a:endParaRPr lang="fr-FR" sz="1600" dirty="0">
              <a:latin typeface="Times New Roman" pitchFamily="18" charset="0"/>
              <a:cs typeface="Times New Roman" pitchFamily="18" charset="0"/>
            </a:endParaRPr>
          </a:p>
        </p:txBody>
      </p:sp>
      <p:sp>
        <p:nvSpPr>
          <p:cNvPr id="5" name="Arc 4"/>
          <p:cNvSpPr/>
          <p:nvPr/>
        </p:nvSpPr>
        <p:spPr>
          <a:xfrm rot="20734420">
            <a:off x="0" y="285728"/>
            <a:ext cx="7929586" cy="2928958"/>
          </a:xfrm>
          <a:prstGeom prst="arc">
            <a:avLst>
              <a:gd name="adj1" fmla="val 16200000"/>
              <a:gd name="adj2" fmla="val 16085542"/>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9144000" cy="5262979"/>
          </a:xfrm>
          <a:prstGeom prst="rect">
            <a:avLst/>
          </a:prstGeom>
        </p:spPr>
        <p:txBody>
          <a:bodyPr wrap="square">
            <a:spAutoFit/>
          </a:bodyPr>
          <a:lstStyle/>
          <a:p>
            <a:r>
              <a:rPr lang="fr-FR" sz="2400" b="1" dirty="0" smtClean="0">
                <a:latin typeface="Times New Roman" pitchFamily="18" charset="0"/>
                <a:cs typeface="Times New Roman" pitchFamily="18" charset="0"/>
              </a:rPr>
              <a:t>5.2 Influence de la gestation sur la réponse immunitaire maternelle</a:t>
            </a:r>
          </a:p>
          <a:p>
            <a:endParaRPr lang="fr-FR" sz="2400" b="1"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Les modifications hormonales liées à la grossesse génèrent une réponse immunitaire de type Th2 au détriment d'une réponse Th1 protectrice ce qui favorise le passage </a:t>
            </a:r>
            <a:r>
              <a:rPr lang="fr-FR" sz="2400" dirty="0" err="1" smtClean="0">
                <a:latin typeface="Times New Roman" pitchFamily="18" charset="0"/>
                <a:cs typeface="Times New Roman" pitchFamily="18" charset="0"/>
              </a:rPr>
              <a:t>transplacentaire</a:t>
            </a:r>
            <a:r>
              <a:rPr lang="fr-FR" sz="2400" dirty="0" smtClean="0">
                <a:latin typeface="Times New Roman" pitchFamily="18" charset="0"/>
                <a:cs typeface="Times New Roman" pitchFamily="18" charset="0"/>
              </a:rPr>
              <a:t> du toxoplasme alors que les cellules NK induisent une protection partielle.</a:t>
            </a:r>
          </a:p>
          <a:p>
            <a:endParaRPr lang="fr-FR" sz="2400" dirty="0" smtClean="0">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Chez le fœtus, </a:t>
            </a:r>
            <a:r>
              <a:rPr lang="fr-FR" sz="2400" dirty="0" smtClean="0">
                <a:solidFill>
                  <a:srgbClr val="FF0000"/>
                </a:solidFill>
                <a:latin typeface="Times New Roman" pitchFamily="18" charset="0"/>
                <a:cs typeface="Times New Roman" pitchFamily="18" charset="0"/>
              </a:rPr>
              <a:t>l'immaturité du </a:t>
            </a:r>
            <a:r>
              <a:rPr lang="fr-FR" sz="2400" dirty="0" err="1" smtClean="0">
                <a:solidFill>
                  <a:srgbClr val="FF0000"/>
                </a:solidFill>
                <a:latin typeface="Times New Roman" pitchFamily="18" charset="0"/>
                <a:cs typeface="Times New Roman" pitchFamily="18" charset="0"/>
              </a:rPr>
              <a:t>SIm</a:t>
            </a:r>
            <a:r>
              <a:rPr lang="fr-FR" sz="2400" dirty="0" smtClean="0">
                <a:solidFill>
                  <a:srgbClr val="FF000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favorise l'infection </a:t>
            </a:r>
            <a:r>
              <a:rPr lang="fr-FR" sz="2400" dirty="0" err="1" smtClean="0">
                <a:latin typeface="Times New Roman" pitchFamily="18" charset="0"/>
                <a:cs typeface="Times New Roman" pitchFamily="18" charset="0"/>
              </a:rPr>
              <a:t>toxoplasmique</a:t>
            </a:r>
            <a:r>
              <a:rPr lang="fr-FR" sz="2400" dirty="0" smtClean="0">
                <a:latin typeface="Times New Roman" pitchFamily="18" charset="0"/>
                <a:cs typeface="Times New Roman" pitchFamily="18" charset="0"/>
              </a:rPr>
              <a:t>, par  production de </a:t>
            </a:r>
            <a:r>
              <a:rPr lang="fr-FR" sz="2400" dirty="0" smtClean="0">
                <a:solidFill>
                  <a:srgbClr val="FF0000"/>
                </a:solidFill>
                <a:latin typeface="Times New Roman" pitchFamily="18" charset="0"/>
                <a:cs typeface="Times New Roman" pitchFamily="18" charset="0"/>
              </a:rPr>
              <a:t>cytokines minime </a:t>
            </a:r>
            <a:r>
              <a:rPr lang="fr-FR" sz="2400" dirty="0" smtClean="0">
                <a:latin typeface="Times New Roman" pitchFamily="18" charset="0"/>
                <a:cs typeface="Times New Roman" pitchFamily="18" charset="0"/>
              </a:rPr>
              <a:t>et un faible taux de </a:t>
            </a:r>
            <a:r>
              <a:rPr lang="fr-FR" sz="2400" dirty="0" smtClean="0">
                <a:solidFill>
                  <a:srgbClr val="FF0000"/>
                </a:solidFill>
                <a:latin typeface="Times New Roman" pitchFamily="18" charset="0"/>
                <a:cs typeface="Times New Roman" pitchFamily="18" charset="0"/>
              </a:rPr>
              <a:t>cellules mémoires</a:t>
            </a:r>
            <a:r>
              <a:rPr lang="fr-FR" sz="2400" dirty="0" smtClean="0">
                <a:latin typeface="Times New Roman" pitchFamily="18" charset="0"/>
                <a:cs typeface="Times New Roman" pitchFamily="18" charset="0"/>
              </a:rPr>
              <a:t>. Les réponses cellulaires sont orientées vers un profil Th2, ainsi au cours du premier trimestre de la gestation, les cellules T présentent une faible reconnaissance antigénique qui est à l'origine de phénomènes de tolérance vis-à -vis de l'antigène </a:t>
            </a:r>
            <a:r>
              <a:rPr lang="fr-FR" sz="2400" dirty="0" err="1" smtClean="0">
                <a:latin typeface="Times New Roman" pitchFamily="18" charset="0"/>
                <a:cs typeface="Times New Roman" pitchFamily="18" charset="0"/>
              </a:rPr>
              <a:t>toxoplasmique</a:t>
            </a:r>
            <a:r>
              <a:rPr lang="fr-FR" sz="2400" dirty="0" smtClean="0">
                <a:latin typeface="Times New Roman" pitchFamily="18" charset="0"/>
                <a:cs typeface="Times New Roman" pitchFamily="18" charset="0"/>
              </a:rPr>
              <a:t>. </a:t>
            </a:r>
            <a:endParaRPr lang="fr-F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001156" cy="5940088"/>
          </a:xfrm>
          <a:prstGeom prst="rect">
            <a:avLst/>
          </a:prstGeom>
        </p:spPr>
        <p:txBody>
          <a:bodyPr wrap="square">
            <a:spAutoFit/>
          </a:bodyPr>
          <a:lstStyle/>
          <a:p>
            <a:pPr algn="ctr"/>
            <a:r>
              <a:rPr lang="fr-FR" sz="3600" b="1" dirty="0" smtClean="0">
                <a:latin typeface="Times New Roman" pitchFamily="18" charset="0"/>
                <a:cs typeface="Times New Roman" pitchFamily="18" charset="0"/>
              </a:rPr>
              <a:t>5.3 Physiopathologie </a:t>
            </a:r>
            <a:endParaRPr lang="fr-FR" sz="2800" b="1" dirty="0" smtClean="0">
              <a:latin typeface="Times New Roman" pitchFamily="18" charset="0"/>
              <a:cs typeface="Times New Roman" pitchFamily="18" charset="0"/>
            </a:endParaRPr>
          </a:p>
          <a:p>
            <a:r>
              <a:rPr lang="fr-FR" sz="3200" b="1" dirty="0" smtClean="0">
                <a:solidFill>
                  <a:srgbClr val="FF0000"/>
                </a:solidFill>
                <a:latin typeface="Times New Roman" pitchFamily="18" charset="0"/>
                <a:cs typeface="Times New Roman" pitchFamily="18" charset="0"/>
              </a:rPr>
              <a:t>5.3.1Toxoplasmose</a:t>
            </a:r>
            <a:r>
              <a:rPr lang="fr-FR" sz="3200"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acquise </a:t>
            </a:r>
          </a:p>
          <a:p>
            <a:pPr lvl="1">
              <a:buFont typeface="Wingdings" pitchFamily="2" charset="2"/>
              <a:buChar char="§"/>
            </a:pPr>
            <a:r>
              <a:rPr lang="fr-FR" sz="2800" b="1" dirty="0" smtClean="0">
                <a:latin typeface="Times New Roman" pitchFamily="18" charset="0"/>
                <a:cs typeface="Times New Roman" pitchFamily="18" charset="0"/>
              </a:rPr>
              <a:t>Première phase </a:t>
            </a:r>
          </a:p>
          <a:p>
            <a:r>
              <a:rPr lang="fr-FR" sz="2800" dirty="0" smtClean="0">
                <a:latin typeface="Times New Roman" pitchFamily="18" charset="0"/>
                <a:cs typeface="Times New Roman" pitchFamily="18" charset="0"/>
              </a:rPr>
              <a:t> </a:t>
            </a:r>
            <a:r>
              <a:rPr lang="fr-FR" sz="3200" dirty="0" smtClean="0">
                <a:latin typeface="Times New Roman" pitchFamily="18" charset="0"/>
                <a:cs typeface="Times New Roman" pitchFamily="18" charset="0"/>
              </a:rPr>
              <a:t>Dissémination</a:t>
            </a:r>
            <a:r>
              <a:rPr lang="fr-FR" sz="2800" dirty="0" smtClean="0">
                <a:latin typeface="Times New Roman" pitchFamily="18" charset="0"/>
                <a:cs typeface="Times New Roman" pitchFamily="18" charset="0"/>
              </a:rPr>
              <a:t> dans l’organisme. Les toxoplasmes pénètrent dans les cellules du système </a:t>
            </a:r>
            <a:r>
              <a:rPr lang="fr-FR" sz="2800" dirty="0" err="1" smtClean="0">
                <a:latin typeface="Times New Roman" pitchFamily="18" charset="0"/>
                <a:cs typeface="Times New Roman" pitchFamily="18" charset="0"/>
              </a:rPr>
              <a:t>histiomonocytaire</a:t>
            </a:r>
            <a:r>
              <a:rPr lang="fr-FR" sz="2800" dirty="0" smtClean="0">
                <a:latin typeface="Times New Roman" pitchFamily="18" charset="0"/>
                <a:cs typeface="Times New Roman" pitchFamily="18" charset="0"/>
              </a:rPr>
              <a:t> et s’y multiplient, libérés ils envahissent les cellules voisines diffusant dans tout l’organisme. </a:t>
            </a:r>
          </a:p>
          <a:p>
            <a:r>
              <a:rPr lang="fr-FR" sz="2800" dirty="0" smtClean="0">
                <a:latin typeface="Times New Roman" pitchFamily="18" charset="0"/>
                <a:cs typeface="Times New Roman" pitchFamily="18" charset="0"/>
              </a:rPr>
              <a:t>Le foie est le premier organe atteint.</a:t>
            </a:r>
          </a:p>
          <a:p>
            <a:r>
              <a:rPr lang="fr-FR" sz="2800" dirty="0" smtClean="0">
                <a:latin typeface="Times New Roman" pitchFamily="18" charset="0"/>
                <a:cs typeface="Times New Roman" pitchFamily="18" charset="0"/>
              </a:rPr>
              <a:t>Les tissus lymphoïdes.</a:t>
            </a:r>
          </a:p>
          <a:p>
            <a:r>
              <a:rPr lang="fr-FR" sz="2800" dirty="0" smtClean="0">
                <a:latin typeface="Times New Roman" pitchFamily="18" charset="0"/>
                <a:cs typeface="Times New Roman" pitchFamily="18" charset="0"/>
              </a:rPr>
              <a:t>le poumon, le cerveau, le tissu musculaire et la rétine.</a:t>
            </a:r>
          </a:p>
          <a:p>
            <a:r>
              <a:rPr lang="fr-FR" sz="2800" dirty="0" smtClean="0">
                <a:latin typeface="Times New Roman" pitchFamily="18" charset="0"/>
                <a:cs typeface="Times New Roman" pitchFamily="18" charset="0"/>
              </a:rPr>
              <a:t>Cette phase de dissémination dure environ 1 à 2 semaines chez un sujet immunocompétent. </a:t>
            </a:r>
          </a:p>
          <a:p>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428604"/>
            <a:ext cx="8143932" cy="5693866"/>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5.3.1Toxoplasmose</a:t>
            </a:r>
            <a:r>
              <a:rPr lang="fr-FR" sz="2800"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acquise </a:t>
            </a:r>
          </a:p>
          <a:p>
            <a:pPr>
              <a:buFont typeface="Wingdings" pitchFamily="2" charset="2"/>
              <a:buChar char="§"/>
            </a:pPr>
            <a:r>
              <a:rPr lang="fr-FR" sz="2800" b="1" dirty="0" smtClean="0">
                <a:latin typeface="Times New Roman" pitchFamily="18" charset="0"/>
                <a:cs typeface="Times New Roman" pitchFamily="18" charset="0"/>
              </a:rPr>
              <a:t> Deuxième phase </a:t>
            </a:r>
          </a:p>
          <a:p>
            <a:r>
              <a:rPr lang="fr-FR" sz="2800" dirty="0" smtClean="0">
                <a:latin typeface="Times New Roman" pitchFamily="18" charset="0"/>
                <a:cs typeface="Times New Roman" pitchFamily="18" charset="0"/>
              </a:rPr>
              <a:t>interviennent les défenses immunitaires de l’hôte, les </a:t>
            </a:r>
            <a:r>
              <a:rPr lang="fr-FR" sz="2800" dirty="0" err="1" smtClean="0">
                <a:latin typeface="Times New Roman" pitchFamily="18" charset="0"/>
                <a:cs typeface="Times New Roman" pitchFamily="18" charset="0"/>
              </a:rPr>
              <a:t>tachyzoites</a:t>
            </a:r>
            <a:r>
              <a:rPr lang="fr-FR" sz="2800" dirty="0" smtClean="0">
                <a:latin typeface="Times New Roman" pitchFamily="18" charset="0"/>
                <a:cs typeface="Times New Roman" pitchFamily="18" charset="0"/>
              </a:rPr>
              <a:t> sont lysés dès qu’ils sont libérés. Mais, dans les organes pauvres en anticorps, (œil, cerveau) la diffusion se poursuit.</a:t>
            </a:r>
          </a:p>
          <a:p>
            <a:endParaRPr lang="fr-FR" sz="2800" dirty="0" smtClean="0">
              <a:latin typeface="Times New Roman" pitchFamily="18" charset="0"/>
              <a:cs typeface="Times New Roman" pitchFamily="18" charset="0"/>
            </a:endParaRPr>
          </a:p>
          <a:p>
            <a:pPr>
              <a:buFont typeface="Wingdings" pitchFamily="2" charset="2"/>
              <a:buChar char="§"/>
            </a:pPr>
            <a:r>
              <a:rPr lang="fr-FR" sz="2800" b="1" dirty="0" smtClean="0">
                <a:latin typeface="Times New Roman" pitchFamily="18" charset="0"/>
                <a:cs typeface="Times New Roman" pitchFamily="18" charset="0"/>
              </a:rPr>
              <a:t>Troisième phase  </a:t>
            </a:r>
            <a:r>
              <a:rPr lang="fr-FR" sz="2800" dirty="0" smtClean="0">
                <a:latin typeface="Times New Roman" pitchFamily="18" charset="0"/>
                <a:cs typeface="Times New Roman" pitchFamily="18" charset="0"/>
              </a:rPr>
              <a:t>(la phase chronique )</a:t>
            </a:r>
            <a:endParaRPr lang="fr-FR" sz="2800" b="1" dirty="0" smtClean="0">
              <a:latin typeface="Times New Roman" pitchFamily="18" charset="0"/>
              <a:cs typeface="Times New Roman" pitchFamily="18" charset="0"/>
            </a:endParaRPr>
          </a:p>
          <a:p>
            <a:pPr>
              <a:buFont typeface="Wingdings" pitchFamily="2" charset="2"/>
              <a:buChar char="§"/>
            </a:pPr>
            <a:r>
              <a:rPr lang="fr-FR" sz="2800" dirty="0" smtClean="0">
                <a:latin typeface="Times New Roman" pitchFamily="18" charset="0"/>
                <a:cs typeface="Times New Roman" pitchFamily="18" charset="0"/>
              </a:rPr>
              <a:t> Les </a:t>
            </a:r>
            <a:r>
              <a:rPr lang="fr-FR" sz="2800" dirty="0" err="1" smtClean="0">
                <a:latin typeface="Times New Roman" pitchFamily="18" charset="0"/>
                <a:cs typeface="Times New Roman" pitchFamily="18" charset="0"/>
              </a:rPr>
              <a:t>bradyzoites</a:t>
            </a:r>
            <a:r>
              <a:rPr lang="fr-FR" sz="2800" dirty="0" smtClean="0">
                <a:latin typeface="Times New Roman" pitchFamily="18" charset="0"/>
                <a:cs typeface="Times New Roman" pitchFamily="18" charset="0"/>
              </a:rPr>
              <a:t> demeurent </a:t>
            </a:r>
            <a:r>
              <a:rPr lang="fr-FR" sz="2800" b="1" dirty="0" smtClean="0">
                <a:latin typeface="Times New Roman" pitchFamily="18" charset="0"/>
                <a:cs typeface="Times New Roman" pitchFamily="18" charset="0"/>
              </a:rPr>
              <a:t>IC</a:t>
            </a:r>
            <a:r>
              <a:rPr lang="fr-FR" sz="2800" dirty="0" smtClean="0">
                <a:latin typeface="Times New Roman" pitchFamily="18" charset="0"/>
                <a:cs typeface="Times New Roman" pitchFamily="18" charset="0"/>
              </a:rPr>
              <a:t> à l’intérieur des kystes. Ils continuent à s’y multiplier puis entrent dans un état de quiescence qui dure de nombreuses années. Les kystes se forment dans tous les tissus mais sont plus nombreux (œil, système nerveux central).</a:t>
            </a:r>
            <a:endParaRPr lang="fr-F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05068"/>
            <a:ext cx="8572560" cy="6494085"/>
          </a:xfrm>
          <a:prstGeom prst="rect">
            <a:avLst/>
          </a:prstGeom>
        </p:spPr>
        <p:txBody>
          <a:bodyPr wrap="square">
            <a:spAutoFit/>
          </a:bodyPr>
          <a:lstStyle/>
          <a:p>
            <a:pPr algn="ctr"/>
            <a:r>
              <a:rPr lang="fr-FR" sz="2800" b="1" dirty="0" smtClean="0">
                <a:latin typeface="Times New Roman" pitchFamily="18" charset="0"/>
                <a:cs typeface="Times New Roman" pitchFamily="18" charset="0"/>
              </a:rPr>
              <a:t>5.3 Physiopathologie </a:t>
            </a:r>
            <a:endParaRPr lang="fr-FR" sz="2000" b="1" dirty="0" smtClean="0">
              <a:latin typeface="Times New Roman" pitchFamily="18" charset="0"/>
              <a:cs typeface="Times New Roman" pitchFamily="18" charset="0"/>
            </a:endParaRPr>
          </a:p>
          <a:p>
            <a:r>
              <a:rPr lang="fr-FR" sz="2800" b="1" dirty="0" smtClean="0">
                <a:solidFill>
                  <a:srgbClr val="FF0000"/>
                </a:solidFill>
                <a:latin typeface="Times New Roman" pitchFamily="18" charset="0"/>
                <a:cs typeface="Times New Roman" pitchFamily="18" charset="0"/>
              </a:rPr>
              <a:t>5.3.2Toxoplasmose</a:t>
            </a:r>
            <a:r>
              <a:rPr lang="fr-FR" sz="2800"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congénitale :</a:t>
            </a:r>
            <a:r>
              <a:rPr lang="fr-FR" sz="2800" b="1" dirty="0" smtClean="0">
                <a:latin typeface="Times New Roman" pitchFamily="18" charset="0"/>
                <a:cs typeface="Times New Roman" pitchFamily="18" charset="0"/>
              </a:rPr>
              <a:t>(TC)</a:t>
            </a:r>
            <a:endParaRPr lang="fr-FR" sz="2400" b="1"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La TC est la conséquence d’une toxoplasmose maternelle acquise au cours de la grossesse.</a:t>
            </a:r>
          </a:p>
          <a:p>
            <a:r>
              <a:rPr lang="fr-FR" sz="2400" dirty="0" smtClean="0">
                <a:latin typeface="Times New Roman" pitchFamily="18" charset="0"/>
                <a:cs typeface="Times New Roman" pitchFamily="18" charset="0"/>
              </a:rPr>
              <a:t>Responsable  d’avortements spontanés ou de malformations.</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La transmission est déterminée par le passage </a:t>
            </a:r>
            <a:r>
              <a:rPr lang="fr-FR" sz="2400" dirty="0" err="1" smtClean="0">
                <a:latin typeface="Times New Roman" pitchFamily="18" charset="0"/>
                <a:cs typeface="Times New Roman" pitchFamily="18" charset="0"/>
              </a:rPr>
              <a:t>transplacentaire</a:t>
            </a:r>
            <a:r>
              <a:rPr lang="fr-FR" sz="2400" dirty="0" smtClean="0">
                <a:latin typeface="Times New Roman" pitchFamily="18" charset="0"/>
                <a:cs typeface="Times New Roman" pitchFamily="18" charset="0"/>
              </a:rPr>
              <a:t> du parasite au cours d’une </a:t>
            </a:r>
            <a:r>
              <a:rPr lang="fr-FR" sz="2400" dirty="0" err="1" smtClean="0">
                <a:latin typeface="Times New Roman" pitchFamily="18" charset="0"/>
                <a:cs typeface="Times New Roman" pitchFamily="18" charset="0"/>
              </a:rPr>
              <a:t>parasitémie</a:t>
            </a:r>
            <a:r>
              <a:rPr lang="fr-FR" sz="2400" dirty="0" smtClean="0">
                <a:latin typeface="Times New Roman" pitchFamily="18" charset="0"/>
                <a:cs typeface="Times New Roman" pitchFamily="18" charset="0"/>
              </a:rPr>
              <a:t> maternelle suite à une primo infection. Cette transmission parasitaire dépend de la structure et de l’irrigation placentaire, le placenta pourrait  retarder la transmission parasitaire de la mère au fœtus de plusieurs semaines après une séroconversion maternelle.</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La fréquence de transmission </a:t>
            </a:r>
            <a:r>
              <a:rPr lang="fr-FR" sz="2400" dirty="0" err="1" smtClean="0">
                <a:latin typeface="Times New Roman" pitchFamily="18" charset="0"/>
                <a:cs typeface="Times New Roman" pitchFamily="18" charset="0"/>
              </a:rPr>
              <a:t>materno</a:t>
            </a:r>
            <a:r>
              <a:rPr lang="fr-FR" sz="2400" dirty="0" smtClean="0">
                <a:latin typeface="Times New Roman" pitchFamily="18" charset="0"/>
                <a:cs typeface="Times New Roman" pitchFamily="18" charset="0"/>
              </a:rPr>
              <a:t>-</a:t>
            </a:r>
            <a:r>
              <a:rPr lang="fr-FR" sz="2400" dirty="0" err="1" smtClean="0">
                <a:latin typeface="Times New Roman" pitchFamily="18" charset="0"/>
                <a:cs typeface="Times New Roman" pitchFamily="18" charset="0"/>
              </a:rPr>
              <a:t>foetale</a:t>
            </a:r>
            <a:r>
              <a:rPr lang="fr-FR" sz="2400" dirty="0" smtClean="0">
                <a:latin typeface="Times New Roman" pitchFamily="18" charset="0"/>
                <a:cs typeface="Times New Roman" pitchFamily="18" charset="0"/>
              </a:rPr>
              <a:t> est proportionnelle à la taille du placenta au cours de la grossesse, alors que la sévérité des lésions est liée à l’âge du fœtus au moment de l’infection maternelle.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428597" y="1214422"/>
            <a:ext cx="7967692" cy="3571900"/>
          </a:xfrm>
          <a:prstGeom prst="rect">
            <a:avLst/>
          </a:prstGeom>
          <a:noFill/>
          <a:ln w="9525">
            <a:noFill/>
            <a:miter lim="800000"/>
            <a:headEnd/>
            <a:tailEnd/>
          </a:ln>
          <a:effectLst/>
        </p:spPr>
      </p:pic>
      <p:sp>
        <p:nvSpPr>
          <p:cNvPr id="3" name="Rectangle 2"/>
          <p:cNvSpPr/>
          <p:nvPr/>
        </p:nvSpPr>
        <p:spPr>
          <a:xfrm>
            <a:off x="285720" y="5000636"/>
            <a:ext cx="8572560" cy="707886"/>
          </a:xfrm>
          <a:prstGeom prst="rect">
            <a:avLst/>
          </a:prstGeom>
        </p:spPr>
        <p:txBody>
          <a:bodyPr wrap="square">
            <a:spAutoFit/>
          </a:bodyPr>
          <a:lstStyle/>
          <a:p>
            <a:r>
              <a:rPr lang="fr-FR" sz="2000" dirty="0" smtClean="0">
                <a:latin typeface="Times New Roman" pitchFamily="18" charset="0"/>
                <a:cs typeface="Times New Roman" pitchFamily="18" charset="0"/>
              </a:rPr>
              <a:t>Tableau 1 : Taux de transmission </a:t>
            </a:r>
            <a:r>
              <a:rPr lang="fr-FR" sz="2000" dirty="0" err="1" smtClean="0">
                <a:latin typeface="Times New Roman" pitchFamily="18" charset="0"/>
                <a:cs typeface="Times New Roman" pitchFamily="18" charset="0"/>
              </a:rPr>
              <a:t>materno</a:t>
            </a:r>
            <a:r>
              <a:rPr lang="fr-FR" sz="2000" dirty="0" smtClean="0">
                <a:latin typeface="Times New Roman" pitchFamily="18" charset="0"/>
                <a:cs typeface="Times New Roman" pitchFamily="18" charset="0"/>
              </a:rPr>
              <a:t>-fœtale de l’infection </a:t>
            </a:r>
            <a:r>
              <a:rPr lang="fr-FR" sz="2000" dirty="0" err="1" smtClean="0">
                <a:latin typeface="Times New Roman" pitchFamily="18" charset="0"/>
                <a:cs typeface="Times New Roman" pitchFamily="18" charset="0"/>
              </a:rPr>
              <a:t>toxoplasmique</a:t>
            </a:r>
            <a:r>
              <a:rPr lang="fr-FR" sz="2000" dirty="0" smtClean="0">
                <a:latin typeface="Times New Roman" pitchFamily="18" charset="0"/>
                <a:cs typeface="Times New Roman" pitchFamily="18" charset="0"/>
              </a:rPr>
              <a:t> en fonction du stade de grossesse. D’après Ambroise –Thomas et al.</a:t>
            </a:r>
            <a:endParaRPr lang="fr-FR" sz="2000" dirty="0">
              <a:latin typeface="Times New Roman" pitchFamily="18" charset="0"/>
              <a:cs typeface="Times New Roman" pitchFamily="18" charset="0"/>
            </a:endParaRPr>
          </a:p>
        </p:txBody>
      </p:sp>
      <p:sp>
        <p:nvSpPr>
          <p:cNvPr id="4" name="Rectangle 3"/>
          <p:cNvSpPr/>
          <p:nvPr/>
        </p:nvSpPr>
        <p:spPr>
          <a:xfrm>
            <a:off x="1345580" y="428604"/>
            <a:ext cx="3583610"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Toxoplasmose</a:t>
            </a:r>
            <a:r>
              <a:rPr lang="fr-FR" sz="2400"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congénitale</a:t>
            </a:r>
            <a:endParaRPr lang="fr-FR"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214422"/>
            <a:ext cx="8072494" cy="4524315"/>
          </a:xfrm>
          <a:prstGeom prst="rect">
            <a:avLst/>
          </a:prstGeom>
        </p:spPr>
        <p:txBody>
          <a:bodyPr wrap="square">
            <a:spAutoFit/>
          </a:bodyPr>
          <a:lstStyle/>
          <a:p>
            <a:r>
              <a:rPr lang="fr-FR" sz="3600" b="1" dirty="0" smtClean="0">
                <a:latin typeface="Times New Roman" pitchFamily="18" charset="0"/>
                <a:cs typeface="Times New Roman" pitchFamily="18" charset="0"/>
              </a:rPr>
              <a:t>6. CLINIQUE </a:t>
            </a:r>
          </a:p>
          <a:p>
            <a:r>
              <a:rPr lang="fr-FR" sz="3600" dirty="0" smtClean="0">
                <a:latin typeface="Times New Roman" pitchFamily="18" charset="0"/>
                <a:cs typeface="Times New Roman" pitchFamily="18" charset="0"/>
              </a:rPr>
              <a:t>Il existe 3 formes cliniques sont :</a:t>
            </a:r>
          </a:p>
          <a:p>
            <a:pPr>
              <a:buNone/>
            </a:pPr>
            <a:endParaRPr lang="fr-FR" sz="3600" i="1" dirty="0" smtClean="0">
              <a:latin typeface="Times New Roman" pitchFamily="18" charset="0"/>
              <a:cs typeface="Times New Roman" pitchFamily="18" charset="0"/>
            </a:endParaRPr>
          </a:p>
          <a:p>
            <a:pPr>
              <a:buFont typeface="Wingdings" pitchFamily="2" charset="2"/>
              <a:buChar char="Ø"/>
            </a:pPr>
            <a:r>
              <a:rPr lang="fr-FR" sz="3600" dirty="0" smtClean="0">
                <a:latin typeface="Times New Roman" pitchFamily="18" charset="0"/>
                <a:cs typeface="Times New Roman" pitchFamily="18" charset="0"/>
              </a:rPr>
              <a:t>La toxoplasmose acquise, en général inapparente ou bénigne</a:t>
            </a:r>
          </a:p>
          <a:p>
            <a:pPr>
              <a:buFont typeface="Wingdings" pitchFamily="2" charset="2"/>
              <a:buChar char="Ø"/>
            </a:pPr>
            <a:r>
              <a:rPr lang="fr-FR" sz="3600" dirty="0" smtClean="0">
                <a:latin typeface="Times New Roman" pitchFamily="18" charset="0"/>
                <a:cs typeface="Times New Roman" pitchFamily="18" charset="0"/>
              </a:rPr>
              <a:t> La toxoplasmose congénitale qui peut être à l’origine de fœtopathies grave </a:t>
            </a:r>
          </a:p>
          <a:p>
            <a:pPr>
              <a:buFont typeface="Wingdings" pitchFamily="2" charset="2"/>
              <a:buChar char="Ø"/>
            </a:pPr>
            <a:r>
              <a:rPr lang="fr-FR" sz="3600" dirty="0" smtClean="0">
                <a:latin typeface="Times New Roman" pitchFamily="18" charset="0"/>
                <a:cs typeface="Times New Roman" pitchFamily="18" charset="0"/>
              </a:rPr>
              <a:t> La toxoplasmose de l’immunodéprimé</a:t>
            </a:r>
            <a:r>
              <a:rPr lang="fr-FR" sz="3600" dirty="0" smtClean="0"/>
              <a:t>. </a:t>
            </a:r>
            <a:endParaRPr lang="fr-FR"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858280" cy="6063198"/>
          </a:xfrm>
          <a:prstGeom prst="rect">
            <a:avLst/>
          </a:prstGeom>
        </p:spPr>
        <p:txBody>
          <a:bodyPr wrap="square">
            <a:spAutoFit/>
          </a:bodyPr>
          <a:lstStyle/>
          <a:p>
            <a:r>
              <a:rPr lang="fr-FR" sz="2800" b="1" dirty="0" smtClean="0">
                <a:latin typeface="Times New Roman" pitchFamily="18" charset="0"/>
                <a:cs typeface="Times New Roman" pitchFamily="18" charset="0"/>
              </a:rPr>
              <a:t>6. CLINIQUE </a:t>
            </a:r>
          </a:p>
          <a:p>
            <a:r>
              <a:rPr lang="fr-FR" sz="2400" b="1" dirty="0" smtClean="0">
                <a:solidFill>
                  <a:srgbClr val="FF0000"/>
                </a:solidFill>
                <a:latin typeface="Times New Roman" pitchFamily="18" charset="0"/>
                <a:cs typeface="Times New Roman" pitchFamily="18" charset="0"/>
              </a:rPr>
              <a:t>6.1.</a:t>
            </a:r>
            <a:r>
              <a:rPr lang="fr-FR" sz="2400" b="1"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Toxoplasmose acquise du sujet immunocompétent</a:t>
            </a:r>
          </a:p>
          <a:p>
            <a:r>
              <a:rPr lang="fr-FR" sz="2400" dirty="0" smtClean="0">
                <a:latin typeface="Times New Roman" pitchFamily="18" charset="0"/>
                <a:cs typeface="Times New Roman" pitchFamily="18" charset="0"/>
              </a:rPr>
              <a:t>Elle </a:t>
            </a:r>
            <a:r>
              <a:rPr lang="fr-FR" sz="2400" dirty="0">
                <a:latin typeface="Times New Roman" pitchFamily="18" charset="0"/>
                <a:cs typeface="Times New Roman" pitchFamily="18" charset="0"/>
              </a:rPr>
              <a:t>est asymptomatique dans plus de 80% des cas. </a:t>
            </a:r>
          </a:p>
          <a:p>
            <a:r>
              <a:rPr lang="fr-FR" sz="2400" dirty="0">
                <a:latin typeface="Times New Roman" pitchFamily="18" charset="0"/>
                <a:cs typeface="Times New Roman" pitchFamily="18" charset="0"/>
              </a:rPr>
              <a:t>Les formes symptomatiques associent fièvre, adénopathies et asthénie. </a:t>
            </a:r>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 Fébricule</a:t>
            </a:r>
          </a:p>
          <a:p>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dure quelques jours ou quelques semaines et va disparaître spontanément.</a:t>
            </a:r>
          </a:p>
          <a:p>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 Adénopathies</a:t>
            </a:r>
            <a:endParaRPr lang="fr-FR" sz="2400" b="1" dirty="0">
              <a:latin typeface="Times New Roman" pitchFamily="18" charset="0"/>
              <a:cs typeface="Times New Roman" pitchFamily="18" charset="0"/>
            </a:endParaRPr>
          </a:p>
          <a:p>
            <a:r>
              <a:rPr lang="fr-FR" sz="2400" dirty="0" smtClean="0">
                <a:latin typeface="Times New Roman" pitchFamily="18" charset="0"/>
                <a:cs typeface="Times New Roman" pitchFamily="18" charset="0"/>
              </a:rPr>
              <a:t>Cervicales</a:t>
            </a:r>
            <a:r>
              <a:rPr lang="fr-FR" sz="2400" dirty="0">
                <a:latin typeface="Times New Roman" pitchFamily="18" charset="0"/>
                <a:cs typeface="Times New Roman" pitchFamily="18" charset="0"/>
              </a:rPr>
              <a:t>, peu volumineuses, mais les autres territoires ganglionnaires peuvent </a:t>
            </a:r>
            <a:r>
              <a:rPr lang="fr-FR" sz="2400" dirty="0" smtClean="0">
                <a:latin typeface="Times New Roman" pitchFamily="18" charset="0"/>
                <a:cs typeface="Times New Roman" pitchFamily="18" charset="0"/>
              </a:rPr>
              <a:t>être atteints</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Asthénie</a:t>
            </a:r>
          </a:p>
          <a:p>
            <a:r>
              <a:rPr lang="fr-FR" sz="2400" b="1"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peut être profonde et persister plusieurs mois</a:t>
            </a:r>
            <a:r>
              <a:rPr lang="fr-FR" sz="2400" dirty="0" smtClean="0">
                <a:latin typeface="Times New Roman" pitchFamily="18" charset="0"/>
                <a:cs typeface="Times New Roman" pitchFamily="18" charset="0"/>
              </a:rPr>
              <a:t>.</a:t>
            </a:r>
          </a:p>
          <a:p>
            <a:r>
              <a:rPr lang="fr-FR" sz="2400" dirty="0" smtClean="0">
                <a:latin typeface="Times New Roman" pitchFamily="18" charset="0"/>
                <a:cs typeface="Times New Roman" pitchFamily="18" charset="0"/>
              </a:rPr>
              <a:t> L’évolution: </a:t>
            </a:r>
            <a:r>
              <a:rPr lang="fr-FR" sz="2400" dirty="0">
                <a:latin typeface="Times New Roman" pitchFamily="18" charset="0"/>
                <a:cs typeface="Times New Roman" pitchFamily="18" charset="0"/>
              </a:rPr>
              <a:t>habituellement bénigne </a:t>
            </a:r>
            <a:r>
              <a:rPr lang="fr-FR" sz="2400" dirty="0" smtClean="0">
                <a:latin typeface="Times New Roman" pitchFamily="18" charset="0"/>
                <a:cs typeface="Times New Roman" pitchFamily="18" charset="0"/>
              </a:rPr>
              <a:t>et la </a:t>
            </a:r>
            <a:r>
              <a:rPr lang="fr-FR" sz="2400" dirty="0">
                <a:latin typeface="Times New Roman" pitchFamily="18" charset="0"/>
                <a:cs typeface="Times New Roman" pitchFamily="18" charset="0"/>
              </a:rPr>
              <a:t>guérison spontanée.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Le diagnostic de certitude est basé sur la sérologie.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84-1. Girl with hydrocephalus due to congenital toxoplasmosis."/>
          <p:cNvPicPr>
            <a:picLocks noChangeAspect="1" noChangeArrowheads="1"/>
          </p:cNvPicPr>
          <p:nvPr/>
        </p:nvPicPr>
        <p:blipFill>
          <a:blip r:embed="rId2"/>
          <a:srcRect/>
          <a:stretch>
            <a:fillRect/>
          </a:stretch>
        </p:blipFill>
        <p:spPr bwMode="auto">
          <a:xfrm>
            <a:off x="1285852" y="3857628"/>
            <a:ext cx="7668011" cy="2571768"/>
          </a:xfrm>
          <a:prstGeom prst="rect">
            <a:avLst/>
          </a:prstGeom>
          <a:noFill/>
        </p:spPr>
      </p:pic>
      <p:sp>
        <p:nvSpPr>
          <p:cNvPr id="3" name="Rectangle 2"/>
          <p:cNvSpPr/>
          <p:nvPr/>
        </p:nvSpPr>
        <p:spPr>
          <a:xfrm>
            <a:off x="357158" y="500042"/>
            <a:ext cx="8358246" cy="2708434"/>
          </a:xfrm>
          <a:prstGeom prst="rect">
            <a:avLst/>
          </a:prstGeom>
        </p:spPr>
        <p:txBody>
          <a:bodyPr wrap="square">
            <a:spAutoFit/>
          </a:bodyPr>
          <a:lstStyle/>
          <a:p>
            <a:endParaRPr lang="fr-FR" dirty="0"/>
          </a:p>
          <a:p>
            <a:r>
              <a:rPr lang="fr-FR" sz="2800" b="1" dirty="0" smtClean="0">
                <a:latin typeface="Times New Roman" pitchFamily="18" charset="0"/>
                <a:cs typeface="Times New Roman" pitchFamily="18" charset="0"/>
              </a:rPr>
              <a:t>6. CLINIQUE </a:t>
            </a:r>
          </a:p>
          <a:p>
            <a:r>
              <a:rPr lang="fr-FR" sz="2800" b="1" dirty="0" smtClean="0">
                <a:solidFill>
                  <a:srgbClr val="FF0000"/>
                </a:solidFill>
                <a:latin typeface="Times New Roman" pitchFamily="18" charset="0"/>
                <a:cs typeface="Times New Roman" pitchFamily="18" charset="0"/>
              </a:rPr>
              <a:t>6.2 Toxoplasmose </a:t>
            </a:r>
            <a:r>
              <a:rPr lang="fr-FR" sz="2800" b="1" dirty="0">
                <a:solidFill>
                  <a:srgbClr val="FF0000"/>
                </a:solidFill>
                <a:latin typeface="Times New Roman" pitchFamily="18" charset="0"/>
                <a:cs typeface="Times New Roman" pitchFamily="18" charset="0"/>
              </a:rPr>
              <a:t>congénitale </a:t>
            </a:r>
            <a:endParaRPr lang="fr-FR" b="1" dirty="0" smtClean="0">
              <a:solidFill>
                <a:srgbClr val="FF0000"/>
              </a:solidFill>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La </a:t>
            </a:r>
            <a:r>
              <a:rPr lang="fr-FR" sz="2400" b="1" dirty="0">
                <a:latin typeface="Times New Roman" pitchFamily="18" charset="0"/>
                <a:cs typeface="Times New Roman" pitchFamily="18" charset="0"/>
              </a:rPr>
              <a:t>forme majeure : </a:t>
            </a:r>
            <a:r>
              <a:rPr lang="fr-FR" sz="2400" b="1" dirty="0" err="1" smtClean="0">
                <a:latin typeface="Times New Roman" pitchFamily="18" charset="0"/>
                <a:cs typeface="Times New Roman" pitchFamily="18" charset="0"/>
              </a:rPr>
              <a:t>encéphalo</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méningo-myélite</a:t>
            </a:r>
            <a:r>
              <a:rPr lang="fr-FR" sz="2400" b="1" dirty="0" smtClean="0">
                <a:latin typeface="Times New Roman" pitchFamily="18" charset="0"/>
                <a:cs typeface="Times New Roman" pitchFamily="18" charset="0"/>
              </a:rPr>
              <a:t> </a:t>
            </a:r>
            <a:r>
              <a:rPr lang="fr-FR" sz="2400" b="1" dirty="0" err="1">
                <a:latin typeface="Times New Roman" pitchFamily="18" charset="0"/>
                <a:cs typeface="Times New Roman" pitchFamily="18" charset="0"/>
              </a:rPr>
              <a:t>toxoplasmique</a:t>
            </a:r>
            <a:r>
              <a:rPr lang="fr-FR" sz="2400" b="1" dirty="0">
                <a:latin typeface="Times New Roman" pitchFamily="18" charset="0"/>
                <a:cs typeface="Times New Roman" pitchFamily="18" charset="0"/>
              </a:rPr>
              <a:t> </a:t>
            </a:r>
          </a:p>
          <a:p>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Les formes viscérales </a:t>
            </a:r>
          </a:p>
          <a:p>
            <a:pPr>
              <a:buFontTx/>
              <a:buChar char="-"/>
            </a:pPr>
            <a:r>
              <a:rPr lang="fr-FR" sz="2400" b="1" dirty="0" smtClean="0">
                <a:latin typeface="Times New Roman" pitchFamily="18" charset="0"/>
                <a:cs typeface="Times New Roman" pitchFamily="18" charset="0"/>
              </a:rPr>
              <a:t>Les </a:t>
            </a:r>
            <a:r>
              <a:rPr lang="fr-FR" sz="2400" b="1" dirty="0">
                <a:latin typeface="Times New Roman" pitchFamily="18" charset="0"/>
                <a:cs typeface="Times New Roman" pitchFamily="18" charset="0"/>
              </a:rPr>
              <a:t>formes dégradées ou retardées (</a:t>
            </a:r>
            <a:r>
              <a:rPr lang="fr-FR" sz="2400" b="1" dirty="0" err="1">
                <a:latin typeface="Times New Roman" pitchFamily="18" charset="0"/>
                <a:cs typeface="Times New Roman" pitchFamily="18" charset="0"/>
              </a:rPr>
              <a:t>Chorio</a:t>
            </a:r>
            <a:r>
              <a:rPr lang="fr-FR" sz="2400" b="1" dirty="0">
                <a:latin typeface="Times New Roman" pitchFamily="18" charset="0"/>
                <a:cs typeface="Times New Roman" pitchFamily="18" charset="0"/>
              </a:rPr>
              <a:t>-rétinite) </a:t>
            </a:r>
            <a:endParaRPr lang="fr-FR" sz="2400" dirty="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 </a:t>
            </a:r>
            <a:r>
              <a:rPr lang="fr-FR" sz="2400" b="1" dirty="0">
                <a:latin typeface="Times New Roman" pitchFamily="18" charset="0"/>
                <a:cs typeface="Times New Roman" pitchFamily="18" charset="0"/>
              </a:rPr>
              <a:t>Les formes inapparentes ou infra-cliniques à la </a:t>
            </a:r>
            <a:r>
              <a:rPr lang="fr-FR" sz="2400" b="1" dirty="0" smtClean="0">
                <a:latin typeface="Times New Roman" pitchFamily="18" charset="0"/>
                <a:cs typeface="Times New Roman" pitchFamily="18" charset="0"/>
              </a:rPr>
              <a:t>naissance</a:t>
            </a:r>
            <a:endParaRPr lang="fr-FR" sz="2400" b="1" dirty="0">
              <a:latin typeface="Times New Roman" pitchFamily="18" charset="0"/>
              <a:cs typeface="Times New Roman" pitchFamily="18" charset="0"/>
            </a:endParaRPr>
          </a:p>
        </p:txBody>
      </p:sp>
      <p:sp>
        <p:nvSpPr>
          <p:cNvPr id="4" name="Rectangle 3"/>
          <p:cNvSpPr/>
          <p:nvPr/>
        </p:nvSpPr>
        <p:spPr>
          <a:xfrm>
            <a:off x="6000760" y="6488668"/>
            <a:ext cx="2909323" cy="369332"/>
          </a:xfrm>
          <a:prstGeom prst="rect">
            <a:avLst/>
          </a:prstGeom>
        </p:spPr>
        <p:txBody>
          <a:bodyPr wrap="none">
            <a:spAutoFit/>
          </a:bodyPr>
          <a:lstStyle/>
          <a:p>
            <a:r>
              <a:rPr lang="fr-FR" dirty="0" err="1" smtClean="0"/>
              <a:t>Dubey</a:t>
            </a:r>
            <a:r>
              <a:rPr lang="fr-FR" dirty="0" smtClean="0"/>
              <a:t> J.P., Beattie C.P., 1988 </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latin typeface="Times New Roman" pitchFamily="18" charset="0"/>
                <a:cs typeface="Times New Roman" pitchFamily="18" charset="0"/>
              </a:rPr>
              <a:t>1.Définition</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142984"/>
            <a:ext cx="8229600" cy="4983179"/>
          </a:xfrm>
        </p:spPr>
        <p:txBody>
          <a:bodyPr>
            <a:normAutofit fontScale="25000" lnSpcReduction="20000"/>
          </a:bodyPr>
          <a:lstStyle/>
          <a:p>
            <a:endParaRPr lang="fr-FR" dirty="0"/>
          </a:p>
          <a:p>
            <a:r>
              <a:rPr lang="fr-FR" sz="11200" dirty="0">
                <a:latin typeface="Times New Roman" pitchFamily="18" charset="0"/>
                <a:cs typeface="Times New Roman" pitchFamily="18" charset="0"/>
              </a:rPr>
              <a:t>La toxoplasmose est une parasitose </a:t>
            </a:r>
            <a:r>
              <a:rPr lang="fr-FR" sz="11200" dirty="0" smtClean="0">
                <a:latin typeface="Times New Roman" pitchFamily="18" charset="0"/>
                <a:cs typeface="Times New Roman" pitchFamily="18" charset="0"/>
              </a:rPr>
              <a:t>cosmopolite causée par </a:t>
            </a:r>
            <a:r>
              <a:rPr lang="fr-FR" sz="11200" dirty="0">
                <a:latin typeface="Times New Roman" pitchFamily="18" charset="0"/>
                <a:cs typeface="Times New Roman" pitchFamily="18" charset="0"/>
              </a:rPr>
              <a:t>un protozoaire : </a:t>
            </a:r>
            <a:r>
              <a:rPr lang="fr-FR" sz="11200" b="1" i="1" dirty="0" err="1">
                <a:solidFill>
                  <a:srgbClr val="FF0000"/>
                </a:solidFill>
                <a:latin typeface="Times New Roman" pitchFamily="18" charset="0"/>
                <a:cs typeface="Times New Roman" pitchFamily="18" charset="0"/>
              </a:rPr>
              <a:t>Toxoplasma</a:t>
            </a:r>
            <a:r>
              <a:rPr lang="fr-FR" sz="11200" b="1" dirty="0">
                <a:solidFill>
                  <a:srgbClr val="FF0000"/>
                </a:solidFill>
                <a:latin typeface="Times New Roman" pitchFamily="18" charset="0"/>
                <a:cs typeface="Times New Roman" pitchFamily="18" charset="0"/>
              </a:rPr>
              <a:t> </a:t>
            </a:r>
            <a:r>
              <a:rPr lang="fr-FR" sz="11200" b="1" i="1" dirty="0" err="1">
                <a:solidFill>
                  <a:srgbClr val="FF0000"/>
                </a:solidFill>
                <a:latin typeface="Times New Roman" pitchFamily="18" charset="0"/>
                <a:cs typeface="Times New Roman" pitchFamily="18" charset="0"/>
              </a:rPr>
              <a:t>gondii</a:t>
            </a:r>
            <a:r>
              <a:rPr lang="fr-FR" sz="11200" b="1" dirty="0">
                <a:solidFill>
                  <a:srgbClr val="FF0000"/>
                </a:solidFill>
                <a:latin typeface="Times New Roman" pitchFamily="18" charset="0"/>
                <a:cs typeface="Times New Roman" pitchFamily="18" charset="0"/>
              </a:rPr>
              <a:t>. </a:t>
            </a:r>
            <a:endParaRPr lang="fr-FR" sz="11200" b="1" dirty="0" smtClean="0">
              <a:solidFill>
                <a:srgbClr val="FF0000"/>
              </a:solidFill>
              <a:latin typeface="Times New Roman" pitchFamily="18" charset="0"/>
              <a:cs typeface="Times New Roman" pitchFamily="18" charset="0"/>
            </a:endParaRPr>
          </a:p>
          <a:p>
            <a:r>
              <a:rPr lang="fr-FR" sz="11200" dirty="0" err="1" smtClean="0">
                <a:latin typeface="Times New Roman" pitchFamily="18" charset="0"/>
                <a:cs typeface="Times New Roman" pitchFamily="18" charset="0"/>
              </a:rPr>
              <a:t>Toxo</a:t>
            </a:r>
            <a:r>
              <a:rPr lang="fr-FR" sz="11200" dirty="0" smtClean="0">
                <a:latin typeface="Times New Roman" pitchFamily="18" charset="0"/>
                <a:cs typeface="Times New Roman" pitchFamily="18" charset="0"/>
              </a:rPr>
              <a:t>: arc, plasma: cellule</a:t>
            </a:r>
          </a:p>
          <a:p>
            <a:pPr>
              <a:buNone/>
            </a:pPr>
            <a:endParaRPr lang="fr-FR" sz="11200" dirty="0" smtClean="0">
              <a:latin typeface="Times New Roman" pitchFamily="18" charset="0"/>
              <a:cs typeface="Times New Roman" pitchFamily="18" charset="0"/>
            </a:endParaRPr>
          </a:p>
          <a:p>
            <a:r>
              <a:rPr lang="fr-FR" sz="11200" dirty="0" smtClean="0">
                <a:latin typeface="Times New Roman" pitchFamily="18" charset="0"/>
                <a:cs typeface="Times New Roman" pitchFamily="18" charset="0"/>
              </a:rPr>
              <a:t>Découverte par Nicolle et Manceau en 1908 chez un rongeur </a:t>
            </a:r>
            <a:r>
              <a:rPr lang="fr-FR" sz="11200" i="1" dirty="0" err="1" smtClean="0">
                <a:latin typeface="Times New Roman" pitchFamily="18" charset="0"/>
                <a:cs typeface="Times New Roman" pitchFamily="18" charset="0"/>
              </a:rPr>
              <a:t>Ctenodactylus</a:t>
            </a:r>
            <a:r>
              <a:rPr lang="fr-FR" sz="11200" dirty="0" smtClean="0">
                <a:latin typeface="Times New Roman" pitchFamily="18" charset="0"/>
                <a:cs typeface="Times New Roman" pitchFamily="18" charset="0"/>
              </a:rPr>
              <a:t> </a:t>
            </a:r>
            <a:r>
              <a:rPr lang="fr-FR" sz="11200" i="1" dirty="0" err="1" smtClean="0">
                <a:latin typeface="Times New Roman" pitchFamily="18" charset="0"/>
                <a:cs typeface="Times New Roman" pitchFamily="18" charset="0"/>
              </a:rPr>
              <a:t>gundi</a:t>
            </a:r>
            <a:r>
              <a:rPr lang="fr-FR" sz="11200" i="1" dirty="0" smtClean="0">
                <a:latin typeface="Times New Roman" pitchFamily="18" charset="0"/>
                <a:cs typeface="Times New Roman" pitchFamily="18" charset="0"/>
              </a:rPr>
              <a:t> à </a:t>
            </a:r>
            <a:r>
              <a:rPr lang="fr-FR" sz="11200" dirty="0" smtClean="0">
                <a:latin typeface="Times New Roman" pitchFamily="18" charset="0"/>
                <a:cs typeface="Times New Roman" pitchFamily="18" charset="0"/>
              </a:rPr>
              <a:t>l’IP de Tunis.</a:t>
            </a:r>
          </a:p>
          <a:p>
            <a:r>
              <a:rPr lang="fr-FR" sz="11200" dirty="0" smtClean="0">
                <a:latin typeface="Times New Roman" pitchFamily="18" charset="0"/>
                <a:cs typeface="Times New Roman" pitchFamily="18" charset="0"/>
              </a:rPr>
              <a:t>Parasitose bénigne  sauf si</a:t>
            </a:r>
          </a:p>
          <a:p>
            <a:pPr>
              <a:buFont typeface="Wingdings" charset="2"/>
              <a:buNone/>
            </a:pPr>
            <a:r>
              <a:rPr lang="fr-FR" sz="11200" dirty="0" smtClean="0">
                <a:latin typeface="Times New Roman" pitchFamily="18" charset="0"/>
                <a:cs typeface="Times New Roman" pitchFamily="18" charset="0"/>
              </a:rPr>
              <a:t>		• Femme enceinte </a:t>
            </a:r>
          </a:p>
          <a:p>
            <a:pPr>
              <a:buFont typeface="Wingdings" charset="2"/>
              <a:buNone/>
            </a:pPr>
            <a:r>
              <a:rPr lang="fr-FR" sz="11200" dirty="0" smtClean="0">
                <a:latin typeface="Times New Roman" pitchFamily="18" charset="0"/>
                <a:cs typeface="Times New Roman" pitchFamily="18" charset="0"/>
              </a:rPr>
              <a:t>		• Immunodéprimé</a:t>
            </a:r>
          </a:p>
          <a:p>
            <a:pPr>
              <a:buNone/>
            </a:pPr>
            <a:endParaRPr lang="fr-FR" sz="11200" dirty="0" smtClean="0">
              <a:latin typeface="Times New Roman" pitchFamily="18" charset="0"/>
              <a:cs typeface="Times New Roman" pitchFamily="18" charset="0"/>
            </a:endParaRPr>
          </a:p>
          <a:p>
            <a:pPr>
              <a:buNone/>
            </a:pPr>
            <a:endParaRPr lang="fr-FR" sz="6500" i="1" dirty="0" smtClean="0"/>
          </a:p>
          <a:p>
            <a:endParaRPr lang="fr-FR" i="1" dirty="0" smtClean="0"/>
          </a:p>
          <a:p>
            <a:endParaRPr lang="fr-FR" i="1" dirty="0" smtClean="0"/>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 "/>
          <p:cNvPicPr>
            <a:picLocks noChangeAspect="1" noChangeArrowheads="1"/>
          </p:cNvPicPr>
          <p:nvPr/>
        </p:nvPicPr>
        <p:blipFill>
          <a:blip r:embed="rId2"/>
          <a:srcRect/>
          <a:stretch>
            <a:fillRect/>
          </a:stretch>
        </p:blipFill>
        <p:spPr bwMode="auto">
          <a:xfrm>
            <a:off x="571472" y="714356"/>
            <a:ext cx="8072494" cy="5200651"/>
          </a:xfrm>
          <a:prstGeom prst="rect">
            <a:avLst/>
          </a:prstGeom>
          <a:noFill/>
        </p:spPr>
      </p:pic>
      <p:sp>
        <p:nvSpPr>
          <p:cNvPr id="3" name="Rectangle 2"/>
          <p:cNvSpPr/>
          <p:nvPr/>
        </p:nvSpPr>
        <p:spPr>
          <a:xfrm>
            <a:off x="3071802" y="6072206"/>
            <a:ext cx="3078600" cy="400110"/>
          </a:xfrm>
          <a:prstGeom prst="rect">
            <a:avLst/>
          </a:prstGeom>
        </p:spPr>
        <p:txBody>
          <a:bodyPr wrap="none">
            <a:spAutoFit/>
          </a:bodyPr>
          <a:lstStyle/>
          <a:p>
            <a:r>
              <a:rPr lang="fr-FR" sz="2000" b="1" dirty="0" smtClean="0">
                <a:latin typeface="Times New Roman" pitchFamily="18" charset="0"/>
                <a:cs typeface="Times New Roman" pitchFamily="18" charset="0"/>
              </a:rPr>
              <a:t>Toxoplasmose congénitale </a:t>
            </a:r>
            <a:endParaRPr lang="fr-F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929718" cy="6124754"/>
          </a:xfrm>
          <a:prstGeom prst="rect">
            <a:avLst/>
          </a:prstGeom>
        </p:spPr>
        <p:txBody>
          <a:bodyPr wrap="square">
            <a:spAutoFit/>
          </a:bodyPr>
          <a:lstStyle/>
          <a:p>
            <a:r>
              <a:rPr lang="fr-FR" sz="2400" b="1" dirty="0" smtClean="0">
                <a:latin typeface="Times New Roman" pitchFamily="18" charset="0"/>
                <a:cs typeface="Times New Roman" pitchFamily="18" charset="0"/>
              </a:rPr>
              <a:t>6. CLINIQUE </a:t>
            </a:r>
          </a:p>
          <a:p>
            <a:r>
              <a:rPr lang="fr-FR" sz="2800" b="1" dirty="0" smtClean="0">
                <a:solidFill>
                  <a:srgbClr val="FF0000"/>
                </a:solidFill>
                <a:latin typeface="Times New Roman" pitchFamily="18" charset="0"/>
                <a:cs typeface="Times New Roman" pitchFamily="18" charset="0"/>
              </a:rPr>
              <a:t>6.3 Toxoplasmose  de l’immunodéprimé </a:t>
            </a:r>
            <a:r>
              <a:rPr lang="fr-FR" sz="2000" dirty="0" smtClean="0">
                <a:latin typeface="Times New Roman" pitchFamily="18" charset="0"/>
                <a:cs typeface="Times New Roman" pitchFamily="18" charset="0"/>
              </a:rPr>
              <a:t> patients VIH+ , greffés .. maladie grave, mortelle sans traitement sauf les formes oculaires isolées qui peuvent conduire à la cécité.</a:t>
            </a:r>
          </a:p>
          <a:p>
            <a:r>
              <a:rPr lang="fr-FR" sz="2000" b="1" dirty="0" smtClean="0">
                <a:latin typeface="Times New Roman" pitchFamily="18" charset="0"/>
                <a:cs typeface="Times New Roman" pitchFamily="18" charset="0"/>
              </a:rPr>
              <a:t>6.3.1 Toxoplasmose  cérébrale localisée</a:t>
            </a:r>
          </a:p>
          <a:p>
            <a:r>
              <a:rPr lang="fr-FR" sz="2000" dirty="0" smtClean="0">
                <a:latin typeface="Times New Roman" pitchFamily="18" charset="0"/>
                <a:cs typeface="Times New Roman" pitchFamily="18" charset="0"/>
              </a:rPr>
              <a:t>Tableau clinique d’un abcès. La symptomatologie: des céphalées persistantes, une fièvre dans 50% des cas. </a:t>
            </a:r>
          </a:p>
          <a:p>
            <a:r>
              <a:rPr lang="fr-FR" sz="2000" dirty="0" smtClean="0">
                <a:latin typeface="Times New Roman" pitchFamily="18" charset="0"/>
                <a:cs typeface="Times New Roman" pitchFamily="18" charset="0"/>
              </a:rPr>
              <a:t>Secondairement un déficit focalisé en rapport avec la localisation du ou des abcès. </a:t>
            </a:r>
          </a:p>
          <a:p>
            <a:endParaRPr lang="fr-FR" sz="2000"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6.3.2 Toxoplasmose oculaire</a:t>
            </a:r>
          </a:p>
          <a:p>
            <a:r>
              <a:rPr lang="fr-FR" sz="2000" dirty="0" smtClean="0">
                <a:latin typeface="Times New Roman" pitchFamily="18" charset="0"/>
                <a:cs typeface="Times New Roman" pitchFamily="18" charset="0"/>
              </a:rPr>
              <a:t>Le patient se plaint d’une baisse d’acuité visuelle, d’impression de «mouches volantes» et d’une rougeur oculaire. </a:t>
            </a:r>
          </a:p>
          <a:p>
            <a:endParaRPr lang="fr-FR" sz="2000"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6.3.3 Toxoplasmose pulmonaire </a:t>
            </a:r>
            <a:r>
              <a:rPr lang="fr-FR" sz="2000" dirty="0" smtClean="0">
                <a:latin typeface="Times New Roman" pitchFamily="18" charset="0"/>
                <a:cs typeface="Times New Roman" pitchFamily="18" charset="0"/>
              </a:rPr>
              <a:t>se traduit par une pneumopathie fébrile </a:t>
            </a:r>
            <a:r>
              <a:rPr lang="fr-FR" sz="2000" dirty="0" err="1" smtClean="0">
                <a:latin typeface="Times New Roman" pitchFamily="18" charset="0"/>
                <a:cs typeface="Times New Roman" pitchFamily="18" charset="0"/>
              </a:rPr>
              <a:t>dyspnéisante</a:t>
            </a:r>
            <a:r>
              <a:rPr lang="fr-FR" sz="2000" dirty="0" smtClean="0">
                <a:latin typeface="Times New Roman" pitchFamily="18" charset="0"/>
                <a:cs typeface="Times New Roman" pitchFamily="18" charset="0"/>
              </a:rPr>
              <a:t>. </a:t>
            </a:r>
          </a:p>
          <a:p>
            <a:endParaRPr lang="fr-FR" sz="2000"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6.3.4 Toxoplasmose disséminée</a:t>
            </a:r>
            <a:r>
              <a:rPr lang="fr-FR" sz="2000" dirty="0" smtClean="0">
                <a:latin typeface="Times New Roman" pitchFamily="18" charset="0"/>
                <a:cs typeface="Times New Roman" pitchFamily="18" charset="0"/>
              </a:rPr>
              <a:t>:</a:t>
            </a:r>
          </a:p>
          <a:p>
            <a:r>
              <a:rPr lang="fr-FR" sz="2000" dirty="0" smtClean="0">
                <a:latin typeface="Times New Roman" pitchFamily="18" charset="0"/>
                <a:cs typeface="Times New Roman" pitchFamily="18" charset="0"/>
              </a:rPr>
              <a:t>Une fièvre isolée dont le diagnostic n’est parfois fait que sur les localisations viscérales secondaires.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714348" y="1000109"/>
            <a:ext cx="7500990" cy="4462480"/>
          </a:xfrm>
          <a:prstGeom prst="rect">
            <a:avLst/>
          </a:prstGeom>
          <a:noFill/>
          <a:ln w="9525">
            <a:noFill/>
            <a:miter lim="800000"/>
            <a:headEnd/>
            <a:tailEnd/>
          </a:ln>
          <a:effectLst/>
        </p:spPr>
      </p:pic>
      <p:sp>
        <p:nvSpPr>
          <p:cNvPr id="3" name="Rectangle 2"/>
          <p:cNvSpPr/>
          <p:nvPr/>
        </p:nvSpPr>
        <p:spPr>
          <a:xfrm>
            <a:off x="2143108" y="5643578"/>
            <a:ext cx="4572000" cy="707886"/>
          </a:xfrm>
          <a:prstGeom prst="rect">
            <a:avLst/>
          </a:prstGeom>
        </p:spPr>
        <p:txBody>
          <a:bodyPr>
            <a:spAutoFit/>
          </a:bodyPr>
          <a:lstStyle/>
          <a:p>
            <a:endParaRPr lang="fr-FR" sz="2000" dirty="0"/>
          </a:p>
          <a:p>
            <a:r>
              <a:rPr lang="fr-FR" sz="2000" b="1" dirty="0"/>
              <a:t>Toxoplasmose cérébrale </a:t>
            </a:r>
            <a:endParaRPr lang="fr-F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524000" y="1395413"/>
            <a:ext cx="6096000" cy="4067175"/>
          </a:xfrm>
          <a:prstGeom prst="rect">
            <a:avLst/>
          </a:prstGeom>
          <a:noFill/>
          <a:ln w="9525">
            <a:noFill/>
            <a:miter lim="800000"/>
            <a:headEnd/>
            <a:tailEnd/>
          </a:ln>
          <a:effectLst/>
        </p:spPr>
      </p:pic>
      <p:sp>
        <p:nvSpPr>
          <p:cNvPr id="3" name="Rectangle 2"/>
          <p:cNvSpPr/>
          <p:nvPr/>
        </p:nvSpPr>
        <p:spPr>
          <a:xfrm>
            <a:off x="285720" y="285728"/>
            <a:ext cx="6357982" cy="707886"/>
          </a:xfrm>
          <a:prstGeom prst="rect">
            <a:avLst/>
          </a:prstGeom>
        </p:spPr>
        <p:txBody>
          <a:bodyPr wrap="square">
            <a:spAutoFit/>
          </a:bodyPr>
          <a:lstStyle/>
          <a:p>
            <a:endParaRPr lang="fr-FR" sz="2000" dirty="0"/>
          </a:p>
          <a:p>
            <a:r>
              <a:rPr lang="fr-FR" sz="2000" b="1" dirty="0"/>
              <a:t>Les formes dégradées ou </a:t>
            </a:r>
            <a:r>
              <a:rPr lang="fr-FR" sz="2000" b="1" dirty="0" smtClean="0"/>
              <a:t>retardées: </a:t>
            </a:r>
            <a:r>
              <a:rPr lang="fr-FR" sz="2000" b="1" dirty="0" err="1" smtClean="0"/>
              <a:t>Chorio</a:t>
            </a:r>
            <a:r>
              <a:rPr lang="fr-FR" sz="2000" b="1" dirty="0" smtClean="0"/>
              <a:t>-rétinite </a:t>
            </a:r>
            <a:endParaRPr lang="fr-FR" sz="2000" dirty="0"/>
          </a:p>
        </p:txBody>
      </p:sp>
      <p:sp>
        <p:nvSpPr>
          <p:cNvPr id="4" name="Rectangle 3"/>
          <p:cNvSpPr/>
          <p:nvPr/>
        </p:nvSpPr>
        <p:spPr>
          <a:xfrm>
            <a:off x="1500166" y="5429264"/>
            <a:ext cx="6572296" cy="923330"/>
          </a:xfrm>
          <a:prstGeom prst="rect">
            <a:avLst/>
          </a:prstGeom>
        </p:spPr>
        <p:txBody>
          <a:bodyPr wrap="square">
            <a:spAutoFit/>
          </a:bodyPr>
          <a:lstStyle/>
          <a:p>
            <a:endParaRPr lang="fr-FR" dirty="0"/>
          </a:p>
          <a:p>
            <a:r>
              <a:rPr lang="fr-FR" b="1" dirty="0" err="1"/>
              <a:t>Choriorétinite</a:t>
            </a:r>
            <a:r>
              <a:rPr lang="fr-FR" b="1" dirty="0"/>
              <a:t> active : foyers </a:t>
            </a:r>
            <a:r>
              <a:rPr lang="fr-FR" b="1" dirty="0" err="1"/>
              <a:t>toxoplasmiques</a:t>
            </a:r>
            <a:r>
              <a:rPr lang="fr-FR" b="1" dirty="0"/>
              <a:t> actifs blancs cotonneux, </a:t>
            </a:r>
            <a:r>
              <a:rPr lang="fr-FR" b="1" dirty="0" smtClean="0"/>
              <a:t>peu </a:t>
            </a:r>
            <a:r>
              <a:rPr lang="fr-FR" b="1" dirty="0"/>
              <a:t>hémorragiques</a:t>
            </a:r>
            <a:r>
              <a:rPr lang="fr-FR" dirty="0"/>
              <a:t>. </a:t>
            </a:r>
          </a:p>
        </p:txBody>
      </p:sp>
      <p:sp>
        <p:nvSpPr>
          <p:cNvPr id="5" name="Arc 4"/>
          <p:cNvSpPr/>
          <p:nvPr/>
        </p:nvSpPr>
        <p:spPr>
          <a:xfrm>
            <a:off x="4500562" y="2500306"/>
            <a:ext cx="1143008" cy="1000132"/>
          </a:xfrm>
          <a:prstGeom prst="arc">
            <a:avLst>
              <a:gd name="adj1" fmla="val 16200000"/>
              <a:gd name="adj2" fmla="val 15635331"/>
            </a:avLst>
          </a:prstGeom>
          <a:noFill/>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 "/>
          <p:cNvPicPr>
            <a:picLocks noChangeAspect="1" noChangeArrowheads="1"/>
          </p:cNvPicPr>
          <p:nvPr/>
        </p:nvPicPr>
        <p:blipFill>
          <a:blip r:embed="rId2"/>
          <a:srcRect/>
          <a:stretch>
            <a:fillRect/>
          </a:stretch>
        </p:blipFill>
        <p:spPr bwMode="auto">
          <a:xfrm>
            <a:off x="928662" y="0"/>
            <a:ext cx="6934200" cy="5200651"/>
          </a:xfrm>
          <a:prstGeom prst="rect">
            <a:avLst/>
          </a:prstGeom>
          <a:noFill/>
        </p:spPr>
      </p:pic>
      <p:sp>
        <p:nvSpPr>
          <p:cNvPr id="3" name="Rectangle 2"/>
          <p:cNvSpPr/>
          <p:nvPr/>
        </p:nvSpPr>
        <p:spPr>
          <a:xfrm rot="10800000" flipV="1">
            <a:off x="3857620" y="5525974"/>
            <a:ext cx="2571768" cy="461665"/>
          </a:xfrm>
          <a:prstGeom prst="rect">
            <a:avLst/>
          </a:prstGeom>
        </p:spPr>
        <p:txBody>
          <a:bodyPr wrap="square">
            <a:spAutoFit/>
          </a:bodyPr>
          <a:lstStyle/>
          <a:p>
            <a:r>
              <a:rPr lang="fr-FR" sz="2400" b="1" dirty="0" err="1" smtClean="0">
                <a:latin typeface="Times New Roman" pitchFamily="18" charset="0"/>
                <a:cs typeface="Times New Roman" pitchFamily="18" charset="0"/>
              </a:rPr>
              <a:t>Choriorétinite</a:t>
            </a:r>
            <a:r>
              <a:rPr lang="fr-FR" sz="2400" b="1"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7.Diagnostic </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dirty="0" smtClean="0">
                <a:latin typeface="Times New Roman" pitchFamily="18" charset="0"/>
                <a:cs typeface="Times New Roman" pitchFamily="18" charset="0"/>
              </a:rPr>
              <a:t>7.1 Imagerie</a:t>
            </a:r>
          </a:p>
          <a:p>
            <a:pPr>
              <a:buNone/>
            </a:pPr>
            <a:r>
              <a:rPr lang="fr-FR" dirty="0" smtClean="0">
                <a:latin typeface="Times New Roman" pitchFamily="18" charset="0"/>
                <a:cs typeface="Times New Roman" pitchFamily="18" charset="0"/>
              </a:rPr>
              <a:t>Elle </a:t>
            </a:r>
            <a:r>
              <a:rPr lang="fr-FR" dirty="0">
                <a:latin typeface="Times New Roman" pitchFamily="18" charset="0"/>
                <a:cs typeface="Times New Roman" pitchFamily="18" charset="0"/>
              </a:rPr>
              <a:t>a surtout sa place dans </a:t>
            </a:r>
            <a:r>
              <a:rPr lang="fr-FR" dirty="0" smtClean="0">
                <a:latin typeface="Times New Roman" pitchFamily="18" charset="0"/>
                <a:cs typeface="Times New Roman" pitchFamily="18" charset="0"/>
              </a:rPr>
              <a:t>la </a:t>
            </a:r>
            <a:r>
              <a:rPr lang="fr-FR" dirty="0">
                <a:latin typeface="Times New Roman" pitchFamily="18" charset="0"/>
                <a:cs typeface="Times New Roman" pitchFamily="18" charset="0"/>
              </a:rPr>
              <a:t>toxoplasmose congénitale et </a:t>
            </a:r>
            <a:r>
              <a:rPr lang="fr-FR" dirty="0" smtClean="0">
                <a:latin typeface="Times New Roman" pitchFamily="18" charset="0"/>
                <a:cs typeface="Times New Roman" pitchFamily="18" charset="0"/>
              </a:rPr>
              <a:t>chez </a:t>
            </a:r>
            <a:r>
              <a:rPr lang="fr-FR" dirty="0">
                <a:latin typeface="Times New Roman" pitchFamily="18" charset="0"/>
                <a:cs typeface="Times New Roman" pitchFamily="18" charset="0"/>
              </a:rPr>
              <a:t>l’immunodéprimé</a:t>
            </a:r>
            <a:r>
              <a:rPr lang="fr-FR" dirty="0" smtClean="0">
                <a:latin typeface="Times New Roman" pitchFamily="18" charset="0"/>
                <a:cs typeface="Times New Roman" pitchFamily="18" charset="0"/>
              </a:rPr>
              <a:t>.</a:t>
            </a:r>
          </a:p>
          <a:p>
            <a:pPr>
              <a:buNone/>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En cas </a:t>
            </a:r>
            <a:r>
              <a:rPr lang="fr-FR" dirty="0" smtClean="0">
                <a:latin typeface="Times New Roman" pitchFamily="18" charset="0"/>
                <a:cs typeface="Times New Roman" pitchFamily="18" charset="0"/>
              </a:rPr>
              <a:t>d’infection </a:t>
            </a:r>
            <a:r>
              <a:rPr lang="fr-FR" dirty="0">
                <a:latin typeface="Times New Roman" pitchFamily="18" charset="0"/>
                <a:cs typeface="Times New Roman" pitchFamily="18" charset="0"/>
              </a:rPr>
              <a:t>congénitale, l’échographie </a:t>
            </a:r>
            <a:r>
              <a:rPr lang="fr-FR" dirty="0" smtClean="0">
                <a:latin typeface="Times New Roman" pitchFamily="18" charset="0"/>
                <a:cs typeface="Times New Roman" pitchFamily="18" charset="0"/>
              </a:rPr>
              <a:t>obstétricale </a:t>
            </a:r>
            <a:r>
              <a:rPr lang="fr-FR" dirty="0">
                <a:latin typeface="Times New Roman" pitchFamily="18" charset="0"/>
                <a:cs typeface="Times New Roman" pitchFamily="18" charset="0"/>
              </a:rPr>
              <a:t>permet de diagnostiquer les éventuelles </a:t>
            </a:r>
            <a:r>
              <a:rPr lang="fr-FR" dirty="0" smtClean="0">
                <a:latin typeface="Times New Roman" pitchFamily="18" charset="0"/>
                <a:cs typeface="Times New Roman" pitchFamily="18" charset="0"/>
              </a:rPr>
              <a:t>lésions </a:t>
            </a:r>
            <a:r>
              <a:rPr lang="fr-FR" dirty="0">
                <a:latin typeface="Times New Roman" pitchFamily="18" charset="0"/>
                <a:cs typeface="Times New Roman" pitchFamily="18" charset="0"/>
              </a:rPr>
              <a:t>fœtales in </a:t>
            </a:r>
            <a:r>
              <a:rPr lang="fr-FR" dirty="0" smtClean="0">
                <a:latin typeface="Times New Roman" pitchFamily="18" charset="0"/>
                <a:cs typeface="Times New Roman" pitchFamily="18" charset="0"/>
              </a:rPr>
              <a:t>utero.</a:t>
            </a:r>
            <a:endParaRPr lang="fr-FR" dirty="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7. 2 DIAGNOSTIC BIOLOGIQUE </a:t>
            </a:r>
            <a:br>
              <a:rPr lang="fr-FR" b="1" dirty="0" smtClean="0">
                <a:latin typeface="Times New Roman" pitchFamily="18" charset="0"/>
                <a:cs typeface="Times New Roman" pitchFamily="18" charset="0"/>
              </a:rPr>
            </a:br>
            <a:endParaRPr lang="fr-FR" dirty="0"/>
          </a:p>
        </p:txBody>
      </p:sp>
      <p:sp>
        <p:nvSpPr>
          <p:cNvPr id="3" name="Espace réservé du contenu 2"/>
          <p:cNvSpPr>
            <a:spLocks noGrp="1"/>
          </p:cNvSpPr>
          <p:nvPr>
            <p:ph idx="1"/>
          </p:nvPr>
        </p:nvSpPr>
        <p:spPr>
          <a:xfrm>
            <a:off x="428596" y="1000108"/>
            <a:ext cx="8229600" cy="4883153"/>
          </a:xfrm>
        </p:spPr>
        <p:txBody>
          <a:bodyPr>
            <a:normAutofit/>
          </a:bodyPr>
          <a:lstStyle/>
          <a:p>
            <a:pPr>
              <a:buNone/>
            </a:pPr>
            <a:r>
              <a:rPr lang="fr-FR" dirty="0" smtClean="0">
                <a:solidFill>
                  <a:srgbClr val="FF0000"/>
                </a:solidFill>
                <a:latin typeface="Times New Roman" pitchFamily="18" charset="0"/>
                <a:cs typeface="Times New Roman" pitchFamily="18" charset="0"/>
              </a:rPr>
              <a:t>7.2.1 Diagnostic direct</a:t>
            </a:r>
          </a:p>
          <a:p>
            <a:pPr>
              <a:buNone/>
            </a:pPr>
            <a:r>
              <a:rPr lang="fr-FR" dirty="0" smtClean="0">
                <a:latin typeface="Times New Roman" pitchFamily="18" charset="0"/>
                <a:cs typeface="Times New Roman" pitchFamily="18" charset="0"/>
              </a:rPr>
              <a:t>-Prélèvements : sang, liquide amniotique, le placenta, l’humeur aqueuse, le LCR, ponction ganglionnaire.</a:t>
            </a:r>
          </a:p>
          <a:p>
            <a:pPr>
              <a:buNone/>
            </a:pPr>
            <a:r>
              <a:rPr lang="fr-FR" dirty="0" smtClean="0">
                <a:latin typeface="Times New Roman" pitchFamily="18" charset="0"/>
                <a:cs typeface="Times New Roman" pitchFamily="18" charset="0"/>
              </a:rPr>
              <a:t>-Techniques de coloration: MGG</a:t>
            </a:r>
          </a:p>
          <a:p>
            <a:pPr>
              <a:buNone/>
            </a:pPr>
            <a:r>
              <a:rPr lang="fr-FR" dirty="0" smtClean="0">
                <a:latin typeface="Times New Roman" pitchFamily="18" charset="0"/>
                <a:cs typeface="Times New Roman" pitchFamily="18" charset="0"/>
              </a:rPr>
              <a:t> -Inoculation à la souris</a:t>
            </a:r>
          </a:p>
          <a:p>
            <a:pPr>
              <a:buNone/>
            </a:pPr>
            <a:r>
              <a:rPr lang="fr-FR" dirty="0" smtClean="0">
                <a:latin typeface="Times New Roman" pitchFamily="18" charset="0"/>
                <a:cs typeface="Times New Roman" pitchFamily="18" charset="0"/>
              </a:rPr>
              <a:t> -Culture cellulaire</a:t>
            </a:r>
          </a:p>
          <a:p>
            <a:pPr>
              <a:buNone/>
            </a:pPr>
            <a:r>
              <a:rPr lang="fr-FR" dirty="0" smtClean="0">
                <a:latin typeface="Times New Roman" pitchFamily="18" charset="0"/>
                <a:cs typeface="Times New Roman" pitchFamily="18" charset="0"/>
              </a:rPr>
              <a:t> -Biologie moléculaire (recherche de l’ADN parasitaire).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0"/>
            <a:ext cx="8215370" cy="1754326"/>
          </a:xfrm>
          <a:prstGeom prst="rect">
            <a:avLst/>
          </a:prstGeom>
        </p:spPr>
        <p:txBody>
          <a:bodyPr wrap="square">
            <a:spAutoFit/>
          </a:bodyPr>
          <a:lstStyle/>
          <a:p>
            <a:r>
              <a:rPr lang="fr-FR" sz="2000" b="1" dirty="0" smtClean="0">
                <a:latin typeface="Times New Roman" pitchFamily="18" charset="0"/>
                <a:cs typeface="Times New Roman" pitchFamily="18" charset="0"/>
              </a:rPr>
              <a:t>7. 2 DIAGNOSTIC BIOLOGIQUE </a:t>
            </a:r>
          </a:p>
          <a:p>
            <a:r>
              <a:rPr lang="fr-FR" sz="2400" b="1" dirty="0" smtClean="0">
                <a:solidFill>
                  <a:srgbClr val="FF0000"/>
                </a:solidFill>
                <a:latin typeface="Times New Roman" pitchFamily="18" charset="0"/>
                <a:cs typeface="Times New Roman" pitchFamily="18" charset="0"/>
              </a:rPr>
              <a:t>7.2.2 diagnostic immunologique ( indirect)</a:t>
            </a:r>
          </a:p>
          <a:p>
            <a:r>
              <a:rPr lang="fr-FR" sz="2400" dirty="0" smtClean="0">
                <a:latin typeface="Times New Roman" pitchFamily="18" charset="0"/>
                <a:cs typeface="Times New Roman" pitchFamily="18" charset="0"/>
              </a:rPr>
              <a:t>Techniques utilisées</a:t>
            </a:r>
          </a:p>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p:txBody>
      </p:sp>
      <p:graphicFrame>
        <p:nvGraphicFramePr>
          <p:cNvPr id="3" name="Diagramme 2"/>
          <p:cNvGraphicFramePr/>
          <p:nvPr/>
        </p:nvGraphicFramePr>
        <p:xfrm>
          <a:off x="857224" y="1285860"/>
          <a:ext cx="7929618" cy="4778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357158" y="938193"/>
            <a:ext cx="8615334" cy="5919807"/>
          </a:xfrm>
          <a:prstGeom prst="rect">
            <a:avLst/>
          </a:prstGeom>
          <a:noFill/>
          <a:ln w="9525">
            <a:noFill/>
            <a:miter lim="800000"/>
            <a:headEnd/>
            <a:tailEnd/>
          </a:ln>
          <a:effectLst/>
        </p:spPr>
      </p:pic>
      <p:sp>
        <p:nvSpPr>
          <p:cNvPr id="3" name="ZoneTexte 2"/>
          <p:cNvSpPr txBox="1"/>
          <p:nvPr/>
        </p:nvSpPr>
        <p:spPr>
          <a:xfrm>
            <a:off x="428596" y="0"/>
            <a:ext cx="6745757" cy="1015663"/>
          </a:xfrm>
          <a:prstGeom prst="rect">
            <a:avLst/>
          </a:prstGeom>
          <a:noFill/>
        </p:spPr>
        <p:txBody>
          <a:bodyPr wrap="none" rtlCol="0">
            <a:spAutoFit/>
          </a:bodyPr>
          <a:lstStyle/>
          <a:p>
            <a:r>
              <a:rPr lang="fr-FR" sz="2000" b="1" dirty="0" smtClean="0">
                <a:latin typeface="Times New Roman" pitchFamily="18" charset="0"/>
                <a:cs typeface="Times New Roman" pitchFamily="18" charset="0"/>
              </a:rPr>
              <a:t>7. 2 DIAGNOSTIC BIOLOGIQUE </a:t>
            </a:r>
          </a:p>
          <a:p>
            <a:r>
              <a:rPr lang="fr-FR" sz="2000" b="1" dirty="0" smtClean="0">
                <a:solidFill>
                  <a:srgbClr val="FF0000"/>
                </a:solidFill>
                <a:latin typeface="Times New Roman" pitchFamily="18" charset="0"/>
                <a:cs typeface="Times New Roman" pitchFamily="18" charset="0"/>
              </a:rPr>
              <a:t>7.2.2 diagnostic immunologique ( indirect)</a:t>
            </a:r>
          </a:p>
          <a:p>
            <a:r>
              <a:rPr lang="fr-FR" sz="2000" b="1" dirty="0" smtClean="0">
                <a:latin typeface="Times New Roman" pitchFamily="18" charset="0"/>
                <a:cs typeface="Times New Roman" pitchFamily="18" charset="0"/>
              </a:rPr>
              <a:t>Cinétique des anticorps au cours de la toxoplasmose acquise</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0"/>
            <a:ext cx="8715436" cy="6740307"/>
          </a:xfrm>
          <a:prstGeom prst="rect">
            <a:avLst/>
          </a:prstGeom>
        </p:spPr>
        <p:txBody>
          <a:bodyPr wrap="square">
            <a:spAutoFit/>
          </a:bodyPr>
          <a:lstStyle/>
          <a:p>
            <a:r>
              <a:rPr lang="fr-FR" sz="2400" b="1" dirty="0" smtClean="0">
                <a:latin typeface="Times New Roman" pitchFamily="18" charset="0"/>
                <a:cs typeface="Times New Roman" pitchFamily="18" charset="0"/>
              </a:rPr>
              <a:t>7. 2 DIAGNOSTIC BIOLOGIQUE </a:t>
            </a:r>
          </a:p>
          <a:p>
            <a:r>
              <a:rPr lang="fr-FR" sz="2400" b="1" dirty="0" smtClean="0">
                <a:solidFill>
                  <a:srgbClr val="FF0000"/>
                </a:solidFill>
                <a:latin typeface="Times New Roman" pitchFamily="18" charset="0"/>
                <a:cs typeface="Times New Roman" pitchFamily="18" charset="0"/>
              </a:rPr>
              <a:t>7.2.2 diagnostic immunologique ( indirect)</a:t>
            </a:r>
          </a:p>
          <a:p>
            <a:r>
              <a:rPr lang="fr-FR" sz="2800" b="1" dirty="0" smtClean="0">
                <a:latin typeface="Times New Roman" pitchFamily="18" charset="0"/>
                <a:cs typeface="Times New Roman" pitchFamily="18" charset="0"/>
              </a:rPr>
              <a:t>Interprétation des résultats</a:t>
            </a:r>
          </a:p>
          <a:p>
            <a:r>
              <a:rPr lang="fr-FR" sz="3200" dirty="0" smtClean="0">
                <a:latin typeface="Times New Roman" pitchFamily="18" charset="0"/>
                <a:cs typeface="Times New Roman" pitchFamily="18" charset="0"/>
              </a:rPr>
              <a:t>Le dépistage sérologique est obligatoire lors </a:t>
            </a:r>
          </a:p>
          <a:p>
            <a:r>
              <a:rPr lang="fr-FR" sz="3200" dirty="0" smtClean="0">
                <a:latin typeface="Times New Roman" pitchFamily="18" charset="0"/>
                <a:cs typeface="Times New Roman" pitchFamily="18" charset="0"/>
              </a:rPr>
              <a:t>de l’examen prénuptial. </a:t>
            </a:r>
          </a:p>
          <a:p>
            <a:r>
              <a:rPr lang="fr-FR" sz="3200" dirty="0" smtClean="0">
                <a:latin typeface="Times New Roman" pitchFamily="18" charset="0"/>
                <a:cs typeface="Times New Roman" pitchFamily="18" charset="0"/>
              </a:rPr>
              <a:t>Si la sérologie est positive et signe une immunité ancienne, le risque de toxoplasmose acquise pendant la grossesse est nul et un suivi inutile.</a:t>
            </a:r>
          </a:p>
          <a:p>
            <a:endParaRPr lang="fr-FR" sz="3200" dirty="0" smtClean="0">
              <a:latin typeface="Times New Roman" pitchFamily="18" charset="0"/>
              <a:cs typeface="Times New Roman" pitchFamily="18" charset="0"/>
            </a:endParaRPr>
          </a:p>
          <a:p>
            <a:r>
              <a:rPr lang="fr-FR" sz="3200" dirty="0" smtClean="0">
                <a:latin typeface="Times New Roman" pitchFamily="18" charset="0"/>
                <a:cs typeface="Times New Roman" pitchFamily="18" charset="0"/>
              </a:rPr>
              <a:t> En cas de négativité sérologique lors de la déclaration de grossesse, des sérologies mensuelles (</a:t>
            </a:r>
            <a:r>
              <a:rPr lang="fr-FR" sz="3200" dirty="0" err="1" smtClean="0">
                <a:latin typeface="Times New Roman" pitchFamily="18" charset="0"/>
                <a:cs typeface="Times New Roman" pitchFamily="18" charset="0"/>
              </a:rPr>
              <a:t>IgG</a:t>
            </a:r>
            <a:r>
              <a:rPr lang="fr-FR" sz="3200" dirty="0" smtClean="0">
                <a:latin typeface="Times New Roman" pitchFamily="18" charset="0"/>
                <a:cs typeface="Times New Roman" pitchFamily="18" charset="0"/>
              </a:rPr>
              <a:t> et </a:t>
            </a:r>
            <a:r>
              <a:rPr lang="fr-FR" sz="3200" dirty="0" err="1" smtClean="0">
                <a:latin typeface="Times New Roman" pitchFamily="18" charset="0"/>
                <a:cs typeface="Times New Roman" pitchFamily="18" charset="0"/>
              </a:rPr>
              <a:t>IgM</a:t>
            </a:r>
            <a:r>
              <a:rPr lang="fr-FR" sz="3200" dirty="0" smtClean="0">
                <a:latin typeface="Times New Roman" pitchFamily="18" charset="0"/>
                <a:cs typeface="Times New Roman" pitchFamily="18" charset="0"/>
              </a:rPr>
              <a:t> spécifiques) doivent être pratiquées jusqu’à l’accouchement afin de détecter une éventuelle séroconversion</a:t>
            </a:r>
            <a:r>
              <a:rPr lang="fr-FR" sz="3600" dirty="0" smtClean="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786314" y="4500570"/>
            <a:ext cx="3286148" cy="1285884"/>
          </a:xfrm>
          <a:prstGeom prst="rect">
            <a:avLst/>
          </a:prstGeom>
          <a:noFill/>
          <a:ln w="9525">
            <a:noFill/>
            <a:miter lim="800000"/>
            <a:headEnd/>
            <a:tailEnd/>
          </a:ln>
          <a:effectLst/>
        </p:spPr>
      </p:pic>
      <p:sp>
        <p:nvSpPr>
          <p:cNvPr id="3" name="Rectangle 2"/>
          <p:cNvSpPr/>
          <p:nvPr/>
        </p:nvSpPr>
        <p:spPr>
          <a:xfrm>
            <a:off x="4214810" y="5572140"/>
            <a:ext cx="4572000" cy="584775"/>
          </a:xfrm>
          <a:prstGeom prst="rect">
            <a:avLst/>
          </a:prstGeom>
        </p:spPr>
        <p:txBody>
          <a:bodyPr>
            <a:spAutoFit/>
          </a:bodyPr>
          <a:lstStyle/>
          <a:p>
            <a:endParaRPr lang="fr-FR" dirty="0"/>
          </a:p>
          <a:p>
            <a:r>
              <a:rPr lang="fr-FR" sz="1400" dirty="0"/>
              <a:t>http://www.redorbit.com/education/reference_library/ </a:t>
            </a:r>
          </a:p>
        </p:txBody>
      </p:sp>
      <p:pic>
        <p:nvPicPr>
          <p:cNvPr id="37890" name="Picture 2"/>
          <p:cNvPicPr>
            <a:picLocks noChangeAspect="1" noChangeArrowheads="1"/>
          </p:cNvPicPr>
          <p:nvPr/>
        </p:nvPicPr>
        <p:blipFill>
          <a:blip r:embed="rId3" cstate="print"/>
          <a:srcRect/>
          <a:stretch>
            <a:fillRect/>
          </a:stretch>
        </p:blipFill>
        <p:spPr bwMode="auto">
          <a:xfrm>
            <a:off x="5357818" y="309564"/>
            <a:ext cx="3500462" cy="2619374"/>
          </a:xfrm>
          <a:prstGeom prst="rect">
            <a:avLst/>
          </a:prstGeom>
          <a:noFill/>
          <a:ln w="9525">
            <a:noFill/>
            <a:miter lim="800000"/>
            <a:headEnd/>
            <a:tailEnd/>
          </a:ln>
          <a:effectLst/>
        </p:spPr>
      </p:pic>
      <p:sp>
        <p:nvSpPr>
          <p:cNvPr id="5" name="Rectangle 4"/>
          <p:cNvSpPr/>
          <p:nvPr/>
        </p:nvSpPr>
        <p:spPr>
          <a:xfrm>
            <a:off x="785786" y="428604"/>
            <a:ext cx="4572000" cy="646331"/>
          </a:xfrm>
          <a:prstGeom prst="rect">
            <a:avLst/>
          </a:prstGeom>
        </p:spPr>
        <p:txBody>
          <a:bodyPr>
            <a:spAutoFit/>
          </a:bodyPr>
          <a:lstStyle/>
          <a:p>
            <a:endParaRPr lang="fr-FR" dirty="0">
              <a:latin typeface="Times New Roman" pitchFamily="18" charset="0"/>
              <a:cs typeface="Times New Roman" pitchFamily="18" charset="0"/>
            </a:endParaRPr>
          </a:p>
          <a:p>
            <a:r>
              <a:rPr lang="fr-FR" b="1" dirty="0">
                <a:latin typeface="Times New Roman" pitchFamily="18" charset="0"/>
                <a:cs typeface="Times New Roman" pitchFamily="18" charset="0"/>
              </a:rPr>
              <a:t>Historique </a:t>
            </a:r>
            <a:endParaRPr lang="fr-FR" dirty="0">
              <a:latin typeface="Times New Roman" pitchFamily="18" charset="0"/>
              <a:cs typeface="Times New Roman" pitchFamily="18" charset="0"/>
            </a:endParaRPr>
          </a:p>
        </p:txBody>
      </p:sp>
      <p:sp>
        <p:nvSpPr>
          <p:cNvPr id="6" name="Rectangle 5"/>
          <p:cNvSpPr/>
          <p:nvPr/>
        </p:nvSpPr>
        <p:spPr>
          <a:xfrm>
            <a:off x="285720" y="1142984"/>
            <a:ext cx="4643470" cy="1631216"/>
          </a:xfrm>
          <a:prstGeom prst="rect">
            <a:avLst/>
          </a:prstGeom>
        </p:spPr>
        <p:txBody>
          <a:bodyPr wrap="square">
            <a:spAutoFit/>
          </a:bodyPr>
          <a:lstStyle/>
          <a:p>
            <a:endParaRPr lang="fr-FR" sz="2000" dirty="0"/>
          </a:p>
          <a:p>
            <a:r>
              <a:rPr lang="fr-FR" sz="2000" b="1" dirty="0"/>
              <a:t>1908 : découverte de </a:t>
            </a:r>
            <a:r>
              <a:rPr lang="fr-FR" sz="2000" b="1" i="1" dirty="0" err="1"/>
              <a:t>Toxoplasma</a:t>
            </a:r>
            <a:r>
              <a:rPr lang="fr-FR" sz="2000" b="1" i="1" dirty="0"/>
              <a:t> </a:t>
            </a:r>
            <a:r>
              <a:rPr lang="fr-FR" sz="2000" b="1" i="1" dirty="0" err="1" smtClean="0"/>
              <a:t>gondii</a:t>
            </a:r>
            <a:r>
              <a:rPr lang="fr-FR" sz="2000" b="1" i="1" dirty="0" smtClean="0"/>
              <a:t> </a:t>
            </a:r>
            <a:r>
              <a:rPr lang="fr-FR" sz="2000" b="1" i="1" dirty="0"/>
              <a:t>par Nicolle et Manceaux à l’Institut Pasteur de Tunis chez un Rongeur sauvage le Gondi </a:t>
            </a:r>
            <a:r>
              <a:rPr lang="fr-FR" sz="2000" b="1" i="1" dirty="0" err="1"/>
              <a:t>Ctenodactylus</a:t>
            </a:r>
            <a:r>
              <a:rPr lang="fr-FR" sz="2000" b="1" i="1" dirty="0"/>
              <a:t> </a:t>
            </a:r>
            <a:r>
              <a:rPr lang="fr-FR" sz="2000" b="1" i="1" dirty="0" err="1"/>
              <a:t>gundi</a:t>
            </a:r>
            <a:r>
              <a:rPr lang="fr-FR" sz="2000" b="1" i="1" dirty="0"/>
              <a:t> </a:t>
            </a:r>
            <a:endParaRPr lang="fr-FR" sz="2000" dirty="0"/>
          </a:p>
        </p:txBody>
      </p:sp>
      <p:sp>
        <p:nvSpPr>
          <p:cNvPr id="7" name="Rectangle 6"/>
          <p:cNvSpPr/>
          <p:nvPr/>
        </p:nvSpPr>
        <p:spPr>
          <a:xfrm>
            <a:off x="4929190" y="3071810"/>
            <a:ext cx="4572000" cy="646331"/>
          </a:xfrm>
          <a:prstGeom prst="rect">
            <a:avLst/>
          </a:prstGeom>
        </p:spPr>
        <p:txBody>
          <a:bodyPr>
            <a:spAutoFit/>
          </a:bodyPr>
          <a:lstStyle/>
          <a:p>
            <a:r>
              <a:rPr lang="fr-FR" sz="1200" i="1" dirty="0" smtClean="0">
                <a:hlinkClick r:id="rId4"/>
              </a:rPr>
              <a:t>http://fr.wikipedia.org/wiki/Fichier:Charles_Nicolle_</a:t>
            </a:r>
            <a:endParaRPr lang="fr-FR" sz="1200" i="1" dirty="0" smtClean="0"/>
          </a:p>
          <a:p>
            <a:r>
              <a:rPr lang="fr-FR" sz="1200" i="1" dirty="0" smtClean="0"/>
              <a:t> </a:t>
            </a:r>
            <a:r>
              <a:rPr lang="fr-FR" sz="1200" b="1" i="1" dirty="0" smtClean="0"/>
              <a:t>Dr Charles Nicolle </a:t>
            </a:r>
          </a:p>
          <a:p>
            <a:r>
              <a:rPr lang="fr-FR" sz="1200" b="1" dirty="0" smtClean="0"/>
              <a:t>Prix Nobel de Médecine 1928 </a:t>
            </a:r>
            <a:endParaRPr lang="fr-FR" sz="1200" dirty="0"/>
          </a:p>
        </p:txBody>
      </p:sp>
      <p:sp>
        <p:nvSpPr>
          <p:cNvPr id="8" name="Rectangle 7"/>
          <p:cNvSpPr/>
          <p:nvPr/>
        </p:nvSpPr>
        <p:spPr>
          <a:xfrm>
            <a:off x="4786314" y="6215082"/>
            <a:ext cx="3112134" cy="369332"/>
          </a:xfrm>
          <a:prstGeom prst="rect">
            <a:avLst/>
          </a:prstGeom>
        </p:spPr>
        <p:txBody>
          <a:bodyPr wrap="none">
            <a:spAutoFit/>
          </a:bodyPr>
          <a:lstStyle/>
          <a:p>
            <a:r>
              <a:rPr lang="fr-FR" b="1" i="1" dirty="0" smtClean="0"/>
              <a:t>Rongeur: </a:t>
            </a:r>
            <a:r>
              <a:rPr lang="fr-FR" b="1" i="1" dirty="0" err="1" smtClean="0"/>
              <a:t>Ctenodactylus</a:t>
            </a:r>
            <a:r>
              <a:rPr lang="fr-FR" b="1" i="1" dirty="0" smtClean="0"/>
              <a:t> </a:t>
            </a:r>
            <a:r>
              <a:rPr lang="fr-FR" b="1" i="1" dirty="0" err="1" smtClean="0"/>
              <a:t>gundi</a:t>
            </a:r>
            <a:r>
              <a:rPr lang="fr-FR" b="1" i="1" dirty="0" smtClean="0"/>
              <a:t> </a:t>
            </a: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285860"/>
            <a:ext cx="2571768"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latin typeface="Times New Roman" pitchFamily="18" charset="0"/>
                <a:cs typeface="Times New Roman" pitchFamily="18" charset="0"/>
              </a:rPr>
              <a:t>1</a:t>
            </a:r>
            <a:r>
              <a:rPr lang="fr-FR" sz="2000" b="1" baseline="30000" dirty="0" smtClean="0">
                <a:latin typeface="Times New Roman" pitchFamily="18" charset="0"/>
                <a:cs typeface="Times New Roman" pitchFamily="18" charset="0"/>
              </a:rPr>
              <a:t>er</a:t>
            </a:r>
            <a:r>
              <a:rPr lang="fr-FR" sz="2000" b="1" dirty="0" smtClean="0">
                <a:latin typeface="Times New Roman" pitchFamily="18" charset="0"/>
                <a:cs typeface="Times New Roman" pitchFamily="18" charset="0"/>
              </a:rPr>
              <a:t> cas: immunisation ancienne, femme protégée</a:t>
            </a:r>
          </a:p>
          <a:p>
            <a:endParaRPr lang="fr-FR" sz="2000" dirty="0" smtClean="0"/>
          </a:p>
          <a:p>
            <a:endParaRPr lang="fr-FR" sz="2000" b="1" dirty="0">
              <a:latin typeface="Times New Roman" pitchFamily="18" charset="0"/>
              <a:cs typeface="Times New Roman" pitchFamily="18" charset="0"/>
            </a:endParaRPr>
          </a:p>
        </p:txBody>
      </p:sp>
      <p:sp>
        <p:nvSpPr>
          <p:cNvPr id="3" name="Rectangle 2"/>
          <p:cNvSpPr/>
          <p:nvPr/>
        </p:nvSpPr>
        <p:spPr>
          <a:xfrm>
            <a:off x="3357554" y="3357562"/>
            <a:ext cx="2428892" cy="12144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latin typeface="Times New Roman" pitchFamily="18" charset="0"/>
                <a:cs typeface="Times New Roman" pitchFamily="18" charset="0"/>
              </a:rPr>
              <a:t>IgG</a:t>
            </a:r>
            <a:r>
              <a:rPr lang="fr-FR" b="1" dirty="0" smtClean="0">
                <a:latin typeface="Times New Roman" pitchFamily="18" charset="0"/>
                <a:cs typeface="Times New Roman" pitchFamily="18" charset="0"/>
              </a:rPr>
              <a:t>&lt;10 UI</a:t>
            </a:r>
          </a:p>
          <a:p>
            <a:pPr algn="ctr"/>
            <a:r>
              <a:rPr lang="fr-FR" b="1" dirty="0" smtClean="0">
                <a:latin typeface="Times New Roman" pitchFamily="18" charset="0"/>
                <a:cs typeface="Times New Roman" pitchFamily="18" charset="0"/>
              </a:rPr>
              <a:t>ABCENCE d’</a:t>
            </a:r>
            <a:r>
              <a:rPr lang="fr-FR" b="1" dirty="0" err="1" smtClean="0">
                <a:latin typeface="Times New Roman" pitchFamily="18" charset="0"/>
                <a:cs typeface="Times New Roman" pitchFamily="18" charset="0"/>
              </a:rPr>
              <a:t>IgM</a:t>
            </a:r>
            <a:endParaRPr lang="fr-FR" b="1" dirty="0">
              <a:latin typeface="Times New Roman" pitchFamily="18" charset="0"/>
              <a:cs typeface="Times New Roman" pitchFamily="18" charset="0"/>
            </a:endParaRPr>
          </a:p>
        </p:txBody>
      </p:sp>
      <p:sp>
        <p:nvSpPr>
          <p:cNvPr id="4" name="Rectangle 3"/>
          <p:cNvSpPr/>
          <p:nvPr/>
        </p:nvSpPr>
        <p:spPr>
          <a:xfrm>
            <a:off x="214282" y="3357562"/>
            <a:ext cx="2500330"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latin typeface="Times New Roman" pitchFamily="18" charset="0"/>
                <a:cs typeface="Times New Roman" pitchFamily="18" charset="0"/>
              </a:rPr>
              <a:t>IgG</a:t>
            </a:r>
            <a:r>
              <a:rPr lang="fr-FR" b="1" dirty="0" smtClean="0">
                <a:latin typeface="Times New Roman" pitchFamily="18" charset="0"/>
                <a:cs typeface="Times New Roman" pitchFamily="18" charset="0"/>
              </a:rPr>
              <a:t>&lt;300 UI/ML ABCENCE d’</a:t>
            </a:r>
            <a:r>
              <a:rPr lang="fr-FR" b="1" dirty="0" err="1" smtClean="0">
                <a:latin typeface="Times New Roman" pitchFamily="18" charset="0"/>
                <a:cs typeface="Times New Roman" pitchFamily="18" charset="0"/>
              </a:rPr>
              <a:t>IgM</a:t>
            </a:r>
            <a:endParaRPr lang="fr-FR" b="1" dirty="0">
              <a:latin typeface="Times New Roman" pitchFamily="18" charset="0"/>
              <a:cs typeface="Times New Roman" pitchFamily="18" charset="0"/>
            </a:endParaRPr>
          </a:p>
        </p:txBody>
      </p:sp>
      <p:sp>
        <p:nvSpPr>
          <p:cNvPr id="5" name="Rectangle 4"/>
          <p:cNvSpPr/>
          <p:nvPr/>
        </p:nvSpPr>
        <p:spPr>
          <a:xfrm>
            <a:off x="6572264" y="1285860"/>
            <a:ext cx="2143140" cy="13573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latin typeface="Times New Roman" pitchFamily="18" charset="0"/>
                <a:cs typeface="Times New Roman" pitchFamily="18" charset="0"/>
              </a:rPr>
              <a:t>3</a:t>
            </a:r>
            <a:r>
              <a:rPr lang="fr-FR" sz="2000" b="1" baseline="30000" dirty="0" smtClean="0">
                <a:latin typeface="Times New Roman" pitchFamily="18" charset="0"/>
                <a:cs typeface="Times New Roman" pitchFamily="18" charset="0"/>
              </a:rPr>
              <a:t>e</a:t>
            </a:r>
            <a:r>
              <a:rPr lang="fr-FR" sz="2000" b="1" dirty="0" smtClean="0">
                <a:latin typeface="Times New Roman" pitchFamily="18" charset="0"/>
                <a:cs typeface="Times New Roman" pitchFamily="18" charset="0"/>
              </a:rPr>
              <a:t>  cas: Toxoplasmose   récente ou  évolutive </a:t>
            </a:r>
          </a:p>
        </p:txBody>
      </p:sp>
      <p:sp>
        <p:nvSpPr>
          <p:cNvPr id="6" name="Rectangle 5"/>
          <p:cNvSpPr/>
          <p:nvPr/>
        </p:nvSpPr>
        <p:spPr>
          <a:xfrm>
            <a:off x="3071802" y="1214422"/>
            <a:ext cx="2786082" cy="135732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smtClean="0"/>
              <a:t>2</a:t>
            </a:r>
            <a:r>
              <a:rPr lang="fr-FR" sz="2000" baseline="30000" dirty="0" smtClean="0"/>
              <a:t>e</a:t>
            </a:r>
            <a:r>
              <a:rPr lang="fr-FR" sz="2000" dirty="0" smtClean="0"/>
              <a:t> cas  sérologie né</a:t>
            </a:r>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r>
              <a:rPr lang="fr-FR" sz="2000" b="1" dirty="0" smtClean="0">
                <a:latin typeface="Times New Roman" pitchFamily="18" charset="0"/>
                <a:cs typeface="Times New Roman" pitchFamily="18" charset="0"/>
              </a:rPr>
              <a:t>2</a:t>
            </a:r>
            <a:r>
              <a:rPr lang="fr-FR" sz="2000" b="1" baseline="30000" dirty="0" smtClean="0">
                <a:latin typeface="Times New Roman" pitchFamily="18" charset="0"/>
                <a:cs typeface="Times New Roman" pitchFamily="18" charset="0"/>
              </a:rPr>
              <a:t>e</a:t>
            </a:r>
            <a:r>
              <a:rPr lang="fr-FR" sz="2000" b="1" dirty="0" smtClean="0">
                <a:latin typeface="Times New Roman" pitchFamily="18" charset="0"/>
                <a:cs typeface="Times New Roman" pitchFamily="18" charset="0"/>
              </a:rPr>
              <a:t> cas: Sérologie négative, absence d’immunité</a:t>
            </a:r>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smtClean="0"/>
          </a:p>
          <a:p>
            <a:endParaRPr lang="fr-FR" sz="2000" dirty="0"/>
          </a:p>
        </p:txBody>
      </p:sp>
      <p:sp>
        <p:nvSpPr>
          <p:cNvPr id="7" name="Rectangle 6"/>
          <p:cNvSpPr/>
          <p:nvPr/>
        </p:nvSpPr>
        <p:spPr>
          <a:xfrm>
            <a:off x="2928926" y="5143512"/>
            <a:ext cx="2786082" cy="15001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b="1" dirty="0" smtClean="0">
                <a:latin typeface="Times New Roman" pitchFamily="18" charset="0"/>
                <a:cs typeface="Times New Roman" pitchFamily="18" charset="0"/>
              </a:rPr>
              <a:t>Surveillance Sérologique mensuelle        </a:t>
            </a:r>
          </a:p>
          <a:p>
            <a:r>
              <a:rPr lang="fr-FR" b="1" dirty="0" smtClean="0">
                <a:latin typeface="Times New Roman" pitchFamily="18" charset="0"/>
                <a:cs typeface="Times New Roman" pitchFamily="18" charset="0"/>
              </a:rPr>
              <a:t>Accouchement + Règles hygiéno-diététique</a:t>
            </a:r>
            <a:endParaRPr lang="fr-FR" b="1" dirty="0">
              <a:latin typeface="Times New Roman" pitchFamily="18" charset="0"/>
              <a:cs typeface="Times New Roman" pitchFamily="18" charset="0"/>
            </a:endParaRPr>
          </a:p>
        </p:txBody>
      </p:sp>
      <p:sp>
        <p:nvSpPr>
          <p:cNvPr id="8" name="ZoneTexte 7"/>
          <p:cNvSpPr txBox="1"/>
          <p:nvPr/>
        </p:nvSpPr>
        <p:spPr>
          <a:xfrm>
            <a:off x="357158" y="285728"/>
            <a:ext cx="8142242" cy="830997"/>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Interprétation des résultats: Chez la femme enceinte:</a:t>
            </a:r>
          </a:p>
          <a:p>
            <a:r>
              <a:rPr lang="fr-FR" sz="2400"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Effectuer 02 sérologies espacées de 01 mois d’intervalle.</a:t>
            </a:r>
            <a:endParaRPr lang="fr-FR" b="1" dirty="0">
              <a:latin typeface="Times New Roman" pitchFamily="18" charset="0"/>
              <a:cs typeface="Times New Roman" pitchFamily="18" charset="0"/>
            </a:endParaRPr>
          </a:p>
        </p:txBody>
      </p:sp>
      <p:sp>
        <p:nvSpPr>
          <p:cNvPr id="9" name="Flèche droite 8"/>
          <p:cNvSpPr/>
          <p:nvPr/>
        </p:nvSpPr>
        <p:spPr>
          <a:xfrm>
            <a:off x="4143372" y="5715016"/>
            <a:ext cx="285752" cy="714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500826" y="3071810"/>
            <a:ext cx="2214578" cy="1285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fr-FR" dirty="0" err="1" smtClean="0">
                <a:latin typeface="Times New Roman" pitchFamily="18" charset="0"/>
                <a:cs typeface="Times New Roman" pitchFamily="18" charset="0"/>
              </a:rPr>
              <a:t>IgG</a:t>
            </a:r>
            <a:r>
              <a:rPr lang="fr-FR" dirty="0" smtClean="0">
                <a:latin typeface="Times New Roman" pitchFamily="18" charset="0"/>
                <a:cs typeface="Times New Roman" pitchFamily="18" charset="0"/>
              </a:rPr>
              <a:t> présentes, quelques soit le titre. </a:t>
            </a:r>
          </a:p>
          <a:p>
            <a:pPr>
              <a:buFont typeface="Arial" pitchFamily="34" charset="0"/>
              <a:buChar char="•"/>
            </a:pPr>
            <a:r>
              <a:rPr lang="fr-FR" dirty="0" smtClean="0">
                <a:latin typeface="Times New Roman" pitchFamily="18" charset="0"/>
                <a:cs typeface="Times New Roman" pitchFamily="18" charset="0"/>
              </a:rPr>
              <a:t> Présence d’</a:t>
            </a:r>
            <a:r>
              <a:rPr lang="fr-FR" dirty="0" err="1" smtClean="0">
                <a:latin typeface="Times New Roman" pitchFamily="18" charset="0"/>
                <a:cs typeface="Times New Roman" pitchFamily="18" charset="0"/>
              </a:rPr>
              <a:t>IgM</a:t>
            </a:r>
            <a:endParaRPr lang="fr-FR" dirty="0">
              <a:latin typeface="Times New Roman" pitchFamily="18" charset="0"/>
              <a:cs typeface="Times New Roman" pitchFamily="18" charset="0"/>
            </a:endParaRPr>
          </a:p>
        </p:txBody>
      </p:sp>
      <p:sp>
        <p:nvSpPr>
          <p:cNvPr id="12" name="Flèche angle droit à deux pointes 11"/>
          <p:cNvSpPr/>
          <p:nvPr/>
        </p:nvSpPr>
        <p:spPr>
          <a:xfrm rot="13600571">
            <a:off x="7155680" y="4454256"/>
            <a:ext cx="793105" cy="767732"/>
          </a:xfrm>
          <a:prstGeom prst="lef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7429520" y="5000636"/>
            <a:ext cx="1714480" cy="148590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latin typeface="Times New Roman" pitchFamily="18" charset="0"/>
                <a:cs typeface="Times New Roman" pitchFamily="18" charset="0"/>
              </a:rPr>
              <a:t>IgM</a:t>
            </a:r>
            <a:r>
              <a:rPr lang="fr-FR" b="1" dirty="0" smtClean="0">
                <a:latin typeface="Times New Roman" pitchFamily="18" charset="0"/>
                <a:cs typeface="Times New Roman" pitchFamily="18" charset="0"/>
              </a:rPr>
              <a:t>-,</a:t>
            </a:r>
            <a:r>
              <a:rPr lang="fr-FR" b="1" dirty="0" err="1" smtClean="0">
                <a:latin typeface="Times New Roman" pitchFamily="18" charset="0"/>
                <a:cs typeface="Times New Roman" pitchFamily="18" charset="0"/>
              </a:rPr>
              <a:t>IgG</a:t>
            </a:r>
            <a:r>
              <a:rPr lang="fr-FR" b="1" dirty="0" smtClean="0">
                <a:latin typeface="Times New Roman" pitchFamily="18" charset="0"/>
                <a:cs typeface="Times New Roman" pitchFamily="18" charset="0"/>
              </a:rPr>
              <a:t> élevé</a:t>
            </a:r>
          </a:p>
          <a:p>
            <a:pPr algn="ctr"/>
            <a:r>
              <a:rPr lang="fr-FR" b="1" dirty="0" smtClean="0">
                <a:latin typeface="Times New Roman" pitchFamily="18" charset="0"/>
                <a:cs typeface="Times New Roman" pitchFamily="18" charset="0"/>
              </a:rPr>
              <a:t>Infection évolutive&gt;4mois</a:t>
            </a:r>
            <a:endParaRPr lang="fr-FR" b="1" dirty="0">
              <a:latin typeface="Times New Roman" pitchFamily="18" charset="0"/>
              <a:cs typeface="Times New Roman" pitchFamily="18" charset="0"/>
            </a:endParaRPr>
          </a:p>
        </p:txBody>
      </p:sp>
      <p:sp>
        <p:nvSpPr>
          <p:cNvPr id="18" name="Ellipse 17"/>
          <p:cNvSpPr/>
          <p:nvPr/>
        </p:nvSpPr>
        <p:spPr>
          <a:xfrm>
            <a:off x="5857884" y="5000636"/>
            <a:ext cx="1500198" cy="155734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err="1" smtClean="0">
                <a:latin typeface="Times New Roman" pitchFamily="18" charset="0"/>
                <a:cs typeface="Times New Roman" pitchFamily="18" charset="0"/>
              </a:rPr>
              <a:t>IgM</a:t>
            </a:r>
            <a:r>
              <a:rPr lang="fr-FR" b="1" dirty="0" smtClean="0">
                <a:latin typeface="Times New Roman" pitchFamily="18" charset="0"/>
                <a:cs typeface="Times New Roman" pitchFamily="18" charset="0"/>
              </a:rPr>
              <a:t> + Infection récente&lt;4mois</a:t>
            </a:r>
            <a:endParaRPr lang="fr-FR" b="1" dirty="0">
              <a:latin typeface="Times New Roman" pitchFamily="18" charset="0"/>
              <a:cs typeface="Times New Roman" pitchFamily="18" charset="0"/>
            </a:endParaRPr>
          </a:p>
        </p:txBody>
      </p:sp>
      <p:sp>
        <p:nvSpPr>
          <p:cNvPr id="19" name="Ellipse 18"/>
          <p:cNvSpPr/>
          <p:nvPr/>
        </p:nvSpPr>
        <p:spPr>
          <a:xfrm>
            <a:off x="0" y="5643578"/>
            <a:ext cx="207167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latin typeface="Times New Roman" pitchFamily="18" charset="0"/>
                <a:cs typeface="Times New Roman" pitchFamily="18" charset="0"/>
              </a:rPr>
              <a:t>Pas de surveillance</a:t>
            </a:r>
            <a:endParaRPr lang="fr-FR" b="1" dirty="0">
              <a:latin typeface="Times New Roman" pitchFamily="18" charset="0"/>
              <a:cs typeface="Times New Roman" pitchFamily="18" charset="0"/>
            </a:endParaRPr>
          </a:p>
        </p:txBody>
      </p:sp>
      <p:sp>
        <p:nvSpPr>
          <p:cNvPr id="20" name="Flèche vers le bas 19"/>
          <p:cNvSpPr/>
          <p:nvPr/>
        </p:nvSpPr>
        <p:spPr>
          <a:xfrm>
            <a:off x="1071538" y="4786322"/>
            <a:ext cx="14287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e bas 20"/>
          <p:cNvSpPr/>
          <p:nvPr/>
        </p:nvSpPr>
        <p:spPr>
          <a:xfrm>
            <a:off x="4214810" y="4643446"/>
            <a:ext cx="142876" cy="42862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1142976" y="2857496"/>
            <a:ext cx="71438"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a:off x="7572396" y="2714620"/>
            <a:ext cx="71438" cy="28575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a:off x="4429124" y="2786058"/>
            <a:ext cx="71438" cy="28575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715436" cy="5816977"/>
          </a:xfrm>
          <a:prstGeom prst="rect">
            <a:avLst/>
          </a:prstGeom>
        </p:spPr>
        <p:txBody>
          <a:bodyPr wrap="square">
            <a:spAutoFit/>
          </a:bodyPr>
          <a:lstStyle/>
          <a:p>
            <a:r>
              <a:rPr lang="fr-FR" sz="2400" b="1" dirty="0" smtClean="0">
                <a:latin typeface="Times New Roman" pitchFamily="18" charset="0"/>
                <a:cs typeface="Times New Roman" pitchFamily="18" charset="0"/>
              </a:rPr>
              <a:t>DIAGNOSTIC BIOLOGIQUE </a:t>
            </a:r>
            <a:r>
              <a:rPr lang="fr-FR" sz="2400" b="1" dirty="0" smtClean="0"/>
              <a:t>3.</a:t>
            </a:r>
          </a:p>
          <a:p>
            <a:r>
              <a:rPr lang="fr-FR" sz="2400" b="1" dirty="0" smtClean="0"/>
              <a:t> 7.2.3 Toxoplasmose du nouveau-né </a:t>
            </a:r>
          </a:p>
          <a:p>
            <a:r>
              <a:rPr lang="fr-FR" sz="2000" dirty="0" smtClean="0">
                <a:latin typeface="Times New Roman" pitchFamily="18" charset="0"/>
                <a:cs typeface="Times New Roman" pitchFamily="18" charset="0"/>
              </a:rPr>
              <a:t>A la naissance, l’examen clinique comprenant </a:t>
            </a:r>
          </a:p>
          <a:p>
            <a:r>
              <a:rPr lang="fr-FR" sz="2000" dirty="0" smtClean="0">
                <a:latin typeface="Times New Roman" pitchFamily="18" charset="0"/>
                <a:cs typeface="Times New Roman" pitchFamily="18" charset="0"/>
              </a:rPr>
              <a:t>Un examen neurologique complet ( fond d’œil ,radios du crâne face et profil).</a:t>
            </a:r>
          </a:p>
          <a:p>
            <a:endParaRPr lang="fr-FR" sz="2000"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 La sérologie: </a:t>
            </a:r>
            <a:r>
              <a:rPr lang="fr-FR" sz="2000" dirty="0" smtClean="0">
                <a:latin typeface="Times New Roman" pitchFamily="18" charset="0"/>
                <a:cs typeface="Times New Roman" pitchFamily="18" charset="0"/>
              </a:rPr>
              <a:t>Anticorps (</a:t>
            </a:r>
            <a:r>
              <a:rPr lang="fr-FR" sz="2000" dirty="0" err="1" smtClean="0">
                <a:latin typeface="Times New Roman" pitchFamily="18" charset="0"/>
                <a:cs typeface="Times New Roman" pitchFamily="18" charset="0"/>
              </a:rPr>
              <a:t>IgG</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IgM</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IgA</a:t>
            </a:r>
            <a:r>
              <a:rPr lang="fr-FR" sz="2000" dirty="0" smtClean="0">
                <a:latin typeface="Times New Roman" pitchFamily="18" charset="0"/>
                <a:cs typeface="Times New Roman" pitchFamily="18" charset="0"/>
              </a:rPr>
              <a:t>) synthétisés par le nouveau-né s’il est infecté. </a:t>
            </a:r>
            <a:r>
              <a:rPr lang="fr-FR" sz="2000" b="1" dirty="0" smtClean="0">
                <a:latin typeface="Times New Roman" pitchFamily="18" charset="0"/>
                <a:cs typeface="Times New Roman" pitchFamily="18" charset="0"/>
              </a:rPr>
              <a:t>Le western-blot </a:t>
            </a:r>
            <a:r>
              <a:rPr lang="fr-FR" sz="2000" dirty="0" smtClean="0">
                <a:latin typeface="Times New Roman" pitchFamily="18" charset="0"/>
                <a:cs typeface="Times New Roman" pitchFamily="18" charset="0"/>
              </a:rPr>
              <a:t>permet de différencier les anticorps transmis par la mère de ceux synthétisés par le nouveau-né.</a:t>
            </a:r>
          </a:p>
          <a:p>
            <a:r>
              <a:rPr lang="fr-FR" sz="2000" dirty="0" smtClean="0">
                <a:latin typeface="Times New Roman" pitchFamily="18" charset="0"/>
                <a:cs typeface="Times New Roman" pitchFamily="18" charset="0"/>
              </a:rPr>
              <a:t> En l’absence d’infection congénitale, les </a:t>
            </a:r>
            <a:r>
              <a:rPr lang="fr-FR" sz="2000" dirty="0" err="1" smtClean="0">
                <a:latin typeface="Times New Roman" pitchFamily="18" charset="0"/>
                <a:cs typeface="Times New Roman" pitchFamily="18" charset="0"/>
              </a:rPr>
              <a:t>IgG</a:t>
            </a:r>
            <a:r>
              <a:rPr lang="fr-FR" sz="2000" dirty="0" smtClean="0">
                <a:latin typeface="Times New Roman" pitchFamily="18" charset="0"/>
                <a:cs typeface="Times New Roman" pitchFamily="18" charset="0"/>
              </a:rPr>
              <a:t> transmises par la mère disparaîtront avant l’âge de 1 an. </a:t>
            </a:r>
          </a:p>
          <a:p>
            <a:endParaRPr lang="fr-FR" sz="20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7.2.4 Toxoplasmose de l’immunodéprimé </a:t>
            </a:r>
            <a:endParaRPr lang="fr-FR" sz="2000" b="1"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 -Toxoplasmose cérébrale, l’imagerie et l’évolution sous traitement sont les éléments majeurs du diagnostic. </a:t>
            </a:r>
            <a:r>
              <a:rPr lang="fr-FR" sz="2000" b="1" dirty="0" smtClean="0">
                <a:latin typeface="Times New Roman" pitchFamily="18" charset="0"/>
                <a:cs typeface="Times New Roman" pitchFamily="18" charset="0"/>
              </a:rPr>
              <a:t>La biologie (sérologie) </a:t>
            </a:r>
            <a:r>
              <a:rPr lang="fr-FR" sz="2000" dirty="0" smtClean="0">
                <a:latin typeface="Times New Roman" pitchFamily="18" charset="0"/>
                <a:cs typeface="Times New Roman" pitchFamily="18" charset="0"/>
              </a:rPr>
              <a:t>ne sert qu’à objectiver la présence d’</a:t>
            </a:r>
            <a:r>
              <a:rPr lang="fr-FR" sz="2000" dirty="0" err="1" smtClean="0">
                <a:latin typeface="Times New Roman" pitchFamily="18" charset="0"/>
                <a:cs typeface="Times New Roman" pitchFamily="18" charset="0"/>
              </a:rPr>
              <a:t>IgG</a:t>
            </a:r>
            <a:r>
              <a:rPr lang="fr-FR" sz="2000" dirty="0" smtClean="0">
                <a:latin typeface="Times New Roman" pitchFamily="18" charset="0"/>
                <a:cs typeface="Times New Roman" pitchFamily="18" charset="0"/>
              </a:rPr>
              <a:t> et donc la possibilité d’une réactivation </a:t>
            </a:r>
            <a:r>
              <a:rPr lang="fr-FR" sz="2000" dirty="0" err="1" smtClean="0">
                <a:latin typeface="Times New Roman" pitchFamily="18" charset="0"/>
                <a:cs typeface="Times New Roman" pitchFamily="18" charset="0"/>
              </a:rPr>
              <a:t>toxoplasmique</a:t>
            </a:r>
            <a:r>
              <a:rPr lang="fr-FR" sz="2000" dirty="0" smtClean="0">
                <a:latin typeface="Times New Roman" pitchFamily="18" charset="0"/>
                <a:cs typeface="Times New Roman" pitchFamily="18" charset="0"/>
              </a:rPr>
              <a:t>. </a:t>
            </a:r>
          </a:p>
          <a:p>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-Si suspicion de toxoplasmose disséminée, la recherche de T. </a:t>
            </a:r>
            <a:r>
              <a:rPr lang="fr-FR" sz="2000" dirty="0" err="1" smtClean="0">
                <a:latin typeface="Times New Roman" pitchFamily="18" charset="0"/>
                <a:cs typeface="Times New Roman" pitchFamily="18" charset="0"/>
              </a:rPr>
              <a:t>gondii</a:t>
            </a:r>
            <a:r>
              <a:rPr lang="fr-FR" sz="2000" dirty="0" smtClean="0">
                <a:latin typeface="Times New Roman" pitchFamily="18" charset="0"/>
                <a:cs typeface="Times New Roman" pitchFamily="18" charset="0"/>
              </a:rPr>
              <a:t> dans le sang  ou dans divers prélèvements et biopsies peut affirmer le diagnostic.</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srcRect/>
          <a:stretch>
            <a:fillRect/>
          </a:stretch>
        </p:blipFill>
        <p:spPr bwMode="auto">
          <a:xfrm>
            <a:off x="285720" y="-285776"/>
            <a:ext cx="8572559" cy="5857916"/>
          </a:xfrm>
          <a:prstGeom prst="rect">
            <a:avLst/>
          </a:prstGeom>
          <a:noFill/>
          <a:ln w="9525">
            <a:noFill/>
            <a:miter lim="800000"/>
            <a:headEnd/>
            <a:tailEnd/>
          </a:ln>
          <a:effectLst/>
        </p:spPr>
      </p:pic>
      <p:sp>
        <p:nvSpPr>
          <p:cNvPr id="4" name="ZoneTexte 3"/>
          <p:cNvSpPr txBox="1"/>
          <p:nvPr/>
        </p:nvSpPr>
        <p:spPr>
          <a:xfrm>
            <a:off x="2071670" y="6286520"/>
            <a:ext cx="1650067" cy="400110"/>
          </a:xfrm>
          <a:prstGeom prst="rect">
            <a:avLst/>
          </a:prstGeom>
          <a:noFill/>
        </p:spPr>
        <p:txBody>
          <a:bodyPr wrap="none" rtlCol="0">
            <a:spAutoFit/>
          </a:bodyPr>
          <a:lstStyle/>
          <a:p>
            <a:r>
              <a:rPr lang="fr-FR" sz="2000" b="1" dirty="0" smtClean="0">
                <a:latin typeface="Times New Roman" pitchFamily="18" charset="0"/>
                <a:cs typeface="Times New Roman" pitchFamily="18" charset="0"/>
              </a:rPr>
              <a:t>Western blot </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857232"/>
            <a:ext cx="8501122" cy="4278094"/>
          </a:xfrm>
          <a:prstGeom prst="rect">
            <a:avLst/>
          </a:prstGeom>
        </p:spPr>
        <p:txBody>
          <a:bodyPr wrap="square">
            <a:spAutoFit/>
          </a:bodyPr>
          <a:lstStyle/>
          <a:p>
            <a:r>
              <a:rPr lang="fr-FR" sz="2800" b="1" dirty="0" smtClean="0">
                <a:latin typeface="Times New Roman" pitchFamily="18" charset="0"/>
                <a:cs typeface="Times New Roman" pitchFamily="18" charset="0"/>
              </a:rPr>
              <a:t>TRAITEMENT</a:t>
            </a:r>
          </a:p>
          <a:p>
            <a:r>
              <a:rPr lang="fr-FR" sz="2800" b="1" dirty="0" smtClean="0">
                <a:latin typeface="Times New Roman" pitchFamily="18" charset="0"/>
                <a:cs typeface="Times New Roman" pitchFamily="18" charset="0"/>
              </a:rPr>
              <a:t>1. Toxoplasmose acquise </a:t>
            </a:r>
            <a:endParaRPr lang="fr-FR" sz="2400" b="1"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La toxoplasmose acquise chez l’immunocompétent, hors grossesse ne nécessite généralement pas de traitement. </a:t>
            </a:r>
          </a:p>
          <a:p>
            <a:r>
              <a:rPr lang="fr-FR" sz="2400" dirty="0" smtClean="0">
                <a:latin typeface="Times New Roman" pitchFamily="18" charset="0"/>
                <a:cs typeface="Times New Roman" pitchFamily="18" charset="0"/>
              </a:rPr>
              <a:t>La </a:t>
            </a:r>
            <a:r>
              <a:rPr lang="fr-FR" sz="2400" dirty="0" err="1" smtClean="0">
                <a:latin typeface="Times New Roman" pitchFamily="18" charset="0"/>
                <a:cs typeface="Times New Roman" pitchFamily="18" charset="0"/>
              </a:rPr>
              <a:t>Spiramycine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Rovamycine</a:t>
            </a:r>
            <a:r>
              <a:rPr lang="fr-FR" sz="2400" dirty="0" smtClean="0">
                <a:latin typeface="Times New Roman" pitchFamily="18" charset="0"/>
                <a:cs typeface="Times New Roman" pitchFamily="18" charset="0"/>
              </a:rPr>
              <a:t>®) peut être prescrite en cas de persistance de signes cliniques. </a:t>
            </a:r>
          </a:p>
          <a:p>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2. Toxoplasmose acquise pendant la grossesse </a:t>
            </a:r>
          </a:p>
          <a:p>
            <a:r>
              <a:rPr lang="fr-FR" sz="2400" dirty="0" smtClean="0">
                <a:latin typeface="Times New Roman" pitchFamily="18" charset="0"/>
                <a:cs typeface="Times New Roman" pitchFamily="18" charset="0"/>
              </a:rPr>
              <a:t>En cas de séroconversion la </a:t>
            </a:r>
            <a:r>
              <a:rPr lang="fr-FR" sz="2400" dirty="0" err="1" smtClean="0">
                <a:latin typeface="Times New Roman" pitchFamily="18" charset="0"/>
                <a:cs typeface="Times New Roman" pitchFamily="18" charset="0"/>
              </a:rPr>
              <a:t>Rovamycine</a:t>
            </a:r>
            <a:r>
              <a:rPr lang="fr-FR" sz="2400" dirty="0" smtClean="0">
                <a:latin typeface="Times New Roman" pitchFamily="18" charset="0"/>
                <a:cs typeface="Times New Roman" pitchFamily="18" charset="0"/>
              </a:rPr>
              <a:t>® (9MUI/J), pour diminuer la transmission </a:t>
            </a:r>
            <a:r>
              <a:rPr lang="fr-FR" sz="2400" dirty="0" err="1" smtClean="0">
                <a:latin typeface="Times New Roman" pitchFamily="18" charset="0"/>
                <a:cs typeface="Times New Roman" pitchFamily="18" charset="0"/>
              </a:rPr>
              <a:t>materno</a:t>
            </a:r>
            <a:r>
              <a:rPr lang="fr-FR" sz="2400" dirty="0" smtClean="0">
                <a:latin typeface="Times New Roman" pitchFamily="18" charset="0"/>
                <a:cs typeface="Times New Roman" pitchFamily="18" charset="0"/>
              </a:rPr>
              <a:t>-</a:t>
            </a:r>
            <a:r>
              <a:rPr lang="fr-FR" sz="2400" dirty="0" err="1" smtClean="0">
                <a:latin typeface="Times New Roman" pitchFamily="18" charset="0"/>
                <a:cs typeface="Times New Roman" pitchFamily="18" charset="0"/>
              </a:rPr>
              <a:t>foetale</a:t>
            </a:r>
            <a:r>
              <a:rPr lang="fr-FR" sz="2400" dirty="0" smtClean="0">
                <a:latin typeface="Times New Roman" pitchFamily="18" charset="0"/>
                <a:cs typeface="Times New Roman" pitchFamily="18" charset="0"/>
              </a:rPr>
              <a:t>, pendant toute la grossesse.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500174"/>
            <a:ext cx="8643998" cy="4339650"/>
          </a:xfrm>
          <a:prstGeom prst="rect">
            <a:avLst/>
          </a:prstGeom>
        </p:spPr>
        <p:txBody>
          <a:bodyPr wrap="square">
            <a:spAutoFit/>
          </a:bodyPr>
          <a:lstStyle/>
          <a:p>
            <a:r>
              <a:rPr lang="fr-FR" sz="3600" b="1" dirty="0" smtClean="0">
                <a:latin typeface="Times New Roman" pitchFamily="18" charset="0"/>
                <a:cs typeface="Times New Roman" pitchFamily="18" charset="0"/>
              </a:rPr>
              <a:t>TRAITEMENT 2.</a:t>
            </a:r>
          </a:p>
          <a:p>
            <a:r>
              <a:rPr lang="fr-FR" sz="2400" b="1" dirty="0" smtClean="0">
                <a:latin typeface="Times New Roman" pitchFamily="18" charset="0"/>
                <a:cs typeface="Times New Roman" pitchFamily="18" charset="0"/>
              </a:rPr>
              <a:t>3. Toxoplasmose fœtale </a:t>
            </a:r>
          </a:p>
          <a:p>
            <a:r>
              <a:rPr lang="fr-FR" sz="2400" dirty="0" smtClean="0">
                <a:latin typeface="Times New Roman" pitchFamily="18" charset="0"/>
                <a:cs typeface="Times New Roman" pitchFamily="18" charset="0"/>
              </a:rPr>
              <a:t>Si la séroconversion survient au 2e trimestre de grossesse, et si le résultat de l’amniocentèse est négatif, le traitement par </a:t>
            </a:r>
            <a:r>
              <a:rPr lang="fr-FR" sz="2400" dirty="0" err="1" smtClean="0">
                <a:latin typeface="Times New Roman" pitchFamily="18" charset="0"/>
                <a:cs typeface="Times New Roman" pitchFamily="18" charset="0"/>
              </a:rPr>
              <a:t>Rovamycine</a:t>
            </a:r>
            <a:r>
              <a:rPr lang="fr-FR" sz="2400" dirty="0" smtClean="0">
                <a:latin typeface="Times New Roman" pitchFamily="18" charset="0"/>
                <a:cs typeface="Times New Roman" pitchFamily="18" charset="0"/>
              </a:rPr>
              <a:t>® sera poursuivi jusqu’à négativation de la sérologie. </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Si amniocentèse  positif (toxoplasmose congénitale prouvée), le traitement pourra être  </a:t>
            </a:r>
            <a:r>
              <a:rPr lang="fr-FR" sz="2400" dirty="0" err="1" smtClean="0">
                <a:latin typeface="Times New Roman" pitchFamily="18" charset="0"/>
                <a:cs typeface="Times New Roman" pitchFamily="18" charset="0"/>
              </a:rPr>
              <a:t>Pyrimétamine</a:t>
            </a:r>
            <a:r>
              <a:rPr lang="fr-FR" sz="2400" dirty="0" smtClean="0">
                <a:latin typeface="Times New Roman" pitchFamily="18" charset="0"/>
                <a:cs typeface="Times New Roman" pitchFamily="18" charset="0"/>
              </a:rPr>
              <a:t>-</a:t>
            </a:r>
            <a:r>
              <a:rPr lang="fr-FR" sz="2400" dirty="0" err="1" smtClean="0">
                <a:latin typeface="Times New Roman" pitchFamily="18" charset="0"/>
                <a:cs typeface="Times New Roman" pitchFamily="18" charset="0"/>
              </a:rPr>
              <a:t>Sulfadoazine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Fansidar</a:t>
            </a:r>
            <a:r>
              <a:rPr lang="fr-FR" sz="2400" dirty="0" smtClean="0">
                <a:latin typeface="Times New Roman" pitchFamily="18" charset="0"/>
                <a:cs typeface="Times New Roman" pitchFamily="18" charset="0"/>
              </a:rPr>
              <a:t>®).</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Au 3e trimestre, le traitement peut d’emblée faire appel au </a:t>
            </a:r>
            <a:r>
              <a:rPr lang="fr-FR" sz="2400" dirty="0" err="1" smtClean="0">
                <a:latin typeface="Times New Roman" pitchFamily="18" charset="0"/>
                <a:cs typeface="Times New Roman" pitchFamily="18" charset="0"/>
              </a:rPr>
              <a:t>Fansidar</a:t>
            </a:r>
            <a:r>
              <a:rPr lang="fr-FR" sz="2400" dirty="0" smtClean="0">
                <a:latin typeface="Times New Roman" pitchFamily="18" charset="0"/>
                <a:cs typeface="Times New Roman" pitchFamily="18" charset="0"/>
              </a:rPr>
              <a:t>®.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785794"/>
            <a:ext cx="7715304" cy="5693866"/>
          </a:xfrm>
          <a:prstGeom prst="rect">
            <a:avLst/>
          </a:prstGeom>
        </p:spPr>
        <p:txBody>
          <a:bodyPr wrap="square">
            <a:spAutoFit/>
          </a:bodyPr>
          <a:lstStyle/>
          <a:p>
            <a:endParaRPr lang="fr-FR" sz="2400" dirty="0"/>
          </a:p>
          <a:p>
            <a:r>
              <a:rPr lang="fr-FR" sz="2800" b="1" dirty="0" smtClean="0">
                <a:latin typeface="Times New Roman" pitchFamily="18" charset="0"/>
                <a:cs typeface="Times New Roman" pitchFamily="18" charset="0"/>
              </a:rPr>
              <a:t>PROPHYLAXIE </a:t>
            </a:r>
            <a:r>
              <a:rPr lang="fr-FR" sz="2800" b="1" dirty="0">
                <a:latin typeface="Times New Roman" pitchFamily="18" charset="0"/>
                <a:cs typeface="Times New Roman" pitchFamily="18" charset="0"/>
              </a:rPr>
              <a:t>= Conseils </a:t>
            </a:r>
            <a:r>
              <a:rPr lang="fr-FR" sz="2800" b="1" dirty="0" smtClean="0">
                <a:latin typeface="Times New Roman" pitchFamily="18" charset="0"/>
                <a:cs typeface="Times New Roman" pitchFamily="18" charset="0"/>
              </a:rPr>
              <a:t>hygiéno-diététiques</a:t>
            </a:r>
            <a:endParaRPr lang="fr-FR" sz="2400" b="1" dirty="0" smtClean="0">
              <a:latin typeface="Times New Roman" pitchFamily="18" charset="0"/>
              <a:cs typeface="Times New Roman" pitchFamily="18" charset="0"/>
            </a:endParaRPr>
          </a:p>
          <a:p>
            <a:endParaRPr lang="fr-FR" sz="2400" dirty="0"/>
          </a:p>
          <a:p>
            <a:pPr>
              <a:buFont typeface="Wingdings" pitchFamily="2" charset="2"/>
              <a:buChar char="§"/>
            </a:pPr>
            <a:r>
              <a:rPr lang="fr-FR" sz="2400" dirty="0">
                <a:latin typeface="Times New Roman" pitchFamily="18" charset="0"/>
                <a:cs typeface="Times New Roman" pitchFamily="18" charset="0"/>
              </a:rPr>
              <a:t>Consommation de viande bien </a:t>
            </a:r>
            <a:r>
              <a:rPr lang="fr-FR" sz="2400" dirty="0" smtClean="0">
                <a:latin typeface="Times New Roman" pitchFamily="18" charset="0"/>
                <a:cs typeface="Times New Roman" pitchFamily="18" charset="0"/>
              </a:rPr>
              <a:t>cuite. </a:t>
            </a:r>
            <a:endParaRPr lang="fr-FR" sz="2400" dirty="0">
              <a:latin typeface="Times New Roman" pitchFamily="18" charset="0"/>
              <a:cs typeface="Times New Roman" pitchFamily="18" charset="0"/>
            </a:endParaRPr>
          </a:p>
          <a:p>
            <a:pPr>
              <a:buFont typeface="Wingdings" pitchFamily="2" charset="2"/>
              <a:buChar char="§"/>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Consommation de fruits et légumes parfaitement lavés (lavage à grande eau) ou cuits </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a:p>
            <a:pPr>
              <a:buFont typeface="Wingdings" pitchFamily="2" charset="2"/>
              <a:buChar char="§"/>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Lavage des mains après contact avec de la terre et au cours de la préparation des </a:t>
            </a:r>
            <a:r>
              <a:rPr lang="fr-FR" sz="2400" dirty="0" smtClean="0">
                <a:latin typeface="Times New Roman" pitchFamily="18" charset="0"/>
                <a:cs typeface="Times New Roman" pitchFamily="18" charset="0"/>
              </a:rPr>
              <a:t>repas. </a:t>
            </a:r>
            <a:endParaRPr lang="fr-FR" sz="2400" dirty="0">
              <a:latin typeface="Times New Roman" pitchFamily="18" charset="0"/>
              <a:cs typeface="Times New Roman" pitchFamily="18" charset="0"/>
            </a:endParaRPr>
          </a:p>
          <a:p>
            <a:pPr>
              <a:buFont typeface="Wingdings" pitchFamily="2" charset="2"/>
              <a:buChar char="§"/>
            </a:pP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Précautions vis-à-vis du </a:t>
            </a:r>
            <a:r>
              <a:rPr lang="fr-FR" sz="2400" dirty="0" smtClean="0">
                <a:latin typeface="Times New Roman" pitchFamily="18" charset="0"/>
                <a:cs typeface="Times New Roman" pitchFamily="18" charset="0"/>
              </a:rPr>
              <a:t>chat:</a:t>
            </a:r>
            <a:endParaRPr lang="fr-FR" sz="2400" dirty="0">
              <a:latin typeface="Times New Roman" pitchFamily="18" charset="0"/>
              <a:cs typeface="Times New Roman" pitchFamily="18" charset="0"/>
            </a:endParaRPr>
          </a:p>
          <a:p>
            <a:pPr>
              <a:buFont typeface="Wingdings" pitchFamily="2" charset="2"/>
              <a:buChar char="ü"/>
            </a:pPr>
            <a:r>
              <a:rPr lang="fr-FR" sz="2400" b="1"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E</a:t>
            </a:r>
            <a:r>
              <a:rPr lang="fr-FR" sz="2400" dirty="0" smtClean="0">
                <a:latin typeface="Times New Roman" pitchFamily="18" charset="0"/>
                <a:cs typeface="Times New Roman" pitchFamily="18" charset="0"/>
              </a:rPr>
              <a:t>viter </a:t>
            </a:r>
            <a:r>
              <a:rPr lang="fr-FR" sz="2400" dirty="0">
                <a:latin typeface="Times New Roman" pitchFamily="18" charset="0"/>
                <a:cs typeface="Times New Roman" pitchFamily="18" charset="0"/>
              </a:rPr>
              <a:t>de manipuler la litière du chat (si impossible : ports de gants) </a:t>
            </a:r>
          </a:p>
          <a:p>
            <a:pPr>
              <a:buFont typeface="Wingdings" pitchFamily="2" charset="2"/>
              <a:buChar char="ü"/>
            </a:pPr>
            <a:r>
              <a:rPr lang="fr-FR" sz="2400" dirty="0" smtClean="0">
                <a:latin typeface="Times New Roman" pitchFamily="18" charset="0"/>
                <a:cs typeface="Times New Roman" pitchFamily="18" charset="0"/>
              </a:rPr>
              <a:t>Eviter </a:t>
            </a:r>
            <a:r>
              <a:rPr lang="fr-FR" sz="2400" dirty="0">
                <a:latin typeface="Times New Roman" pitchFamily="18" charset="0"/>
                <a:cs typeface="Times New Roman" pitchFamily="18" charset="0"/>
              </a:rPr>
              <a:t>le contact avec les </a:t>
            </a:r>
            <a:r>
              <a:rPr lang="fr-FR" sz="2400" dirty="0" smtClean="0">
                <a:latin typeface="Times New Roman" pitchFamily="18" charset="0"/>
                <a:cs typeface="Times New Roman" pitchFamily="18" charset="0"/>
              </a:rPr>
              <a:t>excréments. </a:t>
            </a:r>
            <a:endParaRPr lang="fr-FR" sz="2400" dirty="0">
              <a:latin typeface="Times New Roman" pitchFamily="18" charset="0"/>
              <a:cs typeface="Times New Roman" pitchFamily="18" charset="0"/>
            </a:endParaRPr>
          </a:p>
          <a:p>
            <a:pPr>
              <a:buFont typeface="Wingdings" pitchFamily="2" charset="2"/>
              <a:buChar char="ü"/>
            </a:pPr>
            <a:r>
              <a:rPr lang="fr-FR" sz="2400" dirty="0" smtClean="0">
                <a:latin typeface="Times New Roman" pitchFamily="18" charset="0"/>
                <a:cs typeface="Times New Roman" pitchFamily="18" charset="0"/>
              </a:rPr>
              <a:t>Nettoyer </a:t>
            </a:r>
            <a:r>
              <a:rPr lang="fr-FR" sz="2400" dirty="0">
                <a:latin typeface="Times New Roman" pitchFamily="18" charset="0"/>
                <a:cs typeface="Times New Roman" pitchFamily="18" charset="0"/>
              </a:rPr>
              <a:t>à l’eau bouillante la litière quotidiennement</a:t>
            </a:r>
            <a:r>
              <a:rPr lang="fr-FR" sz="2400" dirty="0" smtClean="0">
                <a:latin typeface="Times New Roman" pitchFamily="18" charset="0"/>
                <a:cs typeface="Times New Roman" pitchFamily="18" charset="0"/>
              </a:rPr>
              <a:t> .</a:t>
            </a:r>
          </a:p>
          <a:p>
            <a:pPr>
              <a:buFontTx/>
              <a:buChar char="-"/>
            </a:pPr>
            <a:endParaRPr lang="fr-FR" sz="2400" b="1" dirty="0"/>
          </a:p>
          <a:p>
            <a:pPr>
              <a:buFontTx/>
              <a:buChar char="-"/>
            </a:pPr>
            <a:endParaRPr lang="fr-FR" sz="2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m "/>
          <p:cNvPicPr>
            <a:picLocks noChangeAspect="1" noChangeArrowheads="1"/>
          </p:cNvPicPr>
          <p:nvPr/>
        </p:nvPicPr>
        <p:blipFill>
          <a:blip r:embed="rId2"/>
          <a:srcRect/>
          <a:stretch>
            <a:fillRect/>
          </a:stretch>
        </p:blipFill>
        <p:spPr bwMode="auto">
          <a:xfrm>
            <a:off x="428596" y="714356"/>
            <a:ext cx="8715404" cy="5715040"/>
          </a:xfrm>
          <a:prstGeom prst="rect">
            <a:avLst/>
          </a:prstGeom>
          <a:noFill/>
        </p:spPr>
      </p:pic>
      <p:sp>
        <p:nvSpPr>
          <p:cNvPr id="2" name="ZoneTexte 1"/>
          <p:cNvSpPr txBox="1"/>
          <p:nvPr/>
        </p:nvSpPr>
        <p:spPr>
          <a:xfrm>
            <a:off x="1785918" y="928670"/>
            <a:ext cx="6335581" cy="584775"/>
          </a:xfrm>
          <a:prstGeom prst="rect">
            <a:avLst/>
          </a:prstGeom>
          <a:noFill/>
        </p:spPr>
        <p:txBody>
          <a:bodyPr wrap="square" rtlCol="0">
            <a:spAutoFit/>
          </a:bodyPr>
          <a:lstStyle/>
          <a:p>
            <a:r>
              <a:rPr lang="fr-FR" sz="3200" b="1" dirty="0" smtClean="0">
                <a:latin typeface="Times New Roman" pitchFamily="18" charset="0"/>
                <a:cs typeface="Times New Roman" pitchFamily="18" charset="0"/>
              </a:rPr>
              <a:t>MERCI DE VOTRE ATTENTION</a:t>
            </a:r>
            <a:endParaRPr lang="fr-F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latin typeface="Times New Roman" pitchFamily="18" charset="0"/>
                <a:cs typeface="Times New Roman" pitchFamily="18" charset="0"/>
              </a:rPr>
              <a:t>2.Agent pathogène </a:t>
            </a:r>
            <a:r>
              <a:rPr lang="fr-FR" dirty="0" smtClean="0"/>
              <a:t/>
            </a:r>
            <a:br>
              <a:rPr lang="fr-FR" dirty="0" smtClean="0"/>
            </a:br>
            <a:r>
              <a:rPr lang="fr-FR" dirty="0" err="1" smtClean="0"/>
              <a:t>A.</a:t>
            </a:r>
            <a:r>
              <a:rPr lang="fr-FR" dirty="0" err="1" smtClean="0">
                <a:latin typeface="Times New Roman" pitchFamily="18" charset="0"/>
                <a:cs typeface="Times New Roman" pitchFamily="18" charset="0"/>
              </a:rPr>
              <a:t>Classification</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pPr>
              <a:buNone/>
            </a:pPr>
            <a:r>
              <a:rPr lang="fr-FR" sz="3600" dirty="0" smtClean="0">
                <a:latin typeface="Times New Roman" pitchFamily="18" charset="0"/>
                <a:cs typeface="Times New Roman" pitchFamily="18" charset="0"/>
              </a:rPr>
              <a:t>Embranchement: </a:t>
            </a:r>
            <a:r>
              <a:rPr lang="fr-FR" sz="3600" i="1" dirty="0" smtClean="0">
                <a:latin typeface="Times New Roman" pitchFamily="18" charset="0"/>
                <a:cs typeface="Times New Roman" pitchFamily="18" charset="0"/>
              </a:rPr>
              <a:t>Protozoaires</a:t>
            </a:r>
          </a:p>
          <a:p>
            <a:pPr>
              <a:buNone/>
            </a:pPr>
            <a:r>
              <a:rPr lang="fr-FR" sz="3600" dirty="0" smtClean="0">
                <a:latin typeface="Times New Roman" pitchFamily="18" charset="0"/>
                <a:cs typeface="Times New Roman" pitchFamily="18" charset="0"/>
              </a:rPr>
              <a:t>phylum: </a:t>
            </a:r>
            <a:r>
              <a:rPr lang="fr-FR" sz="3600" i="1" dirty="0" err="1" smtClean="0">
                <a:latin typeface="Times New Roman" pitchFamily="18" charset="0"/>
                <a:cs typeface="Times New Roman" pitchFamily="18" charset="0"/>
              </a:rPr>
              <a:t>Apicomplexa</a:t>
            </a:r>
            <a:endParaRPr lang="fr-FR" sz="3600" i="1" dirty="0" smtClean="0">
              <a:latin typeface="Times New Roman" pitchFamily="18" charset="0"/>
              <a:cs typeface="Times New Roman" pitchFamily="18" charset="0"/>
            </a:endParaRPr>
          </a:p>
          <a:p>
            <a:pPr>
              <a:buNone/>
            </a:pPr>
            <a:r>
              <a:rPr lang="fr-FR" sz="3600" dirty="0" smtClean="0">
                <a:latin typeface="Times New Roman" pitchFamily="18" charset="0"/>
                <a:cs typeface="Times New Roman" pitchFamily="18" charset="0"/>
              </a:rPr>
              <a:t>Classe: </a:t>
            </a:r>
            <a:r>
              <a:rPr lang="fr-FR" sz="3600" i="1" dirty="0" smtClean="0">
                <a:latin typeface="Times New Roman" pitchFamily="18" charset="0"/>
                <a:cs typeface="Times New Roman" pitchFamily="18" charset="0"/>
              </a:rPr>
              <a:t>Sporozoaires</a:t>
            </a:r>
          </a:p>
          <a:p>
            <a:pPr>
              <a:buNone/>
            </a:pPr>
            <a:r>
              <a:rPr lang="fr-FR" sz="3600" i="1" dirty="0" smtClean="0">
                <a:latin typeface="Times New Roman" pitchFamily="18" charset="0"/>
                <a:cs typeface="Times New Roman" pitchFamily="18" charset="0"/>
              </a:rPr>
              <a:t>S/classe: </a:t>
            </a:r>
            <a:r>
              <a:rPr lang="fr-FR" sz="3600" i="1" dirty="0" err="1" smtClean="0">
                <a:latin typeface="Times New Roman" pitchFamily="18" charset="0"/>
                <a:cs typeface="Times New Roman" pitchFamily="18" charset="0"/>
              </a:rPr>
              <a:t>Coccidia</a:t>
            </a:r>
            <a:endParaRPr lang="fr-FR" sz="3600" i="1" dirty="0" smtClean="0">
              <a:latin typeface="Times New Roman" pitchFamily="18" charset="0"/>
              <a:cs typeface="Times New Roman" pitchFamily="18" charset="0"/>
            </a:endParaRPr>
          </a:p>
          <a:p>
            <a:pPr>
              <a:buNone/>
            </a:pPr>
            <a:r>
              <a:rPr lang="fr-FR" sz="3600" i="1" dirty="0" smtClean="0">
                <a:latin typeface="Times New Roman" pitchFamily="18" charset="0"/>
                <a:cs typeface="Times New Roman" pitchFamily="18" charset="0"/>
              </a:rPr>
              <a:t>Genre: </a:t>
            </a:r>
            <a:r>
              <a:rPr lang="fr-FR" sz="3600" i="1" dirty="0" err="1" smtClean="0">
                <a:latin typeface="Times New Roman" pitchFamily="18" charset="0"/>
                <a:cs typeface="Times New Roman" pitchFamily="18" charset="0"/>
              </a:rPr>
              <a:t>Toxoplasma</a:t>
            </a:r>
            <a:endParaRPr lang="fr-FR" sz="3600" i="1" dirty="0" smtClean="0">
              <a:latin typeface="Times New Roman" pitchFamily="18" charset="0"/>
              <a:cs typeface="Times New Roman" pitchFamily="18" charset="0"/>
            </a:endParaRPr>
          </a:p>
          <a:p>
            <a:pPr>
              <a:buNone/>
            </a:pPr>
            <a:r>
              <a:rPr lang="fr-FR" sz="3600" i="1" dirty="0" smtClean="0">
                <a:latin typeface="Times New Roman" pitchFamily="18" charset="0"/>
                <a:cs typeface="Times New Roman" pitchFamily="18" charset="0"/>
              </a:rPr>
              <a:t>Espèce: </a:t>
            </a:r>
            <a:r>
              <a:rPr lang="fr-FR" sz="3600" i="1" dirty="0" err="1" smtClean="0">
                <a:latin typeface="Times New Roman" pitchFamily="18" charset="0"/>
                <a:cs typeface="Times New Roman" pitchFamily="18" charset="0"/>
              </a:rPr>
              <a:t>gondii</a:t>
            </a:r>
            <a:endParaRPr lang="fr-FR" sz="3600" i="1" dirty="0" smtClean="0">
              <a:latin typeface="Times New Roman" pitchFamily="18" charset="0"/>
              <a:cs typeface="Times New Roman" pitchFamily="18" charset="0"/>
            </a:endParaRPr>
          </a:p>
          <a:p>
            <a:pPr>
              <a:buNone/>
            </a:pP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1785926"/>
            <a:ext cx="3071834" cy="2286016"/>
            <a:chOff x="428391" y="2242260"/>
            <a:chExt cx="3471886" cy="3471886"/>
          </a:xfrm>
        </p:grpSpPr>
        <p:sp>
          <p:nvSpPr>
            <p:cNvPr id="3" name="Ellipse 2"/>
            <p:cNvSpPr/>
            <p:nvPr/>
          </p:nvSpPr>
          <p:spPr>
            <a:xfrm>
              <a:off x="428391" y="2242260"/>
              <a:ext cx="3471886" cy="3471886"/>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4" name="Ellipse 4"/>
            <p:cNvSpPr/>
            <p:nvPr/>
          </p:nvSpPr>
          <p:spPr>
            <a:xfrm>
              <a:off x="755327" y="3139164"/>
              <a:ext cx="2083132" cy="190953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622550">
                <a:lnSpc>
                  <a:spcPct val="90000"/>
                </a:lnSpc>
                <a:spcBef>
                  <a:spcPct val="0"/>
                </a:spcBef>
                <a:spcAft>
                  <a:spcPct val="35000"/>
                </a:spcAft>
              </a:pPr>
              <a:endParaRPr lang="fr-FR" sz="5900" kern="1200" dirty="0"/>
            </a:p>
          </p:txBody>
        </p:sp>
      </p:grpSp>
      <p:grpSp>
        <p:nvGrpSpPr>
          <p:cNvPr id="5" name="Groupe 4"/>
          <p:cNvGrpSpPr/>
          <p:nvPr/>
        </p:nvGrpSpPr>
        <p:grpSpPr>
          <a:xfrm>
            <a:off x="3000364" y="3714752"/>
            <a:ext cx="3357554" cy="2928958"/>
            <a:chOff x="2887455" y="996744"/>
            <a:chExt cx="3792988" cy="3792988"/>
          </a:xfrm>
        </p:grpSpPr>
        <p:sp>
          <p:nvSpPr>
            <p:cNvPr id="6" name="Ellipse 5"/>
            <p:cNvSpPr/>
            <p:nvPr/>
          </p:nvSpPr>
          <p:spPr>
            <a:xfrm>
              <a:off x="2887455" y="996744"/>
              <a:ext cx="3792988" cy="3792988"/>
            </a:xfrm>
            <a:prstGeom prst="ellipse">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7" name="Ellipse 4"/>
            <p:cNvSpPr/>
            <p:nvPr/>
          </p:nvSpPr>
          <p:spPr>
            <a:xfrm>
              <a:off x="3963844" y="1444019"/>
              <a:ext cx="2186948" cy="289843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2755900">
                <a:lnSpc>
                  <a:spcPct val="90000"/>
                </a:lnSpc>
                <a:spcBef>
                  <a:spcPct val="0"/>
                </a:spcBef>
                <a:spcAft>
                  <a:spcPct val="35000"/>
                </a:spcAft>
              </a:pPr>
              <a:endParaRPr lang="fr-FR" sz="6200" kern="1200" dirty="0"/>
            </a:p>
          </p:txBody>
        </p:sp>
      </p:grpSp>
      <p:pic>
        <p:nvPicPr>
          <p:cNvPr id="8" name="Picture 10" descr="صورة ذات صلة"/>
          <p:cNvPicPr>
            <a:picLocks noChangeAspect="1" noChangeArrowheads="1"/>
          </p:cNvPicPr>
          <p:nvPr/>
        </p:nvPicPr>
        <p:blipFill>
          <a:blip r:embed="rId4"/>
          <a:srcRect/>
          <a:stretch>
            <a:fillRect/>
          </a:stretch>
        </p:blipFill>
        <p:spPr bwMode="auto">
          <a:xfrm>
            <a:off x="6000760" y="1428736"/>
            <a:ext cx="2928931" cy="3214710"/>
          </a:xfrm>
          <a:prstGeom prst="rect">
            <a:avLst/>
          </a:prstGeom>
          <a:noFill/>
        </p:spPr>
      </p:pic>
      <p:sp>
        <p:nvSpPr>
          <p:cNvPr id="9" name="Ellipse 8"/>
          <p:cNvSpPr/>
          <p:nvPr/>
        </p:nvSpPr>
        <p:spPr>
          <a:xfrm>
            <a:off x="2857488" y="1285860"/>
            <a:ext cx="3071834" cy="914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latin typeface="Times New Roman" pitchFamily="18" charset="0"/>
                <a:cs typeface="Times New Roman" pitchFamily="18" charset="0"/>
              </a:rPr>
              <a:t>03 formes parasitaires</a:t>
            </a:r>
            <a:endParaRPr lang="fr-FR" b="1" dirty="0">
              <a:solidFill>
                <a:schemeClr val="tx1"/>
              </a:solidFill>
              <a:latin typeface="Times New Roman" pitchFamily="18" charset="0"/>
              <a:cs typeface="Times New Roman" pitchFamily="18" charset="0"/>
            </a:endParaRPr>
          </a:p>
        </p:txBody>
      </p:sp>
      <p:sp>
        <p:nvSpPr>
          <p:cNvPr id="10" name="Flèche à trois pointes 9"/>
          <p:cNvSpPr/>
          <p:nvPr/>
        </p:nvSpPr>
        <p:spPr>
          <a:xfrm rot="10800000">
            <a:off x="3357554" y="2214554"/>
            <a:ext cx="2214578" cy="1428760"/>
          </a:xfrm>
          <a:prstGeom prst="leftRigh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1" name="Rectangle 10"/>
          <p:cNvSpPr/>
          <p:nvPr/>
        </p:nvSpPr>
        <p:spPr>
          <a:xfrm>
            <a:off x="6786578" y="5357826"/>
            <a:ext cx="1499128" cy="369332"/>
          </a:xfrm>
          <a:prstGeom prst="rect">
            <a:avLst/>
          </a:prstGeom>
        </p:spPr>
        <p:txBody>
          <a:bodyPr wrap="none">
            <a:spAutoFit/>
          </a:bodyPr>
          <a:lstStyle/>
          <a:p>
            <a:r>
              <a:rPr lang="fr-FR" b="1" dirty="0" smtClean="0">
                <a:latin typeface="Times New Roman" pitchFamily="18" charset="0"/>
                <a:cs typeface="Times New Roman" pitchFamily="18" charset="0"/>
              </a:rPr>
              <a:t>Le </a:t>
            </a:r>
            <a:r>
              <a:rPr lang="fr-FR" b="1" dirty="0" err="1" smtClean="0">
                <a:latin typeface="Times New Roman" pitchFamily="18" charset="0"/>
                <a:cs typeface="Times New Roman" pitchFamily="18" charset="0"/>
              </a:rPr>
              <a:t>tachyzoïte</a:t>
            </a:r>
            <a:endParaRPr lang="fr-FR" b="1" dirty="0" smtClean="0">
              <a:latin typeface="Times New Roman" pitchFamily="18" charset="0"/>
              <a:cs typeface="Times New Roman" pitchFamily="18" charset="0"/>
            </a:endParaRPr>
          </a:p>
        </p:txBody>
      </p:sp>
      <p:sp>
        <p:nvSpPr>
          <p:cNvPr id="12" name="Rectangle 11"/>
          <p:cNvSpPr/>
          <p:nvPr/>
        </p:nvSpPr>
        <p:spPr>
          <a:xfrm>
            <a:off x="2428860" y="357166"/>
            <a:ext cx="4572000" cy="1384995"/>
          </a:xfrm>
          <a:prstGeom prst="rect">
            <a:avLst/>
          </a:prstGeom>
        </p:spPr>
        <p:txBody>
          <a:bodyPr>
            <a:spAutoFit/>
          </a:bodyPr>
          <a:lstStyle/>
          <a:p>
            <a:r>
              <a:rPr lang="fr-FR" sz="2800" b="1" dirty="0" smtClean="0">
                <a:latin typeface="Times New Roman" pitchFamily="18" charset="0"/>
                <a:cs typeface="Times New Roman" pitchFamily="18" charset="0"/>
              </a:rPr>
              <a:t>2.Agent pathogène</a:t>
            </a:r>
          </a:p>
          <a:p>
            <a:r>
              <a:rPr lang="fr-FR" sz="2800" b="1" dirty="0" smtClean="0">
                <a:latin typeface="Times New Roman" pitchFamily="18" charset="0"/>
                <a:cs typeface="Times New Roman" pitchFamily="18" charset="0"/>
              </a:rPr>
              <a:t>B. Morphologie </a:t>
            </a:r>
            <a:br>
              <a:rPr lang="fr-FR" sz="2800" b="1" dirty="0" smtClean="0">
                <a:latin typeface="Times New Roman" pitchFamily="18" charset="0"/>
                <a:cs typeface="Times New Roman" pitchFamily="18" charset="0"/>
              </a:rPr>
            </a:br>
            <a:endParaRPr lang="fr-FR" sz="2800" dirty="0"/>
          </a:p>
        </p:txBody>
      </p:sp>
      <p:sp>
        <p:nvSpPr>
          <p:cNvPr id="13" name="Rectangle 12"/>
          <p:cNvSpPr/>
          <p:nvPr/>
        </p:nvSpPr>
        <p:spPr>
          <a:xfrm>
            <a:off x="4071934" y="6286520"/>
            <a:ext cx="1170192" cy="369332"/>
          </a:xfrm>
          <a:prstGeom prst="rect">
            <a:avLst/>
          </a:prstGeom>
        </p:spPr>
        <p:txBody>
          <a:bodyPr wrap="none">
            <a:spAutoFit/>
          </a:bodyPr>
          <a:lstStyle/>
          <a:p>
            <a:r>
              <a:rPr lang="fr-FR" b="1" dirty="0" smtClean="0">
                <a:latin typeface="Times New Roman" pitchFamily="18" charset="0"/>
                <a:cs typeface="Times New Roman" pitchFamily="18" charset="0"/>
              </a:rPr>
              <a:t>L’oocyste </a:t>
            </a:r>
          </a:p>
        </p:txBody>
      </p:sp>
      <p:sp>
        <p:nvSpPr>
          <p:cNvPr id="14" name="Rectangle 13"/>
          <p:cNvSpPr/>
          <p:nvPr/>
        </p:nvSpPr>
        <p:spPr>
          <a:xfrm>
            <a:off x="785786" y="4286256"/>
            <a:ext cx="1011815" cy="369332"/>
          </a:xfrm>
          <a:prstGeom prst="rect">
            <a:avLst/>
          </a:prstGeom>
        </p:spPr>
        <p:txBody>
          <a:bodyPr wrap="none">
            <a:spAutoFit/>
          </a:bodyPr>
          <a:lstStyle/>
          <a:p>
            <a:r>
              <a:rPr lang="fr-FR" b="1" dirty="0" smtClean="0">
                <a:latin typeface="Times New Roman" pitchFamily="18" charset="0"/>
                <a:cs typeface="Times New Roman" pitchFamily="18" charset="0"/>
              </a:rPr>
              <a:t>Le kyste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normAutofit fontScale="90000"/>
          </a:bodyPr>
          <a:lstStyle/>
          <a:p>
            <a:r>
              <a:rPr lang="fr-FR" b="1" dirty="0" smtClean="0">
                <a:latin typeface="Times New Roman" pitchFamily="18" charset="0"/>
                <a:cs typeface="Times New Roman" pitchFamily="18" charset="0"/>
              </a:rPr>
              <a:t>2.Agent pathogène  </a:t>
            </a:r>
            <a:br>
              <a:rPr lang="fr-FR" b="1" dirty="0" smtClean="0">
                <a:latin typeface="Times New Roman" pitchFamily="18" charset="0"/>
                <a:cs typeface="Times New Roman" pitchFamily="18" charset="0"/>
              </a:rPr>
            </a:b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5572132" cy="5572164"/>
          </a:xfrm>
        </p:spPr>
        <p:txBody>
          <a:bodyPr>
            <a:normAutofit/>
          </a:bodyPr>
          <a:lstStyle/>
          <a:p>
            <a:pPr>
              <a:buFont typeface="Wingdings" pitchFamily="2" charset="2"/>
              <a:buChar char="Ø"/>
            </a:pPr>
            <a:r>
              <a:rPr lang="fr-FR" b="1" dirty="0" smtClean="0">
                <a:latin typeface="Times New Roman" pitchFamily="18" charset="0"/>
                <a:cs typeface="Times New Roman" pitchFamily="18" charset="0"/>
              </a:rPr>
              <a:t>2.1 Les </a:t>
            </a:r>
            <a:r>
              <a:rPr lang="fr-FR" b="1" dirty="0" err="1" smtClean="0">
                <a:latin typeface="Times New Roman" pitchFamily="18" charset="0"/>
                <a:cs typeface="Times New Roman" pitchFamily="18" charset="0"/>
              </a:rPr>
              <a:t>tachyzoïtes</a:t>
            </a:r>
            <a:endParaRPr lang="fr-FR" b="1"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-La forme végétative </a:t>
            </a:r>
            <a:endParaRPr lang="fr-FR" b="1"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-Mesure7µm sur 3µm en moyenne</a:t>
            </a:r>
          </a:p>
          <a:p>
            <a:pPr>
              <a:buNone/>
            </a:pPr>
            <a:r>
              <a:rPr lang="fr-FR" dirty="0" smtClean="0">
                <a:latin typeface="Times New Roman" pitchFamily="18" charset="0"/>
                <a:cs typeface="Times New Roman" pitchFamily="18" charset="0"/>
              </a:rPr>
              <a:t>-Vivent en intracellulaire dans les cellules des phagocytes mononuclées.</a:t>
            </a:r>
          </a:p>
          <a:p>
            <a:pPr>
              <a:buNone/>
            </a:pPr>
            <a:r>
              <a:rPr lang="fr-FR" dirty="0" smtClean="0">
                <a:latin typeface="Times New Roman" pitchFamily="18" charset="0"/>
                <a:cs typeface="Times New Roman" pitchFamily="18" charset="0"/>
              </a:rPr>
              <a:t>- Formes du parasite à l’origine des lésions cliniques.</a:t>
            </a:r>
          </a:p>
          <a:p>
            <a:pPr>
              <a:buNone/>
            </a:pPr>
            <a:r>
              <a:rPr lang="fr-FR" dirty="0" smtClean="0">
                <a:latin typeface="Times New Roman" pitchFamily="18" charset="0"/>
                <a:cs typeface="Times New Roman" pitchFamily="18" charset="0"/>
              </a:rPr>
              <a:t> </a:t>
            </a:r>
          </a:p>
        </p:txBody>
      </p:sp>
      <p:pic>
        <p:nvPicPr>
          <p:cNvPr id="5" name="Picture 10" descr="صورة ذات صلة"/>
          <p:cNvPicPr>
            <a:picLocks noChangeAspect="1" noChangeArrowheads="1"/>
          </p:cNvPicPr>
          <p:nvPr/>
        </p:nvPicPr>
        <p:blipFill>
          <a:blip r:embed="rId3"/>
          <a:srcRect/>
          <a:stretch>
            <a:fillRect/>
          </a:stretch>
        </p:blipFill>
        <p:spPr bwMode="auto">
          <a:xfrm>
            <a:off x="5715003" y="928670"/>
            <a:ext cx="3428997" cy="4029098"/>
          </a:xfrm>
          <a:prstGeom prst="rect">
            <a:avLst/>
          </a:prstGeom>
          <a:noFill/>
        </p:spPr>
      </p:pic>
      <p:pic>
        <p:nvPicPr>
          <p:cNvPr id="6" name="Picture 14" descr="نتيجة بحث الصور عن ‪trophozoite toxoplasma gondii‬‏"/>
          <p:cNvPicPr>
            <a:picLocks noChangeAspect="1" noChangeArrowheads="1"/>
          </p:cNvPicPr>
          <p:nvPr/>
        </p:nvPicPr>
        <p:blipFill>
          <a:blip r:embed="rId4"/>
          <a:srcRect/>
          <a:stretch>
            <a:fillRect/>
          </a:stretch>
        </p:blipFill>
        <p:spPr bwMode="auto">
          <a:xfrm>
            <a:off x="6357950" y="5000636"/>
            <a:ext cx="2399331" cy="1285860"/>
          </a:xfrm>
          <a:prstGeom prst="rect">
            <a:avLst/>
          </a:prstGeom>
          <a:noFill/>
        </p:spPr>
      </p:pic>
      <p:sp>
        <p:nvSpPr>
          <p:cNvPr id="7" name="ZoneTexte 6"/>
          <p:cNvSpPr txBox="1"/>
          <p:nvPr/>
        </p:nvSpPr>
        <p:spPr>
          <a:xfrm>
            <a:off x="5715008" y="6429396"/>
            <a:ext cx="1194494" cy="369332"/>
          </a:xfrm>
          <a:prstGeom prst="rect">
            <a:avLst/>
          </a:prstGeom>
          <a:noFill/>
        </p:spPr>
        <p:txBody>
          <a:bodyPr wrap="none" rtlCol="0">
            <a:spAutoFit/>
          </a:bodyPr>
          <a:lstStyle/>
          <a:p>
            <a:r>
              <a:rPr lang="fr-FR" dirty="0" err="1" smtClean="0">
                <a:latin typeface="Times New Roman" pitchFamily="18" charset="0"/>
                <a:cs typeface="Times New Roman" pitchFamily="18" charset="0"/>
              </a:rPr>
              <a:t>Tachyzoite</a:t>
            </a:r>
            <a:endParaRPr lang="fr-FR" dirty="0"/>
          </a:p>
        </p:txBody>
      </p:sp>
      <p:cxnSp>
        <p:nvCxnSpPr>
          <p:cNvPr id="9" name="Connecteur droit avec flèche 8"/>
          <p:cNvCxnSpPr/>
          <p:nvPr/>
        </p:nvCxnSpPr>
        <p:spPr>
          <a:xfrm flipV="1">
            <a:off x="6072198" y="6072206"/>
            <a:ext cx="164307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2"/>
          <a:srcRect/>
          <a:stretch>
            <a:fillRect/>
          </a:stretch>
        </p:blipFill>
        <p:spPr bwMode="auto">
          <a:xfrm>
            <a:off x="357158" y="500042"/>
            <a:ext cx="8501122" cy="5286412"/>
          </a:xfrm>
          <a:prstGeom prst="rect">
            <a:avLst/>
          </a:prstGeom>
          <a:noFill/>
          <a:ln w="9525">
            <a:noFill/>
            <a:miter lim="800000"/>
            <a:headEnd/>
            <a:tailEnd/>
          </a:ln>
          <a:effectLst/>
        </p:spPr>
      </p:pic>
      <p:sp>
        <p:nvSpPr>
          <p:cNvPr id="5" name="Rectangle 4"/>
          <p:cNvSpPr/>
          <p:nvPr/>
        </p:nvSpPr>
        <p:spPr>
          <a:xfrm>
            <a:off x="1071538" y="5857892"/>
            <a:ext cx="7143800" cy="646331"/>
          </a:xfrm>
          <a:prstGeom prst="rect">
            <a:avLst/>
          </a:prstGeom>
        </p:spPr>
        <p:txBody>
          <a:bodyPr wrap="square">
            <a:spAutoFit/>
          </a:bodyPr>
          <a:lstStyle/>
          <a:p>
            <a:r>
              <a:rPr lang="fr-FR" dirty="0" smtClean="0">
                <a:latin typeface="Times New Roman" pitchFamily="18" charset="0"/>
                <a:cs typeface="Times New Roman" pitchFamily="18" charset="0"/>
              </a:rPr>
              <a:t>L’</a:t>
            </a:r>
            <a:r>
              <a:rPr lang="fr-FR" dirty="0" err="1" smtClean="0">
                <a:latin typeface="Times New Roman" pitchFamily="18" charset="0"/>
                <a:cs typeface="Times New Roman" pitchFamily="18" charset="0"/>
              </a:rPr>
              <a:t>ultrastructure</a:t>
            </a:r>
            <a:r>
              <a:rPr lang="fr-FR" dirty="0" smtClean="0">
                <a:latin typeface="Times New Roman" pitchFamily="18" charset="0"/>
                <a:cs typeface="Times New Roman" pitchFamily="18" charset="0"/>
              </a:rPr>
              <a:t> d’un </a:t>
            </a:r>
            <a:r>
              <a:rPr lang="fr-FR" dirty="0" err="1" smtClean="0">
                <a:latin typeface="Times New Roman" pitchFamily="18" charset="0"/>
                <a:cs typeface="Times New Roman" pitchFamily="18" charset="0"/>
              </a:rPr>
              <a:t>tachyzoïte</a:t>
            </a:r>
            <a:r>
              <a:rPr lang="fr-FR" dirty="0" smtClean="0">
                <a:latin typeface="Times New Roman" pitchFamily="18" charset="0"/>
                <a:cs typeface="Times New Roman" pitchFamily="18" charset="0"/>
              </a:rPr>
              <a:t> de </a:t>
            </a:r>
            <a:r>
              <a:rPr lang="fr-FR" i="1" dirty="0" smtClean="0">
                <a:latin typeface="Times New Roman" pitchFamily="18" charset="0"/>
                <a:cs typeface="Times New Roman" pitchFamily="18" charset="0"/>
              </a:rPr>
              <a:t>T. </a:t>
            </a:r>
            <a:r>
              <a:rPr lang="fr-FR" i="1" dirty="0" err="1" smtClean="0">
                <a:latin typeface="Times New Roman" pitchFamily="18" charset="0"/>
                <a:cs typeface="Times New Roman" pitchFamily="18" charset="0"/>
              </a:rPr>
              <a:t>gondii</a:t>
            </a:r>
            <a:endParaRPr lang="fr-FR" i="1"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(http://www.phsource.us/PH/HELM/PH_Parasites/toxoplasmosis.htm).</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571480"/>
            <a:ext cx="5143536" cy="4832092"/>
          </a:xfrm>
          <a:prstGeom prst="rect">
            <a:avLst/>
          </a:prstGeom>
        </p:spPr>
        <p:txBody>
          <a:bodyPr wrap="square">
            <a:spAutoFit/>
          </a:bodyPr>
          <a:lstStyle/>
          <a:p>
            <a:pPr>
              <a:buFont typeface="Wingdings" pitchFamily="2" charset="2"/>
              <a:buChar char="Ø"/>
            </a:pPr>
            <a:r>
              <a:rPr lang="fr-FR" sz="2800" b="1" dirty="0" smtClean="0">
                <a:latin typeface="Times New Roman" pitchFamily="18" charset="0"/>
                <a:cs typeface="Times New Roman" pitchFamily="18" charset="0"/>
              </a:rPr>
              <a:t>2.Agent pathogène </a:t>
            </a:r>
          </a:p>
          <a:p>
            <a:r>
              <a:rPr lang="fr-FR" sz="2800" b="1" dirty="0" smtClean="0">
                <a:latin typeface="Times New Roman" pitchFamily="18" charset="0"/>
                <a:cs typeface="Times New Roman" pitchFamily="18" charset="0"/>
              </a:rPr>
              <a:t/>
            </a:r>
            <a:br>
              <a:rPr lang="fr-FR" sz="2800" b="1" dirty="0" smtClean="0">
                <a:latin typeface="Times New Roman" pitchFamily="18" charset="0"/>
                <a:cs typeface="Times New Roman" pitchFamily="18" charset="0"/>
              </a:rPr>
            </a:br>
            <a:r>
              <a:rPr lang="fr-FR" sz="2800" b="1" dirty="0" smtClean="0">
                <a:latin typeface="Times New Roman" pitchFamily="18" charset="0"/>
                <a:cs typeface="Times New Roman" pitchFamily="18" charset="0"/>
              </a:rPr>
              <a:t>2.2 L’oocyste </a:t>
            </a:r>
          </a:p>
          <a:p>
            <a:pPr>
              <a:buFont typeface="Arial" pitchFamily="34" charset="0"/>
              <a:buChar char="•"/>
            </a:pPr>
            <a:r>
              <a:rPr lang="fr-FR" sz="2800" dirty="0" smtClean="0">
                <a:latin typeface="Times New Roman" pitchFamily="18" charset="0"/>
                <a:cs typeface="Times New Roman" pitchFamily="18" charset="0"/>
              </a:rPr>
              <a:t>Forme de résistance dans le milieu extérieur .</a:t>
            </a:r>
          </a:p>
          <a:p>
            <a:pPr>
              <a:buFont typeface="Arial" pitchFamily="34" charset="0"/>
              <a:buChar char="•"/>
            </a:pPr>
            <a:r>
              <a:rPr lang="fr-FR" sz="2800" dirty="0" smtClean="0">
                <a:latin typeface="Times New Roman" pitchFamily="18" charset="0"/>
                <a:cs typeface="Times New Roman" pitchFamily="18" charset="0"/>
              </a:rPr>
              <a:t> Fruit de la multiplication sexuée du parasite dans l’intestin du chat.</a:t>
            </a:r>
          </a:p>
          <a:p>
            <a:pPr>
              <a:buFont typeface="Arial" pitchFamily="34" charset="0"/>
              <a:buChar char="•"/>
            </a:pPr>
            <a:r>
              <a:rPr lang="fr-FR" sz="2800" dirty="0" smtClean="0">
                <a:latin typeface="Times New Roman" pitchFamily="18" charset="0"/>
                <a:cs typeface="Times New Roman" pitchFamily="18" charset="0"/>
              </a:rPr>
              <a:t>Mesure 10-12 µm.</a:t>
            </a:r>
          </a:p>
          <a:p>
            <a:pPr>
              <a:buFont typeface="Arial" pitchFamily="34" charset="0"/>
              <a:buChar char="•"/>
            </a:pPr>
            <a:r>
              <a:rPr lang="fr-FR" sz="2800" dirty="0" smtClean="0">
                <a:latin typeface="Times New Roman" pitchFamily="18" charset="0"/>
                <a:cs typeface="Times New Roman" pitchFamily="18" charset="0"/>
              </a:rPr>
              <a:t>Non sporulé à l’élimination.</a:t>
            </a:r>
          </a:p>
          <a:p>
            <a:pPr>
              <a:buFont typeface="Arial" pitchFamily="34" charset="0"/>
              <a:buChar char="•"/>
            </a:pPr>
            <a:r>
              <a:rPr lang="fr-FR" sz="2800" dirty="0" smtClean="0">
                <a:latin typeface="Times New Roman" pitchFamily="18" charset="0"/>
                <a:cs typeface="Times New Roman" pitchFamily="18" charset="0"/>
              </a:rPr>
              <a:t>Résiste à l’eau de javel et au suc </a:t>
            </a:r>
            <a:r>
              <a:rPr lang="fr-FR" sz="2800" dirty="0" err="1" smtClean="0">
                <a:latin typeface="Times New Roman" pitchFamily="18" charset="0"/>
                <a:cs typeface="Times New Roman" pitchFamily="18" charset="0"/>
              </a:rPr>
              <a:t>gastique</a:t>
            </a:r>
            <a:r>
              <a:rPr lang="fr-FR"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
        <p:nvSpPr>
          <p:cNvPr id="4" name="Rectangle 3"/>
          <p:cNvSpPr/>
          <p:nvPr/>
        </p:nvSpPr>
        <p:spPr>
          <a:xfrm>
            <a:off x="5072066" y="5643578"/>
            <a:ext cx="3143272"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Times New Roman" pitchFamily="18" charset="0"/>
                <a:cs typeface="Times New Roman" pitchFamily="18" charset="0"/>
              </a:rPr>
              <a:t>02 sporocystes contenant 04 </a:t>
            </a:r>
            <a:r>
              <a:rPr lang="fr-FR" dirty="0" err="1" smtClean="0">
                <a:solidFill>
                  <a:schemeClr val="tx1"/>
                </a:solidFill>
                <a:latin typeface="Times New Roman" pitchFamily="18" charset="0"/>
                <a:cs typeface="Times New Roman" pitchFamily="18" charset="0"/>
              </a:rPr>
              <a:t>sporozoites</a:t>
            </a:r>
            <a:r>
              <a:rPr lang="fr-FR" dirty="0" smtClean="0">
                <a:solidFill>
                  <a:schemeClr val="tx1"/>
                </a:solidFill>
                <a:latin typeface="Times New Roman" pitchFamily="18" charset="0"/>
                <a:cs typeface="Times New Roman" pitchFamily="18" charset="0"/>
              </a:rPr>
              <a:t> </a:t>
            </a:r>
            <a:r>
              <a:rPr lang="fr-FR" dirty="0" err="1" smtClean="0">
                <a:solidFill>
                  <a:schemeClr val="tx1"/>
                </a:solidFill>
                <a:latin typeface="Times New Roman" pitchFamily="18" charset="0"/>
                <a:cs typeface="Times New Roman" pitchFamily="18" charset="0"/>
              </a:rPr>
              <a:t>chaqu’un</a:t>
            </a:r>
            <a:endParaRPr lang="fr-FR" dirty="0">
              <a:solidFill>
                <a:schemeClr val="tx1"/>
              </a:solidFill>
              <a:latin typeface="Times New Roman" pitchFamily="18" charset="0"/>
              <a:cs typeface="Times New Roman" pitchFamily="18" charset="0"/>
            </a:endParaRPr>
          </a:p>
        </p:txBody>
      </p:sp>
      <p:pic>
        <p:nvPicPr>
          <p:cNvPr id="35842" name="Picture 2" descr="نتيجة بحث الصور عن ‪oocystes de toxoplasma gondii‬‏"/>
          <p:cNvPicPr>
            <a:picLocks noChangeAspect="1" noChangeArrowheads="1"/>
          </p:cNvPicPr>
          <p:nvPr/>
        </p:nvPicPr>
        <p:blipFill>
          <a:blip r:embed="rId2"/>
          <a:srcRect/>
          <a:stretch>
            <a:fillRect/>
          </a:stretch>
        </p:blipFill>
        <p:spPr bwMode="auto">
          <a:xfrm>
            <a:off x="5715008" y="2000240"/>
            <a:ext cx="2857500" cy="2857500"/>
          </a:xfrm>
          <a:prstGeom prst="rect">
            <a:avLst/>
          </a:prstGeom>
          <a:noFill/>
        </p:spPr>
      </p:pic>
      <p:cxnSp>
        <p:nvCxnSpPr>
          <p:cNvPr id="7" name="Connecteur droit avec flèche 6"/>
          <p:cNvCxnSpPr/>
          <p:nvPr/>
        </p:nvCxnSpPr>
        <p:spPr>
          <a:xfrm rot="5400000" flipH="1" flipV="1">
            <a:off x="6322231" y="4822041"/>
            <a:ext cx="150019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2533</TotalTime>
  <Words>2297</Words>
  <Application>Microsoft Office PowerPoint</Application>
  <PresentationFormat>Affichage à l'écran (4:3)</PresentationFormat>
  <Paragraphs>365</Paragraphs>
  <Slides>46</Slides>
  <Notes>3</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Technique</vt:lpstr>
      <vt:lpstr>LA TOXOPLASMOSE  2018/2019</vt:lpstr>
      <vt:lpstr>Plan </vt:lpstr>
      <vt:lpstr>1.Définition</vt:lpstr>
      <vt:lpstr>Présentation PowerPoint</vt:lpstr>
      <vt:lpstr>2.Agent pathogène  A.Classification </vt:lpstr>
      <vt:lpstr>Présentation PowerPoint</vt:lpstr>
      <vt:lpstr>2.Agent pathogène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3.Répartition géographique</vt:lpstr>
      <vt:lpstr>4.Mode de transmission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7.Diagnostic </vt:lpstr>
      <vt:lpstr>7. 2 DIAGNOSTIC BIOLOGIQUE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toxoplasmose</dc:title>
  <dc:creator>Windows User</dc:creator>
  <cp:lastModifiedBy>Z97</cp:lastModifiedBy>
  <cp:revision>94</cp:revision>
  <dcterms:created xsi:type="dcterms:W3CDTF">2018-11-17T17:01:48Z</dcterms:created>
  <dcterms:modified xsi:type="dcterms:W3CDTF">2018-12-25T17:18:32Z</dcterms:modified>
</cp:coreProperties>
</file>