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55"/>
  </p:notesMasterIdLst>
  <p:sldIdLst>
    <p:sldId id="379" r:id="rId2"/>
    <p:sldId id="378" r:id="rId3"/>
    <p:sldId id="295" r:id="rId4"/>
    <p:sldId id="259" r:id="rId5"/>
    <p:sldId id="400" r:id="rId6"/>
    <p:sldId id="260" r:id="rId7"/>
    <p:sldId id="394" r:id="rId8"/>
    <p:sldId id="326" r:id="rId9"/>
    <p:sldId id="328" r:id="rId10"/>
    <p:sldId id="395" r:id="rId11"/>
    <p:sldId id="396" r:id="rId12"/>
    <p:sldId id="397" r:id="rId13"/>
    <p:sldId id="380" r:id="rId14"/>
    <p:sldId id="368" r:id="rId15"/>
    <p:sldId id="398" r:id="rId16"/>
    <p:sldId id="399" r:id="rId17"/>
    <p:sldId id="369" r:id="rId18"/>
    <p:sldId id="370" r:id="rId19"/>
    <p:sldId id="371" r:id="rId20"/>
    <p:sldId id="384" r:id="rId21"/>
    <p:sldId id="391" r:id="rId22"/>
    <p:sldId id="365" r:id="rId23"/>
    <p:sldId id="334" r:id="rId24"/>
    <p:sldId id="335" r:id="rId25"/>
    <p:sldId id="336" r:id="rId26"/>
    <p:sldId id="337" r:id="rId27"/>
    <p:sldId id="338" r:id="rId28"/>
    <p:sldId id="392" r:id="rId29"/>
    <p:sldId id="386" r:id="rId30"/>
    <p:sldId id="339" r:id="rId31"/>
    <p:sldId id="388" r:id="rId32"/>
    <p:sldId id="383" r:id="rId33"/>
    <p:sldId id="375" r:id="rId34"/>
    <p:sldId id="353" r:id="rId35"/>
    <p:sldId id="354" r:id="rId36"/>
    <p:sldId id="356" r:id="rId37"/>
    <p:sldId id="357" r:id="rId38"/>
    <p:sldId id="358" r:id="rId39"/>
    <p:sldId id="401" r:id="rId40"/>
    <p:sldId id="359" r:id="rId41"/>
    <p:sldId id="341" r:id="rId42"/>
    <p:sldId id="360" r:id="rId43"/>
    <p:sldId id="342" r:id="rId44"/>
    <p:sldId id="361" r:id="rId45"/>
    <p:sldId id="343" r:id="rId46"/>
    <p:sldId id="344" r:id="rId47"/>
    <p:sldId id="345" r:id="rId48"/>
    <p:sldId id="346" r:id="rId49"/>
    <p:sldId id="347" r:id="rId50"/>
    <p:sldId id="348" r:id="rId51"/>
    <p:sldId id="349" r:id="rId52"/>
    <p:sldId id="350" r:id="rId53"/>
    <p:sldId id="362"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3" autoAdjust="0"/>
    <p:restoredTop sz="94660"/>
  </p:normalViewPr>
  <p:slideViewPr>
    <p:cSldViewPr>
      <p:cViewPr varScale="1">
        <p:scale>
          <a:sx n="69" d="100"/>
          <a:sy n="69" d="100"/>
        </p:scale>
        <p:origin x="132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E0C7B-D12D-447A-99C5-C0458640B352}" type="datetimeFigureOut">
              <a:rPr lang="fr-FR" smtClean="0"/>
              <a:pPr/>
              <a:t>21/06/2021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5C33F-B139-413F-9550-8F5EF3AB9C32}" type="slidenum">
              <a:rPr lang="fr-FR" smtClean="0"/>
              <a:pPr/>
              <a:t>‹N°›</a:t>
            </a:fld>
            <a:endParaRPr lang="fr-FR"/>
          </a:p>
        </p:txBody>
      </p:sp>
    </p:spTree>
    <p:extLst>
      <p:ext uri="{BB962C8B-B14F-4D97-AF65-F5344CB8AC3E}">
        <p14:creationId xmlns:p14="http://schemas.microsoft.com/office/powerpoint/2010/main" val="315362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45C33F-B139-413F-9550-8F5EF3AB9C32}" type="slidenum">
              <a:rPr lang="fr-FR" smtClean="0"/>
              <a:pPr/>
              <a:t>2</a:t>
            </a:fld>
            <a:endParaRPr lang="fr-FR"/>
          </a:p>
        </p:txBody>
      </p:sp>
    </p:spTree>
    <p:extLst>
      <p:ext uri="{BB962C8B-B14F-4D97-AF65-F5344CB8AC3E}">
        <p14:creationId xmlns:p14="http://schemas.microsoft.com/office/powerpoint/2010/main" val="132949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EB586C1-57D8-4AD4-9596-D61D0E49E3A7}" type="datetime1">
              <a:rPr lang="fr-FR" smtClean="0"/>
              <a:pPr/>
              <a:t>21/06/2021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C1D984-7F89-4160-8274-BBC70D088F36}" type="slidenum">
              <a:rPr lang="fr-FR" smtClean="0"/>
              <a:pPr/>
              <a:t>‹N°›</a:t>
            </a:fld>
            <a:endParaRPr lang="fr-FR"/>
          </a:p>
        </p:txBody>
      </p:sp>
    </p:spTree>
    <p:extLst>
      <p:ext uri="{BB962C8B-B14F-4D97-AF65-F5344CB8AC3E}">
        <p14:creationId xmlns:p14="http://schemas.microsoft.com/office/powerpoint/2010/main" val="167549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254B9C-FD11-42B1-85FD-1507C5E287D1}" type="datetime1">
              <a:rPr lang="fr-FR" smtClean="0"/>
              <a:pPr/>
              <a:t>21/06/2021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C1D984-7F89-4160-8274-BBC70D088F36}" type="slidenum">
              <a:rPr lang="fr-FR" smtClean="0"/>
              <a:pPr/>
              <a:t>‹N°›</a:t>
            </a:fld>
            <a:endParaRPr lang="fr-FR"/>
          </a:p>
        </p:txBody>
      </p:sp>
    </p:spTree>
    <p:extLst>
      <p:ext uri="{BB962C8B-B14F-4D97-AF65-F5344CB8AC3E}">
        <p14:creationId xmlns:p14="http://schemas.microsoft.com/office/powerpoint/2010/main" val="199555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E203BD-B1C1-43F7-A9F5-05760575E6BA}" type="datetime1">
              <a:rPr lang="fr-FR" smtClean="0"/>
              <a:pPr/>
              <a:t>21/06/2021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C1D984-7F89-4160-8274-BBC70D088F36}" type="slidenum">
              <a:rPr lang="fr-FR" smtClean="0"/>
              <a:pPr/>
              <a:t>‹N°›</a:t>
            </a:fld>
            <a:endParaRPr lang="fr-FR"/>
          </a:p>
        </p:txBody>
      </p:sp>
    </p:spTree>
    <p:extLst>
      <p:ext uri="{BB962C8B-B14F-4D97-AF65-F5344CB8AC3E}">
        <p14:creationId xmlns:p14="http://schemas.microsoft.com/office/powerpoint/2010/main" val="305005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BF09F1-B83C-4913-8535-E99A0E02CF0D}" type="datetime1">
              <a:rPr lang="fr-FR" smtClean="0"/>
              <a:pPr/>
              <a:t>21/06/2021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C1D984-7F89-4160-8274-BBC70D088F36}" type="slidenum">
              <a:rPr lang="fr-FR" smtClean="0"/>
              <a:pPr/>
              <a:t>‹N°›</a:t>
            </a:fld>
            <a:endParaRPr lang="fr-FR"/>
          </a:p>
        </p:txBody>
      </p:sp>
    </p:spTree>
    <p:extLst>
      <p:ext uri="{BB962C8B-B14F-4D97-AF65-F5344CB8AC3E}">
        <p14:creationId xmlns:p14="http://schemas.microsoft.com/office/powerpoint/2010/main" val="30293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2AB46AA-043A-41DE-BA3E-C0D9C9B9FB34}" type="datetime1">
              <a:rPr lang="fr-FR" smtClean="0"/>
              <a:pPr/>
              <a:t>21/06/2021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C1D984-7F89-4160-8274-BBC70D088F36}" type="slidenum">
              <a:rPr lang="fr-FR" smtClean="0"/>
              <a:pPr/>
              <a:t>‹N°›</a:t>
            </a:fld>
            <a:endParaRPr lang="fr-FR"/>
          </a:p>
        </p:txBody>
      </p:sp>
    </p:spTree>
    <p:extLst>
      <p:ext uri="{BB962C8B-B14F-4D97-AF65-F5344CB8AC3E}">
        <p14:creationId xmlns:p14="http://schemas.microsoft.com/office/powerpoint/2010/main" val="309527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78FBD61-AA45-4AEE-A37D-9E512F863821}" type="datetime1">
              <a:rPr lang="fr-FR" smtClean="0"/>
              <a:pPr/>
              <a:t>21/06/2021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C1D984-7F89-4160-8274-BBC70D088F36}" type="slidenum">
              <a:rPr lang="fr-FR" smtClean="0"/>
              <a:pPr/>
              <a:t>‹N°›</a:t>
            </a:fld>
            <a:endParaRPr lang="fr-FR"/>
          </a:p>
        </p:txBody>
      </p:sp>
    </p:spTree>
    <p:extLst>
      <p:ext uri="{BB962C8B-B14F-4D97-AF65-F5344CB8AC3E}">
        <p14:creationId xmlns:p14="http://schemas.microsoft.com/office/powerpoint/2010/main" val="368419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97EBAC9-6F72-4306-A9AE-768BFC698992}" type="datetime1">
              <a:rPr lang="fr-FR" smtClean="0"/>
              <a:pPr/>
              <a:t>21/06/2021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DC1D984-7F89-4160-8274-BBC70D088F36}" type="slidenum">
              <a:rPr lang="fr-FR" smtClean="0"/>
              <a:pPr/>
              <a:t>‹N°›</a:t>
            </a:fld>
            <a:endParaRPr lang="fr-FR"/>
          </a:p>
        </p:txBody>
      </p:sp>
    </p:spTree>
    <p:extLst>
      <p:ext uri="{BB962C8B-B14F-4D97-AF65-F5344CB8AC3E}">
        <p14:creationId xmlns:p14="http://schemas.microsoft.com/office/powerpoint/2010/main" val="168529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E436EE2-267C-4647-8304-E0A992B7ADF0}" type="datetime1">
              <a:rPr lang="fr-FR" smtClean="0"/>
              <a:pPr/>
              <a:t>21/06/2021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C1D984-7F89-4160-8274-BBC70D088F36}" type="slidenum">
              <a:rPr lang="fr-FR" smtClean="0"/>
              <a:pPr/>
              <a:t>‹N°›</a:t>
            </a:fld>
            <a:endParaRPr lang="fr-FR"/>
          </a:p>
        </p:txBody>
      </p:sp>
    </p:spTree>
    <p:extLst>
      <p:ext uri="{BB962C8B-B14F-4D97-AF65-F5344CB8AC3E}">
        <p14:creationId xmlns:p14="http://schemas.microsoft.com/office/powerpoint/2010/main" val="68944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272C50-10B8-4ED5-A361-C91AD5EF5E78}" type="datetime1">
              <a:rPr lang="fr-FR" smtClean="0"/>
              <a:pPr/>
              <a:t>21/06/2021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DC1D984-7F89-4160-8274-BBC70D088F36}" type="slidenum">
              <a:rPr lang="fr-FR" smtClean="0"/>
              <a:pPr/>
              <a:t>‹N°›</a:t>
            </a:fld>
            <a:endParaRPr lang="fr-FR"/>
          </a:p>
        </p:txBody>
      </p:sp>
    </p:spTree>
    <p:extLst>
      <p:ext uri="{BB962C8B-B14F-4D97-AF65-F5344CB8AC3E}">
        <p14:creationId xmlns:p14="http://schemas.microsoft.com/office/powerpoint/2010/main" val="11042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ED7CF0A-0F6F-4E01-AE1B-841E8C4C2ACA}" type="datetime1">
              <a:rPr lang="fr-FR" smtClean="0"/>
              <a:pPr/>
              <a:t>21/06/2021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C1D984-7F89-4160-8274-BBC70D088F36}" type="slidenum">
              <a:rPr lang="fr-FR" smtClean="0"/>
              <a:pPr/>
              <a:t>‹N°›</a:t>
            </a:fld>
            <a:endParaRPr lang="fr-FR"/>
          </a:p>
        </p:txBody>
      </p:sp>
    </p:spTree>
    <p:extLst>
      <p:ext uri="{BB962C8B-B14F-4D97-AF65-F5344CB8AC3E}">
        <p14:creationId xmlns:p14="http://schemas.microsoft.com/office/powerpoint/2010/main" val="94535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0A7B649-C682-4DB8-A086-3A278166A1E1}" type="datetime1">
              <a:rPr lang="fr-FR" smtClean="0"/>
              <a:pPr/>
              <a:t>21/06/2021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C1D984-7F89-4160-8274-BBC70D088F36}" type="slidenum">
              <a:rPr lang="fr-FR" smtClean="0"/>
              <a:pPr/>
              <a:t>‹N°›</a:t>
            </a:fld>
            <a:endParaRPr lang="fr-FR"/>
          </a:p>
        </p:txBody>
      </p:sp>
    </p:spTree>
    <p:extLst>
      <p:ext uri="{BB962C8B-B14F-4D97-AF65-F5344CB8AC3E}">
        <p14:creationId xmlns:p14="http://schemas.microsoft.com/office/powerpoint/2010/main" val="55206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A9A67-22ED-4FAC-80BE-25361B8B81C6}" type="datetime1">
              <a:rPr lang="fr-FR" smtClean="0"/>
              <a:pPr/>
              <a:t>21/06/2021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D984-7F89-4160-8274-BBC70D088F36}" type="slidenum">
              <a:rPr lang="fr-FR" smtClean="0"/>
              <a:pPr/>
              <a:t>‹N°›</a:t>
            </a:fld>
            <a:endParaRPr lang="fr-FR"/>
          </a:p>
        </p:txBody>
      </p:sp>
    </p:spTree>
    <p:extLst>
      <p:ext uri="{BB962C8B-B14F-4D97-AF65-F5344CB8AC3E}">
        <p14:creationId xmlns:p14="http://schemas.microsoft.com/office/powerpoint/2010/main" val="55995927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rachosia.univ-lille2.fr/labos/parasito/Internat/schempa/tsagin3.html" TargetMode="Externa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arachosia.univ-lille2.fr/labos/parasito/imagesTP/10801.html" TargetMode="Externa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arachosia.univ-lille2.fr/labos/parasito/imagesTP/OEBOTHRI.html" TargetMode="Externa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23528" y="1196752"/>
            <a:ext cx="8286808" cy="1925406"/>
          </a:xfrm>
          <a:prstGeom prst="rect">
            <a:avLst/>
          </a:prstGeom>
          <a:ln>
            <a:noFill/>
          </a:ln>
          <a:effectLst>
            <a:glow rad="228600">
              <a:schemeClr val="accent5">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a:bodyPr>
          <a:lstStyle/>
          <a:p>
            <a:pPr algn="ctr"/>
            <a:r>
              <a:rPr lang="fr-FR" sz="4000" b="1" dirty="0" smtClean="0">
                <a:solidFill>
                  <a:schemeClr val="tx1"/>
                </a:solidFill>
              </a:rPr>
              <a:t>Généralités </a:t>
            </a:r>
            <a:r>
              <a:rPr lang="fr-FR" sz="4000" b="1" dirty="0" smtClean="0">
                <a:solidFill>
                  <a:schemeClr val="tx1"/>
                </a:solidFill>
              </a:rPr>
              <a:t>Helminthes</a:t>
            </a:r>
          </a:p>
          <a:p>
            <a:pPr algn="ctr"/>
            <a:r>
              <a:rPr lang="fr-FR" sz="4000" b="1" dirty="0" smtClean="0">
                <a:solidFill>
                  <a:schemeClr val="tx1"/>
                </a:solidFill>
              </a:rPr>
              <a:t>CESTODES adultes        </a:t>
            </a:r>
            <a:endParaRPr kumimoji="0" lang="fr-FR" sz="4000" b="0" i="0" u="none" strike="noStrike" kern="1200" cap="none" spc="0" normalizeH="0" baseline="0" noProof="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mj-lt"/>
              <a:cs typeface="Aharoni" pitchFamily="2" charset="-79"/>
            </a:endParaRPr>
          </a:p>
        </p:txBody>
      </p:sp>
      <p:sp>
        <p:nvSpPr>
          <p:cNvPr id="5" name="Titre 4"/>
          <p:cNvSpPr>
            <a:spLocks noGrp="1"/>
          </p:cNvSpPr>
          <p:nvPr>
            <p:ph type="title"/>
          </p:nvPr>
        </p:nvSpPr>
        <p:spPr>
          <a:xfrm>
            <a:off x="5868144" y="5661248"/>
            <a:ext cx="2901008" cy="720080"/>
          </a:xfrm>
        </p:spPr>
        <p:txBody>
          <a:bodyPr>
            <a:normAutofit/>
          </a:bodyPr>
          <a:lstStyle/>
          <a:p>
            <a:r>
              <a:rPr lang="fr-FR" sz="3400" dirty="0"/>
              <a:t>P</a:t>
            </a:r>
            <a:r>
              <a:rPr lang="fr-FR" sz="3400" dirty="0" smtClean="0"/>
              <a:t>r  </a:t>
            </a:r>
            <a:r>
              <a:rPr lang="fr-FR" sz="3400" dirty="0" err="1" smtClean="0"/>
              <a:t>S.Ahraou</a:t>
            </a:r>
            <a:endParaRPr lang="fr-FR" sz="3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1052736"/>
            <a:ext cx="7920880" cy="3477875"/>
          </a:xfrm>
          <a:prstGeom prst="rect">
            <a:avLst/>
          </a:prstGeom>
          <a:noFill/>
        </p:spPr>
        <p:txBody>
          <a:bodyPr wrap="square" rtlCol="0">
            <a:spAutoFit/>
          </a:bodyPr>
          <a:lstStyle/>
          <a:p>
            <a:r>
              <a:rPr lang="fr-FR" sz="2000" b="1" dirty="0" smtClean="0">
                <a:latin typeface="Arial" pitchFamily="34" charset="0"/>
                <a:cs typeface="Arial" pitchFamily="34" charset="0"/>
              </a:rPr>
              <a:t>Les</a:t>
            </a:r>
            <a:r>
              <a:rPr lang="fr-FR" sz="2000" b="1" dirty="0" smtClean="0">
                <a:solidFill>
                  <a:srgbClr val="FF0000"/>
                </a:solidFill>
                <a:latin typeface="Arial" pitchFamily="34" charset="0"/>
                <a:cs typeface="Arial" pitchFamily="34" charset="0"/>
              </a:rPr>
              <a:t> </a:t>
            </a:r>
            <a:r>
              <a:rPr lang="fr-FR" sz="2000" b="1" dirty="0" err="1" smtClean="0">
                <a:solidFill>
                  <a:srgbClr val="FF0000"/>
                </a:solidFill>
                <a:latin typeface="Arial" pitchFamily="34" charset="0"/>
                <a:cs typeface="Arial" pitchFamily="34" charset="0"/>
              </a:rPr>
              <a:t>critéres</a:t>
            </a:r>
            <a:r>
              <a:rPr lang="fr-FR" sz="2000" b="1" dirty="0" smtClean="0">
                <a:solidFill>
                  <a:srgbClr val="FF0000"/>
                </a:solidFill>
                <a:latin typeface="Arial" pitchFamily="34" charset="0"/>
                <a:cs typeface="Arial" pitchFamily="34" charset="0"/>
              </a:rPr>
              <a:t> de différenciation  </a:t>
            </a:r>
            <a:r>
              <a:rPr lang="fr-FR" sz="2000" b="1" dirty="0" smtClean="0">
                <a:latin typeface="Arial" pitchFamily="34" charset="0"/>
                <a:cs typeface="Arial" pitchFamily="34" charset="0"/>
              </a:rPr>
              <a:t>des cestodes portent sur:</a:t>
            </a:r>
          </a:p>
          <a:p>
            <a:endParaRPr lang="fr-FR" sz="2000" b="1" dirty="0" smtClean="0">
              <a:latin typeface="Arial" pitchFamily="34" charset="0"/>
              <a:cs typeface="Arial" pitchFamily="34" charset="0"/>
            </a:endParaRPr>
          </a:p>
          <a:p>
            <a:pPr marL="342900" indent="-342900"/>
            <a:endParaRPr lang="fr-FR" sz="2000" b="1" dirty="0" smtClean="0">
              <a:latin typeface="Arial" pitchFamily="34" charset="0"/>
              <a:cs typeface="Arial" pitchFamily="34" charset="0"/>
            </a:endParaRPr>
          </a:p>
          <a:p>
            <a:pPr marL="342900" indent="-342900">
              <a:buFont typeface="Wingdings" pitchFamily="2" charset="2"/>
              <a:buChar char="ü"/>
            </a:pPr>
            <a:r>
              <a:rPr lang="fr-FR" sz="2000" b="1" dirty="0" smtClean="0">
                <a:latin typeface="Arial" pitchFamily="34" charset="0"/>
                <a:cs typeface="Arial" pitchFamily="34" charset="0"/>
              </a:rPr>
              <a:t>La morphologie du scolex (organes de fixation) </a:t>
            </a:r>
          </a:p>
          <a:p>
            <a:pPr marL="342900" indent="-342900">
              <a:buFont typeface="Wingdings" pitchFamily="2" charset="2"/>
              <a:buChar char="ü"/>
            </a:pPr>
            <a:endParaRPr lang="fr-FR" sz="2000" b="1" dirty="0" smtClean="0">
              <a:latin typeface="Arial" pitchFamily="34" charset="0"/>
              <a:cs typeface="Arial" pitchFamily="34" charset="0"/>
            </a:endParaRPr>
          </a:p>
          <a:p>
            <a:pPr marL="342900" indent="-342900">
              <a:buFont typeface="Wingdings" pitchFamily="2" charset="2"/>
              <a:buChar char="ü"/>
            </a:pPr>
            <a:r>
              <a:rPr lang="fr-FR" sz="2000" b="1" dirty="0" smtClean="0">
                <a:latin typeface="Arial" pitchFamily="34" charset="0"/>
                <a:cs typeface="Arial" pitchFamily="34" charset="0"/>
              </a:rPr>
              <a:t>La situation latérale ou médiane du pore génital</a:t>
            </a:r>
          </a:p>
          <a:p>
            <a:pPr marL="342900" indent="-342900">
              <a:buFont typeface="Wingdings" pitchFamily="2" charset="2"/>
              <a:buChar char="ü"/>
            </a:pPr>
            <a:endParaRPr lang="fr-FR" sz="2000" b="1" dirty="0" smtClean="0">
              <a:latin typeface="Arial" pitchFamily="34" charset="0"/>
              <a:cs typeface="Arial" pitchFamily="34" charset="0"/>
            </a:endParaRPr>
          </a:p>
          <a:p>
            <a:pPr marL="342900" indent="-342900">
              <a:buFont typeface="Wingdings" pitchFamily="2" charset="2"/>
              <a:buChar char="ü"/>
            </a:pPr>
            <a:r>
              <a:rPr lang="fr-FR" sz="2000" b="1" dirty="0" smtClean="0">
                <a:latin typeface="Arial" pitchFamily="34" charset="0"/>
                <a:cs typeface="Arial" pitchFamily="34" charset="0"/>
              </a:rPr>
              <a:t>L’alternance régulière ou pas du pore génital quand il est en position latérale</a:t>
            </a:r>
          </a:p>
          <a:p>
            <a:pPr marL="342900" indent="-342900">
              <a:buFont typeface="Wingdings" pitchFamily="2" charset="2"/>
              <a:buChar char="ü"/>
            </a:pPr>
            <a:endParaRPr lang="fr-FR" sz="2000" b="1" dirty="0" smtClean="0">
              <a:latin typeface="Arial" pitchFamily="34" charset="0"/>
              <a:cs typeface="Arial" pitchFamily="34" charset="0"/>
            </a:endParaRPr>
          </a:p>
          <a:p>
            <a:pPr marL="342900" indent="-342900">
              <a:buFont typeface="Wingdings" pitchFamily="2" charset="2"/>
              <a:buChar char="ü"/>
            </a:pPr>
            <a:r>
              <a:rPr lang="fr-FR" sz="2000" b="1" dirty="0" smtClean="0">
                <a:latin typeface="Arial" pitchFamily="34" charset="0"/>
                <a:cs typeface="Arial" pitchFamily="34" charset="0"/>
              </a:rPr>
              <a:t>Nombre d ’hôtes intermédiaires</a:t>
            </a:r>
            <a:endParaRPr lang="fr-FR" sz="2000" b="1"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BDC1D984-7F89-4160-8274-BBC70D088F36}"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0" y="0"/>
          <a:ext cx="9143999" cy="6858000"/>
        </p:xfrm>
        <a:graphic>
          <a:graphicData uri="http://schemas.openxmlformats.org/drawingml/2006/table">
            <a:tbl>
              <a:tblPr firstRow="1" bandRow="1">
                <a:tableStyleId>{37CE84F3-28C3-443E-9E96-99CF82512B78}</a:tableStyleId>
              </a:tblPr>
              <a:tblGrid>
                <a:gridCol w="1523982">
                  <a:extLst>
                    <a:ext uri="{9D8B030D-6E8A-4147-A177-3AD203B41FA5}">
                      <a16:colId xmlns:a16="http://schemas.microsoft.com/office/drawing/2014/main" val="20000"/>
                    </a:ext>
                  </a:extLst>
                </a:gridCol>
                <a:gridCol w="4572017">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450981">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u="none" strike="noStrike" cap="none" normalizeH="0" baseline="0" dirty="0" smtClean="0">
                        <a:ln>
                          <a:noFill/>
                        </a:ln>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u="none" strike="noStrike" cap="none" normalizeH="0" baseline="0" dirty="0" smtClean="0">
                          <a:ln>
                            <a:noFill/>
                          </a:ln>
                          <a:effectLst/>
                          <a:latin typeface="Comic Sans MS" pitchFamily="66" charset="0"/>
                        </a:rPr>
                        <a:t>O. </a:t>
                      </a:r>
                      <a:r>
                        <a:rPr kumimoji="0" lang="fr-FR" sz="1800" u="none" strike="noStrike" cap="none" normalizeH="0" baseline="0" dirty="0" err="1" smtClean="0">
                          <a:ln>
                            <a:noFill/>
                          </a:ln>
                          <a:effectLst/>
                          <a:latin typeface="Comic Sans MS" pitchFamily="66" charset="0"/>
                        </a:rPr>
                        <a:t>Cyclophylida</a:t>
                      </a:r>
                      <a:endParaRPr kumimoji="0" lang="fr-FR" sz="1800" u="none" strike="noStrike" cap="none" normalizeH="0" baseline="0" dirty="0" smtClean="0">
                        <a:ln>
                          <a:noFill/>
                        </a:ln>
                        <a:effectLst/>
                        <a:latin typeface="Comic Sans MS" pitchFamily="66" charset="0"/>
                      </a:endParaRP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u="none" strike="noStrike" cap="none" normalizeH="0" baseline="0" dirty="0" smtClean="0">
                        <a:ln>
                          <a:noFill/>
                        </a:ln>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u="none" strike="noStrike" cap="none" normalizeH="0" baseline="0" dirty="0" smtClean="0">
                          <a:ln>
                            <a:noFill/>
                          </a:ln>
                          <a:effectLst/>
                          <a:latin typeface="Comic Sans MS" pitchFamily="66" charset="0"/>
                        </a:rPr>
                        <a:t>O. </a:t>
                      </a:r>
                      <a:r>
                        <a:rPr kumimoji="0" lang="fr-FR" sz="1800" u="none" strike="noStrike" cap="none" normalizeH="0" baseline="0" dirty="0" err="1" smtClean="0">
                          <a:ln>
                            <a:noFill/>
                          </a:ln>
                          <a:effectLst/>
                          <a:latin typeface="Comic Sans MS" pitchFamily="66" charset="0"/>
                        </a:rPr>
                        <a:t>Pseudophylida</a:t>
                      </a:r>
                      <a:endParaRPr kumimoji="0" lang="fr-FR" sz="1800" u="none" strike="noStrike" cap="none" normalizeH="0" baseline="0" dirty="0" smtClean="0">
                        <a:ln>
                          <a:noFill/>
                        </a:ln>
                        <a:effectLst/>
                        <a:latin typeface="Comic Sans MS" pitchFamily="66" charset="0"/>
                      </a:endParaRPr>
                    </a:p>
                    <a:p>
                      <a:endParaRPr lang="fr-FR" dirty="0"/>
                    </a:p>
                  </a:txBody>
                  <a:tcPr/>
                </a:tc>
                <a:extLst>
                  <a:ext uri="{0D108BD9-81ED-4DB2-BD59-A6C34878D82A}">
                    <a16:rowId xmlns:a16="http://schemas.microsoft.com/office/drawing/2014/main" val="10000"/>
                  </a:ext>
                </a:extLst>
              </a:tr>
              <a:tr h="2499512">
                <a:tc>
                  <a:txBody>
                    <a:bodyPr/>
                    <a:lstStyle/>
                    <a:p>
                      <a:r>
                        <a:rPr lang="fr-FR" b="1" dirty="0" smtClean="0">
                          <a:latin typeface="Comic Sans MS" pitchFamily="66" charset="0"/>
                        </a:rPr>
                        <a:t>scolex</a:t>
                      </a:r>
                      <a:endParaRPr lang="fr-FR" b="1" dirty="0">
                        <a:latin typeface="Comic Sans MS" pitchFamily="66" charset="0"/>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u="none" strike="noStrike" kern="1200" cap="none" spc="0" normalizeH="0" baseline="0" noProof="0" dirty="0" smtClean="0">
                          <a:ln>
                            <a:noFill/>
                          </a:ln>
                          <a:effectLst/>
                          <a:uLnTx/>
                          <a:uFillTx/>
                        </a:rPr>
                        <a:t>4 ventouses, </a:t>
                      </a:r>
                      <a:endParaRPr kumimoji="0" lang="en-US" sz="2000" u="none" strike="noStrike" kern="1200" cap="none" spc="0" normalizeH="0" baseline="0" noProof="0" dirty="0" smtClean="0">
                        <a:ln>
                          <a:noFill/>
                        </a:ln>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u="none" strike="noStrike" kern="1200" cap="none" spc="0" normalizeH="0" baseline="0" noProof="0" dirty="0" smtClean="0">
                          <a:ln>
                            <a:noFill/>
                          </a:ln>
                          <a:effectLst/>
                          <a:uLnTx/>
                          <a:uFillTx/>
                        </a:rPr>
                        <a:t>parfois crochets disposés en 1, 2 ou plusieurs couronnes</a:t>
                      </a:r>
                    </a:p>
                    <a:p>
                      <a:endParaRPr lang="fr-FR" dirty="0"/>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u="none" strike="noStrike" kern="1200" cap="none" spc="0" normalizeH="0" baseline="0" noProof="0" dirty="0" smtClean="0">
                          <a:ln>
                            <a:noFill/>
                          </a:ln>
                          <a:effectLst/>
                          <a:uLnTx/>
                          <a:uFillTx/>
                        </a:rPr>
                        <a:t>2 </a:t>
                      </a:r>
                      <a:r>
                        <a:rPr kumimoji="0" lang="fr-FR" sz="2000" u="none" strike="noStrike" kern="1200" cap="none" spc="0" normalizeH="0" baseline="0" noProof="0" dirty="0" err="1" smtClean="0">
                          <a:ln>
                            <a:noFill/>
                          </a:ln>
                          <a:effectLst/>
                          <a:uLnTx/>
                          <a:uFillTx/>
                        </a:rPr>
                        <a:t>bothridies</a:t>
                      </a:r>
                      <a:r>
                        <a:rPr kumimoji="0" lang="fr-FR" sz="2000" u="none" strike="noStrike" kern="1200" cap="none" spc="0" normalizeH="0" baseline="0" noProof="0" dirty="0" smtClean="0">
                          <a:ln>
                            <a:noFill/>
                          </a:ln>
                          <a:effectLst/>
                          <a:uLnTx/>
                          <a:uFillTx/>
                        </a:rPr>
                        <a:t> </a:t>
                      </a:r>
                      <a:endParaRPr kumimoji="0" lang="en-US" sz="2000" u="none" strike="noStrike" kern="1200" cap="none" spc="0" normalizeH="0" baseline="0" noProof="0" dirty="0" smtClean="0">
                        <a:ln>
                          <a:noFill/>
                        </a:ln>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000" u="none" strike="noStrike" kern="1200" cap="none" spc="0" normalizeH="0" baseline="0" noProof="0" dirty="0" smtClean="0">
                        <a:ln>
                          <a:noFill/>
                        </a:ln>
                        <a:effectLst/>
                        <a:uLnTx/>
                        <a:uFillTx/>
                      </a:endParaRPr>
                    </a:p>
                    <a:p>
                      <a:endParaRPr lang="fr-FR" dirty="0"/>
                    </a:p>
                  </a:txBody>
                  <a:tcPr/>
                </a:tc>
                <a:extLst>
                  <a:ext uri="{0D108BD9-81ED-4DB2-BD59-A6C34878D82A}">
                    <a16:rowId xmlns:a16="http://schemas.microsoft.com/office/drawing/2014/main" val="10001"/>
                  </a:ext>
                </a:extLst>
              </a:tr>
              <a:tr h="2907507">
                <a:tc>
                  <a:txBody>
                    <a:bodyPr/>
                    <a:lstStyle/>
                    <a:p>
                      <a:r>
                        <a:rPr lang="fr-FR" b="1" dirty="0" smtClean="0">
                          <a:latin typeface="Comic Sans MS" pitchFamily="66" charset="0"/>
                        </a:rPr>
                        <a:t>proglottis</a:t>
                      </a:r>
                      <a:endParaRPr lang="fr-FR" b="1" dirty="0">
                        <a:latin typeface="Comic Sans MS" pitchFamily="66" charset="0"/>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u="none" strike="noStrike" kern="1200" cap="none" spc="0" normalizeH="0" baseline="0" noProof="0" dirty="0" smtClean="0">
                          <a:ln>
                            <a:noFill/>
                          </a:ln>
                          <a:effectLst/>
                          <a:uLnTx/>
                          <a:uFillTx/>
                        </a:rPr>
                        <a:t>Pore génital latéral</a:t>
                      </a:r>
                      <a:endParaRPr kumimoji="0" lang="en-US" sz="2000" u="none" strike="noStrike" kern="1200" cap="none" spc="0" normalizeH="0" baseline="0" noProof="0" dirty="0" smtClean="0">
                        <a:ln>
                          <a:noFill/>
                        </a:ln>
                        <a:effectLst/>
                        <a:uLnTx/>
                        <a:uFillTx/>
                      </a:endParaRPr>
                    </a:p>
                    <a:p>
                      <a:r>
                        <a:rPr lang="fr-FR" dirty="0" smtClean="0"/>
                        <a:t> </a:t>
                      </a:r>
                      <a:endParaRPr lang="fr-F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dirty="0" smtClean="0">
                          <a:ln>
                            <a:noFill/>
                          </a:ln>
                          <a:effectLst/>
                        </a:rPr>
                        <a:t>Pore génital médio ventral</a:t>
                      </a:r>
                      <a:endParaRPr kumimoji="0" lang="en-US" sz="18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u="none" strike="noStrike" cap="none" normalizeH="0" baseline="0" dirty="0" smtClean="0">
                        <a:ln>
                          <a:noFill/>
                        </a:ln>
                        <a:effectLst/>
                      </a:endParaRPr>
                    </a:p>
                    <a:p>
                      <a:endParaRPr lang="fr-FR" dirty="0"/>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BDC1D984-7F89-4160-8274-BBC70D088F36}" type="slidenum">
              <a:rPr lang="fr-FR" smtClean="0"/>
              <a:pPr/>
              <a:t>12</a:t>
            </a:fld>
            <a:endParaRPr lang="fr-FR"/>
          </a:p>
        </p:txBody>
      </p:sp>
      <p:pic>
        <p:nvPicPr>
          <p:cNvPr id="2050" name="Picture 2" descr="C:\Users\DEROUICHE\H0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16"/>
            <a:ext cx="9144001" cy="683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78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827584" y="620688"/>
            <a:ext cx="6758006" cy="1143000"/>
          </a:xfrm>
          <a:prstGeom prst="rect">
            <a:avLst/>
          </a:prstGeom>
          <a:effectLst>
            <a:glow rad="228600">
              <a:schemeClr val="accent5">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lvl="0" algn="ctr">
              <a:spcBef>
                <a:spcPct val="0"/>
              </a:spcBef>
            </a:pPr>
            <a:r>
              <a:rPr kumimoji="0" lang="fr-FR" sz="5400" b="0" i="0" u="none" strike="noStrike" kern="1200" cap="none" spc="0" normalizeH="0" baseline="0" noProof="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mj-lt"/>
                <a:ea typeface="+mn-ea"/>
                <a:cs typeface="Aharoni" pitchFamily="2" charset="-79"/>
              </a:rPr>
              <a:t>Cestodes</a:t>
            </a:r>
            <a:r>
              <a:rPr kumimoji="0" lang="fr-FR" sz="5400" b="0" i="0" u="none" strike="noStrike" kern="1200" cap="none" spc="0" normalizeH="0" noProof="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mj-lt"/>
                <a:ea typeface="+mn-ea"/>
                <a:cs typeface="Aharoni" pitchFamily="2" charset="-79"/>
              </a:rPr>
              <a:t> à l’état adulte</a:t>
            </a:r>
            <a:endParaRPr kumimoji="0" lang="fr-FR" sz="5400" b="1" i="0" u="none" strike="noStrike" kern="1200" cap="none" spc="0" normalizeH="0" baseline="0" noProof="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uLnTx/>
              <a:uFillTx/>
              <a:latin typeface="+mj-lt"/>
              <a:ea typeface="+mn-ea"/>
              <a:cs typeface="Aharoni" pitchFamily="2" charset="-79"/>
            </a:endParaRPr>
          </a:p>
        </p:txBody>
      </p:sp>
      <p:sp>
        <p:nvSpPr>
          <p:cNvPr id="5" name="Titre 1"/>
          <p:cNvSpPr txBox="1">
            <a:spLocks/>
          </p:cNvSpPr>
          <p:nvPr/>
        </p:nvSpPr>
        <p:spPr>
          <a:xfrm>
            <a:off x="3286116" y="2500306"/>
            <a:ext cx="5614998" cy="1143000"/>
          </a:xfrm>
          <a:prstGeom prst="rect">
            <a:avLst/>
          </a:prstGeom>
          <a:effectLst>
            <a:glow rad="228600">
              <a:schemeClr val="accent5">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lvl="0" algn="ctr">
              <a:spcBef>
                <a:spcPct val="0"/>
              </a:spcBef>
            </a:pPr>
            <a:r>
              <a:rPr kumimoji="0" lang="fr-FR" sz="5400" b="0" i="0" u="none" strike="noStrike" kern="1200" cap="none" spc="0" normalizeH="0" baseline="0" noProof="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mj-lt"/>
                <a:ea typeface="+mn-ea"/>
                <a:cs typeface="Aharoni" pitchFamily="2" charset="-79"/>
              </a:rPr>
              <a:t>Cyclophyllidés</a:t>
            </a:r>
            <a:endParaRPr kumimoji="0" lang="fr-FR" sz="5400" b="1" i="0" u="none" strike="noStrike" kern="1200" cap="none" spc="0" normalizeH="0" baseline="0" noProof="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uLnTx/>
              <a:uFillTx/>
              <a:latin typeface="+mj-lt"/>
              <a:ea typeface="+mn-ea"/>
              <a:cs typeface="Aharoni" pitchFamily="2" charset="-79"/>
            </a:endParaRPr>
          </a:p>
        </p:txBody>
      </p:sp>
      <p:sp>
        <p:nvSpPr>
          <p:cNvPr id="6" name="Titre 1"/>
          <p:cNvSpPr txBox="1">
            <a:spLocks/>
          </p:cNvSpPr>
          <p:nvPr/>
        </p:nvSpPr>
        <p:spPr>
          <a:xfrm>
            <a:off x="3286116" y="4500570"/>
            <a:ext cx="5614998" cy="1143000"/>
          </a:xfrm>
          <a:prstGeom prst="rect">
            <a:avLst/>
          </a:prstGeom>
          <a:effectLst>
            <a:glow rad="228600">
              <a:schemeClr val="accent5">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lvl="0" algn="ctr">
              <a:spcBef>
                <a:spcPct val="0"/>
              </a:spcBef>
            </a:pPr>
            <a:r>
              <a:rPr kumimoji="0" lang="fr-FR" sz="5400" b="0" i="0" u="none" strike="noStrike" kern="1200" cap="none" spc="0" normalizeH="0" baseline="0" noProof="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mj-lt"/>
                <a:ea typeface="+mn-ea"/>
                <a:cs typeface="Aharoni" pitchFamily="2" charset="-79"/>
              </a:rPr>
              <a:t>Pseudophyllidés</a:t>
            </a:r>
            <a:endParaRPr kumimoji="0" lang="fr-FR" sz="5400" b="1" i="0" u="none" strike="noStrike" kern="1200" cap="none" spc="0" normalizeH="0" baseline="0" noProof="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uLnTx/>
              <a:uFillTx/>
              <a:latin typeface="+mj-lt"/>
              <a:ea typeface="+mn-ea"/>
              <a:cs typeface="Aharoni" pitchFamily="2" charset="-79"/>
            </a:endParaRPr>
          </a:p>
        </p:txBody>
      </p:sp>
      <p:pic>
        <p:nvPicPr>
          <p:cNvPr id="7" name="Picture 6" descr="https://encrypted-tbn2.gstatic.com/images?q=tbn:ANd9GcRsGzwMxIanVMb-vI8XjswB5dPrF6f5XVK-hqyV8moSoGqAC7on"/>
          <p:cNvPicPr>
            <a:picLocks noChangeAspect="1" noChangeArrowheads="1"/>
          </p:cNvPicPr>
          <p:nvPr/>
        </p:nvPicPr>
        <p:blipFill>
          <a:blip r:embed="rId2" cstate="print"/>
          <a:srcRect/>
          <a:stretch>
            <a:fillRect/>
          </a:stretch>
        </p:blipFill>
        <p:spPr bwMode="auto">
          <a:xfrm>
            <a:off x="500034" y="4500570"/>
            <a:ext cx="2419350" cy="18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0418" name="Picture 2" descr="http://1.bp.blogspot.com/_oVDEQ4LWS4Y/TSNL5ftWh8I/AAAAAAAAABI/MlWVlBAorcs/s1600/20070417klpcnavid_313_Ies_SCO%255B1%255D.jpg"/>
          <p:cNvPicPr>
            <a:picLocks noChangeAspect="1" noChangeArrowheads="1"/>
          </p:cNvPicPr>
          <p:nvPr/>
        </p:nvPicPr>
        <p:blipFill>
          <a:blip r:embed="rId3" cstate="print"/>
          <a:srcRect/>
          <a:stretch>
            <a:fillRect/>
          </a:stretch>
        </p:blipFill>
        <p:spPr bwMode="auto">
          <a:xfrm>
            <a:off x="428596" y="2285992"/>
            <a:ext cx="2428892" cy="20097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64344" y="428604"/>
            <a:ext cx="4038600" cy="6143667"/>
          </a:xfrm>
        </p:spPr>
        <p:txBody>
          <a:bodyPr>
            <a:normAutofit fontScale="92500" lnSpcReduction="20000"/>
          </a:bodyPr>
          <a:lstStyle/>
          <a:p>
            <a:pPr>
              <a:lnSpc>
                <a:spcPct val="90000"/>
              </a:lnSpc>
              <a:buNone/>
            </a:pPr>
            <a:r>
              <a:rPr lang="fr-FR" sz="3200" b="1" dirty="0" smtClean="0">
                <a:solidFill>
                  <a:srgbClr val="FF0000"/>
                </a:solidFill>
                <a:latin typeface="Comic Sans MS" pitchFamily="66" charset="0"/>
              </a:rPr>
              <a:t>Morphologie générale</a:t>
            </a:r>
          </a:p>
          <a:p>
            <a:pPr>
              <a:lnSpc>
                <a:spcPct val="90000"/>
              </a:lnSpc>
              <a:buNone/>
            </a:pPr>
            <a:r>
              <a:rPr lang="fr-FR" sz="3200" b="1" dirty="0" smtClean="0">
                <a:solidFill>
                  <a:srgbClr val="FF0000"/>
                </a:solidFill>
                <a:latin typeface="Comic Sans MS" pitchFamily="66" charset="0"/>
              </a:rPr>
              <a:t>des adultes</a:t>
            </a:r>
            <a:endParaRPr lang="fr-FR" sz="3200" dirty="0" smtClean="0">
              <a:solidFill>
                <a:srgbClr val="FF0000"/>
              </a:solidFill>
              <a:latin typeface="Comic Sans MS" pitchFamily="66" charset="0"/>
            </a:endParaRPr>
          </a:p>
          <a:p>
            <a:pPr>
              <a:lnSpc>
                <a:spcPct val="90000"/>
              </a:lnSpc>
            </a:pPr>
            <a:r>
              <a:rPr lang="fr-FR" dirty="0" smtClean="0">
                <a:latin typeface="Comic Sans MS" pitchFamily="66" charset="0"/>
              </a:rPr>
              <a:t>Corps rubané</a:t>
            </a:r>
          </a:p>
          <a:p>
            <a:pPr>
              <a:lnSpc>
                <a:spcPct val="90000"/>
              </a:lnSpc>
            </a:pPr>
            <a:r>
              <a:rPr lang="fr-FR" b="1" dirty="0" smtClean="0">
                <a:latin typeface="Comic Sans MS" pitchFamily="66" charset="0"/>
              </a:rPr>
              <a:t>scolex</a:t>
            </a:r>
            <a:r>
              <a:rPr lang="fr-FR" dirty="0" smtClean="0">
                <a:latin typeface="Comic Sans MS" pitchFamily="66" charset="0"/>
              </a:rPr>
              <a:t> (tête) avec organes de fixation (ventouses, crochets, bothridies)</a:t>
            </a:r>
          </a:p>
          <a:p>
            <a:pPr>
              <a:lnSpc>
                <a:spcPct val="90000"/>
              </a:lnSpc>
            </a:pPr>
            <a:r>
              <a:rPr lang="fr-FR" dirty="0" smtClean="0">
                <a:latin typeface="Comic Sans MS" pitchFamily="66" charset="0"/>
              </a:rPr>
              <a:t>cou : zone de formation des </a:t>
            </a:r>
            <a:r>
              <a:rPr lang="fr-FR" b="1" dirty="0" smtClean="0">
                <a:latin typeface="Comic Sans MS" pitchFamily="66" charset="0"/>
              </a:rPr>
              <a:t>proglottis</a:t>
            </a:r>
          </a:p>
          <a:p>
            <a:pPr>
              <a:lnSpc>
                <a:spcPct val="90000"/>
              </a:lnSpc>
            </a:pPr>
            <a:r>
              <a:rPr lang="fr-FR" b="1" dirty="0" smtClean="0">
                <a:latin typeface="Comic Sans MS" pitchFamily="66" charset="0"/>
              </a:rPr>
              <a:t>strobile</a:t>
            </a:r>
            <a:r>
              <a:rPr lang="fr-FR" dirty="0" smtClean="0">
                <a:latin typeface="Comic Sans MS" pitchFamily="66" charset="0"/>
              </a:rPr>
              <a:t> (chaîne d’"anneaux" ou proglottis ou segments) avec de pores génitaux</a:t>
            </a:r>
          </a:p>
          <a:p>
            <a:pPr>
              <a:lnSpc>
                <a:spcPct val="90000"/>
              </a:lnSpc>
            </a:pPr>
            <a:r>
              <a:rPr lang="fr-FR" dirty="0" smtClean="0">
                <a:latin typeface="Comic Sans MS" pitchFamily="66" charset="0"/>
              </a:rPr>
              <a:t>Appareil  génital (mâle et femelle) au niveau de chaque segment</a:t>
            </a:r>
          </a:p>
          <a:p>
            <a:pPr>
              <a:buNone/>
            </a:pPr>
            <a:endParaRPr lang="fr-FR" dirty="0"/>
          </a:p>
        </p:txBody>
      </p:sp>
      <p:pic>
        <p:nvPicPr>
          <p:cNvPr id="5" name="Picture 18" descr="http://www.biodeug.com/cours/balic/0334.jpg"/>
          <p:cNvPicPr>
            <a:picLocks noGrp="1" noChangeAspect="1" noChangeArrowheads="1"/>
          </p:cNvPicPr>
          <p:nvPr>
            <p:ph sz="half" idx="2"/>
          </p:nvPr>
        </p:nvPicPr>
        <p:blipFill>
          <a:blip r:embed="rId2" cstate="print"/>
          <a:srcRect r="1695" b="17442"/>
          <a:stretch>
            <a:fillRect/>
          </a:stretch>
        </p:blipFill>
        <p:spPr bwMode="auto">
          <a:xfrm>
            <a:off x="4429124" y="142852"/>
            <a:ext cx="4143404" cy="635798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57158" y="357166"/>
            <a:ext cx="8501122" cy="6215106"/>
          </a:xfrm>
        </p:spPr>
        <p:txBody>
          <a:bodyPr/>
          <a:lstStyle/>
          <a:p>
            <a:pPr>
              <a:buNone/>
            </a:pPr>
            <a:r>
              <a:rPr lang="fr-FR" b="1" i="1" dirty="0" smtClean="0">
                <a:solidFill>
                  <a:srgbClr val="FF0000"/>
                </a:solidFill>
              </a:rPr>
              <a:t>                     </a:t>
            </a:r>
            <a:r>
              <a:rPr lang="fr-FR" sz="3200" b="1" i="1" dirty="0" err="1" smtClean="0">
                <a:solidFill>
                  <a:srgbClr val="FF0000"/>
                </a:solidFill>
              </a:rPr>
              <a:t>Taenia</a:t>
            </a:r>
            <a:r>
              <a:rPr lang="fr-FR" sz="3200" b="1" i="1" dirty="0" smtClean="0">
                <a:solidFill>
                  <a:srgbClr val="FF0000"/>
                </a:solidFill>
              </a:rPr>
              <a:t> </a:t>
            </a:r>
            <a:r>
              <a:rPr lang="fr-FR" sz="3200" b="1" i="1" dirty="0" err="1" smtClean="0">
                <a:solidFill>
                  <a:srgbClr val="FF0000"/>
                </a:solidFill>
              </a:rPr>
              <a:t>saginata</a:t>
            </a:r>
            <a:r>
              <a:rPr lang="fr-FR" sz="3200" b="1" i="1" dirty="0" smtClean="0">
                <a:solidFill>
                  <a:srgbClr val="FF0000"/>
                </a:solidFill>
              </a:rPr>
              <a:t> </a:t>
            </a:r>
          </a:p>
          <a:p>
            <a:pPr>
              <a:buNone/>
            </a:pPr>
            <a:endParaRPr lang="fr-FR" b="1" i="1" dirty="0" smtClean="0">
              <a:solidFill>
                <a:srgbClr val="FF0000"/>
              </a:solidFill>
            </a:endParaRPr>
          </a:p>
          <a:p>
            <a:pPr>
              <a:buNone/>
            </a:pPr>
            <a:r>
              <a:rPr lang="fr-FR" b="1" i="1" dirty="0" err="1" smtClean="0">
                <a:solidFill>
                  <a:srgbClr val="FF0000"/>
                </a:solidFill>
              </a:rPr>
              <a:t>Taenia</a:t>
            </a:r>
            <a:r>
              <a:rPr lang="fr-FR" b="1" i="1" dirty="0" smtClean="0">
                <a:solidFill>
                  <a:srgbClr val="FF0000"/>
                </a:solidFill>
              </a:rPr>
              <a:t> des bovidés ou </a:t>
            </a:r>
            <a:r>
              <a:rPr lang="fr-FR" b="1" i="1" dirty="0" err="1" smtClean="0">
                <a:solidFill>
                  <a:srgbClr val="FF0000"/>
                </a:solidFill>
              </a:rPr>
              <a:t>Taenia</a:t>
            </a:r>
            <a:r>
              <a:rPr lang="fr-FR" b="1" i="1" dirty="0" smtClean="0">
                <a:solidFill>
                  <a:srgbClr val="FF0000"/>
                </a:solidFill>
              </a:rPr>
              <a:t> inerme</a:t>
            </a:r>
          </a:p>
          <a:p>
            <a:pPr>
              <a:buNone/>
            </a:pPr>
            <a:r>
              <a:rPr lang="fr-FR" dirty="0" smtClean="0"/>
              <a:t>  • </a:t>
            </a:r>
            <a:r>
              <a:rPr lang="fr-FR" b="1" dirty="0" smtClean="0"/>
              <a:t>HD: Homme                 HI: bovidé</a:t>
            </a:r>
          </a:p>
          <a:p>
            <a:pPr>
              <a:buNone/>
            </a:pPr>
            <a:r>
              <a:rPr lang="fr-FR" b="1" i="1" dirty="0" smtClean="0">
                <a:solidFill>
                  <a:srgbClr val="FF0000"/>
                </a:solidFill>
              </a:rPr>
              <a:t>            </a:t>
            </a:r>
          </a:p>
          <a:p>
            <a:pPr>
              <a:buNone/>
            </a:pPr>
            <a:r>
              <a:rPr lang="fr-FR" dirty="0" smtClean="0"/>
              <a:t>  • </a:t>
            </a:r>
            <a:r>
              <a:rPr lang="fr-FR" b="1" dirty="0" smtClean="0"/>
              <a:t>4 à 12 m de longueur</a:t>
            </a:r>
          </a:p>
          <a:p>
            <a:pPr>
              <a:buNone/>
            </a:pPr>
            <a:r>
              <a:rPr lang="fr-FR" dirty="0" smtClean="0"/>
              <a:t>  • </a:t>
            </a:r>
            <a:r>
              <a:rPr lang="fr-FR" b="1" dirty="0" smtClean="0"/>
              <a:t>Généralement isolé (ver solitaire)</a:t>
            </a:r>
          </a:p>
          <a:p>
            <a:pPr>
              <a:buNone/>
            </a:pPr>
            <a:r>
              <a:rPr lang="fr-FR" dirty="0" smtClean="0"/>
              <a:t>  •  </a:t>
            </a:r>
            <a:r>
              <a:rPr lang="fr-FR" b="1" dirty="0" smtClean="0"/>
              <a:t>Durée de vie : 5 à 25 ans</a:t>
            </a:r>
          </a:p>
          <a:p>
            <a:pPr>
              <a:buNone/>
            </a:pPr>
            <a:r>
              <a:rPr lang="fr-FR" dirty="0" smtClean="0"/>
              <a:t>  </a:t>
            </a:r>
            <a:endParaRPr lang="fr-FR" b="1" dirty="0" smtClean="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C1D984-7F89-4160-8274-BBC70D088F36}" type="slidenum">
              <a:rPr lang="fr-FR" smtClean="0"/>
              <a:pPr/>
              <a:t>15</a:t>
            </a:fld>
            <a:endParaRPr lang="fr-FR"/>
          </a:p>
        </p:txBody>
      </p:sp>
      <p:pic>
        <p:nvPicPr>
          <p:cNvPr id="1027" name="Picture 3"/>
          <p:cNvPicPr>
            <a:picLocks noChangeAspect="1" noChangeArrowheads="1"/>
          </p:cNvPicPr>
          <p:nvPr/>
        </p:nvPicPr>
        <p:blipFill>
          <a:blip r:embed="rId2"/>
          <a:srcRect l="47255" t="41211" r="36273" b="26562"/>
          <a:stretch>
            <a:fillRect/>
          </a:stretch>
        </p:blipFill>
        <p:spPr bwMode="auto">
          <a:xfrm>
            <a:off x="6429356" y="2571744"/>
            <a:ext cx="2714644" cy="380050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9144000" cy="5643578"/>
          </a:xfrm>
          <a:prstGeom prst="rect">
            <a:avLst/>
          </a:prstGeom>
          <a:noFill/>
          <a:ln w="9525">
            <a:noFill/>
            <a:miter lim="800000"/>
            <a:headEnd/>
            <a:tailEnd/>
          </a:ln>
          <a:effectLst/>
        </p:spPr>
      </p:pic>
      <p:sp>
        <p:nvSpPr>
          <p:cNvPr id="3" name="Rectangle 2"/>
          <p:cNvSpPr/>
          <p:nvPr/>
        </p:nvSpPr>
        <p:spPr>
          <a:xfrm>
            <a:off x="500034" y="357166"/>
            <a:ext cx="2370008" cy="369332"/>
          </a:xfrm>
          <a:prstGeom prst="rect">
            <a:avLst/>
          </a:prstGeom>
        </p:spPr>
        <p:txBody>
          <a:bodyPr wrap="none">
            <a:spAutoFit/>
          </a:bodyPr>
          <a:lstStyle/>
          <a:p>
            <a:r>
              <a:rPr lang="fr-FR" b="1" i="1" dirty="0" smtClean="0">
                <a:solidFill>
                  <a:schemeClr val="bg1"/>
                </a:solidFill>
              </a:rPr>
              <a:t>Tænia saginata adulte</a:t>
            </a:r>
            <a:endParaRPr lang="fr-FR" dirty="0">
              <a:solidFill>
                <a:schemeClr val="bg1"/>
              </a:solidFill>
            </a:endParaRPr>
          </a:p>
        </p:txBody>
      </p:sp>
      <p:sp>
        <p:nvSpPr>
          <p:cNvPr id="4" name="ZoneTexte 3"/>
          <p:cNvSpPr txBox="1"/>
          <p:nvPr/>
        </p:nvSpPr>
        <p:spPr>
          <a:xfrm>
            <a:off x="142844" y="5643578"/>
            <a:ext cx="8572560" cy="369332"/>
          </a:xfrm>
          <a:prstGeom prst="rect">
            <a:avLst/>
          </a:prstGeom>
          <a:noFill/>
        </p:spPr>
        <p:txBody>
          <a:bodyPr wrap="square" rtlCol="0">
            <a:spAutoFit/>
          </a:bodyPr>
          <a:lstStyle/>
          <a:p>
            <a:r>
              <a:rPr lang="fr-FR" b="1" dirty="0" smtClean="0">
                <a:latin typeface="Tahoma" pitchFamily="34" charset="0"/>
                <a:cs typeface="Tahoma" pitchFamily="34" charset="0"/>
              </a:rPr>
              <a:t>Le Strobile</a:t>
            </a:r>
            <a:r>
              <a:rPr lang="fr-FR" dirty="0" smtClean="0">
                <a:latin typeface="Tahoma" pitchFamily="34" charset="0"/>
                <a:cs typeface="Tahoma" pitchFamily="34" charset="0"/>
              </a:rPr>
              <a:t>: chaine de </a:t>
            </a:r>
            <a:r>
              <a:rPr lang="fr-FR" b="1" dirty="0" smtClean="0">
                <a:latin typeface="Tahoma" pitchFamily="34" charset="0"/>
                <a:cs typeface="Tahoma" pitchFamily="34" charset="0"/>
              </a:rPr>
              <a:t>1000 </a:t>
            </a:r>
            <a:r>
              <a:rPr lang="fr-FR" dirty="0" smtClean="0">
                <a:latin typeface="Tahoma" pitchFamily="34" charset="0"/>
                <a:cs typeface="Tahoma" pitchFamily="34" charset="0"/>
              </a:rPr>
              <a:t>à</a:t>
            </a:r>
            <a:r>
              <a:rPr lang="fr-FR" b="1" dirty="0" smtClean="0">
                <a:latin typeface="Tahoma" pitchFamily="34" charset="0"/>
                <a:cs typeface="Tahoma" pitchFamily="34" charset="0"/>
              </a:rPr>
              <a:t> 2000  Proglottis</a:t>
            </a:r>
            <a:r>
              <a:rPr lang="fr-FR" dirty="0" smtClean="0">
                <a:latin typeface="Tahoma" pitchFamily="34" charset="0"/>
                <a:cs typeface="Tahoma" pitchFamily="34" charset="0"/>
              </a:rPr>
              <a:t> (anneaux) </a:t>
            </a:r>
            <a:endParaRPr lang="fr-FR" dirty="0">
              <a:latin typeface="Tahoma" pitchFamily="34" charset="0"/>
              <a:cs typeface="Tahoma" pitchFamily="34" charset="0"/>
            </a:endParaRPr>
          </a:p>
        </p:txBody>
      </p:sp>
      <p:sp>
        <p:nvSpPr>
          <p:cNvPr id="5" name="Rectangle 4"/>
          <p:cNvSpPr/>
          <p:nvPr/>
        </p:nvSpPr>
        <p:spPr>
          <a:xfrm>
            <a:off x="142844" y="5715016"/>
            <a:ext cx="8501122" cy="646331"/>
          </a:xfrm>
          <a:prstGeom prst="rect">
            <a:avLst/>
          </a:prstGeom>
        </p:spPr>
        <p:txBody>
          <a:bodyPr wrap="square">
            <a:spAutoFit/>
          </a:bodyPr>
          <a:lstStyle/>
          <a:p>
            <a:endParaRPr lang="fr-FR" i="1" dirty="0" smtClean="0"/>
          </a:p>
          <a:p>
            <a:endParaRPr lang="fr-FR" i="1"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3971924" cy="914400"/>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fr-FR" dirty="0" smtClean="0">
                <a:solidFill>
                  <a:srgbClr val="FF0000"/>
                </a:solidFill>
                <a:latin typeface="Comic Sans MS" pitchFamily="66" charset="0"/>
              </a:rPr>
              <a:t>Tænia saginata</a:t>
            </a:r>
            <a:endParaRPr lang="fr-FR" dirty="0">
              <a:solidFill>
                <a:srgbClr val="FF0000"/>
              </a:solidFill>
              <a:latin typeface="Comic Sans MS" pitchFamily="66" charset="0"/>
            </a:endParaRPr>
          </a:p>
        </p:txBody>
      </p:sp>
      <p:sp>
        <p:nvSpPr>
          <p:cNvPr id="3" name="Espace réservé du contenu 2"/>
          <p:cNvSpPr>
            <a:spLocks noGrp="1"/>
          </p:cNvSpPr>
          <p:nvPr>
            <p:ph sz="half" idx="1"/>
          </p:nvPr>
        </p:nvSpPr>
        <p:spPr>
          <a:xfrm>
            <a:off x="214282" y="1357298"/>
            <a:ext cx="4357718" cy="5214974"/>
          </a:xfrm>
        </p:spPr>
        <p:txBody>
          <a:bodyPr>
            <a:normAutofit fontScale="92500" lnSpcReduction="20000"/>
          </a:bodyPr>
          <a:lstStyle/>
          <a:p>
            <a:pPr>
              <a:lnSpc>
                <a:spcPct val="90000"/>
              </a:lnSpc>
              <a:buNone/>
            </a:pPr>
            <a:endParaRPr lang="fr-FR" sz="2900" dirty="0" smtClean="0">
              <a:solidFill>
                <a:schemeClr val="accent2"/>
              </a:solidFill>
              <a:latin typeface="Comic Sans MS" pitchFamily="66" charset="0"/>
            </a:endParaRPr>
          </a:p>
          <a:p>
            <a:pPr>
              <a:lnSpc>
                <a:spcPct val="90000"/>
              </a:lnSpc>
              <a:buNone/>
            </a:pPr>
            <a:r>
              <a:rPr lang="fr-FR" sz="2900" b="1" dirty="0" smtClean="0">
                <a:solidFill>
                  <a:srgbClr val="3333FF"/>
                </a:solidFill>
                <a:latin typeface="Comic Sans MS" pitchFamily="66" charset="0"/>
              </a:rPr>
              <a:t>Adulte</a:t>
            </a:r>
            <a:r>
              <a:rPr lang="fr-FR" sz="2900" dirty="0" smtClean="0">
                <a:latin typeface="Comic Sans MS" pitchFamily="66" charset="0"/>
              </a:rPr>
              <a:t>:</a:t>
            </a:r>
          </a:p>
          <a:p>
            <a:pPr>
              <a:buNone/>
            </a:pPr>
            <a:endParaRPr lang="fr-FR" sz="2900" dirty="0" smtClean="0">
              <a:latin typeface="Comic Sans MS" pitchFamily="66" charset="0"/>
            </a:endParaRPr>
          </a:p>
          <a:p>
            <a:pPr>
              <a:buNone/>
            </a:pPr>
            <a:r>
              <a:rPr lang="fr-FR" sz="2900" dirty="0" smtClean="0">
                <a:latin typeface="Comic Sans MS" pitchFamily="66" charset="0"/>
              </a:rPr>
              <a:t>- Scolex : 4 ventouses (pas de crochets) d'où "</a:t>
            </a:r>
            <a:r>
              <a:rPr lang="fr-FR" sz="2900" dirty="0" smtClean="0">
                <a:solidFill>
                  <a:srgbClr val="D60093"/>
                </a:solidFill>
                <a:latin typeface="Comic Sans MS" pitchFamily="66" charset="0"/>
              </a:rPr>
              <a:t>Ténia inerme"</a:t>
            </a:r>
          </a:p>
          <a:p>
            <a:pPr>
              <a:lnSpc>
                <a:spcPct val="90000"/>
              </a:lnSpc>
              <a:buNone/>
            </a:pPr>
            <a:endParaRPr lang="fr-FR" sz="2900" dirty="0" smtClean="0">
              <a:latin typeface="Comic Sans MS" pitchFamily="66" charset="0"/>
            </a:endParaRPr>
          </a:p>
          <a:p>
            <a:pPr>
              <a:lnSpc>
                <a:spcPct val="90000"/>
              </a:lnSpc>
              <a:buNone/>
            </a:pPr>
            <a:r>
              <a:rPr lang="fr-FR" sz="2900" dirty="0" smtClean="0">
                <a:latin typeface="Comic Sans MS" pitchFamily="66" charset="0"/>
              </a:rPr>
              <a:t>-Strobile de 4 à 10 m, 1000 à 2000 "anneaux" ou segments, </a:t>
            </a:r>
          </a:p>
          <a:p>
            <a:pPr>
              <a:buNone/>
            </a:pPr>
            <a:endParaRPr lang="fr-FR" sz="2900" dirty="0" smtClean="0">
              <a:latin typeface="Comic Sans MS" pitchFamily="66" charset="0"/>
            </a:endParaRPr>
          </a:p>
          <a:p>
            <a:pPr>
              <a:buNone/>
            </a:pPr>
            <a:r>
              <a:rPr lang="fr-FR" sz="2900" dirty="0" smtClean="0">
                <a:latin typeface="Comic Sans MS" pitchFamily="66" charset="0"/>
              </a:rPr>
              <a:t>-PG: </a:t>
            </a:r>
            <a:r>
              <a:rPr lang="fr-FR" sz="2900" dirty="0" err="1" smtClean="0">
                <a:latin typeface="Comic Sans MS" pitchFamily="66" charset="0"/>
              </a:rPr>
              <a:t>latéraux</a:t>
            </a:r>
            <a:r>
              <a:rPr lang="fr-FR" sz="2900" b="1" dirty="0" err="1" smtClean="0">
                <a:latin typeface="Comic Sans MS" pitchFamily="66" charset="0"/>
              </a:rPr>
              <a:t>irrégulièrement</a:t>
            </a:r>
            <a:r>
              <a:rPr lang="fr-FR" sz="2900" b="1" dirty="0" smtClean="0">
                <a:latin typeface="Comic Sans MS" pitchFamily="66" charset="0"/>
              </a:rPr>
              <a:t> alternes</a:t>
            </a:r>
            <a:endParaRPr lang="fr-FR" sz="2900" dirty="0" smtClean="0">
              <a:latin typeface="Comic Sans MS" pitchFamily="66" charset="0"/>
            </a:endParaRPr>
          </a:p>
          <a:p>
            <a:endParaRPr lang="fr-FR" dirty="0" smtClean="0"/>
          </a:p>
          <a:p>
            <a:pPr>
              <a:buNone/>
            </a:pPr>
            <a:endParaRPr lang="fr-FR" dirty="0"/>
          </a:p>
        </p:txBody>
      </p:sp>
      <p:pic>
        <p:nvPicPr>
          <p:cNvPr id="6" name="Picture 6" descr="taenia_saginata scolex"/>
          <p:cNvPicPr>
            <a:picLocks noChangeAspect="1" noChangeArrowheads="1"/>
          </p:cNvPicPr>
          <p:nvPr/>
        </p:nvPicPr>
        <p:blipFill>
          <a:blip r:embed="rId2" cstate="print"/>
          <a:srcRect/>
          <a:stretch>
            <a:fillRect/>
          </a:stretch>
        </p:blipFill>
        <p:spPr>
          <a:xfrm>
            <a:off x="6983412" y="4000504"/>
            <a:ext cx="2160588" cy="2003425"/>
          </a:xfrm>
          <a:prstGeom prst="rect">
            <a:avLst/>
          </a:prstGeom>
        </p:spPr>
      </p:pic>
      <p:pic>
        <p:nvPicPr>
          <p:cNvPr id="7" name="Picture 8" descr="Ténia"/>
          <p:cNvPicPr>
            <a:picLocks noChangeAspect="1" noChangeArrowheads="1"/>
          </p:cNvPicPr>
          <p:nvPr/>
        </p:nvPicPr>
        <p:blipFill>
          <a:blip r:embed="rId3" cstate="print"/>
          <a:srcRect/>
          <a:stretch>
            <a:fillRect/>
          </a:stretch>
        </p:blipFill>
        <p:spPr>
          <a:xfrm>
            <a:off x="4643438" y="4000504"/>
            <a:ext cx="2232025" cy="1938337"/>
          </a:xfrm>
          <a:prstGeom prst="rect">
            <a:avLst/>
          </a:prstGeom>
        </p:spPr>
      </p:pic>
      <p:sp>
        <p:nvSpPr>
          <p:cNvPr id="8" name="Espace réservé du contenu 7"/>
          <p:cNvSpPr>
            <a:spLocks noGrp="1"/>
          </p:cNvSpPr>
          <p:nvPr>
            <p:ph sz="half" idx="2"/>
          </p:nvPr>
        </p:nvSpPr>
        <p:spPr>
          <a:xfrm>
            <a:off x="4655344" y="714357"/>
            <a:ext cx="4038600" cy="5582108"/>
          </a:xfrm>
        </p:spPr>
        <p:txBody>
          <a:bodyPr>
            <a:normAutofit fontScale="92500" lnSpcReduction="20000"/>
          </a:bodyPr>
          <a:lstStyle/>
          <a:p>
            <a:endParaRPr lang="fr-FR" dirty="0"/>
          </a:p>
        </p:txBody>
      </p:sp>
      <p:pic>
        <p:nvPicPr>
          <p:cNvPr id="9" name="Picture 2"/>
          <p:cNvPicPr>
            <a:picLocks noChangeAspect="1" noChangeArrowheads="1"/>
          </p:cNvPicPr>
          <p:nvPr/>
        </p:nvPicPr>
        <p:blipFill>
          <a:blip r:embed="rId4" cstate="print"/>
          <a:srcRect/>
          <a:stretch>
            <a:fillRect/>
          </a:stretch>
        </p:blipFill>
        <p:spPr bwMode="auto">
          <a:xfrm>
            <a:off x="4643438" y="0"/>
            <a:ext cx="4500562" cy="3929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14282" y="285728"/>
            <a:ext cx="5286412" cy="6286543"/>
          </a:xfrm>
        </p:spPr>
        <p:txBody>
          <a:bodyPr>
            <a:normAutofit/>
          </a:bodyPr>
          <a:lstStyle/>
          <a:p>
            <a:pPr>
              <a:lnSpc>
                <a:spcPct val="90000"/>
              </a:lnSpc>
              <a:buNone/>
            </a:pPr>
            <a:r>
              <a:rPr lang="fr-FR" sz="3600" b="1" dirty="0" smtClean="0">
                <a:solidFill>
                  <a:srgbClr val="3333FF"/>
                </a:solidFill>
              </a:rPr>
              <a:t>   </a:t>
            </a:r>
            <a:r>
              <a:rPr lang="fr-FR" sz="3600" dirty="0" smtClean="0">
                <a:solidFill>
                  <a:srgbClr val="FF0000"/>
                </a:solidFill>
                <a:latin typeface="Comic Sans MS" pitchFamily="66" charset="0"/>
              </a:rPr>
              <a:t>Segments mûrs</a:t>
            </a:r>
            <a:r>
              <a:rPr lang="fr-FR" dirty="0" smtClean="0">
                <a:solidFill>
                  <a:srgbClr val="FF0000"/>
                </a:solidFill>
                <a:latin typeface="Comic Sans MS" pitchFamily="66" charset="0"/>
              </a:rPr>
              <a:t> </a:t>
            </a:r>
          </a:p>
          <a:p>
            <a:pPr>
              <a:lnSpc>
                <a:spcPct val="90000"/>
              </a:lnSpc>
            </a:pPr>
            <a:r>
              <a:rPr lang="fr-FR" dirty="0" smtClean="0">
                <a:latin typeface="Comic Sans MS" pitchFamily="66" charset="0"/>
              </a:rPr>
              <a:t>Anneaux distaux plus longs que larges, rectangulaires . ramifications utérines </a:t>
            </a:r>
            <a:r>
              <a:rPr lang="fr-FR" dirty="0" err="1" smtClean="0">
                <a:latin typeface="Comic Sans MS" pitchFamily="66" charset="0"/>
              </a:rPr>
              <a:t>nombreuses,fines</a:t>
            </a:r>
            <a:r>
              <a:rPr lang="fr-FR" dirty="0" smtClean="0">
                <a:latin typeface="Comic Sans MS" pitchFamily="66" charset="0"/>
              </a:rPr>
              <a:t> et dichotomiques)</a:t>
            </a:r>
            <a:endParaRPr lang="en-US" dirty="0" smtClean="0">
              <a:latin typeface="Comic Sans MS" pitchFamily="66" charset="0"/>
              <a:hlinkClick r:id="rId2"/>
            </a:endParaRPr>
          </a:p>
          <a:p>
            <a:pPr>
              <a:lnSpc>
                <a:spcPct val="90000"/>
              </a:lnSpc>
            </a:pPr>
            <a:endParaRPr lang="fr-FR" dirty="0" smtClean="0">
              <a:latin typeface="Comic Sans MS" pitchFamily="66" charset="0"/>
            </a:endParaRPr>
          </a:p>
          <a:p>
            <a:pPr>
              <a:lnSpc>
                <a:spcPct val="90000"/>
              </a:lnSpc>
              <a:buNone/>
            </a:pPr>
            <a:r>
              <a:rPr lang="fr-FR" sz="3600" dirty="0" smtClean="0">
                <a:solidFill>
                  <a:srgbClr val="FF0000"/>
                </a:solidFill>
                <a:latin typeface="Comic Sans MS" pitchFamily="66" charset="0"/>
              </a:rPr>
              <a:t>   œuf </a:t>
            </a:r>
            <a:r>
              <a:rPr lang="fr-FR" dirty="0" smtClean="0">
                <a:solidFill>
                  <a:srgbClr val="FF0000"/>
                </a:solidFill>
                <a:latin typeface="Comic Sans MS" pitchFamily="66" charset="0"/>
              </a:rPr>
              <a:t> </a:t>
            </a:r>
            <a:endParaRPr lang="fr-FR" dirty="0" smtClean="0">
              <a:latin typeface="Comic Sans MS" pitchFamily="66" charset="0"/>
            </a:endParaRPr>
          </a:p>
          <a:p>
            <a:pPr>
              <a:lnSpc>
                <a:spcPct val="90000"/>
              </a:lnSpc>
            </a:pPr>
            <a:r>
              <a:rPr lang="fr-FR" dirty="0" smtClean="0">
                <a:latin typeface="Comic Sans MS" pitchFamily="66" charset="0"/>
              </a:rPr>
              <a:t>arrondi, 40 </a:t>
            </a:r>
            <a:r>
              <a:rPr lang="el-GR" dirty="0" smtClean="0">
                <a:latin typeface="Comic Sans MS" pitchFamily="66" charset="0"/>
              </a:rPr>
              <a:t>μ</a:t>
            </a:r>
            <a:r>
              <a:rPr lang="fr-FR" dirty="0" smtClean="0">
                <a:latin typeface="Comic Sans MS" pitchFamily="66" charset="0"/>
              </a:rPr>
              <a:t>m,  coque épaisse, brune et radiée</a:t>
            </a:r>
          </a:p>
          <a:p>
            <a:pPr>
              <a:lnSpc>
                <a:spcPct val="90000"/>
              </a:lnSpc>
            </a:pPr>
            <a:r>
              <a:rPr lang="fr-FR" dirty="0" smtClean="0">
                <a:latin typeface="Comic Sans MS" pitchFamily="66" charset="0"/>
              </a:rPr>
              <a:t>contient un</a:t>
            </a:r>
            <a:r>
              <a:rPr lang="fr-FR" sz="4000" dirty="0" smtClean="0">
                <a:latin typeface="Comic Sans MS" pitchFamily="66" charset="0"/>
              </a:rPr>
              <a:t> </a:t>
            </a:r>
            <a:r>
              <a:rPr lang="fr-FR" sz="2400" dirty="0" smtClean="0">
                <a:latin typeface="Comic Sans MS" pitchFamily="66" charset="0"/>
              </a:rPr>
              <a:t>embryon "hexacanthe" (à 6 crochets)</a:t>
            </a:r>
          </a:p>
          <a:p>
            <a:endParaRPr lang="fr-FR" dirty="0"/>
          </a:p>
        </p:txBody>
      </p:sp>
      <p:pic>
        <p:nvPicPr>
          <p:cNvPr id="5" name="Picture 15" descr="T"/>
          <p:cNvPicPr>
            <a:picLocks noGrp="1" noChangeAspect="1" noChangeArrowheads="1"/>
          </p:cNvPicPr>
          <p:nvPr>
            <p:ph sz="half" idx="2"/>
          </p:nvPr>
        </p:nvPicPr>
        <p:blipFill>
          <a:blip r:embed="rId3" cstate="print"/>
          <a:srcRect/>
          <a:stretch>
            <a:fillRect/>
          </a:stretch>
        </p:blipFill>
        <p:spPr bwMode="auto">
          <a:xfrm>
            <a:off x="6286512" y="285728"/>
            <a:ext cx="2143127" cy="2643206"/>
          </a:xfrm>
          <a:prstGeom prst="rect">
            <a:avLst/>
          </a:prstGeom>
          <a:noFill/>
        </p:spPr>
      </p:pic>
      <p:pic>
        <p:nvPicPr>
          <p:cNvPr id="6" name="Picture 10" descr="Taenia egg"/>
          <p:cNvPicPr>
            <a:picLocks noChangeAspect="1" noChangeArrowheads="1"/>
          </p:cNvPicPr>
          <p:nvPr/>
        </p:nvPicPr>
        <p:blipFill>
          <a:blip r:embed="rId4" cstate="print"/>
          <a:srcRect/>
          <a:stretch>
            <a:fillRect/>
          </a:stretch>
        </p:blipFill>
        <p:spPr>
          <a:xfrm>
            <a:off x="5857884" y="3500438"/>
            <a:ext cx="2928958" cy="2786082"/>
          </a:xfrm>
          <a:prstGeom prst="rect">
            <a:avLst/>
          </a:prstGeo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kern="0" spc="0" dirty="0" smtClean="0">
                <a:latin typeface="Comic Sans MS" pitchFamily="66" charset="0"/>
                <a:cs typeface="Arial"/>
              </a:rPr>
              <a:t>les </a:t>
            </a:r>
            <a:r>
              <a:rPr lang="fr-FR" sz="2000" kern="0" spc="0" dirty="0" err="1" smtClean="0">
                <a:latin typeface="Comic Sans MS" pitchFamily="66" charset="0"/>
                <a:cs typeface="Arial"/>
              </a:rPr>
              <a:t>embryophores</a:t>
            </a:r>
            <a:r>
              <a:rPr lang="fr-FR" sz="2000" kern="0" spc="0" dirty="0" smtClean="0">
                <a:latin typeface="Comic Sans MS" pitchFamily="66" charset="0"/>
                <a:cs typeface="Arial"/>
              </a:rPr>
              <a:t> sont très résistants (plus de 6 mois dans le sol) et supportent mieux le froid que la chaleur</a:t>
            </a:r>
            <a:endParaRPr lang="fr-FR" sz="2000" dirty="0">
              <a:latin typeface="Comic Sans MS" pitchFamily="66" charset="0"/>
            </a:endParaRPr>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465138" y="2685792"/>
            <a:ext cx="4038600" cy="2694503"/>
          </a:xfrm>
          <a:prstGeom prst="rect">
            <a:avLst/>
          </a:prstGeom>
          <a:noFill/>
          <a:ln w="9525">
            <a:noFill/>
            <a:miter lim="800000"/>
            <a:headEnd/>
            <a:tailEnd/>
          </a:ln>
          <a:effectLst/>
        </p:spPr>
      </p:pic>
      <p:pic>
        <p:nvPicPr>
          <p:cNvPr id="6" name="Picture 2" descr="C:\Documents and Settings\NewMedia\Bureau\H239.jpg"/>
          <p:cNvPicPr>
            <a:picLocks noGrp="1" noChangeAspect="1" noChangeArrowheads="1"/>
          </p:cNvPicPr>
          <p:nvPr>
            <p:ph sz="half" idx="2"/>
          </p:nvPr>
        </p:nvPicPr>
        <p:blipFill>
          <a:blip r:embed="rId3" cstate="print"/>
          <a:srcRect/>
          <a:stretch>
            <a:fillRect/>
          </a:stretch>
        </p:blipFill>
        <p:spPr bwMode="auto">
          <a:xfrm>
            <a:off x="4656138" y="2685792"/>
            <a:ext cx="4038600" cy="269450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u="sng" dirty="0" smtClean="0">
                <a:solidFill>
                  <a:srgbClr val="FF0000"/>
                </a:solidFill>
                <a:latin typeface="Arial" pitchFamily="34" charset="0"/>
                <a:cs typeface="Arial" pitchFamily="34" charset="0"/>
              </a:rPr>
              <a:t> </a:t>
            </a:r>
            <a:endParaRPr lang="fr-FR" sz="2800" b="1" u="sng"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428596" y="857232"/>
            <a:ext cx="8229600" cy="5517232"/>
          </a:xfrm>
        </p:spPr>
        <p:txBody>
          <a:bodyPr>
            <a:normAutofit/>
          </a:bodyPr>
          <a:lstStyle/>
          <a:p>
            <a:pPr>
              <a:buNone/>
            </a:pPr>
            <a:r>
              <a:rPr lang="fr-FR" sz="2400" b="1" dirty="0" smtClean="0">
                <a:latin typeface="Arial" pitchFamily="34" charset="0"/>
                <a:cs typeface="Arial" pitchFamily="34" charset="0"/>
              </a:rPr>
              <a:t>                                     Helminthes</a:t>
            </a:r>
          </a:p>
          <a:p>
            <a:pPr>
              <a:buNone/>
            </a:pPr>
            <a:endParaRPr lang="fr-FR" sz="2000" dirty="0" smtClean="0">
              <a:latin typeface="Arial" pitchFamily="34" charset="0"/>
              <a:cs typeface="Arial" pitchFamily="34" charset="0"/>
            </a:endParaRPr>
          </a:p>
          <a:p>
            <a:pPr>
              <a:buFont typeface="Wingdings" pitchFamily="2" charset="2"/>
              <a:buChar char="§"/>
            </a:pPr>
            <a:r>
              <a:rPr lang="fr-FR" sz="2400" dirty="0" smtClean="0">
                <a:latin typeface="Arial" pitchFamily="34" charset="0"/>
                <a:cs typeface="Arial" pitchFamily="34" charset="0"/>
              </a:rPr>
              <a:t>des métazoaires invertébrés</a:t>
            </a:r>
          </a:p>
          <a:p>
            <a:pPr>
              <a:buFont typeface="Wingdings" pitchFamily="2" charset="2"/>
              <a:buChar char="§"/>
            </a:pPr>
            <a:endParaRPr lang="fr-FR" sz="2400" dirty="0" smtClean="0">
              <a:latin typeface="Arial" pitchFamily="34" charset="0"/>
              <a:cs typeface="Arial" pitchFamily="34" charset="0"/>
            </a:endParaRPr>
          </a:p>
          <a:p>
            <a:pPr>
              <a:buFont typeface="Wingdings" pitchFamily="2" charset="2"/>
              <a:buChar char="§"/>
            </a:pPr>
            <a:r>
              <a:rPr lang="fr-FR" sz="2400" dirty="0" smtClean="0">
                <a:latin typeface="Arial" pitchFamily="34" charset="0"/>
                <a:cs typeface="Arial" pitchFamily="34" charset="0"/>
              </a:rPr>
              <a:t>formés d’un corps allongé, à symétrie bilatérale  aplati(</a:t>
            </a:r>
            <a:r>
              <a:rPr lang="fr-FR" sz="2400" b="1" dirty="0" smtClean="0">
                <a:latin typeface="Arial" pitchFamily="34" charset="0"/>
                <a:cs typeface="Arial" pitchFamily="34" charset="0"/>
              </a:rPr>
              <a:t>plathelminthes), </a:t>
            </a:r>
            <a:r>
              <a:rPr lang="fr-FR" sz="2400" dirty="0" smtClean="0">
                <a:latin typeface="Arial" pitchFamily="34" charset="0"/>
                <a:cs typeface="Arial" pitchFamily="34" charset="0"/>
              </a:rPr>
              <a:t>cylindrique</a:t>
            </a:r>
            <a:r>
              <a:rPr lang="fr-FR" sz="2400" b="1" dirty="0" smtClean="0">
                <a:latin typeface="Arial" pitchFamily="34" charset="0"/>
                <a:cs typeface="Arial" pitchFamily="34" charset="0"/>
              </a:rPr>
              <a:t>(némathelminthes)</a:t>
            </a:r>
          </a:p>
          <a:p>
            <a:pPr>
              <a:buFont typeface="Wingdings" pitchFamily="2" charset="2"/>
              <a:buChar char="§"/>
            </a:pPr>
            <a:endParaRPr lang="fr-FR" sz="2400" dirty="0" smtClean="0">
              <a:latin typeface="Arial" pitchFamily="34" charset="0"/>
              <a:cs typeface="Arial" pitchFamily="34" charset="0"/>
            </a:endParaRPr>
          </a:p>
          <a:p>
            <a:pPr>
              <a:buFont typeface="Wingdings" pitchFamily="2" charset="2"/>
              <a:buChar char="§"/>
            </a:pPr>
            <a:r>
              <a:rPr lang="fr-FR" sz="2400" dirty="0" smtClean="0">
                <a:latin typeface="Arial" pitchFamily="34" charset="0"/>
                <a:cs typeface="Arial" pitchFamily="34" charset="0"/>
              </a:rPr>
              <a:t>dépourvus d’appareils locomoteurs</a:t>
            </a:r>
          </a:p>
          <a:p>
            <a:pPr>
              <a:buFont typeface="Wingdings" pitchFamily="2" charset="2"/>
              <a:buChar char="§"/>
            </a:pPr>
            <a:endParaRPr lang="fr-FR" sz="2400" dirty="0" smtClean="0">
              <a:latin typeface="Arial" pitchFamily="34" charset="0"/>
              <a:cs typeface="Arial" pitchFamily="34" charset="0"/>
            </a:endParaRPr>
          </a:p>
          <a:p>
            <a:pPr>
              <a:buFont typeface="Wingdings" pitchFamily="2" charset="2"/>
              <a:buChar char="§"/>
            </a:pPr>
            <a:r>
              <a:rPr lang="fr-FR" sz="2400" dirty="0" smtClean="0">
                <a:latin typeface="Arial" pitchFamily="34" charset="0"/>
                <a:cs typeface="Arial" pitchFamily="34" charset="0"/>
              </a:rPr>
              <a:t>triploblastiques:</a:t>
            </a:r>
          </a:p>
          <a:p>
            <a:pPr>
              <a:buNone/>
            </a:pPr>
            <a:r>
              <a:rPr lang="fr-FR" sz="2400" dirty="0" smtClean="0">
                <a:latin typeface="Arial" pitchFamily="34" charset="0"/>
                <a:cs typeface="Arial" pitchFamily="34" charset="0"/>
              </a:rPr>
              <a:t>        les </a:t>
            </a:r>
            <a:r>
              <a:rPr lang="fr-FR" sz="2400" b="1" dirty="0" smtClean="0">
                <a:latin typeface="Arial" pitchFamily="34" charset="0"/>
                <a:cs typeface="Arial" pitchFamily="34" charset="0"/>
              </a:rPr>
              <a:t>plathelminthes</a:t>
            </a:r>
            <a:r>
              <a:rPr lang="fr-FR" sz="2400" dirty="0" smtClean="0">
                <a:latin typeface="Arial" pitchFamily="34" charset="0"/>
                <a:cs typeface="Arial" pitchFamily="34" charset="0"/>
              </a:rPr>
              <a:t> sont des </a:t>
            </a:r>
            <a:r>
              <a:rPr lang="fr-FR" sz="2400" b="1" dirty="0" smtClean="0">
                <a:latin typeface="Arial" pitchFamily="34" charset="0"/>
                <a:cs typeface="Arial" pitchFamily="34" charset="0"/>
              </a:rPr>
              <a:t>acœlomates   </a:t>
            </a:r>
          </a:p>
          <a:p>
            <a:pPr>
              <a:buNone/>
            </a:pPr>
            <a:r>
              <a:rPr lang="fr-FR" sz="2400" b="1" dirty="0" smtClean="0">
                <a:latin typeface="Arial" pitchFamily="34" charset="0"/>
                <a:cs typeface="Arial" pitchFamily="34" charset="0"/>
              </a:rPr>
              <a:t>     </a:t>
            </a:r>
            <a:r>
              <a:rPr lang="fr-FR" sz="2400" dirty="0" smtClean="0">
                <a:latin typeface="Arial" pitchFamily="34" charset="0"/>
                <a:cs typeface="Arial" pitchFamily="34" charset="0"/>
              </a:rPr>
              <a:t>   les némathelminthes sont des pseudo coelomates</a:t>
            </a:r>
          </a:p>
          <a:p>
            <a:pPr>
              <a:buFont typeface="Wingdings" pitchFamily="2" charset="2"/>
              <a:buChar char="§"/>
            </a:pPr>
            <a:endParaRPr lang="fr-FR" sz="2400" dirty="0">
              <a:solidFill>
                <a:srgbClr val="FF0000"/>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BDC1D984-7F89-4160-8274-BBC70D088F36}"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1406" y="1928802"/>
            <a:ext cx="8929718" cy="4914290"/>
          </a:xfrm>
          <a:prstGeom prst="rect">
            <a:avLst/>
          </a:prstGeom>
          <a:noFill/>
          <a:ln w="9525">
            <a:noFill/>
            <a:miter lim="800000"/>
            <a:headEnd/>
            <a:tailEnd/>
          </a:ln>
          <a:effectLst/>
        </p:spPr>
      </p:pic>
      <p:sp>
        <p:nvSpPr>
          <p:cNvPr id="3" name="ZoneTexte 2"/>
          <p:cNvSpPr txBox="1"/>
          <p:nvPr/>
        </p:nvSpPr>
        <p:spPr>
          <a:xfrm>
            <a:off x="6286512" y="6131502"/>
            <a:ext cx="2143140" cy="369332"/>
          </a:xfrm>
          <a:prstGeom prst="rect">
            <a:avLst/>
          </a:prstGeom>
          <a:noFill/>
        </p:spPr>
        <p:txBody>
          <a:bodyPr wrap="square" rtlCol="0">
            <a:spAutoFit/>
          </a:bodyPr>
          <a:lstStyle/>
          <a:p>
            <a:r>
              <a:rPr lang="fr-FR" dirty="0" smtClean="0">
                <a:latin typeface="Tahoma" pitchFamily="34" charset="0"/>
                <a:cs typeface="Tahoma" pitchFamily="34" charset="0"/>
              </a:rPr>
              <a:t>Cysticercus </a:t>
            </a:r>
            <a:r>
              <a:rPr lang="fr-FR" dirty="0" err="1" smtClean="0">
                <a:latin typeface="Tahoma" pitchFamily="34" charset="0"/>
                <a:cs typeface="Tahoma" pitchFamily="34" charset="0"/>
              </a:rPr>
              <a:t>bovis</a:t>
            </a:r>
            <a:endParaRPr lang="fr-FR" dirty="0"/>
          </a:p>
        </p:txBody>
      </p:sp>
      <p:pic>
        <p:nvPicPr>
          <p:cNvPr id="3075" name="Picture 3"/>
          <p:cNvPicPr>
            <a:picLocks noChangeAspect="1" noChangeArrowheads="1"/>
          </p:cNvPicPr>
          <p:nvPr/>
        </p:nvPicPr>
        <p:blipFill>
          <a:blip r:embed="rId3"/>
          <a:srcRect/>
          <a:stretch>
            <a:fillRect/>
          </a:stretch>
        </p:blipFill>
        <p:spPr bwMode="auto">
          <a:xfrm>
            <a:off x="4419600" y="0"/>
            <a:ext cx="4724400" cy="2959100"/>
          </a:xfrm>
          <a:prstGeom prst="rect">
            <a:avLst/>
          </a:prstGeom>
          <a:noFill/>
          <a:ln w="9525">
            <a:noFill/>
            <a:miter lim="800000"/>
            <a:headEnd/>
            <a:tailEnd/>
          </a:ln>
          <a:effectLst/>
        </p:spPr>
      </p:pic>
      <p:pic>
        <p:nvPicPr>
          <p:cNvPr id="33794" name="Picture 2" descr="Afficher l'image d'origine"/>
          <p:cNvPicPr>
            <a:picLocks noChangeAspect="1" noChangeArrowheads="1"/>
          </p:cNvPicPr>
          <p:nvPr/>
        </p:nvPicPr>
        <p:blipFill>
          <a:blip r:embed="rId4"/>
          <a:srcRect/>
          <a:stretch>
            <a:fillRect/>
          </a:stretch>
        </p:blipFill>
        <p:spPr bwMode="auto">
          <a:xfrm>
            <a:off x="642910" y="214290"/>
            <a:ext cx="3571900" cy="278608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Documents and Settings\HF\Bureau\tp\tp4\4 (7).jpg"/>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a:ln w="9525">
            <a:noFill/>
            <a:miter lim="800000"/>
            <a:headEnd/>
            <a:tailEnd/>
          </a:ln>
        </p:spPr>
      </p:pic>
      <p:pic>
        <p:nvPicPr>
          <p:cNvPr id="3" name="Picture 2" descr="http://lh5.ggpht.com/_PKR3w5DzOS4/SEk9SRc--vI/AAAAAAAADjU/oBjxQLwdh6U/s640/CYSTICERCUS%20CELULOSAE%20-BOVIS%20-%20LARVA%20TENIA%20SAGINATA.jpg"/>
          <p:cNvPicPr>
            <a:picLocks noChangeAspect="1" noChangeArrowheads="1"/>
          </p:cNvPicPr>
          <p:nvPr/>
        </p:nvPicPr>
        <p:blipFill>
          <a:blip r:embed="rId3" cstate="print"/>
          <a:srcRect l="8197" r="9834"/>
          <a:stretch>
            <a:fillRect/>
          </a:stretch>
        </p:blipFill>
        <p:spPr bwMode="auto">
          <a:xfrm>
            <a:off x="5364088" y="3573814"/>
            <a:ext cx="3779912" cy="3284186"/>
          </a:xfrm>
          <a:prstGeom prst="rect">
            <a:avLst/>
          </a:prstGeom>
          <a:noFill/>
          <a:ln w="9525">
            <a:noFill/>
            <a:miter lim="800000"/>
            <a:headEnd/>
            <a:tailEnd/>
          </a:ln>
        </p:spPr>
      </p:pic>
      <p:sp>
        <p:nvSpPr>
          <p:cNvPr id="4" name="ZoneTexte 2"/>
          <p:cNvSpPr txBox="1">
            <a:spLocks noChangeArrowheads="1"/>
          </p:cNvSpPr>
          <p:nvPr/>
        </p:nvSpPr>
        <p:spPr bwMode="auto">
          <a:xfrm>
            <a:off x="1547664" y="764704"/>
            <a:ext cx="2535237" cy="677863"/>
          </a:xfrm>
          <a:prstGeom prst="rect">
            <a:avLst/>
          </a:prstGeom>
          <a:noFill/>
          <a:ln w="9525">
            <a:noFill/>
            <a:miter lim="800000"/>
            <a:headEnd/>
            <a:tailEnd/>
          </a:ln>
        </p:spPr>
        <p:txBody>
          <a:bodyPr wrap="none">
            <a:spAutoFit/>
          </a:bodyPr>
          <a:lstStyle/>
          <a:p>
            <a:r>
              <a:rPr lang="fr-FR" sz="2000" b="1" i="1" dirty="0" err="1">
                <a:solidFill>
                  <a:schemeClr val="bg1"/>
                </a:solidFill>
              </a:rPr>
              <a:t>Cysticercus</a:t>
            </a:r>
            <a:r>
              <a:rPr lang="fr-FR" sz="2000" b="1" i="1" dirty="0">
                <a:solidFill>
                  <a:schemeClr val="bg1"/>
                </a:solidFill>
              </a:rPr>
              <a:t> </a:t>
            </a:r>
            <a:r>
              <a:rPr lang="fr-FR" sz="2000" b="1" i="1" dirty="0" err="1">
                <a:solidFill>
                  <a:schemeClr val="bg1"/>
                </a:solidFill>
              </a:rPr>
              <a:t>bovis</a:t>
            </a:r>
            <a:r>
              <a:rPr lang="fr-FR" sz="2000" b="1" i="1" dirty="0">
                <a:solidFill>
                  <a:schemeClr val="bg1"/>
                </a:solidFill>
              </a:rPr>
              <a:t> :</a:t>
            </a:r>
          </a:p>
          <a:p>
            <a:r>
              <a:rPr lang="fr-FR" dirty="0">
                <a:solidFill>
                  <a:schemeClr val="bg1"/>
                </a:solidFill>
              </a:rPr>
              <a:t>Larve </a:t>
            </a:r>
            <a:r>
              <a:rPr lang="fr-FR" dirty="0" err="1">
                <a:solidFill>
                  <a:schemeClr val="bg1"/>
                </a:solidFill>
              </a:rPr>
              <a:t>dévaginée</a:t>
            </a:r>
            <a:r>
              <a:rPr lang="fr-FR" dirty="0">
                <a:solidFill>
                  <a:schemeClr val="bg1"/>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500042"/>
            <a:ext cx="7772400" cy="5855518"/>
          </a:xfrm>
        </p:spPr>
        <p:txBody>
          <a:bodyPr>
            <a:normAutofit fontScale="85000" lnSpcReduction="10000"/>
          </a:bodyPr>
          <a:lstStyle/>
          <a:p>
            <a:pPr>
              <a:buNone/>
            </a:pPr>
            <a:r>
              <a:rPr lang="fr-FR" b="1" dirty="0" smtClean="0">
                <a:solidFill>
                  <a:srgbClr val="FF0000"/>
                </a:solidFill>
                <a:latin typeface="Comic Sans MS" pitchFamily="66" charset="0"/>
              </a:rPr>
              <a:t>     Larve cysticerque (</a:t>
            </a:r>
            <a:r>
              <a:rPr lang="fr-FR" b="1" dirty="0" err="1" smtClean="0">
                <a:solidFill>
                  <a:srgbClr val="FF0000"/>
                </a:solidFill>
                <a:latin typeface="Comic Sans MS" pitchFamily="66" charset="0"/>
              </a:rPr>
              <a:t>Cysticercus</a:t>
            </a:r>
            <a:r>
              <a:rPr lang="fr-FR" b="1" dirty="0" smtClean="0">
                <a:solidFill>
                  <a:srgbClr val="FF0000"/>
                </a:solidFill>
                <a:latin typeface="Comic Sans MS" pitchFamily="66" charset="0"/>
              </a:rPr>
              <a:t> </a:t>
            </a:r>
            <a:r>
              <a:rPr lang="fr-FR" b="1" dirty="0" err="1" smtClean="0">
                <a:solidFill>
                  <a:srgbClr val="FF0000"/>
                </a:solidFill>
                <a:latin typeface="Comic Sans MS" pitchFamily="66" charset="0"/>
              </a:rPr>
              <a:t>bovis</a:t>
            </a:r>
            <a:r>
              <a:rPr lang="fr-FR" b="1" dirty="0" smtClean="0">
                <a:solidFill>
                  <a:srgbClr val="FF0000"/>
                </a:solidFill>
                <a:latin typeface="Comic Sans MS" pitchFamily="66" charset="0"/>
              </a:rPr>
              <a:t>)</a:t>
            </a:r>
          </a:p>
          <a:p>
            <a:endParaRPr lang="fr-FR" dirty="0" smtClean="0">
              <a:latin typeface="Comic Sans MS" pitchFamily="66" charset="0"/>
            </a:endParaRPr>
          </a:p>
          <a:p>
            <a:r>
              <a:rPr lang="fr-FR" dirty="0" smtClean="0">
                <a:latin typeface="Comic Sans MS" pitchFamily="66" charset="0"/>
              </a:rPr>
              <a:t>Résulte du développement des embryons hexacanthes au sein d’organes de prédilection chez l’hôte intermédiaire, après ingestion et migration par voie sanguine.</a:t>
            </a:r>
          </a:p>
          <a:p>
            <a:pPr>
              <a:buNone/>
            </a:pPr>
            <a:r>
              <a:rPr lang="fr-FR" dirty="0" smtClean="0">
                <a:latin typeface="Comic Sans MS" pitchFamily="66" charset="0"/>
              </a:rPr>
              <a:t> </a:t>
            </a:r>
          </a:p>
          <a:p>
            <a:r>
              <a:rPr lang="fr-FR" dirty="0" smtClean="0">
                <a:latin typeface="Comic Sans MS" pitchFamily="66" charset="0"/>
              </a:rPr>
              <a:t>Vésicule translucide remplie de liquide, contenant un petit scolex invaginé . </a:t>
            </a:r>
          </a:p>
          <a:p>
            <a:endParaRPr lang="fr-FR" dirty="0" smtClean="0">
              <a:latin typeface="Comic Sans MS" pitchFamily="66" charset="0"/>
            </a:endParaRPr>
          </a:p>
          <a:p>
            <a:r>
              <a:rPr lang="fr-FR" dirty="0" smtClean="0">
                <a:latin typeface="Comic Sans MS" pitchFamily="66" charset="0"/>
              </a:rPr>
              <a:t>Cette larve s’enkyste et peut vivre  pendant plusieurs années avant de dégénérer et se calcifier.</a:t>
            </a:r>
          </a:p>
          <a:p>
            <a:pPr>
              <a:buNone/>
            </a:pP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404664"/>
            <a:ext cx="3586162" cy="857256"/>
          </a:xfrm>
        </p:spPr>
        <p:txBody>
          <a:bodyPr>
            <a:normAutofit fontScale="90000"/>
          </a:bodyPr>
          <a:lstStyle/>
          <a:p>
            <a:r>
              <a:rPr lang="fr-FR" sz="5400" b="1" dirty="0" smtClean="0">
                <a:solidFill>
                  <a:srgbClr val="FF0000"/>
                </a:solidFill>
                <a:latin typeface="Comic Sans MS" pitchFamily="66" charset="0"/>
              </a:rPr>
              <a:t>Clinique:</a:t>
            </a:r>
            <a:endParaRPr lang="fr-FR" sz="5400" b="1" dirty="0">
              <a:solidFill>
                <a:srgbClr val="FF0000"/>
              </a:solidFill>
              <a:latin typeface="Comic Sans MS" pitchFamily="66" charset="0"/>
            </a:endParaRPr>
          </a:p>
        </p:txBody>
      </p:sp>
      <p:sp>
        <p:nvSpPr>
          <p:cNvPr id="3" name="Espace réservé du contenu 2"/>
          <p:cNvSpPr>
            <a:spLocks noGrp="1"/>
          </p:cNvSpPr>
          <p:nvPr>
            <p:ph idx="1"/>
          </p:nvPr>
        </p:nvSpPr>
        <p:spPr>
          <a:xfrm>
            <a:off x="914400" y="1357298"/>
            <a:ext cx="7772400" cy="5286412"/>
          </a:xfrm>
        </p:spPr>
        <p:txBody>
          <a:bodyPr>
            <a:normAutofit/>
          </a:bodyPr>
          <a:lstStyle/>
          <a:p>
            <a:r>
              <a:rPr lang="fr-FR" sz="3300" dirty="0" smtClean="0">
                <a:latin typeface="Comic Sans MS" pitchFamily="66" charset="0"/>
              </a:rPr>
              <a:t>Généralement asymptomatique,</a:t>
            </a:r>
          </a:p>
          <a:p>
            <a:r>
              <a:rPr lang="fr-FR" sz="3300" dirty="0" smtClean="0">
                <a:latin typeface="Comic Sans MS" pitchFamily="66" charset="0"/>
              </a:rPr>
              <a:t>Sinon:   </a:t>
            </a:r>
            <a:r>
              <a:rPr lang="fr-FR" sz="3300" dirty="0" err="1" smtClean="0">
                <a:solidFill>
                  <a:srgbClr val="FF0000"/>
                </a:solidFill>
                <a:latin typeface="Comic Sans MS" pitchFamily="66" charset="0"/>
              </a:rPr>
              <a:t>teniasis</a:t>
            </a:r>
            <a:endParaRPr lang="fr-FR" sz="3300" dirty="0" smtClean="0">
              <a:solidFill>
                <a:srgbClr val="FF0000"/>
              </a:solidFill>
              <a:latin typeface="Comic Sans MS" pitchFamily="66" charset="0"/>
            </a:endParaRPr>
          </a:p>
          <a:p>
            <a:pPr marL="274320" lvl="0" indent="-274320">
              <a:spcBef>
                <a:spcPts val="600"/>
              </a:spcBef>
              <a:buClr>
                <a:schemeClr val="accent1"/>
              </a:buClr>
              <a:buSzPct val="70000"/>
              <a:buFont typeface="Wingdings" pitchFamily="2" charset="2"/>
              <a:buChar char="Ø"/>
              <a:defRPr/>
            </a:pPr>
            <a:r>
              <a:rPr lang="fr-FR" sz="3300" dirty="0" smtClean="0">
                <a:latin typeface="Comic Sans MS" pitchFamily="66" charset="0"/>
              </a:rPr>
              <a:t>Troubles digestifs</a:t>
            </a:r>
          </a:p>
          <a:p>
            <a:pPr marL="274320" lvl="0" indent="-274320">
              <a:spcBef>
                <a:spcPts val="600"/>
              </a:spcBef>
              <a:buClr>
                <a:schemeClr val="accent1"/>
              </a:buClr>
              <a:buSzPct val="70000"/>
              <a:buFont typeface="Wingdings" pitchFamily="2" charset="2"/>
              <a:buChar char="Ø"/>
              <a:defRPr/>
            </a:pPr>
            <a:r>
              <a:rPr lang="fr-FR" sz="3300" dirty="0" smtClean="0">
                <a:latin typeface="Comic Sans MS" pitchFamily="66" charset="0"/>
              </a:rPr>
              <a:t>Asthénie</a:t>
            </a:r>
          </a:p>
          <a:p>
            <a:pPr marL="274320" lvl="0" indent="-274320">
              <a:spcBef>
                <a:spcPts val="600"/>
              </a:spcBef>
              <a:buClr>
                <a:schemeClr val="accent1"/>
              </a:buClr>
              <a:buSzPct val="70000"/>
              <a:buFont typeface="Wingdings" pitchFamily="2" charset="2"/>
              <a:buChar char="Ø"/>
              <a:defRPr/>
            </a:pPr>
            <a:r>
              <a:rPr lang="fr-FR" sz="3300" dirty="0" smtClean="0">
                <a:latin typeface="Comic Sans MS" pitchFamily="66" charset="0"/>
              </a:rPr>
              <a:t>Anorexie ou boulimie</a:t>
            </a:r>
          </a:p>
          <a:p>
            <a:pPr marL="274320" lvl="0" indent="-274320">
              <a:spcBef>
                <a:spcPts val="600"/>
              </a:spcBef>
              <a:buClr>
                <a:schemeClr val="accent1"/>
              </a:buClr>
              <a:buSzPct val="70000"/>
              <a:buFont typeface="Wingdings" pitchFamily="2" charset="2"/>
              <a:buChar char="Ø"/>
              <a:defRPr/>
            </a:pPr>
            <a:r>
              <a:rPr lang="fr-FR" sz="3300" dirty="0" smtClean="0">
                <a:latin typeface="Comic Sans MS" pitchFamily="66" charset="0"/>
              </a:rPr>
              <a:t>Troubles neurologiques(enfant)</a:t>
            </a:r>
          </a:p>
          <a:p>
            <a:pPr marL="274320" lvl="0" indent="-274320">
              <a:spcBef>
                <a:spcPts val="600"/>
              </a:spcBef>
              <a:buClr>
                <a:schemeClr val="accent1"/>
              </a:buClr>
              <a:buSzPct val="70000"/>
              <a:buFont typeface="Wingdings" pitchFamily="2" charset="2"/>
              <a:buChar char="Ø"/>
              <a:defRPr/>
            </a:pPr>
            <a:r>
              <a:rPr lang="fr-FR" sz="3300" dirty="0" smtClean="0">
                <a:latin typeface="Comic Sans MS" pitchFamily="66" charset="0"/>
              </a:rPr>
              <a:t>manifestations allergiques diverses (prurit, urticaire)</a:t>
            </a:r>
          </a:p>
          <a:p>
            <a:pPr marL="274320" lvl="0" indent="-274320">
              <a:spcBef>
                <a:spcPts val="600"/>
              </a:spcBef>
              <a:buClr>
                <a:schemeClr val="accent1"/>
              </a:buClr>
              <a:buSzPct val="70000"/>
              <a:buFont typeface="Wingdings" pitchFamily="2" charset="2"/>
              <a:buChar char="Ø"/>
              <a:defRPr/>
            </a:pPr>
            <a:r>
              <a:rPr lang="fr-FR" sz="2500" dirty="0" smtClean="0">
                <a:latin typeface="Comic Sans MS" pitchFamily="66" charset="0"/>
              </a:rPr>
              <a:t>Complications exceptionnelles</a:t>
            </a:r>
          </a:p>
          <a:p>
            <a:pPr>
              <a:buNone/>
            </a:pP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214290"/>
            <a:ext cx="8043890" cy="6357982"/>
          </a:xfrm>
        </p:spPr>
        <p:txBody>
          <a:bodyPr>
            <a:normAutofit/>
          </a:bodyPr>
          <a:lstStyle/>
          <a:p>
            <a:pPr>
              <a:buNone/>
            </a:pPr>
            <a:r>
              <a:rPr lang="fr-FR" sz="3200" dirty="0" smtClean="0">
                <a:solidFill>
                  <a:srgbClr val="0000FF"/>
                </a:solidFill>
                <a:latin typeface="Comic Sans MS" pitchFamily="66" charset="0"/>
              </a:rPr>
              <a:t>                  </a:t>
            </a:r>
            <a:r>
              <a:rPr lang="fr-FR" sz="3200" dirty="0" smtClean="0">
                <a:solidFill>
                  <a:srgbClr val="FF0000"/>
                </a:solidFill>
                <a:latin typeface="Comic Sans MS" pitchFamily="66" charset="0"/>
              </a:rPr>
              <a:t>Diagnostic direct</a:t>
            </a:r>
          </a:p>
          <a:p>
            <a:pPr>
              <a:buNone/>
            </a:pPr>
            <a:endParaRPr lang="fr-FR" sz="2200" dirty="0" smtClean="0">
              <a:latin typeface="Comic Sans MS" pitchFamily="66" charset="0"/>
            </a:endParaRPr>
          </a:p>
          <a:p>
            <a:pPr>
              <a:buNone/>
            </a:pPr>
            <a:r>
              <a:rPr lang="fr-FR" sz="2200" dirty="0" smtClean="0">
                <a:latin typeface="Comic Sans MS" pitchFamily="66" charset="0"/>
              </a:rPr>
              <a:t>1.Découverte des anneaux dans les vêtements, literie : </a:t>
            </a:r>
          </a:p>
          <a:p>
            <a:pPr>
              <a:buNone/>
            </a:pPr>
            <a:endParaRPr lang="fr-FR" sz="2200" dirty="0" smtClean="0">
              <a:latin typeface="Comic Sans MS" pitchFamily="66" charset="0"/>
            </a:endParaRPr>
          </a:p>
          <a:p>
            <a:pPr>
              <a:buNone/>
            </a:pPr>
            <a:r>
              <a:rPr lang="fr-FR" sz="2200" dirty="0" smtClean="0">
                <a:latin typeface="Comic Sans MS" pitchFamily="66" charset="0"/>
              </a:rPr>
              <a:t>2. Recherche des œufs dans les selles par examen microscopique direct</a:t>
            </a:r>
          </a:p>
          <a:p>
            <a:pPr>
              <a:buNone/>
            </a:pPr>
            <a:r>
              <a:rPr lang="fr-FR" sz="2200" b="1" dirty="0" smtClean="0">
                <a:latin typeface="Comic Sans MS" pitchFamily="66" charset="0"/>
              </a:rPr>
              <a:t>3. </a:t>
            </a:r>
            <a:r>
              <a:rPr lang="fr-FR" sz="2200" b="1" dirty="0" smtClean="0">
                <a:solidFill>
                  <a:srgbClr val="FF0000"/>
                </a:solidFill>
                <a:latin typeface="Comic Sans MS" pitchFamily="66" charset="0"/>
              </a:rPr>
              <a:t>Scotch test anal</a:t>
            </a:r>
            <a:r>
              <a:rPr lang="fr-FR" sz="2200" b="1" dirty="0" smtClean="0">
                <a:latin typeface="Comic Sans MS" pitchFamily="66" charset="0"/>
              </a:rPr>
              <a:t>: </a:t>
            </a:r>
            <a:r>
              <a:rPr lang="fr-FR" sz="2200" dirty="0" smtClean="0">
                <a:latin typeface="Comic Sans MS" pitchFamily="66" charset="0"/>
              </a:rPr>
              <a:t>scotch test de </a:t>
            </a:r>
            <a:r>
              <a:rPr lang="fr-FR" sz="2200" dirty="0" smtClean="0">
                <a:solidFill>
                  <a:srgbClr val="FF0000"/>
                </a:solidFill>
                <a:latin typeface="Comic Sans MS" pitchFamily="66" charset="0"/>
              </a:rPr>
              <a:t>GRAHAM</a:t>
            </a:r>
            <a:endParaRPr lang="fr-FR" sz="2200" b="1" dirty="0" smtClean="0">
              <a:solidFill>
                <a:srgbClr val="FF0000"/>
              </a:solidFill>
              <a:latin typeface="Comic Sans MS" pitchFamily="66" charset="0"/>
            </a:endParaRPr>
          </a:p>
          <a:p>
            <a:pPr>
              <a:buNone/>
            </a:pPr>
            <a:endParaRPr lang="fr-FR" sz="2200" dirty="0" smtClean="0">
              <a:latin typeface="Comic Sans MS" pitchFamily="66" charset="0"/>
            </a:endParaRPr>
          </a:p>
          <a:p>
            <a:pPr>
              <a:buNone/>
            </a:pPr>
            <a:r>
              <a:rPr lang="fr-FR" sz="2200" dirty="0" smtClean="0">
                <a:latin typeface="Comic Sans MS" pitchFamily="66" charset="0"/>
              </a:rPr>
              <a:t>4. Recherche des </a:t>
            </a:r>
            <a:r>
              <a:rPr lang="fr-FR" sz="2200" dirty="0" err="1" smtClean="0">
                <a:latin typeface="Comic Sans MS" pitchFamily="66" charset="0"/>
              </a:rPr>
              <a:t>copro</a:t>
            </a:r>
            <a:r>
              <a:rPr lang="fr-FR" sz="2200" dirty="0" smtClean="0">
                <a:latin typeface="Comic Sans MS" pitchFamily="66" charset="0"/>
              </a:rPr>
              <a:t> Ag par Elisa</a:t>
            </a:r>
          </a:p>
          <a:p>
            <a:pPr>
              <a:buNone/>
            </a:pPr>
            <a:r>
              <a:rPr lang="fr-FR" sz="2200" dirty="0" smtClean="0">
                <a:latin typeface="Comic Sans MS" pitchFamily="66" charset="0"/>
              </a:rPr>
              <a:t>  . Biologie moléculaire: PCR: distinguer les 2 espèces</a:t>
            </a:r>
          </a:p>
          <a:p>
            <a:pPr>
              <a:buNone/>
            </a:pPr>
            <a:r>
              <a:rPr lang="fr-FR" sz="2400" dirty="0" smtClean="0">
                <a:latin typeface="Comic Sans MS" pitchFamily="66" charset="0"/>
              </a:rPr>
              <a:t>          (</a:t>
            </a:r>
            <a:r>
              <a:rPr lang="fr-FR" sz="2400" dirty="0" err="1" smtClean="0">
                <a:latin typeface="Comic Sans MS" pitchFamily="66" charset="0"/>
              </a:rPr>
              <a:t>T.saginata</a:t>
            </a:r>
            <a:r>
              <a:rPr lang="fr-FR" sz="2400" dirty="0" smtClean="0">
                <a:latin typeface="Comic Sans MS" pitchFamily="66" charset="0"/>
              </a:rPr>
              <a:t>, </a:t>
            </a:r>
            <a:r>
              <a:rPr lang="fr-FR" sz="2400" dirty="0" err="1" smtClean="0">
                <a:latin typeface="Comic Sans MS" pitchFamily="66" charset="0"/>
              </a:rPr>
              <a:t>T.solium</a:t>
            </a:r>
            <a:r>
              <a:rPr lang="fr-FR" sz="2400" dirty="0" smtClean="0">
                <a:latin typeface="Comic Sans MS" pitchFamily="66" charset="0"/>
              </a:rPr>
              <a:t>)</a:t>
            </a:r>
            <a:endParaRPr lang="fr-FR" sz="2400" dirty="0" smtClean="0"/>
          </a:p>
          <a:p>
            <a:pPr>
              <a:buNone/>
            </a:pPr>
            <a:endParaRPr lang="fr-FR" sz="2400" dirty="0" smtClean="0"/>
          </a:p>
          <a:p>
            <a:pPr>
              <a:buNone/>
            </a:pPr>
            <a:endParaRPr lang="fr-FR" sz="2400" dirty="0" smtClean="0">
              <a:latin typeface="Comic Sans MS" pitchFamily="66" charset="0"/>
            </a:endParaRPr>
          </a:p>
          <a:p>
            <a:pPr>
              <a:buNone/>
            </a:pP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332656"/>
            <a:ext cx="4357718" cy="914400"/>
          </a:xfrm>
        </p:spPr>
        <p:txBody>
          <a:bodyPr>
            <a:normAutofit fontScale="90000"/>
          </a:bodyPr>
          <a:lstStyle/>
          <a:p>
            <a:r>
              <a:rPr lang="fr-FR" sz="4800" dirty="0" smtClean="0">
                <a:solidFill>
                  <a:schemeClr val="accent2"/>
                </a:solidFill>
                <a:latin typeface="Comic Sans MS" pitchFamily="66" charset="0"/>
              </a:rPr>
              <a:t>      </a:t>
            </a:r>
            <a:r>
              <a:rPr lang="fr-FR" sz="4800" b="1" dirty="0" smtClean="0">
                <a:solidFill>
                  <a:srgbClr val="FF0000"/>
                </a:solidFill>
                <a:latin typeface="Comic Sans MS" pitchFamily="66" charset="0"/>
              </a:rPr>
              <a:t>Traitement</a:t>
            </a:r>
            <a:r>
              <a:rPr lang="fr-FR" sz="4400" b="1" dirty="0" smtClean="0">
                <a:solidFill>
                  <a:srgbClr val="FF0000"/>
                </a:solidFill>
                <a:latin typeface="Comic Sans MS" pitchFamily="66" charset="0"/>
              </a:rPr>
              <a:t>:</a:t>
            </a:r>
            <a:endParaRPr lang="fr-FR" sz="4400" b="1" dirty="0">
              <a:solidFill>
                <a:srgbClr val="FF0000"/>
              </a:solidFill>
              <a:latin typeface="Comic Sans MS" pitchFamily="66" charset="0"/>
            </a:endParaRPr>
          </a:p>
        </p:txBody>
      </p:sp>
      <p:sp>
        <p:nvSpPr>
          <p:cNvPr id="3" name="Espace réservé du contenu 2"/>
          <p:cNvSpPr>
            <a:spLocks noGrp="1"/>
          </p:cNvSpPr>
          <p:nvPr>
            <p:ph idx="1"/>
          </p:nvPr>
        </p:nvSpPr>
        <p:spPr/>
        <p:txBody>
          <a:bodyPr>
            <a:normAutofit fontScale="77500" lnSpcReduction="20000"/>
          </a:bodyPr>
          <a:lstStyle/>
          <a:p>
            <a:pPr>
              <a:buNone/>
            </a:pPr>
            <a:r>
              <a:rPr lang="fr-FR" b="1" i="1" u="sng" dirty="0" err="1" smtClean="0">
                <a:solidFill>
                  <a:srgbClr val="0000FF"/>
                </a:solidFill>
                <a:latin typeface="Comic Sans MS" pitchFamily="66" charset="0"/>
              </a:rPr>
              <a:t>Praziquantel</a:t>
            </a:r>
            <a:r>
              <a:rPr lang="fr-FR" b="1" i="1" u="sng" dirty="0" smtClean="0">
                <a:solidFill>
                  <a:srgbClr val="0000FF"/>
                </a:solidFill>
                <a:latin typeface="Comic Sans MS" pitchFamily="66" charset="0"/>
              </a:rPr>
              <a:t> ou </a:t>
            </a:r>
            <a:r>
              <a:rPr lang="fr-FR" b="1" i="1" u="sng" dirty="0" err="1" smtClean="0">
                <a:solidFill>
                  <a:srgbClr val="0000FF"/>
                </a:solidFill>
                <a:latin typeface="Comic Sans MS" pitchFamily="66" charset="0"/>
              </a:rPr>
              <a:t>Biltricide</a:t>
            </a:r>
            <a:r>
              <a:rPr lang="fr-FR" b="1" i="1" u="sng" dirty="0" smtClean="0">
                <a:solidFill>
                  <a:srgbClr val="0000FF"/>
                </a:solidFill>
                <a:latin typeface="Comic Sans MS" pitchFamily="66" charset="0"/>
              </a:rPr>
              <a:t>®</a:t>
            </a:r>
          </a:p>
          <a:p>
            <a:pPr>
              <a:buNone/>
            </a:pPr>
            <a:r>
              <a:rPr lang="fr-FR" dirty="0" smtClean="0">
                <a:latin typeface="Comic Sans MS" pitchFamily="66" charset="0"/>
              </a:rPr>
              <a:t>10mg/Kg en une seule prise</a:t>
            </a:r>
          </a:p>
          <a:p>
            <a:pPr>
              <a:buNone/>
            </a:pPr>
            <a:endParaRPr lang="fr-FR" dirty="0" smtClean="0">
              <a:latin typeface="Comic Sans MS" pitchFamily="66" charset="0"/>
            </a:endParaRPr>
          </a:p>
          <a:p>
            <a:pPr>
              <a:buNone/>
            </a:pPr>
            <a:r>
              <a:rPr lang="fr-FR" b="1" i="1" u="sng" dirty="0" err="1" smtClean="0">
                <a:solidFill>
                  <a:srgbClr val="0000FF"/>
                </a:solidFill>
                <a:latin typeface="Comic Sans MS" pitchFamily="66" charset="0"/>
              </a:rPr>
              <a:t>Niclosamide</a:t>
            </a:r>
            <a:r>
              <a:rPr lang="fr-FR" b="1" i="1" u="sng" dirty="0" smtClean="0">
                <a:solidFill>
                  <a:srgbClr val="0000FF"/>
                </a:solidFill>
                <a:latin typeface="Comic Sans MS" pitchFamily="66" charset="0"/>
              </a:rPr>
              <a:t> ou </a:t>
            </a:r>
            <a:r>
              <a:rPr lang="fr-FR" b="1" i="1" u="sng" dirty="0" err="1" smtClean="0">
                <a:solidFill>
                  <a:srgbClr val="0000FF"/>
                </a:solidFill>
                <a:latin typeface="Comic Sans MS" pitchFamily="66" charset="0"/>
              </a:rPr>
              <a:t>Trédémine</a:t>
            </a:r>
            <a:r>
              <a:rPr lang="fr-FR" b="1" i="1" u="sng" dirty="0" smtClean="0">
                <a:solidFill>
                  <a:srgbClr val="0000FF"/>
                </a:solidFill>
                <a:latin typeface="Comic Sans MS" pitchFamily="66" charset="0"/>
              </a:rPr>
              <a:t>®</a:t>
            </a:r>
          </a:p>
          <a:p>
            <a:pPr>
              <a:buFont typeface="Wingdings" pitchFamily="2" charset="2"/>
              <a:buChar char="§"/>
            </a:pPr>
            <a:r>
              <a:rPr lang="fr-FR" dirty="0" smtClean="0">
                <a:latin typeface="Comic Sans MS" pitchFamily="66" charset="0"/>
              </a:rPr>
              <a:t>2g chez l’adulte, la moitié ou le quart chez l’enfant</a:t>
            </a:r>
          </a:p>
          <a:p>
            <a:pPr>
              <a:buNone/>
            </a:pPr>
            <a:r>
              <a:rPr lang="fr-FR" dirty="0" smtClean="0">
                <a:latin typeface="Comic Sans MS" pitchFamily="66" charset="0"/>
              </a:rPr>
              <a:t> nécessite un mode de prise bien particulier  </a:t>
            </a:r>
          </a:p>
          <a:p>
            <a:pPr>
              <a:buFont typeface="Wingdings" pitchFamily="2" charset="2"/>
              <a:buChar char="§"/>
            </a:pPr>
            <a:r>
              <a:rPr lang="fr-FR" dirty="0" smtClean="0">
                <a:latin typeface="Comic Sans MS" pitchFamily="66" charset="0"/>
              </a:rPr>
              <a:t> rester à jeun à partir de la veille </a:t>
            </a:r>
          </a:p>
          <a:p>
            <a:pPr>
              <a:buFont typeface="Wingdings" pitchFamily="2" charset="2"/>
              <a:buChar char="§"/>
            </a:pPr>
            <a:r>
              <a:rPr lang="fr-FR" dirty="0" smtClean="0">
                <a:latin typeface="Comic Sans MS" pitchFamily="66" charset="0"/>
              </a:rPr>
              <a:t> prendre 2 comprimés après les avoir mâcher longuement et avaler avec un peu d’eau</a:t>
            </a:r>
          </a:p>
          <a:p>
            <a:pPr>
              <a:buFont typeface="Wingdings" pitchFamily="2" charset="2"/>
              <a:buChar char="§"/>
            </a:pPr>
            <a:r>
              <a:rPr lang="fr-FR" dirty="0" smtClean="0">
                <a:latin typeface="Comic Sans MS" pitchFamily="66" charset="0"/>
              </a:rPr>
              <a:t> attendre 1 heure  sans alimentation,</a:t>
            </a:r>
          </a:p>
          <a:p>
            <a:pPr>
              <a:buFont typeface="Wingdings" pitchFamily="2" charset="2"/>
              <a:buChar char="§"/>
            </a:pPr>
            <a:r>
              <a:rPr lang="fr-FR" dirty="0" smtClean="0">
                <a:latin typeface="Comic Sans MS" pitchFamily="66" charset="0"/>
              </a:rPr>
              <a:t> reprendre deux comprimés comme précédemment  attendre encore 3 heures avant de s’alimenter.</a:t>
            </a:r>
          </a:p>
          <a:p>
            <a:pPr>
              <a:buNone/>
            </a:pP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smtClean="0">
                <a:solidFill>
                  <a:srgbClr val="FF0000"/>
                </a:solidFill>
                <a:latin typeface="Comic Sans MS" pitchFamily="66" charset="0"/>
              </a:rPr>
              <a:t>prophylaxie:</a:t>
            </a:r>
            <a:endParaRPr lang="fr-FR" sz="4800" b="1" dirty="0">
              <a:solidFill>
                <a:srgbClr val="FF0000"/>
              </a:solidFill>
              <a:latin typeface="Comic Sans MS" pitchFamily="66" charset="0"/>
            </a:endParaRPr>
          </a:p>
        </p:txBody>
      </p:sp>
      <p:sp>
        <p:nvSpPr>
          <p:cNvPr id="3" name="Espace réservé du contenu 2"/>
          <p:cNvSpPr>
            <a:spLocks noGrp="1"/>
          </p:cNvSpPr>
          <p:nvPr>
            <p:ph idx="1"/>
          </p:nvPr>
        </p:nvSpPr>
        <p:spPr/>
        <p:txBody>
          <a:bodyPr>
            <a:normAutofit/>
          </a:bodyPr>
          <a:lstStyle/>
          <a:p>
            <a:r>
              <a:rPr lang="fr-FR" dirty="0" smtClean="0">
                <a:latin typeface="Comic Sans MS" pitchFamily="66" charset="0"/>
              </a:rPr>
              <a:t>la lutte contre le péril fécal</a:t>
            </a:r>
          </a:p>
          <a:p>
            <a:r>
              <a:rPr lang="fr-FR" dirty="0" smtClean="0">
                <a:latin typeface="Comic Sans MS" pitchFamily="66" charset="0"/>
              </a:rPr>
              <a:t>Consommation de viande bien cuite (les formes </a:t>
            </a:r>
            <a:r>
              <a:rPr lang="fr-FR" dirty="0" err="1" smtClean="0">
                <a:latin typeface="Comic Sans MS" pitchFamily="66" charset="0"/>
              </a:rPr>
              <a:t>infestantes</a:t>
            </a:r>
            <a:r>
              <a:rPr lang="fr-FR" dirty="0" smtClean="0">
                <a:latin typeface="Comic Sans MS" pitchFamily="66" charset="0"/>
              </a:rPr>
              <a:t> étant rapidement tuées à une T° de plus de 60 °C) ou sinon congelée au préalable à – 10 °C pendant 10 jours ou quelques jours entre – 20 °C  </a:t>
            </a:r>
          </a:p>
          <a:p>
            <a:pPr>
              <a:buNone/>
            </a:pPr>
            <a:r>
              <a:rPr lang="fr-FR" dirty="0" smtClean="0">
                <a:latin typeface="Comic Sans MS" pitchFamily="66" charset="0"/>
              </a:rPr>
              <a:t>    </a:t>
            </a:r>
          </a:p>
          <a:p>
            <a:pPr>
              <a:buNone/>
            </a:pPr>
            <a:endParaRPr lang="fr-FR" dirty="0" smtClean="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14282" y="285728"/>
            <a:ext cx="8643998" cy="6572272"/>
          </a:xfrm>
        </p:spPr>
        <p:txBody>
          <a:bodyPr/>
          <a:lstStyle/>
          <a:p>
            <a:pPr>
              <a:buNone/>
            </a:pPr>
            <a:r>
              <a:rPr lang="fr-FR" i="1" dirty="0" smtClean="0"/>
              <a:t>                           </a:t>
            </a:r>
            <a:r>
              <a:rPr lang="fr-FR" b="1" i="1" dirty="0" err="1" smtClean="0">
                <a:solidFill>
                  <a:srgbClr val="FF0000"/>
                </a:solidFill>
              </a:rPr>
              <a:t>Taenia</a:t>
            </a:r>
            <a:r>
              <a:rPr lang="fr-FR" b="1" i="1" dirty="0" smtClean="0">
                <a:solidFill>
                  <a:srgbClr val="FF0000"/>
                </a:solidFill>
              </a:rPr>
              <a:t> </a:t>
            </a:r>
            <a:r>
              <a:rPr lang="fr-FR" b="1" i="1" dirty="0" err="1" smtClean="0">
                <a:solidFill>
                  <a:srgbClr val="FF0000"/>
                </a:solidFill>
              </a:rPr>
              <a:t>solium</a:t>
            </a:r>
            <a:endParaRPr lang="fr-FR" b="1" i="1" dirty="0" smtClean="0">
              <a:solidFill>
                <a:srgbClr val="FF0000"/>
              </a:solidFill>
            </a:endParaRPr>
          </a:p>
          <a:p>
            <a:r>
              <a:rPr lang="fr-FR" dirty="0" smtClean="0"/>
              <a:t> </a:t>
            </a:r>
            <a:r>
              <a:rPr lang="fr-FR" b="1" dirty="0" smtClean="0"/>
              <a:t>Répartition cosmopolite sauf pays musulmans </a:t>
            </a:r>
          </a:p>
          <a:p>
            <a:r>
              <a:rPr lang="fr-FR" b="1" dirty="0" smtClean="0"/>
              <a:t> </a:t>
            </a:r>
            <a:r>
              <a:rPr lang="fr-FR" b="1" i="1" dirty="0" err="1" smtClean="0"/>
              <a:t>taenia</a:t>
            </a:r>
            <a:r>
              <a:rPr lang="fr-FR" b="1" i="1" dirty="0" smtClean="0"/>
              <a:t> du porc ou </a:t>
            </a:r>
            <a:r>
              <a:rPr lang="fr-FR" b="1" i="1" dirty="0" err="1" smtClean="0"/>
              <a:t>taenia</a:t>
            </a:r>
            <a:r>
              <a:rPr lang="fr-FR" b="1" i="1" dirty="0" smtClean="0"/>
              <a:t> armé</a:t>
            </a:r>
          </a:p>
          <a:p>
            <a:r>
              <a:rPr lang="fr-FR" dirty="0" smtClean="0"/>
              <a:t> </a:t>
            </a:r>
            <a:r>
              <a:rPr lang="fr-FR" b="1" dirty="0" smtClean="0"/>
              <a:t>HD : hommes                   HI : porcs</a:t>
            </a:r>
          </a:p>
          <a:p>
            <a:r>
              <a:rPr lang="fr-FR" dirty="0" smtClean="0"/>
              <a:t> </a:t>
            </a:r>
            <a:r>
              <a:rPr lang="fr-FR" b="1" dirty="0" smtClean="0"/>
              <a:t>2 à 4 mètres de long (moins long que</a:t>
            </a:r>
          </a:p>
          <a:p>
            <a:pPr>
              <a:buNone/>
            </a:pPr>
            <a:r>
              <a:rPr lang="fr-FR" b="1" i="1" dirty="0" smtClean="0"/>
              <a:t>            </a:t>
            </a:r>
            <a:r>
              <a:rPr lang="fr-FR" b="1" i="1" dirty="0" err="1" smtClean="0"/>
              <a:t>saginata</a:t>
            </a:r>
            <a:r>
              <a:rPr lang="fr-FR" b="1" i="1" dirty="0" smtClean="0"/>
              <a:t>)</a:t>
            </a:r>
          </a:p>
          <a:p>
            <a:r>
              <a:rPr lang="fr-FR" dirty="0" smtClean="0"/>
              <a:t> </a:t>
            </a:r>
            <a:r>
              <a:rPr lang="fr-FR" b="1" dirty="0" smtClean="0"/>
              <a:t>Parfois, </a:t>
            </a:r>
            <a:r>
              <a:rPr lang="fr-FR" b="1" dirty="0" err="1" smtClean="0"/>
              <a:t>pluriparasitisme</a:t>
            </a:r>
            <a:r>
              <a:rPr lang="fr-FR" b="1" dirty="0" smtClean="0"/>
              <a:t> (2 à 10 vers)</a:t>
            </a:r>
          </a:p>
          <a:p>
            <a:r>
              <a:rPr lang="fr-FR" dirty="0" smtClean="0"/>
              <a:t> </a:t>
            </a:r>
            <a:r>
              <a:rPr lang="fr-FR" b="1" dirty="0" smtClean="0"/>
              <a:t>Durée de vie : 5 à 25 ans</a:t>
            </a:r>
            <a:endParaRPr lang="fr-FR" dirty="0"/>
          </a:p>
        </p:txBody>
      </p:sp>
      <p:sp>
        <p:nvSpPr>
          <p:cNvPr id="6" name="Espace réservé du numéro de diapositive 5"/>
          <p:cNvSpPr>
            <a:spLocks noGrp="1"/>
          </p:cNvSpPr>
          <p:nvPr>
            <p:ph type="sldNum" sz="quarter" idx="12"/>
          </p:nvPr>
        </p:nvSpPr>
        <p:spPr/>
        <p:txBody>
          <a:bodyPr/>
          <a:lstStyle/>
          <a:p>
            <a:fld id="{BDC1D984-7F89-4160-8274-BBC70D088F36}" type="slidenum">
              <a:rPr lang="fr-FR" smtClean="0"/>
              <a:pPr/>
              <a:t>28</a:t>
            </a:fld>
            <a:endParaRPr lang="fr-FR"/>
          </a:p>
        </p:txBody>
      </p:sp>
      <p:pic>
        <p:nvPicPr>
          <p:cNvPr id="9" name="Picture 2"/>
          <p:cNvPicPr>
            <a:picLocks noGrp="1" noChangeAspect="1" noChangeArrowheads="1"/>
          </p:cNvPicPr>
          <p:nvPr>
            <p:ph sz="half" idx="1"/>
          </p:nvPr>
        </p:nvPicPr>
        <p:blipFill>
          <a:blip r:embed="rId2"/>
          <a:srcRect l="46281" t="50000" r="35537" b="20601"/>
          <a:stretch>
            <a:fillRect/>
          </a:stretch>
        </p:blipFill>
        <p:spPr bwMode="auto">
          <a:xfrm>
            <a:off x="6550801" y="4214818"/>
            <a:ext cx="2593199" cy="235745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ZoneTexte 2"/>
          <p:cNvSpPr txBox="1"/>
          <p:nvPr/>
        </p:nvSpPr>
        <p:spPr>
          <a:xfrm>
            <a:off x="571472" y="500042"/>
            <a:ext cx="1466684" cy="369332"/>
          </a:xfrm>
          <a:prstGeom prst="rect">
            <a:avLst/>
          </a:prstGeom>
          <a:noFill/>
        </p:spPr>
        <p:txBody>
          <a:bodyPr wrap="none" rtlCol="0">
            <a:spAutoFit/>
          </a:bodyPr>
          <a:lstStyle/>
          <a:p>
            <a:r>
              <a:rPr lang="fr-FR" i="1" dirty="0" smtClean="0">
                <a:solidFill>
                  <a:schemeClr val="bg1"/>
                </a:solidFill>
              </a:rPr>
              <a:t>Tænia solium</a:t>
            </a:r>
            <a:endParaRPr lang="fr-FR" i="1" dirty="0">
              <a:solidFill>
                <a:schemeClr val="bg1"/>
              </a:solidFill>
            </a:endParaRPr>
          </a:p>
        </p:txBody>
      </p:sp>
      <p:grpSp>
        <p:nvGrpSpPr>
          <p:cNvPr id="2" name="Groupe 6"/>
          <p:cNvGrpSpPr/>
          <p:nvPr/>
        </p:nvGrpSpPr>
        <p:grpSpPr>
          <a:xfrm>
            <a:off x="5000628" y="5443381"/>
            <a:ext cx="4572000" cy="1414643"/>
            <a:chOff x="5000628" y="5443381"/>
            <a:chExt cx="4572000" cy="1414643"/>
          </a:xfrm>
        </p:grpSpPr>
        <p:sp>
          <p:nvSpPr>
            <p:cNvPr id="5" name="Rectangle 4"/>
            <p:cNvSpPr/>
            <p:nvPr/>
          </p:nvSpPr>
          <p:spPr>
            <a:xfrm>
              <a:off x="5000628" y="5443381"/>
              <a:ext cx="4286280" cy="1200329"/>
            </a:xfrm>
            <a:prstGeom prst="rect">
              <a:avLst/>
            </a:prstGeom>
          </p:spPr>
          <p:txBody>
            <a:bodyPr wrap="square">
              <a:spAutoFit/>
            </a:bodyPr>
            <a:lstStyle/>
            <a:p>
              <a:r>
                <a:rPr lang="fr-FR" dirty="0" smtClean="0">
                  <a:solidFill>
                    <a:schemeClr val="bg1"/>
                  </a:solidFill>
                </a:rPr>
                <a:t>Ver plat rubané</a:t>
              </a:r>
            </a:p>
            <a:p>
              <a:r>
                <a:rPr lang="fr-FR" dirty="0" smtClean="0">
                  <a:solidFill>
                    <a:schemeClr val="bg1"/>
                  </a:solidFill>
                </a:rPr>
                <a:t>De 02 à 08 m de long </a:t>
              </a:r>
            </a:p>
            <a:p>
              <a:r>
                <a:rPr lang="fr-FR" dirty="0" smtClean="0">
                  <a:solidFill>
                    <a:schemeClr val="bg1"/>
                  </a:solidFill>
                </a:rPr>
                <a:t>+ court que Tænia </a:t>
              </a:r>
              <a:r>
                <a:rPr lang="fr-FR" dirty="0" err="1" smtClean="0">
                  <a:solidFill>
                    <a:schemeClr val="bg1"/>
                  </a:solidFill>
                </a:rPr>
                <a:t>saginata</a:t>
              </a:r>
              <a:endParaRPr lang="fr-FR" dirty="0" smtClean="0">
                <a:solidFill>
                  <a:schemeClr val="bg1"/>
                </a:solidFill>
              </a:endParaRPr>
            </a:p>
            <a:p>
              <a:endParaRPr lang="fr-FR" dirty="0">
                <a:solidFill>
                  <a:schemeClr val="bg1"/>
                </a:solidFill>
              </a:endParaRPr>
            </a:p>
          </p:txBody>
        </p:sp>
        <p:sp>
          <p:nvSpPr>
            <p:cNvPr id="6" name="Rectangle 5"/>
            <p:cNvSpPr/>
            <p:nvPr/>
          </p:nvSpPr>
          <p:spPr>
            <a:xfrm>
              <a:off x="5000628" y="6273249"/>
              <a:ext cx="4572000" cy="584775"/>
            </a:xfrm>
            <a:prstGeom prst="rect">
              <a:avLst/>
            </a:prstGeom>
          </p:spPr>
          <p:txBody>
            <a:bodyPr>
              <a:spAutoFit/>
            </a:bodyPr>
            <a:lstStyle/>
            <a:p>
              <a:r>
                <a:rPr lang="fr-FR" sz="1600" dirty="0" smtClean="0">
                  <a:solidFill>
                    <a:schemeClr val="bg1"/>
                  </a:solidFill>
                  <a:latin typeface="Tahoma" pitchFamily="34" charset="0"/>
                  <a:cs typeface="Tahoma" pitchFamily="34" charset="0"/>
                </a:rPr>
                <a:t>Anneaux emis en courtes chainettes avec  les matières fécales </a:t>
              </a:r>
              <a:endParaRPr lang="fr-FR" sz="1600" dirty="0">
                <a:solidFill>
                  <a:schemeClr val="bg1"/>
                </a:solidFill>
                <a:latin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476672"/>
            <a:ext cx="914400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Rectangle 11"/>
          <p:cNvSpPr>
            <a:spLocks noGrp="1" noChangeArrowheads="1"/>
          </p:cNvSpPr>
          <p:nvPr>
            <p:ph type="title"/>
          </p:nvPr>
        </p:nvSpPr>
        <p:spPr>
          <a:xfrm>
            <a:off x="285720" y="357166"/>
            <a:ext cx="8534400" cy="662006"/>
          </a:xfrm>
          <a:ln/>
        </p:spPr>
        <p:style>
          <a:lnRef idx="2">
            <a:schemeClr val="accent1"/>
          </a:lnRef>
          <a:fillRef idx="1">
            <a:schemeClr val="lt1"/>
          </a:fillRef>
          <a:effectRef idx="0">
            <a:schemeClr val="accent1"/>
          </a:effectRef>
          <a:fontRef idx="minor">
            <a:schemeClr val="dk1"/>
          </a:fontRef>
        </p:style>
        <p:txBody>
          <a:bodyPr>
            <a:normAutofit/>
          </a:bodyPr>
          <a:lstStyle/>
          <a:p>
            <a:r>
              <a:rPr lang="fr-FR" sz="2800" b="1" i="1" dirty="0" err="1" smtClean="0"/>
              <a:t>Taenia</a:t>
            </a:r>
            <a:r>
              <a:rPr lang="fr-FR" sz="2800" b="1" i="1" dirty="0" smtClean="0"/>
              <a:t> </a:t>
            </a:r>
            <a:r>
              <a:rPr lang="fr-FR" sz="2800" b="1" i="1" dirty="0" err="1"/>
              <a:t>saginata</a:t>
            </a:r>
            <a:r>
              <a:rPr lang="fr-FR" sz="2800" b="1" i="1" dirty="0"/>
              <a:t>                    </a:t>
            </a:r>
            <a:r>
              <a:rPr lang="fr-FR" sz="2800" b="1" i="1" dirty="0" err="1"/>
              <a:t>Taenia</a:t>
            </a:r>
            <a:r>
              <a:rPr lang="fr-FR" sz="2800" b="1" i="1" dirty="0"/>
              <a:t> </a:t>
            </a:r>
            <a:r>
              <a:rPr lang="fr-FR" sz="2800" b="1" i="1" dirty="0" err="1" smtClean="0"/>
              <a:t>solium</a:t>
            </a:r>
            <a:endParaRPr lang="fr-FR" sz="3600" b="1" dirty="0"/>
          </a:p>
        </p:txBody>
      </p:sp>
      <p:grpSp>
        <p:nvGrpSpPr>
          <p:cNvPr id="2" name="Group 78"/>
          <p:cNvGrpSpPr>
            <a:grpSpLocks/>
          </p:cNvGrpSpPr>
          <p:nvPr/>
        </p:nvGrpSpPr>
        <p:grpSpPr bwMode="auto">
          <a:xfrm>
            <a:off x="304800" y="4800600"/>
            <a:ext cx="8534400" cy="1752600"/>
            <a:chOff x="192" y="3024"/>
            <a:chExt cx="5376" cy="1104"/>
          </a:xfrm>
        </p:grpSpPr>
        <p:sp>
          <p:nvSpPr>
            <p:cNvPr id="5133" name="Text Box 13"/>
            <p:cNvSpPr txBox="1">
              <a:spLocks noChangeArrowheads="1"/>
            </p:cNvSpPr>
            <p:nvPr/>
          </p:nvSpPr>
          <p:spPr bwMode="auto">
            <a:xfrm>
              <a:off x="192" y="3024"/>
              <a:ext cx="2544" cy="1104"/>
            </a:xfrm>
            <a:prstGeom prst="rect">
              <a:avLst/>
            </a:prstGeom>
            <a:solidFill>
              <a:schemeClr val="hlink"/>
            </a:solidFill>
            <a:ln w="9525">
              <a:solidFill>
                <a:schemeClr val="bg2"/>
              </a:solidFill>
              <a:miter lim="800000"/>
              <a:headEnd/>
              <a:tailEnd/>
            </a:ln>
            <a:effectLst/>
          </p:spPr>
          <p:txBody>
            <a:bodyPr/>
            <a:lstStyle/>
            <a:p>
              <a:pPr>
                <a:lnSpc>
                  <a:spcPct val="80000"/>
                </a:lnSpc>
                <a:spcBef>
                  <a:spcPct val="50000"/>
                </a:spcBef>
              </a:pPr>
              <a:r>
                <a:rPr lang="fr-FR" b="1" dirty="0">
                  <a:solidFill>
                    <a:schemeClr val="bg2"/>
                  </a:solidFill>
                </a:rPr>
                <a:t>Répartition mondiale                     </a:t>
              </a:r>
              <a:r>
                <a:rPr lang="fr-FR" sz="1600" b="1" dirty="0" smtClean="0">
                  <a:solidFill>
                    <a:schemeClr val="bg2"/>
                  </a:solidFill>
                </a:rPr>
                <a:t>                                                              </a:t>
              </a:r>
              <a:r>
                <a:rPr lang="fr-FR" b="1" dirty="0">
                  <a:solidFill>
                    <a:schemeClr val="bg2"/>
                  </a:solidFill>
                </a:rPr>
                <a:t>Bœuf </a:t>
              </a:r>
              <a:r>
                <a:rPr lang="fr-FR" sz="1600" b="1" dirty="0">
                  <a:solidFill>
                    <a:schemeClr val="bg2"/>
                  </a:solidFill>
                </a:rPr>
                <a:t>(hôte intermédiaire)</a:t>
              </a:r>
            </a:p>
            <a:p>
              <a:pPr>
                <a:lnSpc>
                  <a:spcPct val="80000"/>
                </a:lnSpc>
                <a:spcBef>
                  <a:spcPct val="50000"/>
                </a:spcBef>
              </a:pPr>
              <a:r>
                <a:rPr lang="fr-FR" b="1" dirty="0">
                  <a:solidFill>
                    <a:schemeClr val="bg2"/>
                  </a:solidFill>
                </a:rPr>
                <a:t>L’homme </a:t>
              </a:r>
              <a:r>
                <a:rPr lang="fr-FR" b="1" u="sng" dirty="0">
                  <a:solidFill>
                    <a:schemeClr val="bg2"/>
                  </a:solidFill>
                </a:rPr>
                <a:t>ne peut pas</a:t>
              </a:r>
              <a:r>
                <a:rPr lang="fr-FR" b="1" dirty="0">
                  <a:solidFill>
                    <a:schemeClr val="bg2"/>
                  </a:solidFill>
                </a:rPr>
                <a:t> être                           hôte intermédiaire</a:t>
              </a:r>
            </a:p>
          </p:txBody>
        </p:sp>
        <p:sp>
          <p:nvSpPr>
            <p:cNvPr id="5134" name="Text Box 14"/>
            <p:cNvSpPr txBox="1">
              <a:spLocks noChangeArrowheads="1"/>
            </p:cNvSpPr>
            <p:nvPr/>
          </p:nvSpPr>
          <p:spPr bwMode="auto">
            <a:xfrm>
              <a:off x="2832" y="3024"/>
              <a:ext cx="2736" cy="1104"/>
            </a:xfrm>
            <a:prstGeom prst="rect">
              <a:avLst/>
            </a:prstGeom>
            <a:solidFill>
              <a:schemeClr val="hlink"/>
            </a:solidFill>
            <a:ln w="9525">
              <a:solidFill>
                <a:schemeClr val="bg2"/>
              </a:solidFill>
              <a:miter lim="800000"/>
              <a:headEnd/>
              <a:tailEnd/>
            </a:ln>
            <a:effectLst/>
          </p:spPr>
          <p:txBody>
            <a:bodyPr/>
            <a:lstStyle/>
            <a:p>
              <a:pPr algn="r">
                <a:lnSpc>
                  <a:spcPct val="80000"/>
                </a:lnSpc>
                <a:spcBef>
                  <a:spcPct val="50000"/>
                </a:spcBef>
              </a:pPr>
              <a:r>
                <a:rPr lang="fr-FR" b="1" dirty="0" smtClean="0">
                  <a:solidFill>
                    <a:schemeClr val="bg2"/>
                  </a:solidFill>
                </a:rPr>
                <a:t>    Répartition intertropicale            </a:t>
              </a:r>
              <a:r>
                <a:rPr lang="fr-FR" sz="1600" b="1" dirty="0">
                  <a:solidFill>
                    <a:schemeClr val="bg2"/>
                  </a:solidFill>
                </a:rPr>
                <a:t>(hors zone musulmane)                                    </a:t>
              </a:r>
              <a:r>
                <a:rPr lang="fr-FR" sz="1600" b="1" dirty="0" smtClean="0">
                  <a:solidFill>
                    <a:schemeClr val="bg2"/>
                  </a:solidFill>
                </a:rPr>
                <a:t>Porc (hôte </a:t>
              </a:r>
              <a:r>
                <a:rPr lang="fr-FR" sz="1600" b="1" dirty="0">
                  <a:solidFill>
                    <a:schemeClr val="bg2"/>
                  </a:solidFill>
                </a:rPr>
                <a:t>intermédiaire)</a:t>
              </a:r>
              <a:r>
                <a:rPr lang="fr-FR" sz="1600" dirty="0">
                  <a:solidFill>
                    <a:schemeClr val="bg2"/>
                  </a:solidFill>
                </a:rPr>
                <a:t> </a:t>
              </a:r>
            </a:p>
            <a:p>
              <a:pPr algn="r">
                <a:lnSpc>
                  <a:spcPct val="80000"/>
                </a:lnSpc>
                <a:spcBef>
                  <a:spcPct val="50000"/>
                </a:spcBef>
              </a:pPr>
              <a:r>
                <a:rPr lang="fr-FR" b="1" dirty="0" smtClean="0">
                  <a:solidFill>
                    <a:schemeClr val="bg2"/>
                  </a:solidFill>
                </a:rPr>
                <a:t>L’homme </a:t>
              </a:r>
              <a:r>
                <a:rPr lang="fr-FR" b="1" u="sng" dirty="0">
                  <a:solidFill>
                    <a:schemeClr val="bg2"/>
                  </a:solidFill>
                </a:rPr>
                <a:t>peut être</a:t>
              </a:r>
              <a:r>
                <a:rPr lang="fr-FR" b="1" dirty="0">
                  <a:solidFill>
                    <a:schemeClr val="bg2"/>
                  </a:solidFill>
                </a:rPr>
                <a:t>                           hôte intermédiaire</a:t>
              </a:r>
            </a:p>
          </p:txBody>
        </p:sp>
      </p:grpSp>
      <p:grpSp>
        <p:nvGrpSpPr>
          <p:cNvPr id="3" name="Group 76"/>
          <p:cNvGrpSpPr>
            <a:grpSpLocks/>
          </p:cNvGrpSpPr>
          <p:nvPr/>
        </p:nvGrpSpPr>
        <p:grpSpPr bwMode="auto">
          <a:xfrm>
            <a:off x="285720" y="1071546"/>
            <a:ext cx="8643938" cy="2592389"/>
            <a:chOff x="192" y="1330"/>
            <a:chExt cx="5445" cy="1633"/>
          </a:xfrm>
        </p:grpSpPr>
        <p:sp>
          <p:nvSpPr>
            <p:cNvPr id="5136" name="Text Box 16"/>
            <p:cNvSpPr txBox="1">
              <a:spLocks noChangeArrowheads="1"/>
            </p:cNvSpPr>
            <p:nvPr/>
          </p:nvSpPr>
          <p:spPr bwMode="auto">
            <a:xfrm>
              <a:off x="192" y="1330"/>
              <a:ext cx="2544" cy="1633"/>
            </a:xfrm>
            <a:prstGeom prst="rect">
              <a:avLst/>
            </a:prstGeom>
            <a:solidFill>
              <a:schemeClr val="hlink"/>
            </a:solidFill>
            <a:ln w="9525">
              <a:solidFill>
                <a:schemeClr val="bg2"/>
              </a:solidFill>
              <a:miter lim="800000"/>
              <a:headEnd/>
              <a:tailEnd/>
            </a:ln>
            <a:effectLst/>
          </p:spPr>
          <p:txBody>
            <a:bodyPr/>
            <a:lstStyle/>
            <a:p>
              <a:pPr>
                <a:lnSpc>
                  <a:spcPct val="80000"/>
                </a:lnSpc>
                <a:spcBef>
                  <a:spcPct val="50000"/>
                </a:spcBef>
              </a:pPr>
              <a:r>
                <a:rPr lang="fr-FR" b="1" dirty="0">
                  <a:solidFill>
                    <a:schemeClr val="bg2"/>
                  </a:solidFill>
                </a:rPr>
                <a:t>Œuf aucune différence                     </a:t>
              </a:r>
            </a:p>
            <a:p>
              <a:pPr>
                <a:lnSpc>
                  <a:spcPct val="80000"/>
                </a:lnSpc>
                <a:spcBef>
                  <a:spcPct val="50000"/>
                </a:spcBef>
              </a:pPr>
              <a:endParaRPr lang="fr-FR" b="1" dirty="0">
                <a:solidFill>
                  <a:schemeClr val="bg2"/>
                </a:solidFill>
              </a:endParaRPr>
            </a:p>
            <a:p>
              <a:pPr>
                <a:lnSpc>
                  <a:spcPct val="80000"/>
                </a:lnSpc>
                <a:spcBef>
                  <a:spcPct val="50000"/>
                </a:spcBef>
              </a:pPr>
              <a:endParaRPr lang="fr-FR" dirty="0" smtClean="0">
                <a:solidFill>
                  <a:schemeClr val="bg2"/>
                </a:solidFill>
              </a:endParaRPr>
            </a:p>
            <a:p>
              <a:pPr>
                <a:lnSpc>
                  <a:spcPct val="80000"/>
                </a:lnSpc>
                <a:spcBef>
                  <a:spcPct val="50000"/>
                </a:spcBef>
              </a:pPr>
              <a:r>
                <a:rPr lang="fr-FR" b="1" dirty="0" smtClean="0">
                  <a:solidFill>
                    <a:schemeClr val="bg2"/>
                  </a:solidFill>
                </a:rPr>
                <a:t>Pores </a:t>
              </a:r>
              <a:r>
                <a:rPr lang="fr-FR" b="1" dirty="0">
                  <a:solidFill>
                    <a:schemeClr val="bg2"/>
                  </a:solidFill>
                </a:rPr>
                <a:t>génitaux   irrégulièrement </a:t>
              </a:r>
              <a:endParaRPr lang="fr-FR" b="1" dirty="0" smtClean="0">
                <a:solidFill>
                  <a:schemeClr val="bg2"/>
                </a:solidFill>
              </a:endParaRPr>
            </a:p>
            <a:p>
              <a:pPr>
                <a:lnSpc>
                  <a:spcPct val="80000"/>
                </a:lnSpc>
                <a:spcBef>
                  <a:spcPct val="50000"/>
                </a:spcBef>
              </a:pPr>
              <a:r>
                <a:rPr lang="fr-FR" b="1" dirty="0" smtClean="0">
                  <a:solidFill>
                    <a:schemeClr val="bg2"/>
                  </a:solidFill>
                </a:rPr>
                <a:t>alternes</a:t>
              </a:r>
              <a:endParaRPr lang="fr-FR" b="1" dirty="0">
                <a:solidFill>
                  <a:schemeClr val="bg2"/>
                </a:solidFill>
              </a:endParaRPr>
            </a:p>
          </p:txBody>
        </p:sp>
        <p:sp>
          <p:nvSpPr>
            <p:cNvPr id="5137" name="Text Box 17"/>
            <p:cNvSpPr txBox="1">
              <a:spLocks noChangeArrowheads="1"/>
            </p:cNvSpPr>
            <p:nvPr/>
          </p:nvSpPr>
          <p:spPr bwMode="auto">
            <a:xfrm>
              <a:off x="2832" y="1330"/>
              <a:ext cx="2805" cy="1598"/>
            </a:xfrm>
            <a:prstGeom prst="rect">
              <a:avLst/>
            </a:prstGeom>
            <a:solidFill>
              <a:schemeClr val="hlink"/>
            </a:solidFill>
            <a:ln w="9525">
              <a:solidFill>
                <a:schemeClr val="bg2"/>
              </a:solidFill>
              <a:miter lim="800000"/>
              <a:headEnd/>
              <a:tailEnd/>
            </a:ln>
            <a:effectLst/>
          </p:spPr>
          <p:txBody>
            <a:bodyPr/>
            <a:lstStyle/>
            <a:p>
              <a:pPr algn="r">
                <a:lnSpc>
                  <a:spcPct val="80000"/>
                </a:lnSpc>
                <a:spcBef>
                  <a:spcPct val="50000"/>
                </a:spcBef>
              </a:pPr>
              <a:endParaRPr lang="fr-FR" b="1" dirty="0">
                <a:solidFill>
                  <a:schemeClr val="bg2"/>
                </a:solidFill>
              </a:endParaRPr>
            </a:p>
            <a:p>
              <a:pPr algn="r">
                <a:lnSpc>
                  <a:spcPct val="80000"/>
                </a:lnSpc>
                <a:spcBef>
                  <a:spcPct val="50000"/>
                </a:spcBef>
              </a:pPr>
              <a:endParaRPr lang="fr-FR" b="1" dirty="0">
                <a:solidFill>
                  <a:schemeClr val="bg2"/>
                </a:solidFill>
              </a:endParaRPr>
            </a:p>
            <a:p>
              <a:pPr algn="r">
                <a:lnSpc>
                  <a:spcPct val="80000"/>
                </a:lnSpc>
                <a:spcBef>
                  <a:spcPct val="50000"/>
                </a:spcBef>
              </a:pPr>
              <a:endParaRPr lang="fr-FR" b="1" dirty="0" smtClean="0">
                <a:solidFill>
                  <a:schemeClr val="bg2"/>
                </a:solidFill>
              </a:endParaRPr>
            </a:p>
            <a:p>
              <a:pPr algn="r">
                <a:lnSpc>
                  <a:spcPct val="80000"/>
                </a:lnSpc>
                <a:spcBef>
                  <a:spcPct val="50000"/>
                </a:spcBef>
              </a:pPr>
              <a:r>
                <a:rPr lang="fr-FR" b="1" dirty="0" smtClean="0">
                  <a:solidFill>
                    <a:schemeClr val="bg2"/>
                  </a:solidFill>
                </a:rPr>
                <a:t> Pores génitaux  régulièrement alternes</a:t>
              </a:r>
            </a:p>
            <a:p>
              <a:pPr algn="r">
                <a:lnSpc>
                  <a:spcPct val="80000"/>
                </a:lnSpc>
                <a:spcBef>
                  <a:spcPct val="50000"/>
                </a:spcBef>
              </a:pPr>
              <a:endParaRPr lang="fr-FR" dirty="0" smtClean="0">
                <a:solidFill>
                  <a:prstClr val="black"/>
                </a:solidFill>
              </a:endParaRPr>
            </a:p>
          </p:txBody>
        </p:sp>
        <p:grpSp>
          <p:nvGrpSpPr>
            <p:cNvPr id="6" name="Group 58"/>
            <p:cNvGrpSpPr>
              <a:grpSpLocks/>
            </p:cNvGrpSpPr>
            <p:nvPr/>
          </p:nvGrpSpPr>
          <p:grpSpPr bwMode="auto">
            <a:xfrm rot="-5400000">
              <a:off x="1344" y="1824"/>
              <a:ext cx="144" cy="1968"/>
              <a:chOff x="2496" y="1248"/>
              <a:chExt cx="144" cy="1968"/>
            </a:xfrm>
          </p:grpSpPr>
          <p:sp>
            <p:nvSpPr>
              <p:cNvPr id="5179" name="Freeform 59"/>
              <p:cNvSpPr>
                <a:spLocks/>
              </p:cNvSpPr>
              <p:nvPr/>
            </p:nvSpPr>
            <p:spPr bwMode="auto">
              <a:xfrm>
                <a:off x="2525" y="2544"/>
                <a:ext cx="115"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CC99"/>
              </a:solidFill>
              <a:ln w="9525">
                <a:solidFill>
                  <a:schemeClr val="tx1"/>
                </a:solidFill>
                <a:round/>
                <a:headEnd/>
                <a:tailEnd/>
              </a:ln>
              <a:effectLst/>
            </p:spPr>
            <p:txBody>
              <a:bodyPr/>
              <a:lstStyle/>
              <a:p>
                <a:endParaRPr lang="fr-FR">
                  <a:solidFill>
                    <a:prstClr val="black"/>
                  </a:solidFill>
                </a:endParaRPr>
              </a:p>
            </p:txBody>
          </p:sp>
          <p:sp>
            <p:nvSpPr>
              <p:cNvPr id="5180" name="Freeform 60"/>
              <p:cNvSpPr>
                <a:spLocks/>
              </p:cNvSpPr>
              <p:nvPr/>
            </p:nvSpPr>
            <p:spPr bwMode="auto">
              <a:xfrm>
                <a:off x="2525" y="2256"/>
                <a:ext cx="115"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CC99"/>
              </a:solidFill>
              <a:ln w="9525">
                <a:solidFill>
                  <a:schemeClr val="tx1"/>
                </a:solidFill>
                <a:round/>
                <a:headEnd/>
                <a:tailEnd/>
              </a:ln>
              <a:effectLst/>
            </p:spPr>
            <p:txBody>
              <a:bodyPr/>
              <a:lstStyle/>
              <a:p>
                <a:endParaRPr lang="fr-FR">
                  <a:solidFill>
                    <a:prstClr val="black"/>
                  </a:solidFill>
                </a:endParaRPr>
              </a:p>
            </p:txBody>
          </p:sp>
          <p:sp>
            <p:nvSpPr>
              <p:cNvPr id="5181" name="Freeform 61"/>
              <p:cNvSpPr>
                <a:spLocks/>
              </p:cNvSpPr>
              <p:nvPr/>
            </p:nvSpPr>
            <p:spPr bwMode="auto">
              <a:xfrm flipH="1">
                <a:off x="2496" y="1248"/>
                <a:ext cx="115"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FF99"/>
              </a:solidFill>
              <a:ln w="9525">
                <a:solidFill>
                  <a:schemeClr val="tx1"/>
                </a:solidFill>
                <a:round/>
                <a:headEnd/>
                <a:tailEnd/>
              </a:ln>
              <a:effectLst/>
            </p:spPr>
            <p:txBody>
              <a:bodyPr/>
              <a:lstStyle/>
              <a:p>
                <a:endParaRPr lang="fr-FR">
                  <a:solidFill>
                    <a:prstClr val="black"/>
                  </a:solidFill>
                </a:endParaRPr>
              </a:p>
            </p:txBody>
          </p:sp>
          <p:sp>
            <p:nvSpPr>
              <p:cNvPr id="5182" name="Freeform 62"/>
              <p:cNvSpPr>
                <a:spLocks/>
              </p:cNvSpPr>
              <p:nvPr/>
            </p:nvSpPr>
            <p:spPr bwMode="auto">
              <a:xfrm flipH="1">
                <a:off x="2496" y="1584"/>
                <a:ext cx="115"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FF99"/>
              </a:solidFill>
              <a:ln w="9525">
                <a:solidFill>
                  <a:schemeClr val="tx1"/>
                </a:solidFill>
                <a:round/>
                <a:headEnd/>
                <a:tailEnd/>
              </a:ln>
              <a:effectLst/>
            </p:spPr>
            <p:txBody>
              <a:bodyPr/>
              <a:lstStyle/>
              <a:p>
                <a:endParaRPr lang="fr-FR">
                  <a:solidFill>
                    <a:prstClr val="black"/>
                  </a:solidFill>
                </a:endParaRPr>
              </a:p>
            </p:txBody>
          </p:sp>
          <p:sp>
            <p:nvSpPr>
              <p:cNvPr id="5183" name="Freeform 63"/>
              <p:cNvSpPr>
                <a:spLocks/>
              </p:cNvSpPr>
              <p:nvPr/>
            </p:nvSpPr>
            <p:spPr bwMode="auto">
              <a:xfrm flipH="1">
                <a:off x="2496" y="1920"/>
                <a:ext cx="115"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FF99"/>
              </a:solidFill>
              <a:ln w="9525">
                <a:solidFill>
                  <a:schemeClr val="tx1"/>
                </a:solidFill>
                <a:round/>
                <a:headEnd/>
                <a:tailEnd/>
              </a:ln>
              <a:effectLst/>
            </p:spPr>
            <p:txBody>
              <a:bodyPr/>
              <a:lstStyle/>
              <a:p>
                <a:endParaRPr lang="fr-FR">
                  <a:solidFill>
                    <a:prstClr val="black"/>
                  </a:solidFill>
                </a:endParaRPr>
              </a:p>
            </p:txBody>
          </p:sp>
          <p:sp>
            <p:nvSpPr>
              <p:cNvPr id="5184" name="Freeform 64"/>
              <p:cNvSpPr>
                <a:spLocks/>
              </p:cNvSpPr>
              <p:nvPr/>
            </p:nvSpPr>
            <p:spPr bwMode="auto">
              <a:xfrm flipH="1">
                <a:off x="2496" y="2880"/>
                <a:ext cx="115"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FF99"/>
              </a:solidFill>
              <a:ln w="9525">
                <a:solidFill>
                  <a:schemeClr val="tx1"/>
                </a:solidFill>
                <a:round/>
                <a:headEnd/>
                <a:tailEnd/>
              </a:ln>
              <a:effectLst/>
            </p:spPr>
            <p:txBody>
              <a:bodyPr/>
              <a:lstStyle/>
              <a:p>
                <a:endParaRPr lang="fr-FR">
                  <a:solidFill>
                    <a:prstClr val="black"/>
                  </a:solidFill>
                </a:endParaRPr>
              </a:p>
            </p:txBody>
          </p:sp>
        </p:grpSp>
        <p:grpSp>
          <p:nvGrpSpPr>
            <p:cNvPr id="7" name="Group 65"/>
            <p:cNvGrpSpPr>
              <a:grpSpLocks/>
            </p:cNvGrpSpPr>
            <p:nvPr/>
          </p:nvGrpSpPr>
          <p:grpSpPr bwMode="auto">
            <a:xfrm rot="-5400000">
              <a:off x="4128" y="1776"/>
              <a:ext cx="96" cy="2016"/>
              <a:chOff x="2160" y="1248"/>
              <a:chExt cx="96" cy="2016"/>
            </a:xfrm>
          </p:grpSpPr>
          <p:sp>
            <p:nvSpPr>
              <p:cNvPr id="5186" name="Freeform 66"/>
              <p:cNvSpPr>
                <a:spLocks/>
              </p:cNvSpPr>
              <p:nvPr/>
            </p:nvSpPr>
            <p:spPr bwMode="auto">
              <a:xfrm>
                <a:off x="2160" y="2592"/>
                <a:ext cx="96"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CC99"/>
              </a:solidFill>
              <a:ln w="9525">
                <a:solidFill>
                  <a:schemeClr val="tx1"/>
                </a:solidFill>
                <a:round/>
                <a:headEnd/>
                <a:tailEnd/>
              </a:ln>
              <a:effectLst/>
            </p:spPr>
            <p:txBody>
              <a:bodyPr/>
              <a:lstStyle/>
              <a:p>
                <a:endParaRPr lang="fr-FR">
                  <a:solidFill>
                    <a:prstClr val="black"/>
                  </a:solidFill>
                </a:endParaRPr>
              </a:p>
            </p:txBody>
          </p:sp>
          <p:sp>
            <p:nvSpPr>
              <p:cNvPr id="5187" name="Freeform 67"/>
              <p:cNvSpPr>
                <a:spLocks/>
              </p:cNvSpPr>
              <p:nvPr/>
            </p:nvSpPr>
            <p:spPr bwMode="auto">
              <a:xfrm>
                <a:off x="2160" y="1920"/>
                <a:ext cx="96"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CC99"/>
              </a:solidFill>
              <a:ln w="9525">
                <a:solidFill>
                  <a:schemeClr val="tx1"/>
                </a:solidFill>
                <a:round/>
                <a:headEnd/>
                <a:tailEnd/>
              </a:ln>
              <a:effectLst/>
            </p:spPr>
            <p:txBody>
              <a:bodyPr/>
              <a:lstStyle/>
              <a:p>
                <a:endParaRPr lang="fr-FR">
                  <a:solidFill>
                    <a:prstClr val="black"/>
                  </a:solidFill>
                </a:endParaRPr>
              </a:p>
            </p:txBody>
          </p:sp>
          <p:sp>
            <p:nvSpPr>
              <p:cNvPr id="5188" name="Freeform 68"/>
              <p:cNvSpPr>
                <a:spLocks/>
              </p:cNvSpPr>
              <p:nvPr/>
            </p:nvSpPr>
            <p:spPr bwMode="auto">
              <a:xfrm>
                <a:off x="2160" y="1248"/>
                <a:ext cx="96"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CC99"/>
              </a:solidFill>
              <a:ln w="9525">
                <a:solidFill>
                  <a:schemeClr val="tx1"/>
                </a:solidFill>
                <a:round/>
                <a:headEnd/>
                <a:tailEnd/>
              </a:ln>
              <a:effectLst/>
            </p:spPr>
            <p:txBody>
              <a:bodyPr/>
              <a:lstStyle/>
              <a:p>
                <a:endParaRPr lang="fr-FR">
                  <a:solidFill>
                    <a:prstClr val="black"/>
                  </a:solidFill>
                </a:endParaRPr>
              </a:p>
            </p:txBody>
          </p:sp>
          <p:sp>
            <p:nvSpPr>
              <p:cNvPr id="5189" name="Freeform 69"/>
              <p:cNvSpPr>
                <a:spLocks/>
              </p:cNvSpPr>
              <p:nvPr/>
            </p:nvSpPr>
            <p:spPr bwMode="auto">
              <a:xfrm flipH="1">
                <a:off x="2160" y="1584"/>
                <a:ext cx="96"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FF99"/>
              </a:solidFill>
              <a:ln w="9525">
                <a:solidFill>
                  <a:schemeClr val="tx1"/>
                </a:solidFill>
                <a:round/>
                <a:headEnd/>
                <a:tailEnd/>
              </a:ln>
              <a:effectLst/>
            </p:spPr>
            <p:txBody>
              <a:bodyPr/>
              <a:lstStyle/>
              <a:p>
                <a:endParaRPr lang="fr-FR">
                  <a:solidFill>
                    <a:prstClr val="black"/>
                  </a:solidFill>
                </a:endParaRPr>
              </a:p>
            </p:txBody>
          </p:sp>
          <p:sp>
            <p:nvSpPr>
              <p:cNvPr id="5190" name="Freeform 70"/>
              <p:cNvSpPr>
                <a:spLocks/>
              </p:cNvSpPr>
              <p:nvPr/>
            </p:nvSpPr>
            <p:spPr bwMode="auto">
              <a:xfrm flipH="1">
                <a:off x="2160" y="2256"/>
                <a:ext cx="96"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FF99"/>
              </a:solidFill>
              <a:ln w="9525">
                <a:solidFill>
                  <a:schemeClr val="tx1"/>
                </a:solidFill>
                <a:round/>
                <a:headEnd/>
                <a:tailEnd/>
              </a:ln>
              <a:effectLst/>
            </p:spPr>
            <p:txBody>
              <a:bodyPr/>
              <a:lstStyle/>
              <a:p>
                <a:endParaRPr lang="fr-FR">
                  <a:solidFill>
                    <a:prstClr val="black"/>
                  </a:solidFill>
                </a:endParaRPr>
              </a:p>
            </p:txBody>
          </p:sp>
          <p:sp>
            <p:nvSpPr>
              <p:cNvPr id="5191" name="Freeform 71"/>
              <p:cNvSpPr>
                <a:spLocks/>
              </p:cNvSpPr>
              <p:nvPr/>
            </p:nvSpPr>
            <p:spPr bwMode="auto">
              <a:xfrm flipH="1">
                <a:off x="2160" y="2928"/>
                <a:ext cx="96" cy="336"/>
              </a:xfrm>
              <a:custGeom>
                <a:avLst/>
                <a:gdLst/>
                <a:ahLst/>
                <a:cxnLst>
                  <a:cxn ang="0">
                    <a:pos x="0" y="0"/>
                  </a:cxn>
                  <a:cxn ang="0">
                    <a:pos x="0" y="1632"/>
                  </a:cxn>
                  <a:cxn ang="0">
                    <a:pos x="624" y="1632"/>
                  </a:cxn>
                  <a:cxn ang="0">
                    <a:pos x="624" y="1056"/>
                  </a:cxn>
                  <a:cxn ang="0">
                    <a:pos x="720" y="912"/>
                  </a:cxn>
                  <a:cxn ang="0">
                    <a:pos x="624" y="816"/>
                  </a:cxn>
                  <a:cxn ang="0">
                    <a:pos x="624" y="0"/>
                  </a:cxn>
                  <a:cxn ang="0">
                    <a:pos x="0" y="0"/>
                  </a:cxn>
                </a:cxnLst>
                <a:rect l="0" t="0" r="r" b="b"/>
                <a:pathLst>
                  <a:path w="720" h="1632">
                    <a:moveTo>
                      <a:pt x="0" y="0"/>
                    </a:moveTo>
                    <a:lnTo>
                      <a:pt x="0" y="1632"/>
                    </a:lnTo>
                    <a:lnTo>
                      <a:pt x="624" y="1632"/>
                    </a:lnTo>
                    <a:lnTo>
                      <a:pt x="624" y="1056"/>
                    </a:lnTo>
                    <a:lnTo>
                      <a:pt x="720" y="912"/>
                    </a:lnTo>
                    <a:lnTo>
                      <a:pt x="624" y="816"/>
                    </a:lnTo>
                    <a:lnTo>
                      <a:pt x="624" y="0"/>
                    </a:lnTo>
                    <a:lnTo>
                      <a:pt x="0" y="0"/>
                    </a:lnTo>
                    <a:close/>
                  </a:path>
                </a:pathLst>
              </a:custGeom>
              <a:solidFill>
                <a:srgbClr val="FFFF99"/>
              </a:solidFill>
              <a:ln w="9525">
                <a:solidFill>
                  <a:schemeClr val="tx1"/>
                </a:solidFill>
                <a:round/>
                <a:headEnd/>
                <a:tailEnd/>
              </a:ln>
              <a:effectLst/>
            </p:spPr>
            <p:txBody>
              <a:bodyPr/>
              <a:lstStyle/>
              <a:p>
                <a:endParaRPr lang="fr-FR">
                  <a:solidFill>
                    <a:prstClr val="black"/>
                  </a:solidFill>
                </a:endParaRPr>
              </a:p>
            </p:txBody>
          </p:sp>
        </p:grpSp>
      </p:grpSp>
      <p:grpSp>
        <p:nvGrpSpPr>
          <p:cNvPr id="8" name="Group 77"/>
          <p:cNvGrpSpPr>
            <a:grpSpLocks/>
          </p:cNvGrpSpPr>
          <p:nvPr/>
        </p:nvGrpSpPr>
        <p:grpSpPr bwMode="auto">
          <a:xfrm>
            <a:off x="304800" y="3810000"/>
            <a:ext cx="8534400" cy="914400"/>
            <a:chOff x="192" y="2976"/>
            <a:chExt cx="5376" cy="576"/>
          </a:xfrm>
        </p:grpSpPr>
        <p:sp>
          <p:nvSpPr>
            <p:cNvPr id="5192" name="Text Box 72"/>
            <p:cNvSpPr txBox="1">
              <a:spLocks noChangeArrowheads="1"/>
            </p:cNvSpPr>
            <p:nvPr/>
          </p:nvSpPr>
          <p:spPr bwMode="auto">
            <a:xfrm>
              <a:off x="192" y="2976"/>
              <a:ext cx="2544" cy="576"/>
            </a:xfrm>
            <a:prstGeom prst="rect">
              <a:avLst/>
            </a:prstGeom>
            <a:solidFill>
              <a:schemeClr val="hlink"/>
            </a:solidFill>
            <a:ln w="9525">
              <a:solidFill>
                <a:schemeClr val="bg2"/>
              </a:solidFill>
              <a:miter lim="800000"/>
              <a:headEnd/>
              <a:tailEnd/>
            </a:ln>
            <a:effectLst/>
          </p:spPr>
          <p:txBody>
            <a:bodyPr/>
            <a:lstStyle/>
            <a:p>
              <a:pPr>
                <a:lnSpc>
                  <a:spcPct val="80000"/>
                </a:lnSpc>
                <a:spcBef>
                  <a:spcPct val="50000"/>
                </a:spcBef>
              </a:pPr>
              <a:r>
                <a:rPr lang="fr-FR" b="1" dirty="0">
                  <a:solidFill>
                    <a:schemeClr val="bg2"/>
                  </a:solidFill>
                </a:rPr>
                <a:t>Se détachent isolément                     </a:t>
              </a:r>
              <a:endParaRPr lang="fr-FR" sz="1600" b="1" dirty="0">
                <a:solidFill>
                  <a:schemeClr val="bg2"/>
                </a:solidFill>
              </a:endParaRPr>
            </a:p>
            <a:p>
              <a:pPr>
                <a:lnSpc>
                  <a:spcPct val="80000"/>
                </a:lnSpc>
                <a:spcBef>
                  <a:spcPct val="50000"/>
                </a:spcBef>
              </a:pPr>
              <a:r>
                <a:rPr lang="fr-FR" b="1" dirty="0">
                  <a:solidFill>
                    <a:schemeClr val="bg2"/>
                  </a:solidFill>
                </a:rPr>
                <a:t>Forcent le sphincter anal</a:t>
              </a:r>
            </a:p>
          </p:txBody>
        </p:sp>
        <p:sp>
          <p:nvSpPr>
            <p:cNvPr id="5193" name="Text Box 73"/>
            <p:cNvSpPr txBox="1">
              <a:spLocks noChangeArrowheads="1"/>
            </p:cNvSpPr>
            <p:nvPr/>
          </p:nvSpPr>
          <p:spPr bwMode="auto">
            <a:xfrm>
              <a:off x="2832" y="2976"/>
              <a:ext cx="2736" cy="570"/>
            </a:xfrm>
            <a:prstGeom prst="rect">
              <a:avLst/>
            </a:prstGeom>
            <a:solidFill>
              <a:schemeClr val="hlink"/>
            </a:solidFill>
            <a:ln w="9525">
              <a:solidFill>
                <a:schemeClr val="bg2"/>
              </a:solidFill>
              <a:miter lim="800000"/>
              <a:headEnd/>
              <a:tailEnd/>
            </a:ln>
            <a:effectLst/>
          </p:spPr>
          <p:txBody>
            <a:bodyPr/>
            <a:lstStyle/>
            <a:p>
              <a:pPr algn="r">
                <a:lnSpc>
                  <a:spcPct val="80000"/>
                </a:lnSpc>
                <a:spcBef>
                  <a:spcPct val="50000"/>
                </a:spcBef>
              </a:pPr>
              <a:r>
                <a:rPr lang="fr-FR" b="1" dirty="0">
                  <a:solidFill>
                    <a:schemeClr val="bg2"/>
                  </a:solidFill>
                </a:rPr>
                <a:t>Se détachent par 5 ou 6                     </a:t>
              </a:r>
              <a:endParaRPr lang="fr-FR" sz="1600" b="1" dirty="0">
                <a:solidFill>
                  <a:schemeClr val="bg2"/>
                </a:solidFill>
              </a:endParaRPr>
            </a:p>
            <a:p>
              <a:pPr algn="r">
                <a:lnSpc>
                  <a:spcPct val="80000"/>
                </a:lnSpc>
                <a:spcBef>
                  <a:spcPct val="50000"/>
                </a:spcBef>
              </a:pPr>
              <a:r>
                <a:rPr lang="fr-FR" b="1" dirty="0">
                  <a:solidFill>
                    <a:schemeClr val="bg2"/>
                  </a:solidFill>
                </a:rPr>
                <a:t>Eliminés lors des selles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1315" name="Rectangle 2"/>
          <p:cNvSpPr>
            <a:spLocks noChangeArrowheads="1"/>
          </p:cNvSpPr>
          <p:nvPr/>
        </p:nvSpPr>
        <p:spPr bwMode="auto">
          <a:xfrm>
            <a:off x="4214813" y="6000750"/>
            <a:ext cx="2447925" cy="369888"/>
          </a:xfrm>
          <a:prstGeom prst="rect">
            <a:avLst/>
          </a:prstGeom>
          <a:noFill/>
          <a:ln w="9525">
            <a:noFill/>
            <a:miter lim="800000"/>
            <a:headEnd/>
            <a:tailEnd/>
          </a:ln>
        </p:spPr>
        <p:txBody>
          <a:bodyPr wrap="none">
            <a:spAutoFit/>
          </a:bodyPr>
          <a:lstStyle/>
          <a:p>
            <a:r>
              <a:rPr lang="fr-FR" b="1"/>
              <a:t>Scolex de </a:t>
            </a:r>
            <a:r>
              <a:rPr lang="fr-FR" b="1" i="1"/>
              <a:t>Tænia solium</a:t>
            </a:r>
            <a:endParaRPr lang="fr-FR"/>
          </a:p>
        </p:txBody>
      </p:sp>
      <p:sp>
        <p:nvSpPr>
          <p:cNvPr id="141316" name="ZoneTexte 5"/>
          <p:cNvSpPr txBox="1">
            <a:spLocks noChangeArrowheads="1"/>
          </p:cNvSpPr>
          <p:nvPr/>
        </p:nvSpPr>
        <p:spPr bwMode="auto">
          <a:xfrm>
            <a:off x="899592" y="4869160"/>
            <a:ext cx="2714625" cy="584200"/>
          </a:xfrm>
          <a:prstGeom prst="rect">
            <a:avLst/>
          </a:prstGeom>
          <a:solidFill>
            <a:schemeClr val="bg1"/>
          </a:solidFill>
          <a:ln w="9525">
            <a:noFill/>
            <a:miter lim="800000"/>
            <a:headEnd/>
            <a:tailEnd/>
          </a:ln>
        </p:spPr>
        <p:txBody>
          <a:bodyPr>
            <a:spAutoFit/>
          </a:bodyPr>
          <a:lstStyle/>
          <a:p>
            <a:r>
              <a:rPr lang="fr-FR" sz="1600" b="1" dirty="0"/>
              <a:t>Rostre et double couronne de crochets</a:t>
            </a:r>
          </a:p>
        </p:txBody>
      </p:sp>
      <p:cxnSp>
        <p:nvCxnSpPr>
          <p:cNvPr id="8" name="Connecteur en arc 7"/>
          <p:cNvCxnSpPr/>
          <p:nvPr/>
        </p:nvCxnSpPr>
        <p:spPr>
          <a:xfrm>
            <a:off x="2339752" y="3789040"/>
            <a:ext cx="2714625" cy="1143000"/>
          </a:xfrm>
          <a:prstGeom prst="curvedConnector3">
            <a:avLst>
              <a:gd name="adj1" fmla="val 50000"/>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1318" name="ZoneTexte 9"/>
          <p:cNvSpPr txBox="1">
            <a:spLocks noChangeArrowheads="1"/>
          </p:cNvSpPr>
          <p:nvPr/>
        </p:nvSpPr>
        <p:spPr bwMode="auto">
          <a:xfrm>
            <a:off x="7000875" y="1785938"/>
            <a:ext cx="1571625" cy="369887"/>
          </a:xfrm>
          <a:prstGeom prst="rect">
            <a:avLst/>
          </a:prstGeom>
          <a:noFill/>
          <a:ln w="9525">
            <a:noFill/>
            <a:miter lim="800000"/>
            <a:headEnd/>
            <a:tailEnd/>
          </a:ln>
        </p:spPr>
        <p:txBody>
          <a:bodyPr>
            <a:spAutoFit/>
          </a:bodyPr>
          <a:lstStyle/>
          <a:p>
            <a:r>
              <a:rPr lang="fr-FR" b="1"/>
              <a:t>04 Ventouses</a:t>
            </a:r>
          </a:p>
        </p:txBody>
      </p:sp>
      <p:cxnSp>
        <p:nvCxnSpPr>
          <p:cNvPr id="12" name="Connecteur en arc 11"/>
          <p:cNvCxnSpPr/>
          <p:nvPr/>
        </p:nvCxnSpPr>
        <p:spPr>
          <a:xfrm rot="10800000" flipV="1">
            <a:off x="6072188" y="2214563"/>
            <a:ext cx="1714500" cy="571500"/>
          </a:xfrm>
          <a:prstGeom prst="curvedConnector3">
            <a:avLst>
              <a:gd name="adj1" fmla="val 50000"/>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1320" name="ZoneTexte 8"/>
          <p:cNvSpPr txBox="1">
            <a:spLocks noChangeArrowheads="1"/>
          </p:cNvSpPr>
          <p:nvPr/>
        </p:nvSpPr>
        <p:spPr bwMode="auto">
          <a:xfrm>
            <a:off x="7072313" y="928688"/>
            <a:ext cx="1428750" cy="400050"/>
          </a:xfrm>
          <a:prstGeom prst="rect">
            <a:avLst/>
          </a:prstGeom>
          <a:noFill/>
          <a:ln w="9525">
            <a:noFill/>
            <a:miter lim="800000"/>
            <a:headEnd/>
            <a:tailEnd/>
          </a:ln>
        </p:spPr>
        <p:txBody>
          <a:bodyPr>
            <a:spAutoFit/>
          </a:bodyPr>
          <a:lstStyle/>
          <a:p>
            <a:r>
              <a:rPr lang="fr-FR" sz="2000" b="1"/>
              <a:t>Cou</a:t>
            </a:r>
          </a:p>
        </p:txBody>
      </p:sp>
      <p:cxnSp>
        <p:nvCxnSpPr>
          <p:cNvPr id="11" name="Connecteur en arc 10"/>
          <p:cNvCxnSpPr/>
          <p:nvPr/>
        </p:nvCxnSpPr>
        <p:spPr>
          <a:xfrm rot="10800000" flipV="1">
            <a:off x="6000750" y="1133475"/>
            <a:ext cx="1062038" cy="366713"/>
          </a:xfrm>
          <a:prstGeom prst="curvedConnector3">
            <a:avLst>
              <a:gd name="adj1" fmla="val 50000"/>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3" cstate="print"/>
          <a:srcRect/>
          <a:stretch>
            <a:fillRect/>
          </a:stretch>
        </p:blipFill>
        <p:spPr bwMode="auto">
          <a:xfrm>
            <a:off x="0" y="1844824"/>
            <a:ext cx="3504389" cy="263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h6.ggpht.com/_D6qrwjAiFJo/R9qGlChf5mI/AAAAAAAAFok/qWD3qVMXm-E/s720/1312.JPG"/>
          <p:cNvPicPr>
            <a:picLocks noChangeAspect="1" noChangeArrowheads="1"/>
          </p:cNvPicPr>
          <p:nvPr/>
        </p:nvPicPr>
        <p:blipFill>
          <a:blip r:embed="rId2" cstate="print"/>
          <a:srcRect t="4038" b="15208"/>
          <a:stretch>
            <a:fillRect/>
          </a:stretch>
        </p:blipFill>
        <p:spPr bwMode="auto">
          <a:xfrm>
            <a:off x="3923928" y="332656"/>
            <a:ext cx="3096344" cy="2504272"/>
          </a:xfrm>
          <a:prstGeom prst="ellipse">
            <a:avLst/>
          </a:prstGeom>
          <a:ln>
            <a:noFill/>
          </a:ln>
          <a:effectLst>
            <a:softEdge rad="112500"/>
          </a:effectLst>
        </p:spPr>
      </p:pic>
      <p:pic>
        <p:nvPicPr>
          <p:cNvPr id="7" name="Picture 2" descr="http://www.humanillnesses.com/original/images/hdc_0001_0003_0_img0261.jpg"/>
          <p:cNvPicPr>
            <a:picLocks noChangeAspect="1" noChangeArrowheads="1"/>
          </p:cNvPicPr>
          <p:nvPr/>
        </p:nvPicPr>
        <p:blipFill>
          <a:blip r:embed="rId3" cstate="print"/>
          <a:srcRect l="69774" t="78792" r="130"/>
          <a:stretch>
            <a:fillRect/>
          </a:stretch>
        </p:blipFill>
        <p:spPr bwMode="auto">
          <a:xfrm>
            <a:off x="0" y="3645024"/>
            <a:ext cx="2771800" cy="1944216"/>
          </a:xfrm>
          <a:prstGeom prst="rect">
            <a:avLst/>
          </a:prstGeom>
          <a:noFill/>
          <a:ln w="9525">
            <a:noFill/>
            <a:miter lim="800000"/>
            <a:headEnd/>
            <a:tailEnd/>
          </a:ln>
        </p:spPr>
      </p:pic>
      <p:sp>
        <p:nvSpPr>
          <p:cNvPr id="8" name="ZoneTexte 41"/>
          <p:cNvSpPr txBox="1">
            <a:spLocks noChangeArrowheads="1"/>
          </p:cNvSpPr>
          <p:nvPr/>
        </p:nvSpPr>
        <p:spPr bwMode="auto">
          <a:xfrm>
            <a:off x="611560" y="260648"/>
            <a:ext cx="1713995" cy="400110"/>
          </a:xfrm>
          <a:prstGeom prst="rect">
            <a:avLst/>
          </a:prstGeom>
          <a:noFill/>
          <a:ln w="9525">
            <a:solidFill>
              <a:schemeClr val="tx2">
                <a:lumMod val="75000"/>
              </a:schemeClr>
            </a:solidFill>
            <a:miter lim="800000"/>
            <a:headEnd/>
            <a:tailEnd/>
          </a:ln>
        </p:spPr>
        <p:txBody>
          <a:bodyPr wrap="none">
            <a:spAutoFit/>
          </a:bodyPr>
          <a:lstStyle/>
          <a:p>
            <a:r>
              <a:rPr lang="fr-FR" sz="2000" b="1" i="1" dirty="0"/>
              <a:t>Taenia </a:t>
            </a:r>
            <a:r>
              <a:rPr lang="fr-FR" sz="2000" b="1" i="1" dirty="0" err="1"/>
              <a:t>solium</a:t>
            </a:r>
            <a:r>
              <a:rPr lang="fr-FR" sz="2000" b="1" i="1" dirty="0"/>
              <a:t>.</a:t>
            </a:r>
          </a:p>
        </p:txBody>
      </p:sp>
      <p:pic>
        <p:nvPicPr>
          <p:cNvPr id="9" name="Picture 2" descr="http://www.microbelibrary.org/microbelibrary/files/ccImages/Articleimages/Garcia/Taenia%20spp%20fig1.jpg"/>
          <p:cNvPicPr>
            <a:picLocks noChangeAspect="1" noChangeArrowheads="1"/>
          </p:cNvPicPr>
          <p:nvPr/>
        </p:nvPicPr>
        <p:blipFill>
          <a:blip r:embed="rId4" cstate="print"/>
          <a:srcRect l="25806" t="21277" r="27420" b="17021"/>
          <a:stretch>
            <a:fillRect/>
          </a:stretch>
        </p:blipFill>
        <p:spPr bwMode="auto">
          <a:xfrm>
            <a:off x="2987824" y="4869160"/>
            <a:ext cx="2357454" cy="1785950"/>
          </a:xfrm>
          <a:prstGeom prst="ellipse">
            <a:avLst/>
          </a:prstGeom>
          <a:ln>
            <a:noFill/>
          </a:ln>
          <a:effectLst>
            <a:softEdge rad="112500"/>
          </a:effectLst>
        </p:spPr>
      </p:pic>
      <p:grpSp>
        <p:nvGrpSpPr>
          <p:cNvPr id="3" name="Groupe 10"/>
          <p:cNvGrpSpPr/>
          <p:nvPr/>
        </p:nvGrpSpPr>
        <p:grpSpPr>
          <a:xfrm>
            <a:off x="5796136" y="3645024"/>
            <a:ext cx="2736304" cy="2016224"/>
            <a:chOff x="3214678" y="571480"/>
            <a:chExt cx="3662821" cy="1700200"/>
          </a:xfrm>
          <a:solidFill>
            <a:srgbClr val="FFC000"/>
          </a:solidFill>
        </p:grpSpPr>
        <p:pic>
          <p:nvPicPr>
            <p:cNvPr id="11" name="Picture 8" descr="T. saginata gravid proglottid"/>
            <p:cNvPicPr>
              <a:picLocks noChangeAspect="1" noChangeArrowheads="1"/>
            </p:cNvPicPr>
            <p:nvPr/>
          </p:nvPicPr>
          <p:blipFill>
            <a:blip r:embed="rId5" cstate="print"/>
            <a:srcRect/>
            <a:stretch>
              <a:fillRect/>
            </a:stretch>
          </p:blipFill>
          <p:spPr bwMode="auto">
            <a:xfrm>
              <a:off x="4143372" y="785794"/>
              <a:ext cx="1643074" cy="1285860"/>
            </a:xfrm>
            <a:prstGeom prst="rect">
              <a:avLst/>
            </a:prstGeom>
            <a:grpFill/>
          </p:spPr>
        </p:pic>
        <p:pic>
          <p:nvPicPr>
            <p:cNvPr id="12" name="Picture 8" descr="T. saginata gravid proglottid"/>
            <p:cNvPicPr>
              <a:picLocks noChangeAspect="1" noChangeArrowheads="1"/>
            </p:cNvPicPr>
            <p:nvPr/>
          </p:nvPicPr>
          <p:blipFill>
            <a:blip r:embed="rId5" cstate="print"/>
            <a:srcRect l="17391"/>
            <a:stretch>
              <a:fillRect/>
            </a:stretch>
          </p:blipFill>
          <p:spPr bwMode="auto">
            <a:xfrm rot="10800000">
              <a:off x="3214678" y="571480"/>
              <a:ext cx="1357322" cy="1285860"/>
            </a:xfrm>
            <a:prstGeom prst="rect">
              <a:avLst/>
            </a:prstGeom>
            <a:grpFill/>
          </p:spPr>
        </p:pic>
        <p:pic>
          <p:nvPicPr>
            <p:cNvPr id="13" name="Picture 8" descr="T. saginata gravid proglottid"/>
            <p:cNvPicPr>
              <a:picLocks noChangeAspect="1" noChangeArrowheads="1"/>
            </p:cNvPicPr>
            <p:nvPr/>
          </p:nvPicPr>
          <p:blipFill>
            <a:blip r:embed="rId5" cstate="print"/>
            <a:srcRect l="17391" r="8696" b="5556"/>
            <a:stretch>
              <a:fillRect/>
            </a:stretch>
          </p:blipFill>
          <p:spPr bwMode="auto">
            <a:xfrm rot="10800000">
              <a:off x="5663053" y="1057258"/>
              <a:ext cx="1214446" cy="1214422"/>
            </a:xfrm>
            <a:prstGeom prst="rect">
              <a:avLst/>
            </a:prstGeom>
            <a:grpFill/>
          </p:spPr>
        </p:pic>
      </p:grpSp>
      <p:sp>
        <p:nvSpPr>
          <p:cNvPr id="14" name="ZoneTexte 13"/>
          <p:cNvSpPr txBox="1"/>
          <p:nvPr/>
        </p:nvSpPr>
        <p:spPr>
          <a:xfrm>
            <a:off x="539552" y="3140968"/>
            <a:ext cx="2210798" cy="369332"/>
          </a:xfrm>
          <a:prstGeom prst="rect">
            <a:avLst/>
          </a:prstGeom>
          <a:noFill/>
          <a:ln>
            <a:solidFill>
              <a:schemeClr val="tx2">
                <a:lumMod val="75000"/>
              </a:schemeClr>
            </a:solidFill>
          </a:ln>
        </p:spPr>
        <p:txBody>
          <a:bodyPr wrap="none" rtlCol="0">
            <a:spAutoFit/>
          </a:bodyPr>
          <a:lstStyle/>
          <a:p>
            <a:r>
              <a:rPr lang="fr-FR" dirty="0" err="1" smtClean="0"/>
              <a:t>Cysticercus</a:t>
            </a:r>
            <a:r>
              <a:rPr lang="fr-FR" dirty="0" smtClean="0"/>
              <a:t> </a:t>
            </a:r>
            <a:r>
              <a:rPr lang="fr-FR" dirty="0" err="1" smtClean="0"/>
              <a:t>cellulosae</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umvf.univ-nantes.fr/parasitologie/enseignement/taeniasis/site/html/images/figur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8" descr="http://upload.wikimedia.org/wikipedia/commons/thumb/3/36/Taenia_solium_tapeworm_scolex_with_its_four_suckers_and_two_rows_of_hooks_5262_lores.jpg/240px-Taenia_solium_tapeworm_scolex_with_its_four_suckers_and_two_rows_of_hooks_5262_lores.jpg"/>
          <p:cNvPicPr>
            <a:picLocks noChangeAspect="1" noChangeArrowheads="1"/>
          </p:cNvPicPr>
          <p:nvPr/>
        </p:nvPicPr>
        <p:blipFill>
          <a:blip r:embed="rId3" cstate="print"/>
          <a:srcRect/>
          <a:stretch>
            <a:fillRect/>
          </a:stretch>
        </p:blipFill>
        <p:spPr bwMode="auto">
          <a:xfrm rot="10800000">
            <a:off x="5929322" y="571480"/>
            <a:ext cx="3214678" cy="1214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6" descr="D:\documents\Base de données parasitologie\Base de données.CESTODES\AnneauTSol2.jpg"/>
          <p:cNvPicPr>
            <a:picLocks noChangeAspect="1" noChangeArrowheads="1"/>
          </p:cNvPicPr>
          <p:nvPr/>
        </p:nvPicPr>
        <p:blipFill>
          <a:blip r:embed="rId4" cstate="print">
            <a:lum bright="6000" contrast="12000"/>
          </a:blip>
          <a:srcRect/>
          <a:stretch>
            <a:fillRect/>
          </a:stretch>
        </p:blipFill>
        <p:spPr bwMode="auto">
          <a:xfrm>
            <a:off x="6072198" y="1928802"/>
            <a:ext cx="2786082" cy="3286148"/>
          </a:xfrm>
          <a:prstGeom prst="rect">
            <a:avLst/>
          </a:prstGeom>
          <a:noFill/>
          <a:ln w="9525">
            <a:noFill/>
            <a:miter lim="800000"/>
            <a:headEnd/>
            <a:tailEnd/>
          </a:ln>
        </p:spPr>
      </p:pic>
      <p:pic>
        <p:nvPicPr>
          <p:cNvPr id="5" name="Picture 5" descr="D:\documents\Base de données parasitologie\Base de données.CESTODES\AnneauTSag2.jpg"/>
          <p:cNvPicPr>
            <a:picLocks noChangeAspect="1" noChangeArrowheads="1"/>
          </p:cNvPicPr>
          <p:nvPr/>
        </p:nvPicPr>
        <p:blipFill>
          <a:blip r:embed="rId5" cstate="print"/>
          <a:srcRect/>
          <a:stretch>
            <a:fillRect/>
          </a:stretch>
        </p:blipFill>
        <p:spPr bwMode="auto">
          <a:xfrm>
            <a:off x="2928926" y="1928802"/>
            <a:ext cx="2357454" cy="3286148"/>
          </a:xfrm>
          <a:prstGeom prst="rect">
            <a:avLst/>
          </a:prstGeom>
          <a:noFill/>
          <a:ln w="9525">
            <a:noFill/>
            <a:miter lim="800000"/>
            <a:headEnd/>
            <a:tailEnd/>
          </a:ln>
        </p:spPr>
      </p:pic>
      <p:sp>
        <p:nvSpPr>
          <p:cNvPr id="6" name="ZoneTexte 5"/>
          <p:cNvSpPr txBox="1"/>
          <p:nvPr/>
        </p:nvSpPr>
        <p:spPr>
          <a:xfrm>
            <a:off x="2571736" y="1500174"/>
            <a:ext cx="72648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4-8 m</a:t>
            </a:r>
            <a:endParaRPr lang="fr-FR" dirty="0"/>
          </a:p>
        </p:txBody>
      </p:sp>
      <p:sp>
        <p:nvSpPr>
          <p:cNvPr id="7" name="ZoneTexte 6"/>
          <p:cNvSpPr txBox="1"/>
          <p:nvPr/>
        </p:nvSpPr>
        <p:spPr>
          <a:xfrm>
            <a:off x="4071934" y="6488668"/>
            <a:ext cx="78258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60 µm</a:t>
            </a:r>
            <a:endParaRPr lang="fr-FR" dirty="0"/>
          </a:p>
        </p:txBody>
      </p:sp>
      <p:sp>
        <p:nvSpPr>
          <p:cNvPr id="8" name="ZoneTexte 7"/>
          <p:cNvSpPr txBox="1"/>
          <p:nvPr/>
        </p:nvSpPr>
        <p:spPr>
          <a:xfrm>
            <a:off x="5929322" y="1428736"/>
            <a:ext cx="72648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2-4 m</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6072230"/>
          </a:xfrm>
        </p:spPr>
        <p:txBody>
          <a:bodyPr>
            <a:normAutofit fontScale="85000" lnSpcReduction="20000"/>
          </a:bodyPr>
          <a:lstStyle/>
          <a:p>
            <a:pPr>
              <a:lnSpc>
                <a:spcPct val="80000"/>
              </a:lnSpc>
              <a:buNone/>
            </a:pPr>
            <a:r>
              <a:rPr lang="fr-FR" sz="3600" b="1" dirty="0" smtClean="0">
                <a:solidFill>
                  <a:srgbClr val="FF0000"/>
                </a:solidFill>
                <a:latin typeface="Comic Sans MS" pitchFamily="66" charset="0"/>
              </a:rPr>
              <a:t>Cycle indirect </a:t>
            </a:r>
            <a:r>
              <a:rPr lang="fr-FR" sz="3600" b="1" dirty="0" err="1" smtClean="0">
                <a:solidFill>
                  <a:srgbClr val="FF0000"/>
                </a:solidFill>
                <a:latin typeface="Comic Sans MS" pitchFamily="66" charset="0"/>
              </a:rPr>
              <a:t>dixène</a:t>
            </a:r>
            <a:endParaRPr lang="fr-FR" sz="3600" b="1" dirty="0" smtClean="0">
              <a:solidFill>
                <a:srgbClr val="FF0000"/>
              </a:solidFill>
              <a:latin typeface="Comic Sans MS" pitchFamily="66" charset="0"/>
            </a:endParaRPr>
          </a:p>
          <a:p>
            <a:pPr>
              <a:lnSpc>
                <a:spcPct val="80000"/>
              </a:lnSpc>
              <a:buNone/>
            </a:pPr>
            <a:endParaRPr lang="fr-FR" b="1" dirty="0" smtClean="0">
              <a:solidFill>
                <a:srgbClr val="CC0099"/>
              </a:solidFill>
              <a:latin typeface="Comic Sans MS" pitchFamily="66" charset="0"/>
            </a:endParaRPr>
          </a:p>
          <a:p>
            <a:pPr>
              <a:lnSpc>
                <a:spcPct val="80000"/>
              </a:lnSpc>
              <a:buNone/>
            </a:pPr>
            <a:r>
              <a:rPr lang="fr-FR" b="1" dirty="0" smtClean="0">
                <a:solidFill>
                  <a:srgbClr val="CC0099"/>
                </a:solidFill>
                <a:latin typeface="Comic Sans MS" pitchFamily="66" charset="0"/>
              </a:rPr>
              <a:t>HD</a:t>
            </a:r>
            <a:r>
              <a:rPr lang="fr-FR" dirty="0" smtClean="0">
                <a:latin typeface="Comic Sans MS" pitchFamily="66" charset="0"/>
              </a:rPr>
              <a:t> = homme (possibilité d'héberger plusieurs vers adultes en même temps), sortie anale passive des segments mûrs avec les matières fécales </a:t>
            </a:r>
            <a:endParaRPr lang="fr-FR" b="1" dirty="0" smtClean="0">
              <a:latin typeface="Comic Sans MS" pitchFamily="66" charset="0"/>
            </a:endParaRPr>
          </a:p>
          <a:p>
            <a:pPr>
              <a:lnSpc>
                <a:spcPct val="80000"/>
              </a:lnSpc>
              <a:buNone/>
            </a:pPr>
            <a:endParaRPr lang="fr-FR" b="1" dirty="0" smtClean="0">
              <a:solidFill>
                <a:srgbClr val="CC0099"/>
              </a:solidFill>
              <a:latin typeface="Comic Sans MS" pitchFamily="66" charset="0"/>
            </a:endParaRPr>
          </a:p>
          <a:p>
            <a:pPr>
              <a:lnSpc>
                <a:spcPct val="80000"/>
              </a:lnSpc>
              <a:buNone/>
            </a:pPr>
            <a:r>
              <a:rPr lang="fr-FR" b="1" dirty="0" smtClean="0">
                <a:solidFill>
                  <a:srgbClr val="CC0099"/>
                </a:solidFill>
                <a:latin typeface="Comic Sans MS" pitchFamily="66" charset="0"/>
              </a:rPr>
              <a:t>HI</a:t>
            </a:r>
            <a:r>
              <a:rPr lang="fr-FR" dirty="0" smtClean="0">
                <a:latin typeface="Comic Sans MS" pitchFamily="66" charset="0"/>
              </a:rPr>
              <a:t> = porc; larve cysticerque = </a:t>
            </a:r>
            <a:r>
              <a:rPr lang="fr-FR" i="1" dirty="0" err="1" smtClean="0">
                <a:solidFill>
                  <a:schemeClr val="accent2"/>
                </a:solidFill>
                <a:latin typeface="Comic Sans MS" pitchFamily="66" charset="0"/>
              </a:rPr>
              <a:t>Cysticercus</a:t>
            </a:r>
            <a:r>
              <a:rPr lang="fr-FR" i="1" dirty="0" smtClean="0">
                <a:solidFill>
                  <a:schemeClr val="accent2"/>
                </a:solidFill>
                <a:latin typeface="Comic Sans MS" pitchFamily="66" charset="0"/>
              </a:rPr>
              <a:t> </a:t>
            </a:r>
            <a:r>
              <a:rPr lang="fr-FR" i="1" dirty="0" err="1" smtClean="0">
                <a:solidFill>
                  <a:schemeClr val="accent2"/>
                </a:solidFill>
                <a:latin typeface="Comic Sans MS" pitchFamily="66" charset="0"/>
              </a:rPr>
              <a:t>cellulosae</a:t>
            </a:r>
            <a:endParaRPr lang="fr-FR" dirty="0" smtClean="0">
              <a:solidFill>
                <a:schemeClr val="accent2"/>
              </a:solidFill>
              <a:latin typeface="Comic Sans MS" pitchFamily="66" charset="0"/>
            </a:endParaRPr>
          </a:p>
          <a:p>
            <a:pPr>
              <a:lnSpc>
                <a:spcPct val="80000"/>
              </a:lnSpc>
            </a:pPr>
            <a:endParaRPr lang="fr-FR" dirty="0" smtClean="0">
              <a:latin typeface="Comic Sans MS" pitchFamily="66" charset="0"/>
            </a:endParaRPr>
          </a:p>
          <a:p>
            <a:pPr>
              <a:lnSpc>
                <a:spcPct val="80000"/>
              </a:lnSpc>
            </a:pPr>
            <a:r>
              <a:rPr lang="fr-FR" dirty="0" smtClean="0">
                <a:latin typeface="Comic Sans MS" pitchFamily="66" charset="0"/>
              </a:rPr>
              <a:t>L</a:t>
            </a:r>
            <a:r>
              <a:rPr lang="fr-FR" b="1" dirty="0" smtClean="0">
                <a:solidFill>
                  <a:srgbClr val="FF0000"/>
                </a:solidFill>
                <a:latin typeface="Comic Sans MS" pitchFamily="66" charset="0"/>
              </a:rPr>
              <a:t>’homme</a:t>
            </a:r>
            <a:r>
              <a:rPr lang="fr-FR" dirty="0" smtClean="0">
                <a:latin typeface="Comic Sans MS" pitchFamily="66" charset="0"/>
              </a:rPr>
              <a:t> s’infeste par :</a:t>
            </a:r>
          </a:p>
          <a:p>
            <a:pPr>
              <a:lnSpc>
                <a:spcPct val="80000"/>
              </a:lnSpc>
            </a:pPr>
            <a:endParaRPr lang="fr-FR" dirty="0" smtClean="0">
              <a:latin typeface="Comic Sans MS" pitchFamily="66" charset="0"/>
            </a:endParaRPr>
          </a:p>
          <a:p>
            <a:pPr>
              <a:lnSpc>
                <a:spcPct val="80000"/>
              </a:lnSpc>
              <a:buNone/>
            </a:pPr>
            <a:r>
              <a:rPr lang="fr-FR" dirty="0" smtClean="0">
                <a:latin typeface="Comic Sans MS" pitchFamily="66" charset="0"/>
              </a:rPr>
              <a:t>- Consommation de viande de porc parasité par la larve cysticerque : il est alors </a:t>
            </a:r>
            <a:r>
              <a:rPr lang="fr-FR" b="1" dirty="0" smtClean="0">
                <a:solidFill>
                  <a:srgbClr val="FF0000"/>
                </a:solidFill>
                <a:latin typeface="Comic Sans MS" pitchFamily="66" charset="0"/>
              </a:rPr>
              <a:t>HD</a:t>
            </a:r>
            <a:r>
              <a:rPr lang="fr-FR" dirty="0" smtClean="0">
                <a:latin typeface="Comic Sans MS" pitchFamily="66" charset="0"/>
                <a:sym typeface="Wingdings" pitchFamily="2" charset="2"/>
              </a:rPr>
              <a:t> </a:t>
            </a:r>
            <a:r>
              <a:rPr lang="fr-FR" dirty="0" err="1" smtClean="0">
                <a:latin typeface="Comic Sans MS" pitchFamily="66" charset="0"/>
                <a:sym typeface="Wingdings" pitchFamily="2" charset="2"/>
              </a:rPr>
              <a:t>Taeniasis</a:t>
            </a:r>
            <a:endParaRPr lang="fr-FR" dirty="0" smtClean="0">
              <a:latin typeface="Comic Sans MS" pitchFamily="66" charset="0"/>
            </a:endParaRPr>
          </a:p>
          <a:p>
            <a:pPr>
              <a:lnSpc>
                <a:spcPct val="80000"/>
              </a:lnSpc>
            </a:pPr>
            <a:endParaRPr lang="fr-FR" dirty="0" smtClean="0">
              <a:latin typeface="Comic Sans MS" pitchFamily="66" charset="0"/>
            </a:endParaRPr>
          </a:p>
          <a:p>
            <a:pPr>
              <a:lnSpc>
                <a:spcPct val="80000"/>
              </a:lnSpc>
              <a:buNone/>
            </a:pPr>
            <a:r>
              <a:rPr lang="fr-FR" dirty="0" smtClean="0">
                <a:latin typeface="Comic Sans MS" pitchFamily="66" charset="0"/>
              </a:rPr>
              <a:t>- ingestion d'</a:t>
            </a:r>
            <a:r>
              <a:rPr lang="fr-FR" dirty="0" err="1" smtClean="0">
                <a:latin typeface="Comic Sans MS" pitchFamily="66" charset="0"/>
              </a:rPr>
              <a:t>embryophores</a:t>
            </a:r>
            <a:r>
              <a:rPr lang="fr-FR" dirty="0" smtClean="0">
                <a:latin typeface="Comic Sans MS" pitchFamily="66" charset="0"/>
              </a:rPr>
              <a:t> d'origine humaine ou digestion des segments mûrs dans la lumière intestinale : il est alors </a:t>
            </a:r>
            <a:r>
              <a:rPr lang="fr-FR" b="1" dirty="0" smtClean="0">
                <a:solidFill>
                  <a:srgbClr val="FF0000"/>
                </a:solidFill>
                <a:latin typeface="Comic Sans MS" pitchFamily="66" charset="0"/>
              </a:rPr>
              <a:t>HI</a:t>
            </a:r>
            <a:r>
              <a:rPr lang="fr-FR" dirty="0" smtClean="0">
                <a:latin typeface="Comic Sans MS" pitchFamily="66" charset="0"/>
              </a:rPr>
              <a:t> </a:t>
            </a:r>
            <a:r>
              <a:rPr lang="fr-FR" dirty="0" smtClean="0">
                <a:latin typeface="Comic Sans MS" pitchFamily="66" charset="0"/>
                <a:sym typeface="Wingdings" pitchFamily="2" charset="2"/>
              </a:rPr>
              <a:t> </a:t>
            </a:r>
            <a:r>
              <a:rPr lang="fr-FR" dirty="0" smtClean="0">
                <a:latin typeface="Comic Sans MS" pitchFamily="66" charset="0"/>
              </a:rPr>
              <a:t>cysticercose humaine </a:t>
            </a:r>
          </a:p>
          <a:p>
            <a:pPr>
              <a:buNone/>
            </a:pP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8229600" cy="1143000"/>
          </a:xfrm>
        </p:spPr>
        <p:txBody>
          <a:bodyPr/>
          <a:lstStyle/>
          <a:p>
            <a:r>
              <a:rPr lang="fr-FR" b="1" dirty="0" smtClean="0">
                <a:solidFill>
                  <a:srgbClr val="FF0000"/>
                </a:solidFill>
                <a:latin typeface="Comic Sans MS" pitchFamily="66" charset="0"/>
              </a:rPr>
              <a:t>Répartition géographique:</a:t>
            </a:r>
            <a:endParaRPr lang="fr-FR" dirty="0">
              <a:solidFill>
                <a:srgbClr val="FF0000"/>
              </a:solidFill>
              <a:latin typeface="Comic Sans MS" pitchFamily="66" charset="0"/>
            </a:endParaRPr>
          </a:p>
        </p:txBody>
      </p:sp>
      <p:sp>
        <p:nvSpPr>
          <p:cNvPr id="3" name="Espace réservé du contenu 2"/>
          <p:cNvSpPr>
            <a:spLocks noGrp="1"/>
          </p:cNvSpPr>
          <p:nvPr>
            <p:ph idx="1"/>
          </p:nvPr>
        </p:nvSpPr>
        <p:spPr/>
        <p:txBody>
          <a:bodyPr/>
          <a:lstStyle/>
          <a:p>
            <a:r>
              <a:rPr lang="fr-FR" i="1" dirty="0" smtClean="0">
                <a:latin typeface="Comic Sans MS" pitchFamily="66" charset="0"/>
              </a:rPr>
              <a:t>Tænia solium</a:t>
            </a:r>
            <a:r>
              <a:rPr lang="fr-FR" dirty="0" smtClean="0">
                <a:latin typeface="Comic Sans MS" pitchFamily="66" charset="0"/>
              </a:rPr>
              <a:t> est fréquent dans les pays tropicaux (Madagascar, Amérique du Sud, extrême orient),</a:t>
            </a:r>
          </a:p>
          <a:p>
            <a:pPr>
              <a:buFont typeface="Wingdings" pitchFamily="2" charset="2"/>
              <a:buNone/>
            </a:pPr>
            <a:r>
              <a:rPr lang="fr-FR" dirty="0" smtClean="0">
                <a:latin typeface="Comic Sans MS" pitchFamily="66" charset="0"/>
              </a:rPr>
              <a:t>	 présent aussi dans </a:t>
            </a:r>
            <a:r>
              <a:rPr lang="fr-FR" dirty="0" err="1" smtClean="0">
                <a:latin typeface="Comic Sans MS" pitchFamily="66" charset="0"/>
              </a:rPr>
              <a:t>qques</a:t>
            </a:r>
            <a:r>
              <a:rPr lang="fr-FR" dirty="0" smtClean="0">
                <a:latin typeface="Comic Sans MS" pitchFamily="66" charset="0"/>
              </a:rPr>
              <a:t> pays d’</a:t>
            </a:r>
            <a:r>
              <a:rPr lang="fr-FR" dirty="0" err="1" smtClean="0">
                <a:latin typeface="Comic Sans MS" pitchFamily="66" charset="0"/>
              </a:rPr>
              <a:t>europe</a:t>
            </a:r>
            <a:r>
              <a:rPr lang="fr-FR" dirty="0" smtClean="0">
                <a:latin typeface="Comic Sans MS" pitchFamily="66" charset="0"/>
              </a:rPr>
              <a:t> (Italie, Espagne, pays de l’est)</a:t>
            </a:r>
          </a:p>
          <a:p>
            <a:endParaRPr lang="fr-FR" dirty="0" smtClean="0">
              <a:latin typeface="Comic Sans MS" pitchFamily="66" charset="0"/>
            </a:endParaRPr>
          </a:p>
          <a:p>
            <a:r>
              <a:rPr lang="fr-FR" dirty="0" smtClean="0">
                <a:latin typeface="Comic Sans MS" pitchFamily="66" charset="0"/>
              </a:rPr>
              <a:t>Pas ou peu de </a:t>
            </a:r>
            <a:r>
              <a:rPr lang="fr-FR" i="1" dirty="0" err="1" smtClean="0">
                <a:latin typeface="Comic Sans MS" pitchFamily="66" charset="0"/>
              </a:rPr>
              <a:t>Taenia</a:t>
            </a:r>
            <a:r>
              <a:rPr lang="fr-FR" i="1" dirty="0" smtClean="0">
                <a:latin typeface="Comic Sans MS" pitchFamily="66" charset="0"/>
              </a:rPr>
              <a:t> solium</a:t>
            </a:r>
            <a:r>
              <a:rPr lang="fr-FR" dirty="0" smtClean="0">
                <a:latin typeface="Comic Sans MS" pitchFamily="66" charset="0"/>
              </a:rPr>
              <a:t> dans les pays musulmans </a:t>
            </a:r>
          </a:p>
        </p:txBody>
      </p:sp>
      <p:pic>
        <p:nvPicPr>
          <p:cNvPr id="4" name="Picture 2" descr="http://www.stanford.edu/group/parasites/ParaSites2001/neurocysticercosis/dancingpig.gif"/>
          <p:cNvPicPr>
            <a:picLocks noChangeAspect="1" noChangeArrowheads="1" noCrop="1"/>
          </p:cNvPicPr>
          <p:nvPr/>
        </p:nvPicPr>
        <p:blipFill>
          <a:blip r:embed="rId2" cstate="print"/>
          <a:srcRect/>
          <a:stretch>
            <a:fillRect/>
          </a:stretch>
        </p:blipFill>
        <p:spPr bwMode="auto">
          <a:xfrm>
            <a:off x="7072298" y="260648"/>
            <a:ext cx="2071702" cy="142876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476672"/>
            <a:ext cx="4285710" cy="5590975"/>
          </a:xfrm>
        </p:spPr>
        <p:txBody>
          <a:bodyPr>
            <a:normAutofit lnSpcReduction="10000"/>
          </a:bodyPr>
          <a:lstStyle/>
          <a:p>
            <a:pPr>
              <a:lnSpc>
                <a:spcPct val="90000"/>
              </a:lnSpc>
              <a:buNone/>
            </a:pPr>
            <a:r>
              <a:rPr lang="fr-FR" b="1" dirty="0" smtClean="0">
                <a:solidFill>
                  <a:srgbClr val="CC0099"/>
                </a:solidFill>
                <a:latin typeface="Comic Sans MS" pitchFamily="66" charset="0"/>
              </a:rPr>
              <a:t>              </a:t>
            </a:r>
            <a:r>
              <a:rPr lang="fr-FR" b="1" i="1" dirty="0" err="1" smtClean="0">
                <a:solidFill>
                  <a:srgbClr val="FF0000"/>
                </a:solidFill>
                <a:latin typeface="Comic Sans MS" pitchFamily="66" charset="0"/>
              </a:rPr>
              <a:t>Hymenolepis</a:t>
            </a:r>
            <a:r>
              <a:rPr lang="fr-FR" b="1" i="1" dirty="0" smtClean="0">
                <a:solidFill>
                  <a:srgbClr val="FF0000"/>
                </a:solidFill>
                <a:latin typeface="Comic Sans MS" pitchFamily="66" charset="0"/>
              </a:rPr>
              <a:t> nana</a:t>
            </a:r>
          </a:p>
          <a:p>
            <a:pPr>
              <a:lnSpc>
                <a:spcPct val="90000"/>
              </a:lnSpc>
              <a:buNone/>
            </a:pPr>
            <a:r>
              <a:rPr lang="fr-FR" b="1" dirty="0" smtClean="0">
                <a:solidFill>
                  <a:srgbClr val="CC0099"/>
                </a:solidFill>
                <a:latin typeface="Comic Sans MS" pitchFamily="66" charset="0"/>
              </a:rPr>
              <a:t> </a:t>
            </a:r>
            <a:endParaRPr lang="fr-FR" b="1" dirty="0" smtClean="0">
              <a:solidFill>
                <a:srgbClr val="CC0099"/>
              </a:solidFill>
              <a:latin typeface="Comic Sans MS" pitchFamily="66" charset="0"/>
              <a:hlinkClick r:id="rId2"/>
            </a:endParaRPr>
          </a:p>
          <a:p>
            <a:pPr>
              <a:lnSpc>
                <a:spcPct val="90000"/>
              </a:lnSpc>
            </a:pPr>
            <a:r>
              <a:rPr lang="fr-FR" b="1" dirty="0" smtClean="0">
                <a:solidFill>
                  <a:srgbClr val="3333FF"/>
                </a:solidFill>
                <a:latin typeface="Comic Sans MS" pitchFamily="66" charset="0"/>
              </a:rPr>
              <a:t>Adulte</a:t>
            </a:r>
            <a:r>
              <a:rPr lang="fr-FR" dirty="0" smtClean="0">
                <a:latin typeface="Comic Sans MS" pitchFamily="66" charset="0"/>
              </a:rPr>
              <a:t> : C’est  le plus petit cestode parasitant l’intestin de l’homme 10 à 30 mm x 1 mm</a:t>
            </a:r>
          </a:p>
          <a:p>
            <a:pPr>
              <a:lnSpc>
                <a:spcPct val="90000"/>
              </a:lnSpc>
            </a:pPr>
            <a:r>
              <a:rPr lang="fr-FR" dirty="0" smtClean="0">
                <a:latin typeface="Comic Sans MS" pitchFamily="66" charset="0"/>
              </a:rPr>
              <a:t>scolex : 4 ventouses et rostre court, rétractile armé d’une couronne de  crochets; </a:t>
            </a:r>
          </a:p>
          <a:p>
            <a:pPr>
              <a:lnSpc>
                <a:spcPct val="90000"/>
              </a:lnSpc>
            </a:pPr>
            <a:r>
              <a:rPr lang="fr-FR" dirty="0" smtClean="0">
                <a:latin typeface="Comic Sans MS" pitchFamily="66" charset="0"/>
              </a:rPr>
              <a:t>Le strobile environ 200 anneaux</a:t>
            </a:r>
          </a:p>
          <a:p>
            <a:pPr>
              <a:lnSpc>
                <a:spcPct val="90000"/>
              </a:lnSpc>
            </a:pPr>
            <a:endParaRPr lang="fr-FR" b="1" dirty="0" smtClean="0">
              <a:latin typeface="Comic Sans MS" pitchFamily="66" charset="0"/>
            </a:endParaRPr>
          </a:p>
          <a:p>
            <a:pPr>
              <a:buNone/>
            </a:pPr>
            <a:endParaRPr lang="fr-FR" dirty="0"/>
          </a:p>
        </p:txBody>
      </p:sp>
      <p:pic>
        <p:nvPicPr>
          <p:cNvPr id="5" name="Picture 13" descr="nana_adult_1"/>
          <p:cNvPicPr>
            <a:picLocks noGrp="1" noChangeAspect="1" noChangeArrowheads="1"/>
          </p:cNvPicPr>
          <p:nvPr>
            <p:ph sz="half" idx="2"/>
          </p:nvPr>
        </p:nvPicPr>
        <p:blipFill>
          <a:blip r:embed="rId3" cstate="print"/>
          <a:srcRect/>
          <a:stretch>
            <a:fillRect/>
          </a:stretch>
        </p:blipFill>
        <p:spPr>
          <a:xfrm>
            <a:off x="4786314" y="1428736"/>
            <a:ext cx="4038600" cy="1375010"/>
          </a:xfrm>
        </p:spPr>
      </p:pic>
      <p:pic>
        <p:nvPicPr>
          <p:cNvPr id="6" name="Picture 7" descr="H"/>
          <p:cNvPicPr>
            <a:picLocks noChangeAspect="1" noChangeArrowheads="1"/>
          </p:cNvPicPr>
          <p:nvPr/>
        </p:nvPicPr>
        <p:blipFill>
          <a:blip r:embed="rId4" cstate="print"/>
          <a:srcRect/>
          <a:stretch>
            <a:fillRect/>
          </a:stretch>
        </p:blipFill>
        <p:spPr>
          <a:xfrm>
            <a:off x="7437437" y="3857628"/>
            <a:ext cx="1706563" cy="2714644"/>
          </a:xfrm>
          <a:prstGeom prst="rect">
            <a:avLst/>
          </a:prstGeom>
        </p:spPr>
      </p:pic>
      <p:pic>
        <p:nvPicPr>
          <p:cNvPr id="7" name="Picture 10" descr="http://www.thelifetree.com/images/dwarftapeworms03.jpg"/>
          <p:cNvPicPr>
            <a:picLocks noChangeAspect="1" noChangeArrowheads="1"/>
          </p:cNvPicPr>
          <p:nvPr/>
        </p:nvPicPr>
        <p:blipFill>
          <a:blip r:embed="rId5" cstate="print"/>
          <a:srcRect/>
          <a:stretch>
            <a:fillRect/>
          </a:stretch>
        </p:blipFill>
        <p:spPr bwMode="auto">
          <a:xfrm>
            <a:off x="4572000" y="3857628"/>
            <a:ext cx="2857488" cy="271462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28596" y="357166"/>
            <a:ext cx="4038600" cy="5867860"/>
          </a:xfrm>
        </p:spPr>
        <p:txBody>
          <a:bodyPr>
            <a:normAutofit/>
          </a:bodyPr>
          <a:lstStyle/>
          <a:p>
            <a:pPr>
              <a:buNone/>
            </a:pPr>
            <a:endParaRPr lang="fr-FR" dirty="0" smtClean="0"/>
          </a:p>
          <a:p>
            <a:pPr>
              <a:buNone/>
            </a:pPr>
            <a:r>
              <a:rPr lang="fr-FR" sz="2600" dirty="0" smtClean="0">
                <a:latin typeface="Comic Sans MS" pitchFamily="66" charset="0"/>
              </a:rPr>
              <a:t>Les anneaux gravides se désintègrent avant de se séparer du corps. On ne retrouve dans les selles que les œufs</a:t>
            </a:r>
            <a:endParaRPr lang="fr-FR" sz="2600" dirty="0" smtClean="0"/>
          </a:p>
          <a:p>
            <a:pPr>
              <a:buNone/>
            </a:pPr>
            <a:endParaRPr lang="fr-FR" sz="2600" dirty="0" smtClean="0"/>
          </a:p>
          <a:p>
            <a:pPr>
              <a:buNone/>
            </a:pPr>
            <a:endParaRPr lang="fr-FR" sz="2600" dirty="0" smtClean="0"/>
          </a:p>
          <a:p>
            <a:pPr>
              <a:buNone/>
            </a:pPr>
            <a:endParaRPr lang="fr-FR" sz="2600" dirty="0" smtClean="0"/>
          </a:p>
          <a:p>
            <a:pPr>
              <a:buNone/>
            </a:pPr>
            <a:endParaRPr lang="fr-FR" sz="2600" dirty="0" smtClean="0">
              <a:latin typeface="Comic Sans MS" pitchFamily="66" charset="0"/>
            </a:endParaRPr>
          </a:p>
          <a:p>
            <a:pPr>
              <a:buNone/>
            </a:pPr>
            <a:endParaRPr lang="fr-FR" sz="2600" dirty="0" smtClean="0">
              <a:latin typeface="Comic Sans MS" pitchFamily="66" charset="0"/>
            </a:endParaRPr>
          </a:p>
          <a:p>
            <a:pPr>
              <a:buNone/>
            </a:pPr>
            <a:endParaRPr lang="fr-FR" sz="2600" dirty="0" smtClean="0">
              <a:latin typeface="Comic Sans MS" pitchFamily="66" charset="0"/>
            </a:endParaRPr>
          </a:p>
          <a:p>
            <a:pPr>
              <a:buNone/>
            </a:pPr>
            <a:endParaRPr lang="fr-FR" sz="2600" dirty="0"/>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571472" y="3071810"/>
            <a:ext cx="4038600" cy="1955082"/>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rot="5400000">
            <a:off x="3679033" y="1393033"/>
            <a:ext cx="6858000" cy="4071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00034" y="357166"/>
            <a:ext cx="4038600" cy="5724984"/>
          </a:xfrm>
        </p:spPr>
        <p:txBody>
          <a:bodyPr>
            <a:normAutofit/>
          </a:bodyPr>
          <a:lstStyle/>
          <a:p>
            <a:pPr>
              <a:buNone/>
            </a:pPr>
            <a:r>
              <a:rPr lang="fr-FR" b="1" dirty="0">
                <a:solidFill>
                  <a:srgbClr val="FF0000"/>
                </a:solidFill>
                <a:latin typeface="Comic Sans MS" pitchFamily="66" charset="0"/>
              </a:rPr>
              <a:t>Œuf : </a:t>
            </a:r>
            <a:r>
              <a:rPr lang="fr-FR" b="1" dirty="0" smtClean="0">
                <a:latin typeface="Comic Sans MS" pitchFamily="66" charset="0"/>
              </a:rPr>
              <a:t>45</a:t>
            </a:r>
            <a:r>
              <a:rPr lang="el-GR" b="1" dirty="0">
                <a:latin typeface="Comic Sans MS" pitchFamily="66" charset="0"/>
              </a:rPr>
              <a:t>μ</a:t>
            </a:r>
            <a:r>
              <a:rPr lang="fr-FR" b="1" dirty="0">
                <a:latin typeface="Comic Sans MS" pitchFamily="66" charset="0"/>
              </a:rPr>
              <a:t>m, </a:t>
            </a:r>
            <a:r>
              <a:rPr lang="fr-FR" b="1" dirty="0" smtClean="0">
                <a:latin typeface="Comic Sans MS" pitchFamily="66" charset="0"/>
              </a:rPr>
              <a:t>embryon hexacanthe </a:t>
            </a:r>
            <a:r>
              <a:rPr lang="fr-FR" b="1" dirty="0">
                <a:latin typeface="Comic Sans MS" pitchFamily="66" charset="0"/>
              </a:rPr>
              <a:t>coque interne </a:t>
            </a:r>
            <a:r>
              <a:rPr lang="fr-FR" b="1" dirty="0" smtClean="0">
                <a:latin typeface="Comic Sans MS" pitchFamily="66" charset="0"/>
              </a:rPr>
              <a:t> </a:t>
            </a:r>
            <a:r>
              <a:rPr lang="fr-FR" b="1" dirty="0">
                <a:latin typeface="Comic Sans MS" pitchFamily="66" charset="0"/>
              </a:rPr>
              <a:t>à deux mamelons polaires, filaments apicaux entre les 2 membranes</a:t>
            </a:r>
            <a:endParaRPr lang="en-US" b="1" dirty="0">
              <a:latin typeface="Comic Sans MS" pitchFamily="66" charset="0"/>
            </a:endParaRPr>
          </a:p>
          <a:p>
            <a:pPr>
              <a:buNone/>
            </a:pPr>
            <a:endParaRPr lang="fr-FR" dirty="0"/>
          </a:p>
        </p:txBody>
      </p:sp>
      <p:pic>
        <p:nvPicPr>
          <p:cNvPr id="5" name="Picture 7" descr="Hymenolepis diminuta egg"/>
          <p:cNvPicPr>
            <a:picLocks noGrp="1" noChangeAspect="1" noChangeArrowheads="1"/>
          </p:cNvPicPr>
          <p:nvPr>
            <p:ph sz="half" idx="2"/>
          </p:nvPr>
        </p:nvPicPr>
        <p:blipFill>
          <a:blip r:embed="rId2" cstate="print"/>
          <a:srcRect/>
          <a:stretch>
            <a:fillRect/>
          </a:stretch>
        </p:blipFill>
        <p:spPr>
          <a:xfrm>
            <a:off x="5000628" y="357166"/>
            <a:ext cx="3786214" cy="3000396"/>
          </a:xfrm>
          <a:noFill/>
          <a:ln/>
        </p:spPr>
      </p:pic>
      <p:pic>
        <p:nvPicPr>
          <p:cNvPr id="7" name="Picture 2"/>
          <p:cNvPicPr>
            <a:picLocks noChangeAspect="1" noChangeArrowheads="1"/>
          </p:cNvPicPr>
          <p:nvPr/>
        </p:nvPicPr>
        <p:blipFill>
          <a:blip r:embed="rId3" cstate="print"/>
          <a:srcRect/>
          <a:stretch>
            <a:fillRect/>
          </a:stretch>
        </p:blipFill>
        <p:spPr bwMode="auto">
          <a:xfrm>
            <a:off x="5000628" y="3786190"/>
            <a:ext cx="3643338"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500298" y="285728"/>
            <a:ext cx="4429156" cy="584775"/>
          </a:xfrm>
          <a:prstGeom prst="rect">
            <a:avLst/>
          </a:prstGeom>
          <a:noFill/>
        </p:spPr>
        <p:txBody>
          <a:bodyPr wrap="square" rtlCol="0">
            <a:spAutoFit/>
          </a:bodyPr>
          <a:lstStyle/>
          <a:p>
            <a:r>
              <a:rPr lang="fr-FR" sz="3200" b="1" i="1" dirty="0" err="1" smtClean="0"/>
              <a:t>Hymenolepis</a:t>
            </a:r>
            <a:r>
              <a:rPr lang="fr-FR" sz="3200" b="1" i="1" dirty="0" smtClean="0"/>
              <a:t> nana</a:t>
            </a:r>
            <a:endParaRPr lang="fr-FR" sz="3200" dirty="0"/>
          </a:p>
        </p:txBody>
      </p:sp>
      <p:pic>
        <p:nvPicPr>
          <p:cNvPr id="4" name="Image 1" descr="H114.jpg"/>
          <p:cNvPicPr>
            <a:picLocks noChangeAspect="1"/>
          </p:cNvPicPr>
          <p:nvPr/>
        </p:nvPicPr>
        <p:blipFill>
          <a:blip r:embed="rId2" cstate="print"/>
          <a:srcRect l="2539" t="1258" r="1660" b="2576"/>
          <a:stretch>
            <a:fillRect/>
          </a:stretch>
        </p:blipFill>
        <p:spPr bwMode="auto">
          <a:xfrm>
            <a:off x="285720" y="1285860"/>
            <a:ext cx="4214842" cy="5214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1" descr="H090.jpg"/>
          <p:cNvPicPr>
            <a:picLocks noChangeAspect="1"/>
          </p:cNvPicPr>
          <p:nvPr/>
        </p:nvPicPr>
        <p:blipFill>
          <a:blip r:embed="rId3" cstate="print"/>
          <a:srcRect l="1660" t="2576" r="1660" b="2576"/>
          <a:stretch>
            <a:fillRect/>
          </a:stretch>
        </p:blipFill>
        <p:spPr bwMode="auto">
          <a:xfrm>
            <a:off x="4714876" y="1285860"/>
            <a:ext cx="4214842" cy="5214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ZoneTexte 5"/>
          <p:cNvSpPr txBox="1"/>
          <p:nvPr/>
        </p:nvSpPr>
        <p:spPr>
          <a:xfrm>
            <a:off x="4929190" y="2143116"/>
            <a:ext cx="107157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Chalazes</a:t>
            </a:r>
            <a:endParaRPr lang="fr-FR" dirty="0"/>
          </a:p>
        </p:txBody>
      </p:sp>
      <p:cxnSp>
        <p:nvCxnSpPr>
          <p:cNvPr id="7" name="Connecteur droit avec flèche 6"/>
          <p:cNvCxnSpPr/>
          <p:nvPr/>
        </p:nvCxnSpPr>
        <p:spPr>
          <a:xfrm>
            <a:off x="5143504" y="2571744"/>
            <a:ext cx="1285885" cy="5593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ZoneTexte 7"/>
          <p:cNvSpPr txBox="1"/>
          <p:nvPr/>
        </p:nvSpPr>
        <p:spPr>
          <a:xfrm>
            <a:off x="357158" y="6000768"/>
            <a:ext cx="82426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2-6 cm</a:t>
            </a:r>
            <a:endParaRPr lang="fr-FR" dirty="0"/>
          </a:p>
        </p:txBody>
      </p:sp>
      <p:sp>
        <p:nvSpPr>
          <p:cNvPr id="11" name="ZoneTexte 10"/>
          <p:cNvSpPr txBox="1"/>
          <p:nvPr/>
        </p:nvSpPr>
        <p:spPr>
          <a:xfrm>
            <a:off x="4786314" y="6000768"/>
            <a:ext cx="78258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40 µm</a:t>
            </a:r>
            <a:endParaRPr lang="fr-FR"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857488" y="428604"/>
            <a:ext cx="3208336" cy="857256"/>
          </a:xfrm>
          <a:prstGeom prst="round2Same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just"/>
            <a:r>
              <a:rPr lang="fr-FR" sz="2800" b="1" dirty="0" smtClean="0">
                <a:solidFill>
                  <a:srgbClr val="FF0000"/>
                </a:solidFill>
              </a:rPr>
              <a:t>     PLATHELMINTHES </a:t>
            </a:r>
            <a:r>
              <a:rPr lang="fr-FR" sz="2800" dirty="0" smtClean="0">
                <a:solidFill>
                  <a:schemeClr val="tx1"/>
                </a:solidFill>
                <a:latin typeface="Arial" pitchFamily="34" charset="0"/>
                <a:cs typeface="Arial" pitchFamily="34" charset="0"/>
              </a:rPr>
              <a:t> </a:t>
            </a:r>
            <a:endParaRPr lang="fr-FR" sz="2800" dirty="0">
              <a:solidFill>
                <a:schemeClr val="tx1"/>
              </a:solidFill>
            </a:endParaRPr>
          </a:p>
        </p:txBody>
      </p:sp>
      <p:sp>
        <p:nvSpPr>
          <p:cNvPr id="3" name="Espace réservé du contenu 2"/>
          <p:cNvSpPr>
            <a:spLocks noGrp="1"/>
          </p:cNvSpPr>
          <p:nvPr>
            <p:ph idx="1"/>
          </p:nvPr>
        </p:nvSpPr>
        <p:spPr>
          <a:xfrm>
            <a:off x="636712" y="1700808"/>
            <a:ext cx="8507288" cy="4781128"/>
          </a:xfrm>
        </p:spPr>
        <p:txBody>
          <a:bodyPr>
            <a:normAutofit fontScale="92500" lnSpcReduction="20000"/>
          </a:bodyPr>
          <a:lstStyle/>
          <a:p>
            <a:pPr>
              <a:lnSpc>
                <a:spcPct val="110000"/>
              </a:lnSpc>
              <a:buFont typeface="Wingdings" pitchFamily="2" charset="2"/>
              <a:buChar char="§"/>
            </a:pPr>
            <a:r>
              <a:rPr lang="fr-FR" sz="2000" dirty="0" smtClean="0">
                <a:latin typeface="Arial" pitchFamily="34" charset="0"/>
                <a:cs typeface="Arial" pitchFamily="34" charset="0"/>
              </a:rPr>
              <a:t>Corps aplati </a:t>
            </a:r>
            <a:r>
              <a:rPr lang="fr-FR" sz="2000" dirty="0" err="1" smtClean="0">
                <a:latin typeface="Arial" pitchFamily="34" charset="0"/>
                <a:cs typeface="Arial" pitchFamily="34" charset="0"/>
              </a:rPr>
              <a:t>dorso</a:t>
            </a:r>
            <a:r>
              <a:rPr lang="fr-FR" sz="2000" dirty="0" smtClean="0">
                <a:latin typeface="Arial" pitchFamily="34" charset="0"/>
                <a:cs typeface="Arial" pitchFamily="34" charset="0"/>
              </a:rPr>
              <a:t>-</a:t>
            </a:r>
            <a:r>
              <a:rPr lang="fr-FR" sz="2000" dirty="0" err="1" smtClean="0">
                <a:latin typeface="Arial" pitchFamily="34" charset="0"/>
                <a:cs typeface="Arial" pitchFamily="34" charset="0"/>
              </a:rPr>
              <a:t>ventralement</a:t>
            </a:r>
            <a:endParaRPr lang="fr-FR" sz="2000" dirty="0" smtClean="0">
              <a:latin typeface="Arial" pitchFamily="34" charset="0"/>
              <a:cs typeface="Arial" pitchFamily="34" charset="0"/>
            </a:endParaRPr>
          </a:p>
          <a:p>
            <a:pPr>
              <a:lnSpc>
                <a:spcPct val="110000"/>
              </a:lnSpc>
              <a:buFont typeface="Wingdings" pitchFamily="2" charset="2"/>
              <a:buChar char="§"/>
            </a:pPr>
            <a:endParaRPr lang="fr-FR" sz="2000" dirty="0" smtClean="0">
              <a:latin typeface="Arial" pitchFamily="34" charset="0"/>
              <a:cs typeface="Arial" pitchFamily="34" charset="0"/>
            </a:endParaRPr>
          </a:p>
          <a:p>
            <a:pPr>
              <a:lnSpc>
                <a:spcPct val="110000"/>
              </a:lnSpc>
              <a:buFont typeface="Wingdings" pitchFamily="2" charset="2"/>
              <a:buChar char="§"/>
            </a:pPr>
            <a:r>
              <a:rPr lang="fr-FR" sz="2000" dirty="0" smtClean="0">
                <a:latin typeface="Arial" pitchFamily="34" charset="0"/>
                <a:cs typeface="Arial" pitchFamily="34" charset="0"/>
              </a:rPr>
              <a:t>Téguments mous déformables( échanges respiratoires et métaboliques) </a:t>
            </a:r>
          </a:p>
          <a:p>
            <a:pPr>
              <a:lnSpc>
                <a:spcPct val="110000"/>
              </a:lnSpc>
              <a:buFont typeface="Wingdings" pitchFamily="2" charset="2"/>
              <a:buChar char="§"/>
            </a:pPr>
            <a:endParaRPr lang="fr-FR" sz="2000" dirty="0" smtClean="0">
              <a:latin typeface="Arial" pitchFamily="34" charset="0"/>
              <a:cs typeface="Arial" pitchFamily="34" charset="0"/>
            </a:endParaRPr>
          </a:p>
          <a:p>
            <a:pPr>
              <a:lnSpc>
                <a:spcPct val="110000"/>
              </a:lnSpc>
              <a:buFont typeface="Wingdings" pitchFamily="2" charset="2"/>
              <a:buChar char="§"/>
            </a:pPr>
            <a:r>
              <a:rPr lang="fr-FR" sz="2000" dirty="0" smtClean="0">
                <a:latin typeface="Arial" pitchFamily="34" charset="0"/>
                <a:cs typeface="Arial" pitchFamily="34" charset="0"/>
              </a:rPr>
              <a:t>Cavité générale comblée par du mésenchyme</a:t>
            </a:r>
          </a:p>
          <a:p>
            <a:pPr>
              <a:lnSpc>
                <a:spcPct val="110000"/>
              </a:lnSpc>
              <a:buFont typeface="Wingdings" pitchFamily="2" charset="2"/>
              <a:buChar char="§"/>
            </a:pPr>
            <a:endParaRPr lang="fr-FR" sz="2000" dirty="0" smtClean="0">
              <a:latin typeface="Arial" pitchFamily="34" charset="0"/>
              <a:cs typeface="Arial" pitchFamily="34" charset="0"/>
            </a:endParaRPr>
          </a:p>
          <a:p>
            <a:pPr>
              <a:lnSpc>
                <a:spcPct val="110000"/>
              </a:lnSpc>
              <a:buFont typeface="Wingdings" pitchFamily="2" charset="2"/>
              <a:buChar char="§"/>
            </a:pPr>
            <a:r>
              <a:rPr lang="fr-FR" sz="2000" dirty="0" smtClean="0">
                <a:latin typeface="Arial" pitchFamily="34" charset="0"/>
                <a:cs typeface="Arial" pitchFamily="34" charset="0"/>
              </a:rPr>
              <a:t>Ganglions nerveux au niveau de la partie antérieure du corps d’ou part un réseau de cordons nerveux </a:t>
            </a:r>
          </a:p>
          <a:p>
            <a:pPr>
              <a:lnSpc>
                <a:spcPct val="110000"/>
              </a:lnSpc>
              <a:buFont typeface="Wingdings" pitchFamily="2" charset="2"/>
              <a:buChar char="§"/>
            </a:pPr>
            <a:endParaRPr lang="fr-FR" sz="2000" dirty="0" smtClean="0">
              <a:latin typeface="Arial" pitchFamily="34" charset="0"/>
              <a:cs typeface="Arial" pitchFamily="34" charset="0"/>
            </a:endParaRPr>
          </a:p>
          <a:p>
            <a:pPr>
              <a:lnSpc>
                <a:spcPct val="110000"/>
              </a:lnSpc>
              <a:buFont typeface="Wingdings" pitchFamily="2" charset="2"/>
              <a:buChar char="§"/>
            </a:pPr>
            <a:r>
              <a:rPr lang="fr-FR" sz="2000" dirty="0" smtClean="0">
                <a:latin typeface="Arial" pitchFamily="34" charset="0"/>
                <a:cs typeface="Arial" pitchFamily="34" charset="0"/>
              </a:rPr>
              <a:t>Appareils respiratoire et circulatoire absents</a:t>
            </a:r>
          </a:p>
          <a:p>
            <a:pPr>
              <a:lnSpc>
                <a:spcPct val="110000"/>
              </a:lnSpc>
              <a:buFont typeface="Wingdings" pitchFamily="2" charset="2"/>
              <a:buChar char="§"/>
            </a:pPr>
            <a:endParaRPr lang="fr-FR" sz="2000" dirty="0" smtClean="0">
              <a:latin typeface="Arial" pitchFamily="34" charset="0"/>
              <a:cs typeface="Arial" pitchFamily="34" charset="0"/>
            </a:endParaRPr>
          </a:p>
          <a:p>
            <a:pPr>
              <a:lnSpc>
                <a:spcPct val="110000"/>
              </a:lnSpc>
              <a:buFont typeface="Wingdings" pitchFamily="2" charset="2"/>
              <a:buChar char="§"/>
            </a:pPr>
            <a:r>
              <a:rPr lang="fr-FR" sz="2000" dirty="0" smtClean="0">
                <a:latin typeface="Arial" pitchFamily="34" charset="0"/>
                <a:cs typeface="Arial" pitchFamily="34" charset="0"/>
              </a:rPr>
              <a:t>Appareil excréteur: protonephridies et système tubulaire</a:t>
            </a:r>
          </a:p>
          <a:p>
            <a:pPr>
              <a:lnSpc>
                <a:spcPct val="110000"/>
              </a:lnSpc>
              <a:buFont typeface="Wingdings" pitchFamily="2" charset="2"/>
              <a:buChar char="§"/>
            </a:pPr>
            <a:endParaRPr lang="fr-FR" sz="2000" dirty="0" smtClean="0">
              <a:latin typeface="Arial" pitchFamily="34" charset="0"/>
              <a:cs typeface="Arial" pitchFamily="34" charset="0"/>
            </a:endParaRPr>
          </a:p>
          <a:p>
            <a:pPr>
              <a:lnSpc>
                <a:spcPct val="110000"/>
              </a:lnSpc>
              <a:buFont typeface="Wingdings" pitchFamily="2" charset="2"/>
              <a:buChar char="§"/>
            </a:pPr>
            <a:r>
              <a:rPr lang="fr-FR" sz="2000" dirty="0" smtClean="0">
                <a:latin typeface="Arial" pitchFamily="34" charset="0"/>
                <a:cs typeface="Arial" pitchFamily="34" charset="0"/>
              </a:rPr>
              <a:t>Appareil digestif absent(</a:t>
            </a:r>
            <a:r>
              <a:rPr lang="fr-FR" sz="2000" dirty="0" smtClean="0">
                <a:solidFill>
                  <a:srgbClr val="FF0000"/>
                </a:solidFill>
                <a:latin typeface="Arial" pitchFamily="34" charset="0"/>
                <a:cs typeface="Arial" pitchFamily="34" charset="0"/>
              </a:rPr>
              <a:t>cestodes</a:t>
            </a:r>
            <a:r>
              <a:rPr lang="fr-FR" sz="2000" dirty="0" smtClean="0">
                <a:latin typeface="Arial" pitchFamily="34" charset="0"/>
                <a:cs typeface="Arial" pitchFamily="34" charset="0"/>
              </a:rPr>
              <a:t>),incomplet(</a:t>
            </a:r>
            <a:r>
              <a:rPr lang="fr-FR" sz="2000" dirty="0" err="1" smtClean="0">
                <a:solidFill>
                  <a:srgbClr val="FF0000"/>
                </a:solidFill>
                <a:latin typeface="Arial" pitchFamily="34" charset="0"/>
                <a:cs typeface="Arial" pitchFamily="34" charset="0"/>
              </a:rPr>
              <a:t>trematodes</a:t>
            </a:r>
            <a:r>
              <a:rPr lang="fr-FR" sz="2000" dirty="0" smtClean="0">
                <a:solidFill>
                  <a:srgbClr val="FF0000"/>
                </a:solidFill>
                <a:latin typeface="Arial" pitchFamily="34" charset="0"/>
                <a:cs typeface="Arial" pitchFamily="34" charset="0"/>
              </a:rPr>
              <a:t>)</a:t>
            </a:r>
          </a:p>
          <a:p>
            <a:pPr>
              <a:buNone/>
            </a:pPr>
            <a:endParaRPr lang="fr-FR" sz="2000" dirty="0" smtClean="0">
              <a:latin typeface="Arial" pitchFamily="34" charset="0"/>
              <a:cs typeface="Arial" pitchFamily="34" charset="0"/>
            </a:endParaRPr>
          </a:p>
          <a:p>
            <a:pPr>
              <a:buNone/>
            </a:pPr>
            <a:endParaRPr lang="fr-FR" sz="2000" b="1" dirty="0">
              <a:latin typeface="Arial" pitchFamily="34" charset="0"/>
              <a:cs typeface="Arial" pitchFamily="34" charset="0"/>
            </a:endParaRPr>
          </a:p>
        </p:txBody>
      </p:sp>
      <p:sp>
        <p:nvSpPr>
          <p:cNvPr id="9" name="Espace réservé du numéro de diapositive 8"/>
          <p:cNvSpPr>
            <a:spLocks noGrp="1"/>
          </p:cNvSpPr>
          <p:nvPr>
            <p:ph type="sldNum" sz="quarter" idx="12"/>
          </p:nvPr>
        </p:nvSpPr>
        <p:spPr/>
        <p:txBody>
          <a:bodyPr/>
          <a:lstStyle/>
          <a:p>
            <a:fld id="{BDC1D984-7F89-4160-8274-BBC70D088F36}" type="slidenum">
              <a:rPr lang="fr-FR" smtClean="0"/>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357166"/>
            <a:ext cx="7772400" cy="5998394"/>
          </a:xfrm>
        </p:spPr>
        <p:txBody>
          <a:bodyPr>
            <a:normAutofit fontScale="92500" lnSpcReduction="10000"/>
          </a:bodyPr>
          <a:lstStyle/>
          <a:p>
            <a:pPr>
              <a:lnSpc>
                <a:spcPct val="80000"/>
              </a:lnSpc>
              <a:buNone/>
            </a:pPr>
            <a:r>
              <a:rPr lang="fr-FR" b="1" dirty="0" smtClean="0">
                <a:solidFill>
                  <a:srgbClr val="FF0000"/>
                </a:solidFill>
                <a:latin typeface="Comic Sans MS" pitchFamily="66" charset="0"/>
              </a:rPr>
              <a:t>Cycle direct court</a:t>
            </a:r>
          </a:p>
          <a:p>
            <a:pPr>
              <a:lnSpc>
                <a:spcPct val="80000"/>
              </a:lnSpc>
            </a:pPr>
            <a:r>
              <a:rPr lang="fr-FR" b="1" dirty="0" smtClean="0">
                <a:latin typeface="Comic Sans MS" pitchFamily="66" charset="0"/>
              </a:rPr>
              <a:t>HD</a:t>
            </a:r>
            <a:r>
              <a:rPr lang="fr-FR" dirty="0" smtClean="0">
                <a:latin typeface="Comic Sans MS" pitchFamily="66" charset="0"/>
              </a:rPr>
              <a:t> = homme, héberge plusieurs centaines de parasites. Les œufs émis dans les selles sont directement infestant. Avalés par l’homme, ils vont éclore dans le duodénum, libérant un embryon hexacanthe qui se fixe dans la muqueuse intestinale, se transforme en larve cysticercoide puis en adulte </a:t>
            </a:r>
          </a:p>
          <a:p>
            <a:pPr>
              <a:lnSpc>
                <a:spcPct val="80000"/>
              </a:lnSpc>
              <a:buNone/>
            </a:pPr>
            <a:endParaRPr lang="fr-FR" dirty="0" smtClean="0">
              <a:solidFill>
                <a:srgbClr val="FFFF00"/>
              </a:solidFill>
              <a:latin typeface="Comic Sans MS" pitchFamily="66" charset="0"/>
            </a:endParaRPr>
          </a:p>
          <a:p>
            <a:pPr>
              <a:lnSpc>
                <a:spcPct val="80000"/>
              </a:lnSpc>
              <a:buNone/>
            </a:pPr>
            <a:r>
              <a:rPr lang="fr-FR" dirty="0" smtClean="0">
                <a:solidFill>
                  <a:srgbClr val="FF0000"/>
                </a:solidFill>
                <a:latin typeface="Comic Sans MS" pitchFamily="66" charset="0"/>
              </a:rPr>
              <a:t>Cycle indirect occasionnel</a:t>
            </a:r>
            <a:endParaRPr lang="fr-FR" b="1" dirty="0" smtClean="0">
              <a:solidFill>
                <a:srgbClr val="FF0000"/>
              </a:solidFill>
              <a:latin typeface="Comic Sans MS" pitchFamily="66" charset="0"/>
            </a:endParaRPr>
          </a:p>
          <a:p>
            <a:pPr>
              <a:lnSpc>
                <a:spcPct val="80000"/>
              </a:lnSpc>
            </a:pPr>
            <a:r>
              <a:rPr lang="fr-FR" b="1" dirty="0" smtClean="0">
                <a:latin typeface="Comic Sans MS" pitchFamily="66" charset="0"/>
              </a:rPr>
              <a:t>HI</a:t>
            </a:r>
            <a:r>
              <a:rPr lang="fr-FR" dirty="0" smtClean="0">
                <a:latin typeface="Comic Sans MS" pitchFamily="66" charset="0"/>
              </a:rPr>
              <a:t> =arthropode (ver de farine, blatte, puce), l’</a:t>
            </a:r>
            <a:r>
              <a:rPr lang="fr-FR" dirty="0" err="1" smtClean="0">
                <a:latin typeface="Comic Sans MS" pitchFamily="66" charset="0"/>
              </a:rPr>
              <a:t>oeuf</a:t>
            </a:r>
            <a:r>
              <a:rPr lang="fr-FR" dirty="0" smtClean="0">
                <a:latin typeface="Comic Sans MS" pitchFamily="66" charset="0"/>
              </a:rPr>
              <a:t> est avalé par l’HI, va éclore et se transformer en larve cysticercoide. l’homme surtout l’enfant  s’infeste par ingestion accidentelle de tels arthropodes parasités.</a:t>
            </a:r>
          </a:p>
          <a:p>
            <a:pPr>
              <a:lnSpc>
                <a:spcPct val="80000"/>
              </a:lnSpc>
              <a:buNone/>
            </a:pPr>
            <a:endParaRPr lang="fr-FR" dirty="0" smtClean="0">
              <a:latin typeface="Comic Sans MS" pitchFamily="66" charset="0"/>
            </a:endParaRPr>
          </a:p>
          <a:p>
            <a:pPr>
              <a:buNone/>
            </a:pP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80528" y="0"/>
            <a:ext cx="9324528"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5686436" cy="914400"/>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fr-FR" b="1" dirty="0" smtClean="0">
                <a:solidFill>
                  <a:srgbClr val="FF0000"/>
                </a:solidFill>
                <a:latin typeface="Comic Sans MS" pitchFamily="66" charset="0"/>
              </a:rPr>
              <a:t>Diphyllobothrium latum</a:t>
            </a:r>
            <a:r>
              <a:rPr lang="fr-FR" b="1" dirty="0" smtClean="0">
                <a:solidFill>
                  <a:schemeClr val="tx1"/>
                </a:solidFill>
                <a:latin typeface="Comic Sans MS" pitchFamily="66" charset="0"/>
              </a:rPr>
              <a:t/>
            </a:r>
            <a:br>
              <a:rPr lang="fr-FR" b="1" dirty="0" smtClean="0">
                <a:solidFill>
                  <a:schemeClr val="tx1"/>
                </a:solidFill>
                <a:latin typeface="Comic Sans MS" pitchFamily="66" charset="0"/>
              </a:rPr>
            </a:br>
            <a:endParaRPr lang="fr-FR" b="1" dirty="0">
              <a:solidFill>
                <a:schemeClr val="tx1"/>
              </a:solidFill>
              <a:latin typeface="Comic Sans MS" pitchFamily="66" charset="0"/>
            </a:endParaRPr>
          </a:p>
        </p:txBody>
      </p:sp>
      <p:sp>
        <p:nvSpPr>
          <p:cNvPr id="3" name="Espace réservé du contenu 2"/>
          <p:cNvSpPr>
            <a:spLocks noGrp="1"/>
          </p:cNvSpPr>
          <p:nvPr>
            <p:ph sz="half" idx="1"/>
          </p:nvPr>
        </p:nvSpPr>
        <p:spPr>
          <a:xfrm>
            <a:off x="214282" y="1770501"/>
            <a:ext cx="4000528" cy="4873209"/>
          </a:xfrm>
        </p:spPr>
        <p:txBody>
          <a:bodyPr>
            <a:normAutofit fontScale="85000" lnSpcReduction="20000"/>
          </a:bodyPr>
          <a:lstStyle/>
          <a:p>
            <a:pPr>
              <a:buNone/>
            </a:pPr>
            <a:r>
              <a:rPr lang="fr-FR" sz="3600" b="1" dirty="0" smtClean="0">
                <a:solidFill>
                  <a:srgbClr val="CC0099"/>
                </a:solidFill>
                <a:latin typeface="Comic Sans MS" pitchFamily="66" charset="0"/>
              </a:rPr>
              <a:t>Morphologie</a:t>
            </a:r>
            <a:r>
              <a:rPr lang="fr-FR" sz="3600" b="1" dirty="0">
                <a:solidFill>
                  <a:srgbClr val="CC0099"/>
                </a:solidFill>
                <a:latin typeface="Comic Sans MS" pitchFamily="66" charset="0"/>
              </a:rPr>
              <a:t>: </a:t>
            </a:r>
            <a:endParaRPr lang="fr-FR" sz="3600" b="1" dirty="0" smtClean="0">
              <a:solidFill>
                <a:srgbClr val="CC0099"/>
              </a:solidFill>
              <a:latin typeface="Comic Sans MS" pitchFamily="66" charset="0"/>
            </a:endParaRPr>
          </a:p>
          <a:p>
            <a:pPr>
              <a:buNone/>
            </a:pPr>
            <a:r>
              <a:rPr lang="fr-FR" dirty="0" smtClean="0">
                <a:latin typeface="Comic Sans MS" pitchFamily="66" charset="0"/>
              </a:rPr>
              <a:t>-Cestode de </a:t>
            </a:r>
            <a:r>
              <a:rPr lang="fr-FR" dirty="0" err="1" smtClean="0">
                <a:latin typeface="Comic Sans MS" pitchFamily="66" charset="0"/>
              </a:rPr>
              <a:t>grde</a:t>
            </a:r>
            <a:r>
              <a:rPr lang="fr-FR" dirty="0" smtClean="0">
                <a:latin typeface="Comic Sans MS" pitchFamily="66" charset="0"/>
              </a:rPr>
              <a:t> taille</a:t>
            </a:r>
          </a:p>
          <a:p>
            <a:pPr>
              <a:buNone/>
            </a:pPr>
            <a:r>
              <a:rPr lang="fr-FR" dirty="0" smtClean="0">
                <a:latin typeface="Comic Sans MS" pitchFamily="66" charset="0"/>
              </a:rPr>
              <a:t>1 à12 </a:t>
            </a:r>
            <a:r>
              <a:rPr lang="fr-FR" b="1" dirty="0" smtClean="0">
                <a:latin typeface="Comic Sans MS" pitchFamily="66" charset="0"/>
              </a:rPr>
              <a:t>jusqu’à 20m </a:t>
            </a:r>
          </a:p>
          <a:p>
            <a:pPr>
              <a:buNone/>
            </a:pPr>
            <a:endParaRPr lang="fr-FR" b="1" dirty="0">
              <a:solidFill>
                <a:srgbClr val="CC0099"/>
              </a:solidFill>
              <a:latin typeface="Comic Sans MS" pitchFamily="66" charset="0"/>
            </a:endParaRPr>
          </a:p>
          <a:p>
            <a:pPr>
              <a:buNone/>
            </a:pPr>
            <a:r>
              <a:rPr lang="fr-FR" sz="3100" b="1" dirty="0">
                <a:solidFill>
                  <a:schemeClr val="accent4"/>
                </a:solidFill>
                <a:latin typeface="Comic Sans MS" pitchFamily="66" charset="0"/>
              </a:rPr>
              <a:t>adulte</a:t>
            </a:r>
            <a:r>
              <a:rPr lang="fr-FR" sz="3100" dirty="0">
                <a:solidFill>
                  <a:schemeClr val="accent4"/>
                </a:solidFill>
                <a:latin typeface="Comic Sans MS" pitchFamily="66" charset="0"/>
              </a:rPr>
              <a:t>: </a:t>
            </a:r>
            <a:endParaRPr lang="fr-FR" sz="3100" dirty="0" smtClean="0">
              <a:solidFill>
                <a:schemeClr val="accent4"/>
              </a:solidFill>
              <a:latin typeface="Comic Sans MS" pitchFamily="66" charset="0"/>
            </a:endParaRPr>
          </a:p>
          <a:p>
            <a:pPr>
              <a:buNone/>
            </a:pPr>
            <a:r>
              <a:rPr lang="fr-FR" dirty="0" smtClean="0">
                <a:latin typeface="Comic Sans MS" pitchFamily="66" charset="0"/>
              </a:rPr>
              <a:t>- 3000 </a:t>
            </a:r>
            <a:r>
              <a:rPr lang="fr-FR" dirty="0">
                <a:latin typeface="Comic Sans MS" pitchFamily="66" charset="0"/>
              </a:rPr>
              <a:t>à </a:t>
            </a:r>
            <a:r>
              <a:rPr lang="fr-FR" dirty="0" smtClean="0">
                <a:latin typeface="Comic Sans MS" pitchFamily="66" charset="0"/>
              </a:rPr>
              <a:t>4000</a:t>
            </a:r>
          </a:p>
          <a:p>
            <a:pPr>
              <a:buNone/>
            </a:pPr>
            <a:r>
              <a:rPr lang="fr-FR" dirty="0" smtClean="0">
                <a:latin typeface="Comic Sans MS" pitchFamily="66" charset="0"/>
              </a:rPr>
              <a:t>segments trapézoïdaux(plus</a:t>
            </a:r>
          </a:p>
          <a:p>
            <a:pPr>
              <a:buNone/>
            </a:pPr>
            <a:r>
              <a:rPr lang="fr-FR" dirty="0" smtClean="0">
                <a:latin typeface="Comic Sans MS" pitchFamily="66" charset="0"/>
              </a:rPr>
              <a:t>large que long)</a:t>
            </a:r>
            <a:endParaRPr lang="fr-FR" dirty="0">
              <a:latin typeface="Comic Sans MS" pitchFamily="66" charset="0"/>
            </a:endParaRPr>
          </a:p>
          <a:p>
            <a:pPr>
              <a:buNone/>
            </a:pPr>
            <a:r>
              <a:rPr lang="fr-FR" dirty="0" smtClean="0">
                <a:latin typeface="Comic Sans MS" pitchFamily="66" charset="0"/>
              </a:rPr>
              <a:t>-</a:t>
            </a:r>
            <a:r>
              <a:rPr lang="fr-FR" b="1" dirty="0" smtClean="0">
                <a:latin typeface="Comic Sans MS" pitchFamily="66" charset="0"/>
              </a:rPr>
              <a:t>scolex</a:t>
            </a:r>
            <a:r>
              <a:rPr lang="fr-FR" b="1" dirty="0">
                <a:latin typeface="Comic Sans MS" pitchFamily="66" charset="0"/>
              </a:rPr>
              <a:t>: 2 </a:t>
            </a:r>
            <a:r>
              <a:rPr lang="fr-FR" b="1" dirty="0" smtClean="0">
                <a:latin typeface="Comic Sans MS" pitchFamily="66" charset="0"/>
              </a:rPr>
              <a:t>bothridies</a:t>
            </a:r>
            <a:r>
              <a:rPr lang="fr-FR" dirty="0" smtClean="0">
                <a:latin typeface="Comic Sans MS" pitchFamily="66" charset="0"/>
              </a:rPr>
              <a:t>,</a:t>
            </a:r>
            <a:endParaRPr lang="fr-FR" dirty="0" smtClean="0">
              <a:latin typeface="Comic Sans MS" pitchFamily="66" charset="0"/>
              <a:cs typeface="Tahoma" pitchFamily="34" charset="0"/>
            </a:endParaRPr>
          </a:p>
          <a:p>
            <a:pPr>
              <a:buNone/>
            </a:pPr>
            <a:r>
              <a:rPr lang="fr-FR" dirty="0" smtClean="0">
                <a:latin typeface="Comic Sans MS" pitchFamily="66" charset="0"/>
                <a:cs typeface="Tahoma" pitchFamily="34" charset="0"/>
              </a:rPr>
              <a:t>Allongées</a:t>
            </a:r>
          </a:p>
          <a:p>
            <a:pPr>
              <a:buNone/>
            </a:pPr>
            <a:r>
              <a:rPr lang="fr-FR" dirty="0" smtClean="0">
                <a:latin typeface="Comic Sans MS" pitchFamily="66" charset="0"/>
                <a:cs typeface="Tahoma" pitchFamily="34" charset="0"/>
              </a:rPr>
              <a:t>-</a:t>
            </a:r>
            <a:r>
              <a:rPr lang="fr-FR" b="1" dirty="0" smtClean="0">
                <a:latin typeface="Comic Sans MS" pitchFamily="66" charset="0"/>
              </a:rPr>
              <a:t>PG</a:t>
            </a:r>
            <a:r>
              <a:rPr lang="fr-FR" dirty="0" smtClean="0">
                <a:latin typeface="Comic Sans MS" pitchFamily="66" charset="0"/>
              </a:rPr>
              <a:t>: </a:t>
            </a:r>
            <a:r>
              <a:rPr lang="fr-FR" b="1" dirty="0" smtClean="0">
                <a:latin typeface="Comic Sans MS" pitchFamily="66" charset="0"/>
              </a:rPr>
              <a:t>médians</a:t>
            </a:r>
          </a:p>
          <a:p>
            <a:pPr>
              <a:buNone/>
            </a:pPr>
            <a:endParaRPr lang="fr-FR" dirty="0" smtClean="0"/>
          </a:p>
          <a:p>
            <a:pPr>
              <a:buNone/>
            </a:pPr>
            <a:endParaRPr lang="fr-FR" b="1" dirty="0">
              <a:latin typeface="Comic Sans MS" pitchFamily="66" charset="0"/>
              <a:hlinkClick r:id="rId2"/>
            </a:endParaRPr>
          </a:p>
        </p:txBody>
      </p:sp>
      <p:pic>
        <p:nvPicPr>
          <p:cNvPr id="5" name="Picture 6" descr="Diphyllobothrium latum proglottids"/>
          <p:cNvPicPr>
            <a:picLocks noGrp="1" noChangeAspect="1" noChangeArrowheads="1"/>
          </p:cNvPicPr>
          <p:nvPr>
            <p:ph sz="half" idx="2"/>
          </p:nvPr>
        </p:nvPicPr>
        <p:blipFill>
          <a:blip r:embed="rId3" cstate="print"/>
          <a:srcRect/>
          <a:stretch>
            <a:fillRect/>
          </a:stretch>
        </p:blipFill>
        <p:spPr>
          <a:xfrm>
            <a:off x="4000496" y="1428736"/>
            <a:ext cx="4857784" cy="1714512"/>
          </a:xfrm>
          <a:noFill/>
          <a:ln/>
        </p:spPr>
      </p:pic>
      <p:pic>
        <p:nvPicPr>
          <p:cNvPr id="9" name="Picture 2" descr="Diphyllobothriasis Essentials 1"/>
          <p:cNvPicPr>
            <a:picLocks noChangeAspect="1" noChangeArrowheads="1"/>
          </p:cNvPicPr>
          <p:nvPr/>
        </p:nvPicPr>
        <p:blipFill>
          <a:blip r:embed="rId4" cstate="print"/>
          <a:srcRect t="11364" r="5405" b="13636"/>
          <a:stretch>
            <a:fillRect/>
          </a:stretch>
        </p:blipFill>
        <p:spPr bwMode="auto">
          <a:xfrm>
            <a:off x="4000496" y="3786190"/>
            <a:ext cx="4929222" cy="285752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documents\Base de données parasitologie\Base de données.CESTODES\Bothrio.Ad.Photo.jpg"/>
          <p:cNvPicPr>
            <a:picLocks noChangeAspect="1" noChangeArrowheads="1"/>
          </p:cNvPicPr>
          <p:nvPr/>
        </p:nvPicPr>
        <p:blipFill>
          <a:blip r:embed="rId2" cstate="print"/>
          <a:srcRect/>
          <a:stretch>
            <a:fillRect/>
          </a:stretch>
        </p:blipFill>
        <p:spPr bwMode="auto">
          <a:xfrm>
            <a:off x="0" y="928670"/>
            <a:ext cx="9286908" cy="5715040"/>
          </a:xfrm>
          <a:prstGeom prst="rect">
            <a:avLst/>
          </a:prstGeom>
          <a:noFill/>
          <a:ln w="9525">
            <a:noFill/>
            <a:miter lim="800000"/>
            <a:headEnd/>
            <a:tailEnd/>
          </a:ln>
        </p:spPr>
      </p:pic>
      <p:pic>
        <p:nvPicPr>
          <p:cNvPr id="3" name="Image 1" descr="H302.jpg"/>
          <p:cNvPicPr>
            <a:picLocks noChangeAspect="1"/>
          </p:cNvPicPr>
          <p:nvPr/>
        </p:nvPicPr>
        <p:blipFill>
          <a:blip r:embed="rId3" cstate="print"/>
          <a:srcRect/>
          <a:stretch>
            <a:fillRect/>
          </a:stretch>
        </p:blipFill>
        <p:spPr bwMode="auto">
          <a:xfrm>
            <a:off x="0" y="1071522"/>
            <a:ext cx="9144000" cy="5786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643174" y="214290"/>
            <a:ext cx="3752117"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800" b="1" i="1" dirty="0" err="1" smtClean="0"/>
              <a:t>Diphyllobothrium</a:t>
            </a:r>
            <a:r>
              <a:rPr lang="fr-FR" sz="2800" b="1" i="1" dirty="0" smtClean="0"/>
              <a:t> </a:t>
            </a:r>
            <a:r>
              <a:rPr lang="fr-FR" sz="2800" b="1" i="1" dirty="0" err="1" smtClean="0"/>
              <a:t>latum</a:t>
            </a:r>
            <a:endParaRPr lang="fr-FR" sz="2800" dirty="0"/>
          </a:p>
        </p:txBody>
      </p:sp>
      <p:pic>
        <p:nvPicPr>
          <p:cNvPr id="6" name="Picture 24" descr="https://lh4.googleusercontent.com/-cUIQrlmRn98/T5651hKziWI/AAAAAAAAXWQ/DKhyRjVKDow/s720/251.JPG"/>
          <p:cNvPicPr>
            <a:picLocks noChangeAspect="1" noChangeArrowheads="1"/>
          </p:cNvPicPr>
          <p:nvPr/>
        </p:nvPicPr>
        <p:blipFill>
          <a:blip r:embed="rId4" cstate="print"/>
          <a:srcRect/>
          <a:stretch>
            <a:fillRect/>
          </a:stretch>
        </p:blipFill>
        <p:spPr bwMode="auto">
          <a:xfrm>
            <a:off x="0" y="1000108"/>
            <a:ext cx="9144000" cy="5857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85720" y="428604"/>
            <a:ext cx="4431538" cy="5939298"/>
          </a:xfrm>
        </p:spPr>
        <p:txBody>
          <a:bodyPr>
            <a:normAutofit/>
          </a:bodyPr>
          <a:lstStyle/>
          <a:p>
            <a:pPr>
              <a:buNone/>
            </a:pPr>
            <a:r>
              <a:rPr lang="fr-FR" b="1" dirty="0" smtClean="0">
                <a:solidFill>
                  <a:schemeClr val="accent4"/>
                </a:solidFill>
                <a:latin typeface="Comic Sans MS" pitchFamily="66" charset="0"/>
              </a:rPr>
              <a:t>Œuf  </a:t>
            </a:r>
          </a:p>
          <a:p>
            <a:pPr>
              <a:buNone/>
            </a:pPr>
            <a:endParaRPr lang="fr-FR" b="1" dirty="0" smtClean="0">
              <a:latin typeface="Comic Sans MS" pitchFamily="66" charset="0"/>
            </a:endParaRPr>
          </a:p>
          <a:p>
            <a:pPr>
              <a:buNone/>
            </a:pPr>
            <a:r>
              <a:rPr lang="fr-FR" b="1" dirty="0" smtClean="0">
                <a:latin typeface="Comic Sans MS" pitchFamily="66" charset="0"/>
              </a:rPr>
              <a:t>-70 x 45 µm, (aspect</a:t>
            </a:r>
          </a:p>
          <a:p>
            <a:pPr>
              <a:buNone/>
            </a:pPr>
            <a:r>
              <a:rPr lang="fr-FR" b="1" dirty="0" smtClean="0">
                <a:latin typeface="Comic Sans MS" pitchFamily="66" charset="0"/>
              </a:rPr>
              <a:t>d'</a:t>
            </a:r>
            <a:r>
              <a:rPr lang="fr-FR" b="1" dirty="0" err="1" smtClean="0">
                <a:latin typeface="Comic Sans MS" pitchFamily="66" charset="0"/>
              </a:rPr>
              <a:t>oeuf</a:t>
            </a:r>
            <a:r>
              <a:rPr lang="fr-FR" b="1" dirty="0" smtClean="0">
                <a:latin typeface="Comic Sans MS" pitchFamily="66" charset="0"/>
              </a:rPr>
              <a:t> de poule), </a:t>
            </a:r>
          </a:p>
          <a:p>
            <a:pPr>
              <a:buNone/>
            </a:pPr>
            <a:endParaRPr lang="fr-FR" b="1" dirty="0" smtClean="0">
              <a:latin typeface="Comic Sans MS" pitchFamily="66" charset="0"/>
            </a:endParaRPr>
          </a:p>
          <a:p>
            <a:pPr>
              <a:buNone/>
            </a:pPr>
            <a:r>
              <a:rPr lang="fr-FR" b="1" dirty="0" smtClean="0">
                <a:latin typeface="Comic Sans MS" pitchFamily="66" charset="0"/>
              </a:rPr>
              <a:t>-Opercule à un pôle</a:t>
            </a:r>
          </a:p>
          <a:p>
            <a:pPr>
              <a:buNone/>
            </a:pPr>
            <a:endParaRPr lang="fr-FR" b="1" dirty="0" smtClean="0">
              <a:latin typeface="Comic Sans MS" pitchFamily="66" charset="0"/>
            </a:endParaRPr>
          </a:p>
          <a:p>
            <a:pPr>
              <a:buNone/>
            </a:pPr>
            <a:r>
              <a:rPr lang="fr-FR" b="1" dirty="0" smtClean="0">
                <a:latin typeface="Comic Sans MS" pitchFamily="66" charset="0"/>
              </a:rPr>
              <a:t>- non </a:t>
            </a:r>
            <a:r>
              <a:rPr lang="fr-FR" b="1" dirty="0" err="1" smtClean="0">
                <a:latin typeface="Comic Sans MS" pitchFamily="66" charset="0"/>
              </a:rPr>
              <a:t>embryonnées</a:t>
            </a:r>
            <a:r>
              <a:rPr lang="fr-FR" b="1" dirty="0" smtClean="0">
                <a:latin typeface="Comic Sans MS" pitchFamily="66" charset="0"/>
              </a:rPr>
              <a:t> à</a:t>
            </a:r>
          </a:p>
          <a:p>
            <a:pPr>
              <a:buNone/>
            </a:pPr>
            <a:r>
              <a:rPr lang="fr-FR" b="1" dirty="0" smtClean="0">
                <a:latin typeface="Comic Sans MS" pitchFamily="66" charset="0"/>
              </a:rPr>
              <a:t>La ponte(contient de nombreuses</a:t>
            </a:r>
          </a:p>
          <a:p>
            <a:pPr>
              <a:buNone/>
            </a:pPr>
            <a:r>
              <a:rPr lang="fr-FR" b="1" dirty="0" smtClean="0">
                <a:latin typeface="Comic Sans MS" pitchFamily="66" charset="0"/>
              </a:rPr>
              <a:t>Cellules)</a:t>
            </a:r>
            <a:endParaRPr lang="en-US" b="1" dirty="0"/>
          </a:p>
        </p:txBody>
      </p:sp>
      <p:pic>
        <p:nvPicPr>
          <p:cNvPr id="5" name="Picture 9" descr="Diphyllobothrium latum egg"/>
          <p:cNvPicPr>
            <a:picLocks noGrp="1" noChangeAspect="1" noChangeArrowheads="1"/>
          </p:cNvPicPr>
          <p:nvPr>
            <p:ph sz="half" idx="2"/>
          </p:nvPr>
        </p:nvPicPr>
        <p:blipFill>
          <a:blip r:embed="rId2" cstate="print"/>
          <a:srcRect/>
          <a:stretch>
            <a:fillRect/>
          </a:stretch>
        </p:blipFill>
        <p:spPr>
          <a:xfrm>
            <a:off x="5214942" y="2000240"/>
            <a:ext cx="3000396" cy="2571768"/>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12" name="Picture 16" descr="https://encrypted-tbn0.gstatic.com/images?q=tbn:ANd9GcRlfa6QGlN3uK6QBSpJBCwwMK2IPct5mC3E59_E-F1EnLoxBLf5"/>
          <p:cNvPicPr>
            <a:picLocks noChangeAspect="1" noChangeArrowheads="1"/>
          </p:cNvPicPr>
          <p:nvPr/>
        </p:nvPicPr>
        <p:blipFill>
          <a:blip r:embed="rId2" cstate="print"/>
          <a:srcRect/>
          <a:stretch>
            <a:fillRect/>
          </a:stretch>
        </p:blipFill>
        <p:spPr bwMode="auto">
          <a:xfrm>
            <a:off x="4714876" y="1000108"/>
            <a:ext cx="4143404" cy="5857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322" name="Picture 26" descr="https://lh3.googleusercontent.com/-ng1lTAEluok/SBjQ72DXR9I/AAAAAAAAHDQ/LTcPlM4uLQA/s640/1872.JPG"/>
          <p:cNvPicPr>
            <a:picLocks noChangeAspect="1" noChangeArrowheads="1"/>
          </p:cNvPicPr>
          <p:nvPr/>
        </p:nvPicPr>
        <p:blipFill>
          <a:blip r:embed="rId3" cstate="print"/>
          <a:srcRect/>
          <a:stretch>
            <a:fillRect/>
          </a:stretch>
        </p:blipFill>
        <p:spPr bwMode="auto">
          <a:xfrm>
            <a:off x="4644008" y="1000108"/>
            <a:ext cx="4643438" cy="5857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457200" y="274638"/>
            <a:ext cx="8229600" cy="654032"/>
          </a:xfrm>
        </p:spPr>
        <p:txBody>
          <a:bodyPr>
            <a:normAutofit/>
          </a:bodyPr>
          <a:lstStyle/>
          <a:p>
            <a:r>
              <a:rPr lang="fr-FR" sz="2800" b="1" i="1" dirty="0" err="1" smtClean="0"/>
              <a:t>Diphyllobothrium</a:t>
            </a:r>
            <a:r>
              <a:rPr lang="fr-FR" sz="2800" b="1" i="1" dirty="0" smtClean="0"/>
              <a:t> </a:t>
            </a:r>
            <a:r>
              <a:rPr lang="fr-FR" sz="2800" b="1" i="1" dirty="0" err="1" smtClean="0"/>
              <a:t>latum</a:t>
            </a:r>
            <a:endParaRPr lang="fr-FR" sz="2800" b="1" i="1" dirty="0"/>
          </a:p>
        </p:txBody>
      </p:sp>
      <p:pic>
        <p:nvPicPr>
          <p:cNvPr id="3" name="Picture 2" descr="http://ucdnema.ucdavis.edu/imagemap/nemmap/ent156html/slides/fromWWW/cest/dlatuscp.jpg"/>
          <p:cNvPicPr>
            <a:picLocks noChangeAspect="1" noChangeArrowheads="1"/>
          </p:cNvPicPr>
          <p:nvPr/>
        </p:nvPicPr>
        <p:blipFill>
          <a:blip r:embed="rId4" cstate="print"/>
          <a:srcRect/>
          <a:stretch>
            <a:fillRect/>
          </a:stretch>
        </p:blipFill>
        <p:spPr bwMode="auto">
          <a:xfrm>
            <a:off x="0" y="1000108"/>
            <a:ext cx="4286248" cy="5857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Connecteur droit avec flèche 7"/>
          <p:cNvCxnSpPr/>
          <p:nvPr/>
        </p:nvCxnSpPr>
        <p:spPr>
          <a:xfrm>
            <a:off x="5072066" y="2928934"/>
            <a:ext cx="535785" cy="1307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55298" name="Picture 2" descr="https://encrypted-tbn0.gstatic.com/images?q=tbn:ANd9GcRf05Zyk3ZIuMArb5A-C4O_4xDe7fUbvmo9u5DknleT68olDzCq"/>
          <p:cNvPicPr>
            <a:picLocks noChangeAspect="1" noChangeArrowheads="1"/>
          </p:cNvPicPr>
          <p:nvPr/>
        </p:nvPicPr>
        <p:blipFill>
          <a:blip r:embed="rId5" cstate="print"/>
          <a:srcRect/>
          <a:stretch>
            <a:fillRect/>
          </a:stretch>
        </p:blipFill>
        <p:spPr bwMode="auto">
          <a:xfrm rot="5400000">
            <a:off x="250012" y="2821769"/>
            <a:ext cx="5857891" cy="2214577"/>
          </a:xfrm>
          <a:prstGeom prst="rect">
            <a:avLst/>
          </a:prstGeom>
          <a:noFill/>
        </p:spPr>
      </p:pic>
      <p:pic>
        <p:nvPicPr>
          <p:cNvPr id="55300" name="Picture 4" descr="https://encrypted-tbn0.gstatic.com/images?q=tbn:ANd9GcSNyEjUvtXxInKW5jLx_YTMyaWOuSwpkquUKWuthViebgMZAvBp"/>
          <p:cNvPicPr>
            <a:picLocks noChangeAspect="1" noChangeArrowheads="1"/>
          </p:cNvPicPr>
          <p:nvPr/>
        </p:nvPicPr>
        <p:blipFill>
          <a:blip r:embed="rId6" cstate="print"/>
          <a:srcRect/>
          <a:stretch>
            <a:fillRect/>
          </a:stretch>
        </p:blipFill>
        <p:spPr bwMode="auto">
          <a:xfrm>
            <a:off x="0" y="1000108"/>
            <a:ext cx="2000232" cy="5857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ZoneTexte 5"/>
          <p:cNvSpPr txBox="1"/>
          <p:nvPr/>
        </p:nvSpPr>
        <p:spPr>
          <a:xfrm>
            <a:off x="4643438" y="2143116"/>
            <a:ext cx="121444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err="1" smtClean="0"/>
              <a:t>Opércule</a:t>
            </a:r>
            <a:endParaRPr lang="fr-FR" dirty="0" smtClean="0"/>
          </a:p>
          <a:p>
            <a:r>
              <a:rPr lang="fr-FR" dirty="0" smtClean="0"/>
              <a:t>Peu visible </a:t>
            </a:r>
            <a:endParaRPr lang="fr-FR" dirty="0"/>
          </a:p>
        </p:txBody>
      </p:sp>
      <p:sp>
        <p:nvSpPr>
          <p:cNvPr id="22" name="ZoneTexte 21"/>
          <p:cNvSpPr txBox="1"/>
          <p:nvPr/>
        </p:nvSpPr>
        <p:spPr>
          <a:xfrm>
            <a:off x="6786578" y="6072206"/>
            <a:ext cx="44595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NE</a:t>
            </a:r>
            <a:endParaRPr lang="fr-FR" dirty="0"/>
          </a:p>
        </p:txBody>
      </p:sp>
      <p:sp>
        <p:nvSpPr>
          <p:cNvPr id="23" name="ZoneTexte 22"/>
          <p:cNvSpPr txBox="1"/>
          <p:nvPr/>
        </p:nvSpPr>
        <p:spPr>
          <a:xfrm>
            <a:off x="7715272" y="1357298"/>
            <a:ext cx="124752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err="1" smtClean="0"/>
              <a:t>Coracidium</a:t>
            </a:r>
            <a:endParaRPr lang="fr-FR" dirty="0"/>
          </a:p>
        </p:txBody>
      </p:sp>
      <p:cxnSp>
        <p:nvCxnSpPr>
          <p:cNvPr id="24" name="Connecteur droit avec flèche 23"/>
          <p:cNvCxnSpPr/>
          <p:nvPr/>
        </p:nvCxnSpPr>
        <p:spPr>
          <a:xfrm rot="10800000" flipV="1">
            <a:off x="7715272" y="1857364"/>
            <a:ext cx="500066"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descr="data:image/jpeg;base64,/9j/4AAQSkZJRgABAQAAAQABAAD/2wCEAAkGBhQSERUUEhQWFBQVFBcUFxcVGBUXFRQXFBUVFBQUFhQXHCYeFxkjGRQUHy8gIycpLCwsFR4xNTAqNSYrLCkBCQoKDgwOGg8PGiwkHyQsLTQqLCwqLCosLCwtLCosLCwsLCosLCwqLCksLCkpLCwsKiwsLCwpKSwpLCwsLCwsLP/AABEIAMUBAAMBIgACEQEDEQH/xAAcAAABBQEBAQAAAAAAAAAAAAABAAIEBQYHAwj/xAA9EAACAQMCBAQDBgQFBAMBAAABAgMABBESIQUTMUEGIlFhMnGBBxQjQpGhM3KxwVJigtHwFVOS4UOy0nP/xAAZAQEBAQEBAQAAAAAAAAAAAAAAAQIDBAX/xAAlEQEBAAICAgEEAgMAAAAAAAAAAQIRITEDQRIiUWFxMvATkcH/2gAMAwEAAhEDEQA/AOxgVG4pxOO3jMkhAHQZIGT6b9qkvIFBZjhVGSfQCuU8c4qeIXLo+Fto0LSatxHGGwDywcudQyR/ZRWpPblO9IXEOIXvG52hh1RWq/8AygHQwzp3OQNOc5wT0rSeDvAtraxOZDHMqu7ayBtpIHmPUYx075pQcT0SqqAMiGNHZ5QvNDgDCRKQmkDDasfqRUG6lkE8yMY1iwQQj6UkABKIzE7knAzsdztWPllZw6fTvkuERwG/je2hZVJaS4LqHOl8GMiTJJUg9Owpk801jc3DJyoY1kDuhbU1xG3wFNtiN9u1W1hxcNAlzGiogDcxEIGVQqBqbSWwBvj2NMv7OS8KR3AKoHJMoG7iMAqMgb5y22N9I9amOXOrOCzjadxyyjnyELRSD8Z3b4ZCqNhSNQyFDFhsRWX4TcgQpJE4DiVtCDJuMMupIYSMlvgk2kyp6Z6Vr7zj6BI1SRUBBUjHnIQbgZ+HIB6771Hs+CcyXmyppGg8mNVWNvOrao2ZcE7MfQVJ0uueV9wHjgnXDbPjO2wkGB5l3OCMgMudjVpXM+HWUtg7xnSqIyyxMznAYjEsagjYFi2NRGRnHWujWN8s0ayL0YZx3B6Mp+RzW4xZqvWkaNKiG4pAUaQoAzAAkkAAZJOwAG5JPpWd4h4hhGl535cO5jjwdcuMfiOB0G+Qp9QTvsLDixEjiAHtrf6dAf8An9KjX/Bre4KNMmViHkG4yTjJ99wK1NTms228JyXZZfJ0O4C9cdsml/08jdjrGoMVxk7dv1qTbnyMVGNsf7U2zZkQGQ5PcjvWGrHjz1XMmj4sBQBk/t0NRrm9KyQ51NnPmIBK6tgMAZA7Z9t69HuOacRggIw2I0n5jPapVyxYEJhWGAWwMjvgetP2ekfiliChEo1q2xC51fP1A9+1M4bKEYW5csdOqPUcsQOqlvzED67VIDOigkBz0OMAkdzpPf2qu4pxhFMbBS4dgkbIuRFJ6ueo64/WrL6TrlbkU00optahsYz1H+FgcMv0OaJooUc0qQoCKOKVKgVEUhRoFSo0qgznja/KxcpepwzfuRt3ACsx/k96yXFra4s0FzG0VzFIoDLMi5EZx5FZRgseuTtt7b+vE7iW94ssETBRGGmJyV1AEAIWAOAVUDp+Y1W8aW4ltY1uZEQGaQKAfMv4hGpSB8ABPTtW8p1i1jxy2vDZ7SVEVU5bIAURwhYLgsmnOdS+YtkE0/iPDDLpAMelGzlY8nIbYacY7nO9V/8A0VLKJBbqrSxhQzSsD5GOdyehJ/p2qbJ4rjgh1tIp3xpQeYM35SPUVy3vrldfdi/FPC+SsiSE6Q0nL0KMk7aS+Pdh9Ce4qZ4LnnBVFbSyDS8ci7HKlgQGbJ6Y29a8m4nzriSaRnEWsctMZ3BAxjquw3PStfZcJSGTUFGJAnxElyN9hvnbJO3rW8uMdVJ3w5nxeyl++ASllAZVJXOkIxyGDEeXGoDBz0PyrqLcPdY+ZzHeSHdQzA6woGFIUAEnHXGaqPF08UgV3AMWcbfFIAPhLDqusb+mM15RSPuYcxwqiqqTSbBQoYSHIZvNsAWOw96zbbr8NThUx8SPEJhFHCFiDyO7siyBo41OguWwdSs2xzjf2rX+DbweaMElGAkjLYyQRnfHcjPbtWZS25PN+6W8c3lVnIJVsvhihAI0pkuMY7Dan+HeMhrxTjlOI4+bEc6QVZoyyMRvkHce1SXnjouO5z3HSTSosKYWrbmOaBfAJ/wgn9BQWvOdhoOTgalyT6Bsn+lBUtoFznVligTA6kqcyMfU5araQBtORt/t7VmfCnDXjlaQ50vzJBq+IFn8pIO4ypNTZorjmJygNODktvue+PXH9a1lLvtmWaW4fUj58oOR749a81TRGqI2rYkk77Z2z+tezSqgAI3bY+nvVPx3hJmU+YhVXCmPZs5zjPSs9t9LeRNkYEA7bDvkdK8bxAVdYn0ykdT2J6Gq7hPFYpm0DJYIM565GxyB0NTLewjLhsHWuw3PT3HenXad9K/gPAptDJdyF8tlWBwaurezVWyo2Oze+Ng3z2qBdW8sYZtQdiPKp2we3SqLh95ePazFjmRSdIAxlderTnscDFa1bzE4nbQcMiKS3EZJPmWZc74Ei6WH/khP+qpxqujbVcxSAaVltZAR7q0TLkeuGarAmmXPJBzRpvWgDWVPBo5ptHNA6iDTaVA6iabSDUHLuA8O5j3btK0fNkKRyg4ZDBF0kI6JqO+djirXh3BZDCyJMHWMk5kw6MCCGRMDYFsHZu9UdpiJOKNJpXmPiPfLSYzlVX09T09a9eBX7ycPVYlw8byIirqVTG5JBY58xGTv08uaufN3+m5xwhX3F7ho2iRCsZyNBGvzKVPlkPUdcL2xVe8rOy6nJMcmvDkJuRkkg4z7AVvLaMyBIznXHGgkB+ItgMjKew7E/Oqq/wCNhnMQhAljXS+r8QAA5K7YyRgnO9SZTesYXfupkPCAICDITmJsMwLrg4YAMN85GB7V4cXv57OKJecrlRjON1bPffJG2PpXo7SRRw8h4JxlcAKwwrDodzpGo5zQuOECbU0kkenmZyMEkr1y7HOMnSQN9hWd6vK6vpLtbZ51RbpVXnl2ATOBpG51H4M5IwOuTUmy4GZF0uulBKx1E5MsZH4an2GBs3TFUHiOwkixJHgMwOnBJwxkZ3ZQemQRgHr9KuvCfGp5hIPIXTBYNlcMc6sHoRnbGNj61edfKdJdb0pLbhE1pcsuWMUsoWQg6mEcmBrDMfKQMdtqk3FjFZywxvq1uzqkjZJZNZIjB6KG1M2OpKg96dbSyQXbtdTqkTA4V9LFclcBlG6oATg9PWofiLL3cEiywzQc3ydDIp0BA3lJwuUIBx296lvLeM26gJMqD6qD+oppNNtz+Gn8i/0o5rTiKmq/j8DPZ3Cr8XLYqOxK+bH1xip9FTj5UGX4Nd4DP6wK0rEnHNyfIoPQYI6bdKveFSSsmpsLnYDB227/AFqvsrFJBcWrZDRsOhIypw0Tf+IUH3BqTBxoRMIZDksTpx1I3zt7f3rWXbOO52ruKTMkgBGF1bMThdXrvVwLvSoVsajv7YPeonESZNHk1ASAEHoy53P02P0qTxO5iR1LnBP4YwM7/EB+xrN01NmLwxFkBTSp+I4xnepc6MWAj05wSc7e22PeokgAlCgfEEb5gE6h+6/rXnJweQy81pigBZQqZGVbGM+rAilJHjwtJGkPPca0ONI6A/PvkVIfi6cwxAEFj5tj8q83gjWYsC2s4B6/l/vuN6n3ESl1fA1AYz7H3pwSVGigxLHg7KJQN8/Eq/3FSyc1F4euS7E9Mrt0yTk/0AqSDiqgU7NAikKinCjTc0s0DqWaBpCgcGp2aYKEkgUZNByW5KtcMquIuY65lceWIiPmKFbfJbVnSRg6as+B+IbhpmteYsjqQkbxquhkADEHWR5cY6DfO3Sqvj/AkluFtCeU7+aNiSQ8lsWj0f5SQAcjsKtzbwx6obBTJOGVyVzqUhRzHD7DQwOMgd9qucxtdJt58IsHWWWW9V038pXKGTfOXAJBUY7V7NwxnmSdHKByVJRCdSj4kJ7N8RPWq3iHEpZwcZVEYnQwZtEgILAnG6nIxv7Yr14jcXaRhucOXq+GMaepBPbtnqKzyiRxGzV5WVIhokQgMDodMLsSqdQf1qJaKBKiKN44/gbRo1kEZIOSPpmi3iZAGhdDqA1jH5WJGMYGSMYO+etS7zwwC8UsYL6yVkaMNg6l1ltIxsCMdKs31S6nMP4LPckNDImuT8jZEkYQqCP59OSPntUji88NtiOZwCwORAuHTOFX08pAOxPuOtUVpxWSzcqVwTJlFfV5GJwcavytn06AelWc/DvvkjLcKyiRgA5HR0yNCnpjY+oP1qXCfLnpZnwprO5s8sH1NEZMJK4JgRzpB1DAJ1DI9MY+dQfuofiMBDeXMmGjOBJHCHMbYAHk/D3Y7nA9K3cfg2OCJoJQssGTKxc4dTsoMYjXOR9O1Z+64AkVwhWeSVolZUDxsulZoWwCdgT5vc5ffpTjfFawt3ux1Cz/AIUf/wDNP6CnmiFwAPQAfoKBNVxA0RTCKJbFBQ+JLo2k0V2P4TgW9x6KGP4cv0Y4J9xQveDsAs8BDtkNnIJx1IBO29Xt3ZLPC8MihkkUqQehBG9ZuzvPu8627EoAihX/APjbB04bOwbGnfvvW5f9s3tZ2XHS8IeZDC2ojQw8wxtv8z/apHEbZZIXA/igBl23DLgq2D7im8WjM0TaQC2CBnp7Hb3rN8P4ldyXUUMyGIRxESSEeWQ4wChGxB2P61mY+4u/VXQmd4beR/KyDDn304OfbUBVTxrxEdStARI6gFgD8RBBGO2cE1ro7YcopkEb59wetV1p4dt7dGkjiGrcj1+Q9N6TKeyy+nhwi6ZrcPJGRK5ydj1Pzr2kYkefCDO4bGWPQLj54qdFNy4g87KoABOdgtZKHif33iS8tC1vFqfmfldhhQwz1GcjPtVk3s6jYIulQAMDr/z60ynuc00msqVIUM0V60B29aJFQplIJyPlUqHOkZoDmiDTKcKBwolQeu49DTKeKDm32o2hjmiuEbSY5FmDdhqwrDH8yKf9VWvALBYZZrxiI4ZUOFbKkK2GBGs5UHc4A2zVx4x4Ys1sdWwXKsfRJBpLf6W0t/pNcv4nwXm8Piwsj3JlMJILKhaPyMGDdGJCfPAx1Naynykal459NBw4SuqvBqUOGJLksk2llY7hSVO3XOT7VbcT4WoeObSTGwAdmJGCwGW23AAOR2qDwe5At1iteYrRPG0ySkAas6WjG2FG23rj515kyO7xIpaYADlncBVBKuzfDpIKrnqQa5Xduo1xJyy3F58XmIW1pjMagjLjUAyErnJPvv8AKui8Ov5BCh5TCIjqHLEMQWOo9S3bI79aoPDvguUXQaRBEAhLNG27FjkDb4cEDYVfcPskZjm4/gGRgUOMoCTlh8OxO+xzW89an4ZxvNrE8SiRZQ66yJeXhfOpAx5hpIJcY77bgbVejis0Qiijt9Yk0/ESMgE+p2bb9u1VtzcRQ3UboymNZdUrEM8mRldIIXZcN0HetDxjxpbwmRomz5hIAUYglVClcZBA3yT86mXrjarC5u5DBGAih5JBHNIfPhWLK2WUjBGBseg296iaudcQRhdQj5YLaGjBzhmIB+IER9fesxDLcS2wUXMSy3xE8a6Tsm5eNcgr+Y5J38orX+Drdsx8zdoYFQtnYso5Q/cTVJxVt421rnemUiaaTWnMaAogUy5mWMZkYIPc9fkOppsHWV3HrUTjCA6NSgo7aST+Un4Q3+Uny/UVnuIfatYQyBHeTcldQTyqR6j4v2rT2E6SBsOksbDtg7Edx6VJlNrlhXksywRjmBRGCFOAQI87AnPQZ717ho5sFWVlz1B6Y3qK3CJUYcqTmQkYMU3m0+miT4sdsNmqe+trhb5DHA0cJTS7oVK5zsdIOwweuO1bkZ28+N8MvHn/AA7gxwMQDpGNPr8//dTYOHvATFHI5XIZXY6gMnzIR6f71J4ZYSKSJZHcNqXBAwdzpcMBt5cd+oqzFv5cA4Hr3p8t8JraBxG2Cuj8wtk4KsdQxjchR/SvaygIZ5GABkxjH5ETISPHyYsfdj7VKWPbbt37/rTgh7VnbWuTdVNxQd1BwSMn3pAVATQFImjVDtXrTWNKhQKjQNIUDhRBpoo1AmQMCrDKsCrA91YYIrBCxNtPJCcBZ9MLFwCNYB5coDbAvEMZP5ozW9Jqn8UcGE8ZOCWVcMF+NkyG8p/7iMA6+4x3rc5mjemI4TDBZ8+JGZ435jLHKgkbMCnmCSVD5CSARnfA6Z62PhKVfusDwKyPlhKwB82g4KuenpjO+46VBcrdQtDdth4gv4qakDoVdbe5VVPnJd8HI21MNsVI8LXdwJorVI1g0GTmA4ZcINKvttr1DdvTHWueXt0iTeXVyt3CJIyYljZ9WpwhJ3XVpOM50jzDbJ+dZW68VSRTuY/w31edTp5bnSQygafN+XILdvcVqoOKTJJ+PbNODIY0liJbcEkB12/wjfFWl6tidDXMaGRw2mMEMRggMCAfKckeY4xWpdXmM631VN4cvInurq6kUtGBHpAQ+XbzqF65DEfPfBOKleIOHWzSZVHNx/FWHzo7aypLlvh0jbI7AmpcbSw8OMsO+hndQdTBI8n4c7thex9CahcRtXnt9V68UK6ItTjLF1GWciUD/CR26mpbfSzSBxC7kmhikS1RJy8SidCCokWTljC9UAXU2DkEHetn4UtAluGHSQ6l6/wx5Yzv6jL/AOs1i/DMRlhitogqxGSVUZCdRgQhZLhyMb6SUH+aXPaulBRsFGAAAAOgA2A/SrJqGVLNed1cpEuuRgij1qk8ZeN4OHRapCDIR5UHUmuI3nE77jM++tICw9o1B6Asdt6za1h49810HxN9tMatyrFedIdsjpn+Y9fp+tYya04rfyETs8IYEhRsD9RuR881Mbwzd8Plia2UyQgqG5ahtb7htR+JhkdvpV3YePzHpF46AOTHzFHnifJ8rqvxAbA7CuNz+03/AH7O8muuP792Zf7KJrcibIkKsp5bb8wk407EZya1fBeIFpgml4ZwNTdtHooH512xjrWijSO5QpzSHjGoMMj+Vxn1G9RZuCidVbcMoYGRSckg5Vt++d6zc7eU+M6X3B/FGp+XOojf4VcfwnPpk/A3sau4Ul1Nqby52rlicVlikMNwmpGbBlPwsOgD4GzdN6urXx6tvcLblneLTvrGWjO2nS/51+e+1dsc/VccsL6bqSVjsMAepx/SggY7ZyR1PavGbiUSRc13/DO+fX61zjjv2nyXL/d+HqQ2dOUwznt0GQg9zW5yxquh8S4xb2oLTyquexO5+Q6mue+IftUkdglspRCD5sZkb+Ve31qJbfZldTOWvZlUYzlWMkmf5jsKXHONWFhCYrMLJdN+GZB5yp6Es/TV/lH1rOXlwx4x+qt4+O3+XEUvhqW9vbqOWR8Ro5UpnzjTvqZfntmu4acYFcz+xrhT8t55FK6j5c9WGSP07++a6ZWufbGVm+DWo4pUM0ZOoUsUAaA0qBpA1A6iKbRqg0s03NKtDF+N/C2oc6MlNDczUvxQP1LgAZaFjguo6EagOtU0Lz6VnmvEEkKAyGYZIWUlWcGLTzI8adLDY4xkHNdNzWP8Q+CwQzQRLIpDZgJCshb4ntZDtGxO5RvIT6VbrL9kuuEyyldXHIeSS2lUuJI9LhT5mkUINxjygDf4u9U9q5nmllt5UaK3R9KYUTN3mSSJugyDucdRVXwHQumGCRhKrEyI4MdwhbGtnhP8TVpX+HkZGRip3EeNWqxk3Fq4MjfdjK0WZEyMy6g41MuSSDjcVzn0/wB/46aG5sJksZitw0xU6gqODEsLgsEdMjAw3TGxAG4qqg8UiSARW0S27O6SyZU6YIeWqs267lgF0BdyWr3vY7GBRLpePmpyi0uqJXj0gKDAuHmY/wCUDOcEir/wtwBpGE80ZjjDB4YXGJHcDC3Ew/LgbJH+Ue9JN9lvxi58J8G5EQZl0O6gBepiiXJjiJ7t5izHuzH2rw8ceNY+HQFmIMjAhF7k1Y+IOPR2du88p2AOPUnsBXAYZ7ni1994aPVGrfnzy1HYbdaZVrx4S8148KsJ+LX5edvytJhumFGVT2BOBXQl4DFPBoljNvHC43hc5bbdnHQjPfqKkcC4XLELuVBCZcopRlOkoBnIPUdTt7U3iniuG2ZUmmgKTHzCGPDJnsVBzg+p3ry5Zbs09GlxxDiCLY8xAGhRlVEB8zFWABBzkHO+axXjAWN4UklaSO4LaXUIP5QxJ9Nt+9Xa2NmoikEsjpqJRQr4U5zpA+dDiPC5+Iu3MQQkbQtpGCuM4kYHrn+tXGztiz1WktowYIWsigjC9GG7KNsE9m615y8VFvHuyrv0/KpPY+lZDwhwKUyTW88ksTQsOWEJ5e4y2D0Oavk8JWzw6JpnYySsDqySPMR5R8hWrNcWpEtjzE866o3OQR0P/qs/4mkkgWRrdA0QQagRkk/lCnquBUv7wtrMLaORmiDA65FLaB/gBAGMmp93JhZtOBtqX6DeuVnLpjXHeBWEvFJ/u/MkUaiQjMSqDBLbN329O9baX7OL2zYGwZ0woDMvxOep1Z8v0qt8Djl8b6/EFbJHqQD/AFrvLmvVjMbNWcOHkuWNl24bf+G+NT7S8yQHGzsAn1QEKfrV94N+yQxuJr0hmXBWMdAR0zjbHsK6jmkRXSTHH+Mkccsssu6EaBQAoAA7DYUaQFI1GSoUqVFGgTRoGiBmkKBpCgOacKZRoCKDilmlqrQCjajmmk0s0Fdxzw3bXihbmFZcdGOzr/LIPMP1rPN9l6Bvw76/iXpoWckAegJ3ArZUqbvROOlFwXwJaW0nNVGkm/7s7mWQe4LbL9BWjQdz8zXmKovHviMWVjJJnzEaV+Z2FS5Vccd1yv7U/E7X96LSLeOJvNjuR8X6Vc8I024VhrSGJdOTjktqOMN3J3z9KyngXg7NI7yZ1yDVnbodz1rc8e4cx4eQqmSNydWANaADB0keuN68fl5+mPoY6igm8TmO4mmQ86IEJKkROdJ7gHcY9azt/wABF5cGW0SR7dgdyPMhG51e3vVjw3gMdvbvLDJIz5HkcAAnfCn06+tbrwhwQxWwkVBHJKhMu5IHtv0FXHWHMYy+pmfB/JtYS15HMzKTuCdP+JTjIzt3rZr4mtruNZomkPL+Lqqrt3A6mucQx3MUryXL5RWOA65DgbAKD0GK6b4V4YkVvmLSUk8/kAA3HT51cp7rO1Fa+OJHufwdEqKccvIWR/Ugnrj3rU2VyJNJEbgoWILLpK56qc/M1z25tJY5mdoQp1nllRud+u1W3h22v3mwxf7uzEMWJXbB1Yzv6UuPuJ+3v4gv5Li8NnCYkwmtpJOgxv17nfpXis8ojIYh3DaCAuAR0yD6GpcPg6EOSwMwbGNRYMulicgDt0/So1/w2c3plZi0JQBdLZGV2CnAGO/rWL+G8ayXAJc8djK7YABHpgjNd7kNcM4MgbxGdIwMjIHb4c13N69OHUrj5/TzJpwNAilXRwICjTRSoDSpUM1AaBpFqGaIVKlSFABRxQx1oigVClmlWg10zTqFLNAc0RTRThQORcmuPfbBxQz3sNsBrRBrdc6QfQFuw6frXYQ4AJPYGvni7u2uL66mIDBZMAnJAVCew+lc8uHfwznbS+CLUtcFnRvw1KnRvFpI2Ub9sZycfKtjacTYMIoTHHFICYg4Ot9t8KP71nknjisnuEGlpBy8pqCqxGx09/nVMnhHl4f7wmjXqkZ5HR9B2Cr2HU7V5dbei1dwsLm6e3ltQkkI1yMCQGXOAQM7g7HvUyfgUzor/eXCqw0qmQCDgDIHWqa//wCoGF1VIokRAgmQBpJVO48+dvnWR8PXt25dDNcBoSrYXLKoB9c7Cr8bZtHVRwvbTIokDHToz5f5jq796pOIO1pDyQyrAkmpuW+XA69e4pcYaBjzFJ5gVGdtZ0YyMjbuagz2QubpvuKJpVNMplfGWboQud6T80S/CxlukecTBIy2gNId9I7qP2q+tuNw80Ri45ggU8xt1Bztnf4j7CsG/hma1m0SiSWMZIETA6Sx2bSOm/atHwTwpBewxkc2PljzNIBrZs7gfLGK1lJvvhmcLFZNUks0b649tD6yUTrkEY6VScU8RyTkQw8slzpOMlo9PxTHJwi5OQOvevG+spuHymOIEW0pwWlZVXV+Z8DfpnrXvx23it7CSaBkBdMl00gvnuGG+M5+dc7JOm5+VZ9k3D9fFp5NZflkjUd9Z3BOfpXbWNcv+wfhei2kmYbu2x9f+Y/eunFq9kmnm8t3Qo0CaVVyHFA0gaWaBYpGgc9v3o0CpUqWaAUs0s0qIQo0BSzQCm5pZoVoHVTUPrRpEbUDqcKag2pwoIvFpNNvK3oh/YE1w3wHNoEr4JZyxwMHIyeufkK7fx5CbWYDujf/AFNcB8KztGVcEhUJ1BcEtufKc+9cvJ09Ph6bTh3iCWaOSJtDalIaPSeWhLYVsd2IHUEY9Kjw8UaxieOUieJicvu5jyPgZWGoYqanD4525sLFHMZxoDJpYjJ1dvoaqeF8RuZDyLgsx5mjDR27ZjwcksMPnON9xXmx3vbvZOmhsuJJemKGA5QxnDA6VBC9OmT+lZXjnCJrF+TFMweU6SE8xbPQdK2/CbMRp9zgCLNGpkjlIBADHuV6HJxXhc3C208S3EYmvGGNe50k7ahkDC5PWky1+mXMuGWF1bTBJ0cJnyhwdDEbkHfHetDwPjX3O6VzCkYkcoxK6mIYjdfqK0nEeGk+WecSlH8sa9SWOc5O+O29VsvhCS75nKYAxrrCSNnBJIIGnodjWv8AJMj46WvBeIvNcSCeTMRwyqE0b9u2o4A9a9eK2WWSO0maNS5ZtIOFA+MnbO/tWC4B9oTW0hEudMeVMbAZJ6HLYycVLv8A7UWn1pbwGMsGKOHweh77YHesXHKXpeO03xpxoiP7vHh9TjTIAxYeuQ3fJNVPi/i4eCCwgUa2I1gDGN9lHp6mo/h6Z72WMXBXlwapZMnLkKO564zgfWtB9n/CDf8AEnu9AEETEIMYBA229/8Aet4Y8yfZr1t1HwnwYWtnFFjBCgn5kf7Yq0NOc02vS8Fu7sKVLNLFVCzRNNoigIpUKWaAk0KNLNA2lmkaVAqNClQNBoCjSNVAo0sURVBzSpYoioryvELRsB3U/WuCeHbYx3U0JUkCRgfbfIr6CFcc+0PhLWl+tyueXLhXI6A9ifmKxnzHbxXlo4XkjG2GyNmOda7YGD0/UV48H4Y0SszMHkJJHlXIzuRnrmvLhNzrXGW9j2IPap6NpPevJ1Xpuw4TfQNK0cw5VwTiJmGA2dwAe+/aoXGppbdS00aNcruHTLZQHVkg79skVZ3EST4V1zg5B7gjuD2NYv7SOAXSOskbNLE4ClnYkxnuDvsMdzV1MumZx2Nz9ptvhnYZnkRlcImApB8vmbfpmvX7L5WmkeYOAqEg6ycsT5h5QNlAPrvXN1g5iadKAht3yO/rtnrWv4EX4fE8odJ5JVH8OQvy1B6lF9cUsxxl121N39NJ9o54Y4Dyxyh2B80SFIyfUuwAbes/wX7Lmb8aeYQxBQy+YasFc5BG1T72a5mzdNI1xbqqkQeVs684ym4UCq3xPxJ2EdvGWeRlUCMDGnI7gHbHvTG5XiVfhPaK9yrymxsEJMrYkmc6pHAOeo2VfYV3Lwr4eSytkhQAHALH1NZz7NPs/Wxj5soDTvg5PbPz+dbkmvTjjqOHlz39MNNDFOpYrTgaaRomgaJoKVI0qqFQo4oUDsUqFI0IRpV4W12r6tJ+B2RvZlO4r2zQKitCiBQNzSogUVbFVABo0sUhRRxRFKkKBNVZ4m4Et3btEwGSNv8AnrVoKNRZdOBJPJYTci61BNWUYfmwehP9q1sfiyEukZ8pbGnIPmJ7VsvFvhWO8iIZFZgCcNsGONsMN1b3rhr3csEwhUO5RtKpKRrQnsj9xXDPxXuPXh5Jlxa6s10EbrvT1vlwY5lWSFuqkZ696wNz4ouYwA1vNGw6l4mYH/UMUp/GwZRiKZm74ib/APVcfjl9nTj2vPEHgG2aIi1l5GWLmOTzRk4xttmodhwu1tYylxK91ldTKgMcS9PQjI2A3qut24lc+WK1cIehm/DUfTYn960fDvsemnw1/cHH/bi8qD2ydz+ldfhleKxc8cWV/wCpSXD/AHfhkPlGwYZ0x5O7Fj1Pz+ldH8B/Zsllmac824fcsd8HrtmtFwTgMFlHy4ECjr756ZqU9zvXSYzFyy8lvSXqzQrxjevetuIUKNKgawoEUTSNA2kaVKiUs0KVecqE4wf7b0R60qFGqPOKFVzpAGTk47nYZPqdhv7U6hRoCDRFNzmnCgNIClSrSDihilSqKOacBSpUCpUqVAia8ZuEQyHW8UbMN8sqk/uN6VKm7Og1bKMdI1GT+UFf2FewtUHRR9cn+ppUqix6Jt0AHyGKTmlSoqJOdqqRMS+KVKtSMWrW1qYKNKs1qG00mlSopClSpVECmmhSqoRpClSqA5pGlSoAaS0qVULFEUqV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1140" name="AutoShape 4" descr="data:image/jpeg;base64,/9j/4AAQSkZJRgABAQAAAQABAAD/2wCEAAkGBhQSERUUEhQWFBQVFBcUFxcVGBUXFRQXFBUVFBQUFhQXHCYeFxkjGRQUHy8gIycpLCwsFR4xNTAqNSYrLCkBCQoKDgwOGg8PGiwkHyQsLTQqLCwqLCosLCwtLCosLCwsLCosLCwqLCksLCkpLCwsKiwsLCwpKSwpLCwsLCwsLP/AABEIAMUBAAMBIgACEQEDEQH/xAAcAAABBQEBAQAAAAAAAAAAAAABAAIEBQYHAwj/xAA9EAACAQMCBAQDBgQFBAMBAAABAgMABBESIQUTMUEGIlFhMnGBBxQjQpGhM3KxwVJigtHwFVOS4UOy0nP/xAAZAQEBAQEBAQAAAAAAAAAAAAAAAQIDBAX/xAAlEQEBAAICAgEEAgMAAAAAAAAAAQIRITEDQRIiUWFxMvATkcH/2gAMAwEAAhEDEQA/AOxgVG4pxOO3jMkhAHQZIGT6b9qkvIFBZjhVGSfQCuU8c4qeIXLo+Fto0LSatxHGGwDywcudQyR/ZRWpPblO9IXEOIXvG52hh1RWq/8AygHQwzp3OQNOc5wT0rSeDvAtraxOZDHMqu7ayBtpIHmPUYx075pQcT0SqqAMiGNHZ5QvNDgDCRKQmkDDasfqRUG6lkE8yMY1iwQQj6UkABKIzE7knAzsdztWPllZw6fTvkuERwG/je2hZVJaS4LqHOl8GMiTJJUg9Owpk801jc3DJyoY1kDuhbU1xG3wFNtiN9u1W1hxcNAlzGiogDcxEIGVQqBqbSWwBvj2NMv7OS8KR3AKoHJMoG7iMAqMgb5y22N9I9amOXOrOCzjadxyyjnyELRSD8Z3b4ZCqNhSNQyFDFhsRWX4TcgQpJE4DiVtCDJuMMupIYSMlvgk2kyp6Z6Vr7zj6BI1SRUBBUjHnIQbgZ+HIB6771Hs+CcyXmyppGg8mNVWNvOrao2ZcE7MfQVJ0uueV9wHjgnXDbPjO2wkGB5l3OCMgMudjVpXM+HWUtg7xnSqIyyxMznAYjEsagjYFi2NRGRnHWujWN8s0ayL0YZx3B6Mp+RzW4xZqvWkaNKiG4pAUaQoAzAAkkAAZJOwAG5JPpWd4h4hhGl535cO5jjwdcuMfiOB0G+Qp9QTvsLDixEjiAHtrf6dAf8An9KjX/Bre4KNMmViHkG4yTjJ99wK1NTms228JyXZZfJ0O4C9cdsml/08jdjrGoMVxk7dv1qTbnyMVGNsf7U2zZkQGQ5PcjvWGrHjz1XMmj4sBQBk/t0NRrm9KyQ51NnPmIBK6tgMAZA7Z9t69HuOacRggIw2I0n5jPapVyxYEJhWGAWwMjvgetP2ekfiliChEo1q2xC51fP1A9+1M4bKEYW5csdOqPUcsQOqlvzED67VIDOigkBz0OMAkdzpPf2qu4pxhFMbBS4dgkbIuRFJ6ueo64/WrL6TrlbkU00optahsYz1H+FgcMv0OaJooUc0qQoCKOKVKgVEUhRoFSo0qgznja/KxcpepwzfuRt3ACsx/k96yXFra4s0FzG0VzFIoDLMi5EZx5FZRgseuTtt7b+vE7iW94ssETBRGGmJyV1AEAIWAOAVUDp+Y1W8aW4ltY1uZEQGaQKAfMv4hGpSB8ABPTtW8p1i1jxy2vDZ7SVEVU5bIAURwhYLgsmnOdS+YtkE0/iPDDLpAMelGzlY8nIbYacY7nO9V/8A0VLKJBbqrSxhQzSsD5GOdyehJ/p2qbJ4rjgh1tIp3xpQeYM35SPUVy3vrldfdi/FPC+SsiSE6Q0nL0KMk7aS+Pdh9Ce4qZ4LnnBVFbSyDS8ci7HKlgQGbJ6Y29a8m4nzriSaRnEWsctMZ3BAxjquw3PStfZcJSGTUFGJAnxElyN9hvnbJO3rW8uMdVJ3w5nxeyl++ASllAZVJXOkIxyGDEeXGoDBz0PyrqLcPdY+ZzHeSHdQzA6woGFIUAEnHXGaqPF08UgV3AMWcbfFIAPhLDqusb+mM15RSPuYcxwqiqqTSbBQoYSHIZvNsAWOw96zbbr8NThUx8SPEJhFHCFiDyO7siyBo41OguWwdSs2xzjf2rX+DbweaMElGAkjLYyQRnfHcjPbtWZS25PN+6W8c3lVnIJVsvhihAI0pkuMY7Dan+HeMhrxTjlOI4+bEc6QVZoyyMRvkHce1SXnjouO5z3HSTSosKYWrbmOaBfAJ/wgn9BQWvOdhoOTgalyT6Bsn+lBUtoFznVligTA6kqcyMfU5araQBtORt/t7VmfCnDXjlaQ50vzJBq+IFn8pIO4ypNTZorjmJygNODktvue+PXH9a1lLvtmWaW4fUj58oOR749a81TRGqI2rYkk77Z2z+tezSqgAI3bY+nvVPx3hJmU+YhVXCmPZs5zjPSs9t9LeRNkYEA7bDvkdK8bxAVdYn0ykdT2J6Gq7hPFYpm0DJYIM565GxyB0NTLewjLhsHWuw3PT3HenXad9K/gPAptDJdyF8tlWBwaurezVWyo2Oze+Ng3z2qBdW8sYZtQdiPKp2we3SqLh95ePazFjmRSdIAxlderTnscDFa1bzE4nbQcMiKS3EZJPmWZc74Ei6WH/khP+qpxqujbVcxSAaVltZAR7q0TLkeuGarAmmXPJBzRpvWgDWVPBo5ptHNA6iDTaVA6iabSDUHLuA8O5j3btK0fNkKRyg4ZDBF0kI6JqO+djirXh3BZDCyJMHWMk5kw6MCCGRMDYFsHZu9UdpiJOKNJpXmPiPfLSYzlVX09T09a9eBX7ycPVYlw8byIirqVTG5JBY58xGTv08uaufN3+m5xwhX3F7ho2iRCsZyNBGvzKVPlkPUdcL2xVe8rOy6nJMcmvDkJuRkkg4z7AVvLaMyBIznXHGgkB+ItgMjKew7E/Oqq/wCNhnMQhAljXS+r8QAA5K7YyRgnO9SZTesYXfupkPCAICDITmJsMwLrg4YAMN85GB7V4cXv57OKJecrlRjON1bPffJG2PpXo7SRRw8h4JxlcAKwwrDodzpGo5zQuOECbU0kkenmZyMEkr1y7HOMnSQN9hWd6vK6vpLtbZ51RbpVXnl2ATOBpG51H4M5IwOuTUmy4GZF0uulBKx1E5MsZH4an2GBs3TFUHiOwkixJHgMwOnBJwxkZ3ZQemQRgHr9KuvCfGp5hIPIXTBYNlcMc6sHoRnbGNj61edfKdJdb0pLbhE1pcsuWMUsoWQg6mEcmBrDMfKQMdtqk3FjFZywxvq1uzqkjZJZNZIjB6KG1M2OpKg96dbSyQXbtdTqkTA4V9LFclcBlG6oATg9PWofiLL3cEiywzQc3ydDIp0BA3lJwuUIBx296lvLeM26gJMqD6qD+oppNNtz+Gn8i/0o5rTiKmq/j8DPZ3Cr8XLYqOxK+bH1xip9FTj5UGX4Nd4DP6wK0rEnHNyfIoPQYI6bdKveFSSsmpsLnYDB227/AFqvsrFJBcWrZDRsOhIypw0Tf+IUH3BqTBxoRMIZDksTpx1I3zt7f3rWXbOO52ruKTMkgBGF1bMThdXrvVwLvSoVsajv7YPeonESZNHk1ASAEHoy53P02P0qTxO5iR1LnBP4YwM7/EB+xrN01NmLwxFkBTSp+I4xnepc6MWAj05wSc7e22PeokgAlCgfEEb5gE6h+6/rXnJweQy81pigBZQqZGVbGM+rAilJHjwtJGkPPca0ONI6A/PvkVIfi6cwxAEFj5tj8q83gjWYsC2s4B6/l/vuN6n3ESl1fA1AYz7H3pwSVGigxLHg7KJQN8/Eq/3FSyc1F4euS7E9Mrt0yTk/0AqSDiqgU7NAikKinCjTc0s0DqWaBpCgcGp2aYKEkgUZNByW5KtcMquIuY65lceWIiPmKFbfJbVnSRg6as+B+IbhpmteYsjqQkbxquhkADEHWR5cY6DfO3Sqvj/AkluFtCeU7+aNiSQ8lsWj0f5SQAcjsKtzbwx6obBTJOGVyVzqUhRzHD7DQwOMgd9qucxtdJt58IsHWWWW9V038pXKGTfOXAJBUY7V7NwxnmSdHKByVJRCdSj4kJ7N8RPWq3iHEpZwcZVEYnQwZtEgILAnG6nIxv7Yr14jcXaRhucOXq+GMaepBPbtnqKzyiRxGzV5WVIhokQgMDodMLsSqdQf1qJaKBKiKN44/gbRo1kEZIOSPpmi3iZAGhdDqA1jH5WJGMYGSMYO+etS7zwwC8UsYL6yVkaMNg6l1ltIxsCMdKs31S6nMP4LPckNDImuT8jZEkYQqCP59OSPntUji88NtiOZwCwORAuHTOFX08pAOxPuOtUVpxWSzcqVwTJlFfV5GJwcavytn06AelWc/DvvkjLcKyiRgA5HR0yNCnpjY+oP1qXCfLnpZnwprO5s8sH1NEZMJK4JgRzpB1DAJ1DI9MY+dQfuofiMBDeXMmGjOBJHCHMbYAHk/D3Y7nA9K3cfg2OCJoJQssGTKxc4dTsoMYjXOR9O1Z+64AkVwhWeSVolZUDxsulZoWwCdgT5vc5ffpTjfFawt3ux1Cz/AIUf/wDNP6CnmiFwAPQAfoKBNVxA0RTCKJbFBQ+JLo2k0V2P4TgW9x6KGP4cv0Y4J9xQveDsAs8BDtkNnIJx1IBO29Xt3ZLPC8MihkkUqQehBG9ZuzvPu8627EoAihX/APjbB04bOwbGnfvvW5f9s3tZ2XHS8IeZDC2ojQw8wxtv8z/apHEbZZIXA/igBl23DLgq2D7im8WjM0TaQC2CBnp7Hb3rN8P4ldyXUUMyGIRxESSEeWQ4wChGxB2P61mY+4u/VXQmd4beR/KyDDn304OfbUBVTxrxEdStARI6gFgD8RBBGO2cE1ro7YcopkEb59wetV1p4dt7dGkjiGrcj1+Q9N6TKeyy+nhwi6ZrcPJGRK5ydj1Pzr2kYkefCDO4bGWPQLj54qdFNy4g87KoABOdgtZKHif33iS8tC1vFqfmfldhhQwz1GcjPtVk3s6jYIulQAMDr/z60ynuc00msqVIUM0V60B29aJFQplIJyPlUqHOkZoDmiDTKcKBwolQeu49DTKeKDm32o2hjmiuEbSY5FmDdhqwrDH8yKf9VWvALBYZZrxiI4ZUOFbKkK2GBGs5UHc4A2zVx4x4Ys1sdWwXKsfRJBpLf6W0t/pNcv4nwXm8Piwsj3JlMJILKhaPyMGDdGJCfPAx1Naynykal459NBw4SuqvBqUOGJLksk2llY7hSVO3XOT7VbcT4WoeObSTGwAdmJGCwGW23AAOR2qDwe5At1iteYrRPG0ySkAas6WjG2FG23rj515kyO7xIpaYADlncBVBKuzfDpIKrnqQa5Xduo1xJyy3F58XmIW1pjMagjLjUAyErnJPvv8AKui8Ov5BCh5TCIjqHLEMQWOo9S3bI79aoPDvguUXQaRBEAhLNG27FjkDb4cEDYVfcPskZjm4/gGRgUOMoCTlh8OxO+xzW89an4ZxvNrE8SiRZQ66yJeXhfOpAx5hpIJcY77bgbVejis0Qiijt9Yk0/ESMgE+p2bb9u1VtzcRQ3UboymNZdUrEM8mRldIIXZcN0HetDxjxpbwmRomz5hIAUYglVClcZBA3yT86mXrjarC5u5DBGAih5JBHNIfPhWLK2WUjBGBseg296iaudcQRhdQj5YLaGjBzhmIB+IER9fesxDLcS2wUXMSy3xE8a6Tsm5eNcgr+Y5J38orX+Drdsx8zdoYFQtnYso5Q/cTVJxVt421rnemUiaaTWnMaAogUy5mWMZkYIPc9fkOppsHWV3HrUTjCA6NSgo7aST+Un4Q3+Uny/UVnuIfatYQyBHeTcldQTyqR6j4v2rT2E6SBsOksbDtg7Edx6VJlNrlhXksywRjmBRGCFOAQI87AnPQZ717ho5sFWVlz1B6Y3qK3CJUYcqTmQkYMU3m0+miT4sdsNmqe+trhb5DHA0cJTS7oVK5zsdIOwweuO1bkZ28+N8MvHn/AA7gxwMQDpGNPr8//dTYOHvATFHI5XIZXY6gMnzIR6f71J4ZYSKSJZHcNqXBAwdzpcMBt5cd+oqzFv5cA4Hr3p8t8JraBxG2Cuj8wtk4KsdQxjchR/SvaygIZ5GABkxjH5ETISPHyYsfdj7VKWPbbt37/rTgh7VnbWuTdVNxQd1BwSMn3pAVATQFImjVDtXrTWNKhQKjQNIUDhRBpoo1AmQMCrDKsCrA91YYIrBCxNtPJCcBZ9MLFwCNYB5coDbAvEMZP5ozW9Jqn8UcGE8ZOCWVcMF+NkyG8p/7iMA6+4x3rc5mjemI4TDBZ8+JGZ435jLHKgkbMCnmCSVD5CSARnfA6Z62PhKVfusDwKyPlhKwB82g4KuenpjO+46VBcrdQtDdth4gv4qakDoVdbe5VVPnJd8HI21MNsVI8LXdwJorVI1g0GTmA4ZcINKvttr1DdvTHWueXt0iTeXVyt3CJIyYljZ9WpwhJ3XVpOM50jzDbJ+dZW68VSRTuY/w31edTp5bnSQygafN+XILdvcVqoOKTJJ+PbNODIY0liJbcEkB12/wjfFWl6tidDXMaGRw2mMEMRggMCAfKckeY4xWpdXmM631VN4cvInurq6kUtGBHpAQ+XbzqF65DEfPfBOKleIOHWzSZVHNx/FWHzo7aypLlvh0jbI7AmpcbSw8OMsO+hndQdTBI8n4c7thex9CahcRtXnt9V68UK6ItTjLF1GWciUD/CR26mpbfSzSBxC7kmhikS1RJy8SidCCokWTljC9UAXU2DkEHetn4UtAluGHSQ6l6/wx5Yzv6jL/AOs1i/DMRlhitogqxGSVUZCdRgQhZLhyMb6SUH+aXPaulBRsFGAAAAOgA2A/SrJqGVLNed1cpEuuRgij1qk8ZeN4OHRapCDIR5UHUmuI3nE77jM++tICw9o1B6Asdt6za1h49810HxN9tMatyrFedIdsjpn+Y9fp+tYya04rfyETs8IYEhRsD9RuR881Mbwzd8Plia2UyQgqG5ahtb7htR+JhkdvpV3YePzHpF46AOTHzFHnifJ8rqvxAbA7CuNz+03/AH7O8muuP792Zf7KJrcibIkKsp5bb8wk407EZya1fBeIFpgml4ZwNTdtHooH512xjrWijSO5QpzSHjGoMMj+Vxn1G9RZuCidVbcMoYGRSckg5Vt++d6zc7eU+M6X3B/FGp+XOojf4VcfwnPpk/A3sau4Ul1Nqby52rlicVlikMNwmpGbBlPwsOgD4GzdN6urXx6tvcLblneLTvrGWjO2nS/51+e+1dsc/VccsL6bqSVjsMAepx/SggY7ZyR1PavGbiUSRc13/DO+fX61zjjv2nyXL/d+HqQ2dOUwznt0GQg9zW5yxquh8S4xb2oLTyquexO5+Q6mue+IftUkdglspRCD5sZkb+Ve31qJbfZldTOWvZlUYzlWMkmf5jsKXHONWFhCYrMLJdN+GZB5yp6Es/TV/lH1rOXlwx4x+qt4+O3+XEUvhqW9vbqOWR8Ro5UpnzjTvqZfntmu4acYFcz+xrhT8t55FK6j5c9WGSP07++a6ZWufbGVm+DWo4pUM0ZOoUsUAaA0qBpA1A6iKbRqg0s03NKtDF+N/C2oc6MlNDczUvxQP1LgAZaFjguo6EagOtU0Lz6VnmvEEkKAyGYZIWUlWcGLTzI8adLDY4xkHNdNzWP8Q+CwQzQRLIpDZgJCshb4ntZDtGxO5RvIT6VbrL9kuuEyyldXHIeSS2lUuJI9LhT5mkUINxjygDf4u9U9q5nmllt5UaK3R9KYUTN3mSSJugyDucdRVXwHQumGCRhKrEyI4MdwhbGtnhP8TVpX+HkZGRip3EeNWqxk3Fq4MjfdjK0WZEyMy6g41MuSSDjcVzn0/wB/46aG5sJksZitw0xU6gqODEsLgsEdMjAw3TGxAG4qqg8UiSARW0S27O6SyZU6YIeWqs267lgF0BdyWr3vY7GBRLpePmpyi0uqJXj0gKDAuHmY/wCUDOcEir/wtwBpGE80ZjjDB4YXGJHcDC3Ew/LgbJH+Ue9JN9lvxi58J8G5EQZl0O6gBepiiXJjiJ7t5izHuzH2rw8ceNY+HQFmIMjAhF7k1Y+IOPR2du88p2AOPUnsBXAYZ7ni1994aPVGrfnzy1HYbdaZVrx4S8148KsJ+LX5edvytJhumFGVT2BOBXQl4DFPBoljNvHC43hc5bbdnHQjPfqKkcC4XLELuVBCZcopRlOkoBnIPUdTt7U3iniuG2ZUmmgKTHzCGPDJnsVBzg+p3ry5Zbs09GlxxDiCLY8xAGhRlVEB8zFWABBzkHO+axXjAWN4UklaSO4LaXUIP5QxJ9Nt+9Xa2NmoikEsjpqJRQr4U5zpA+dDiPC5+Iu3MQQkbQtpGCuM4kYHrn+tXGztiz1WktowYIWsigjC9GG7KNsE9m615y8VFvHuyrv0/KpPY+lZDwhwKUyTW88ksTQsOWEJ5e4y2D0Oavk8JWzw6JpnYySsDqySPMR5R8hWrNcWpEtjzE866o3OQR0P/qs/4mkkgWRrdA0QQagRkk/lCnquBUv7wtrMLaORmiDA65FLaB/gBAGMmp93JhZtOBtqX6DeuVnLpjXHeBWEvFJ/u/MkUaiQjMSqDBLbN329O9baX7OL2zYGwZ0woDMvxOep1Z8v0qt8Djl8b6/EFbJHqQD/AFrvLmvVjMbNWcOHkuWNl24bf+G+NT7S8yQHGzsAn1QEKfrV94N+yQxuJr0hmXBWMdAR0zjbHsK6jmkRXSTHH+Mkccsssu6EaBQAoAA7DYUaQFI1GSoUqVFGgTRoGiBmkKBpCgOacKZRoCKDilmlqrQCjajmmk0s0Fdxzw3bXihbmFZcdGOzr/LIPMP1rPN9l6Bvw76/iXpoWckAegJ3ArZUqbvROOlFwXwJaW0nNVGkm/7s7mWQe4LbL9BWjQdz8zXmKovHviMWVjJJnzEaV+Z2FS5Vccd1yv7U/E7X96LSLeOJvNjuR8X6Vc8I024VhrSGJdOTjktqOMN3J3z9KyngXg7NI7yZ1yDVnbodz1rc8e4cx4eQqmSNydWANaADB0keuN68fl5+mPoY6igm8TmO4mmQ86IEJKkROdJ7gHcY9azt/wABF5cGW0SR7dgdyPMhG51e3vVjw3gMdvbvLDJIz5HkcAAnfCn06+tbrwhwQxWwkVBHJKhMu5IHtv0FXHWHMYy+pmfB/JtYS15HMzKTuCdP+JTjIzt3rZr4mtruNZomkPL+Lqqrt3A6mucQx3MUryXL5RWOA65DgbAKD0GK6b4V4YkVvmLSUk8/kAA3HT51cp7rO1Fa+OJHufwdEqKccvIWR/Ugnrj3rU2VyJNJEbgoWILLpK56qc/M1z25tJY5mdoQp1nllRud+u1W3h22v3mwxf7uzEMWJXbB1Yzv6UuPuJ+3v4gv5Li8NnCYkwmtpJOgxv17nfpXis8ojIYh3DaCAuAR0yD6GpcPg6EOSwMwbGNRYMulicgDt0/So1/w2c3plZi0JQBdLZGV2CnAGO/rWL+G8ayXAJc8djK7YABHpgjNd7kNcM4MgbxGdIwMjIHb4c13N69OHUrj5/TzJpwNAilXRwICjTRSoDSpUM1AaBpFqGaIVKlSFABRxQx1oigVClmlWg10zTqFLNAc0RTRThQORcmuPfbBxQz3sNsBrRBrdc6QfQFuw6frXYQ4AJPYGvni7u2uL66mIDBZMAnJAVCew+lc8uHfwznbS+CLUtcFnRvw1KnRvFpI2Ub9sZycfKtjacTYMIoTHHFICYg4Ot9t8KP71nknjisnuEGlpBy8pqCqxGx09/nVMnhHl4f7wmjXqkZ5HR9B2Cr2HU7V5dbei1dwsLm6e3ltQkkI1yMCQGXOAQM7g7HvUyfgUzor/eXCqw0qmQCDgDIHWqa//wCoGF1VIokRAgmQBpJVO48+dvnWR8PXt25dDNcBoSrYXLKoB9c7Cr8bZtHVRwvbTIokDHToz5f5jq796pOIO1pDyQyrAkmpuW+XA69e4pcYaBjzFJ5gVGdtZ0YyMjbuagz2QubpvuKJpVNMplfGWboQud6T80S/CxlukecTBIy2gNId9I7qP2q+tuNw80Ri45ggU8xt1Bztnf4j7CsG/hma1m0SiSWMZIETA6Sx2bSOm/atHwTwpBewxkc2PljzNIBrZs7gfLGK1lJvvhmcLFZNUks0b649tD6yUTrkEY6VScU8RyTkQw8slzpOMlo9PxTHJwi5OQOvevG+spuHymOIEW0pwWlZVXV+Z8DfpnrXvx23it7CSaBkBdMl00gvnuGG+M5+dc7JOm5+VZ9k3D9fFp5NZflkjUd9Z3BOfpXbWNcv+wfhei2kmYbu2x9f+Y/eunFq9kmnm8t3Qo0CaVVyHFA0gaWaBYpGgc9v3o0CpUqWaAUs0s0qIQo0BSzQCm5pZoVoHVTUPrRpEbUDqcKag2pwoIvFpNNvK3oh/YE1w3wHNoEr4JZyxwMHIyeufkK7fx5CbWYDujf/AFNcB8KztGVcEhUJ1BcEtufKc+9cvJ09Ph6bTh3iCWaOSJtDalIaPSeWhLYVsd2IHUEY9Kjw8UaxieOUieJicvu5jyPgZWGoYqanD4525sLFHMZxoDJpYjJ1dvoaqeF8RuZDyLgsx5mjDR27ZjwcksMPnON9xXmx3vbvZOmhsuJJemKGA5QxnDA6VBC9OmT+lZXjnCJrF+TFMweU6SE8xbPQdK2/CbMRp9zgCLNGpkjlIBADHuV6HJxXhc3C208S3EYmvGGNe50k7ahkDC5PWky1+mXMuGWF1bTBJ0cJnyhwdDEbkHfHetDwPjX3O6VzCkYkcoxK6mIYjdfqK0nEeGk+WecSlH8sa9SWOc5O+O29VsvhCS75nKYAxrrCSNnBJIIGnodjWv8AJMj46WvBeIvNcSCeTMRwyqE0b9u2o4A9a9eK2WWSO0maNS5ZtIOFA+MnbO/tWC4B9oTW0hEudMeVMbAZJ6HLYycVLv8A7UWn1pbwGMsGKOHweh77YHesXHKXpeO03xpxoiP7vHh9TjTIAxYeuQ3fJNVPi/i4eCCwgUa2I1gDGN9lHp6mo/h6Z72WMXBXlwapZMnLkKO564zgfWtB9n/CDf8AEnu9AEETEIMYBA229/8Aet4Y8yfZr1t1HwnwYWtnFFjBCgn5kf7Yq0NOc02vS8Fu7sKVLNLFVCzRNNoigIpUKWaAk0KNLNA2lmkaVAqNClQNBoCjSNVAo0sURVBzSpYoioryvELRsB3U/WuCeHbYx3U0JUkCRgfbfIr6CFcc+0PhLWl+tyueXLhXI6A9ifmKxnzHbxXlo4XkjG2GyNmOda7YGD0/UV48H4Y0SszMHkJJHlXIzuRnrmvLhNzrXGW9j2IPap6NpPevJ1Xpuw4TfQNK0cw5VwTiJmGA2dwAe+/aoXGppbdS00aNcruHTLZQHVkg79skVZ3EST4V1zg5B7gjuD2NYv7SOAXSOskbNLE4ClnYkxnuDvsMdzV1MumZx2Nz9ptvhnYZnkRlcImApB8vmbfpmvX7L5WmkeYOAqEg6ycsT5h5QNlAPrvXN1g5iadKAht3yO/rtnrWv4EX4fE8odJ5JVH8OQvy1B6lF9cUsxxl121N39NJ9o54Y4Dyxyh2B80SFIyfUuwAbes/wX7Lmb8aeYQxBQy+YasFc5BG1T72a5mzdNI1xbqqkQeVs684ym4UCq3xPxJ2EdvGWeRlUCMDGnI7gHbHvTG5XiVfhPaK9yrymxsEJMrYkmc6pHAOeo2VfYV3Lwr4eSytkhQAHALH1NZz7NPs/Wxj5soDTvg5PbPz+dbkmvTjjqOHlz39MNNDFOpYrTgaaRomgaJoKVI0qqFQo4oUDsUqFI0IRpV4W12r6tJ+B2RvZlO4r2zQKitCiBQNzSogUVbFVABo0sUhRRxRFKkKBNVZ4m4Et3btEwGSNv8AnrVoKNRZdOBJPJYTci61BNWUYfmwehP9q1sfiyEukZ8pbGnIPmJ7VsvFvhWO8iIZFZgCcNsGONsMN1b3rhr3csEwhUO5RtKpKRrQnsj9xXDPxXuPXh5Jlxa6s10EbrvT1vlwY5lWSFuqkZ696wNz4ouYwA1vNGw6l4mYH/UMUp/GwZRiKZm74ib/APVcfjl9nTj2vPEHgG2aIi1l5GWLmOTzRk4xttmodhwu1tYylxK91ldTKgMcS9PQjI2A3qut24lc+WK1cIehm/DUfTYn960fDvsemnw1/cHH/bi8qD2ydz+ldfhleKxc8cWV/wCpSXD/AHfhkPlGwYZ0x5O7Fj1Pz+ldH8B/Zsllmac824fcsd8HrtmtFwTgMFlHy4ECjr756ZqU9zvXSYzFyy8lvSXqzQrxjevetuIUKNKgawoEUTSNA2kaVKiUs0KVecqE4wf7b0R60qFGqPOKFVzpAGTk47nYZPqdhv7U6hRoCDRFNzmnCgNIClSrSDihilSqKOacBSpUCpUqVAia8ZuEQyHW8UbMN8sqk/uN6VKm7Og1bKMdI1GT+UFf2FewtUHRR9cn+ppUqix6Jt0AHyGKTmlSoqJOdqqRMS+KVKtSMWrW1qYKNKs1qG00mlSopClSpVECmmhSqoRpClSqA5pGlSoAaS0qVULFEUqV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1142" name="AutoShape 6" descr="data:image/jpeg;base64,/9j/4AAQSkZJRgABAQAAAQABAAD/2wCEAAkGBhQSERUUEhQWFBQVFBcUFxcVGBUXFRQXFBUVFBQUFhQXHCYeFxkjGRQUHy8gIycpLCwsFR4xNTAqNSYrLCkBCQoKDgwOGg8PGiwkHyQsLTQqLCwqLCosLCwtLCosLCwsLCosLCwqLCksLCkpLCwsKiwsLCwpKSwpLCwsLCwsLP/AABEIAMUBAAMBIgACEQEDEQH/xAAcAAABBQEBAQAAAAAAAAAAAAABAAIEBQYHAwj/xAA9EAACAQMCBAQDBgQFBAMBAAABAgMABBESIQUTMUEGIlFhMnGBBxQjQpGhM3KxwVJigtHwFVOS4UOy0nP/xAAZAQEBAQEBAQAAAAAAAAAAAAAAAQIDBAX/xAAlEQEBAAICAgEEAgMAAAAAAAAAAQIRITEDQRIiUWFxMvATkcH/2gAMAwEAAhEDEQA/AOxgVG4pxOO3jMkhAHQZIGT6b9qkvIFBZjhVGSfQCuU8c4qeIXLo+Fto0LSatxHGGwDywcudQyR/ZRWpPblO9IXEOIXvG52hh1RWq/8AygHQwzp3OQNOc5wT0rSeDvAtraxOZDHMqu7ayBtpIHmPUYx075pQcT0SqqAMiGNHZ5QvNDgDCRKQmkDDasfqRUG6lkE8yMY1iwQQj6UkABKIzE7knAzsdztWPllZw6fTvkuERwG/je2hZVJaS4LqHOl8GMiTJJUg9Owpk801jc3DJyoY1kDuhbU1xG3wFNtiN9u1W1hxcNAlzGiogDcxEIGVQqBqbSWwBvj2NMv7OS8KR3AKoHJMoG7iMAqMgb5y22N9I9amOXOrOCzjadxyyjnyELRSD8Z3b4ZCqNhSNQyFDFhsRWX4TcgQpJE4DiVtCDJuMMupIYSMlvgk2kyp6Z6Vr7zj6BI1SRUBBUjHnIQbgZ+HIB6771Hs+CcyXmyppGg8mNVWNvOrao2ZcE7MfQVJ0uueV9wHjgnXDbPjO2wkGB5l3OCMgMudjVpXM+HWUtg7xnSqIyyxMznAYjEsagjYFi2NRGRnHWujWN8s0ayL0YZx3B6Mp+RzW4xZqvWkaNKiG4pAUaQoAzAAkkAAZJOwAG5JPpWd4h4hhGl535cO5jjwdcuMfiOB0G+Qp9QTvsLDixEjiAHtrf6dAf8An9KjX/Bre4KNMmViHkG4yTjJ99wK1NTms228JyXZZfJ0O4C9cdsml/08jdjrGoMVxk7dv1qTbnyMVGNsf7U2zZkQGQ5PcjvWGrHjz1XMmj4sBQBk/t0NRrm9KyQ51NnPmIBK6tgMAZA7Z9t69HuOacRggIw2I0n5jPapVyxYEJhWGAWwMjvgetP2ekfiliChEo1q2xC51fP1A9+1M4bKEYW5csdOqPUcsQOqlvzED67VIDOigkBz0OMAkdzpPf2qu4pxhFMbBS4dgkbIuRFJ6ueo64/WrL6TrlbkU00optahsYz1H+FgcMv0OaJooUc0qQoCKOKVKgVEUhRoFSo0qgznja/KxcpepwzfuRt3ACsx/k96yXFra4s0FzG0VzFIoDLMi5EZx5FZRgseuTtt7b+vE7iW94ssETBRGGmJyV1AEAIWAOAVUDp+Y1W8aW4ltY1uZEQGaQKAfMv4hGpSB8ABPTtW8p1i1jxy2vDZ7SVEVU5bIAURwhYLgsmnOdS+YtkE0/iPDDLpAMelGzlY8nIbYacY7nO9V/8A0VLKJBbqrSxhQzSsD5GOdyehJ/p2qbJ4rjgh1tIp3xpQeYM35SPUVy3vrldfdi/FPC+SsiSE6Q0nL0KMk7aS+Pdh9Ce4qZ4LnnBVFbSyDS8ci7HKlgQGbJ6Y29a8m4nzriSaRnEWsctMZ3BAxjquw3PStfZcJSGTUFGJAnxElyN9hvnbJO3rW8uMdVJ3w5nxeyl++ASllAZVJXOkIxyGDEeXGoDBz0PyrqLcPdY+ZzHeSHdQzA6woGFIUAEnHXGaqPF08UgV3AMWcbfFIAPhLDqusb+mM15RSPuYcxwqiqqTSbBQoYSHIZvNsAWOw96zbbr8NThUx8SPEJhFHCFiDyO7siyBo41OguWwdSs2xzjf2rX+DbweaMElGAkjLYyQRnfHcjPbtWZS25PN+6W8c3lVnIJVsvhihAI0pkuMY7Dan+HeMhrxTjlOI4+bEc6QVZoyyMRvkHce1SXnjouO5z3HSTSosKYWrbmOaBfAJ/wgn9BQWvOdhoOTgalyT6Bsn+lBUtoFznVligTA6kqcyMfU5araQBtORt/t7VmfCnDXjlaQ50vzJBq+IFn8pIO4ypNTZorjmJygNODktvue+PXH9a1lLvtmWaW4fUj58oOR749a81TRGqI2rYkk77Z2z+tezSqgAI3bY+nvVPx3hJmU+YhVXCmPZs5zjPSs9t9LeRNkYEA7bDvkdK8bxAVdYn0ykdT2J6Gq7hPFYpm0DJYIM565GxyB0NTLewjLhsHWuw3PT3HenXad9K/gPAptDJdyF8tlWBwaurezVWyo2Oze+Ng3z2qBdW8sYZtQdiPKp2we3SqLh95ePazFjmRSdIAxlderTnscDFa1bzE4nbQcMiKS3EZJPmWZc74Ei6WH/khP+qpxqujbVcxSAaVltZAR7q0TLkeuGarAmmXPJBzRpvWgDWVPBo5ptHNA6iDTaVA6iabSDUHLuA8O5j3btK0fNkKRyg4ZDBF0kI6JqO+djirXh3BZDCyJMHWMk5kw6MCCGRMDYFsHZu9UdpiJOKNJpXmPiPfLSYzlVX09T09a9eBX7ycPVYlw8byIirqVTG5JBY58xGTv08uaufN3+m5xwhX3F7ho2iRCsZyNBGvzKVPlkPUdcL2xVe8rOy6nJMcmvDkJuRkkg4z7AVvLaMyBIznXHGgkB+ItgMjKew7E/Oqq/wCNhnMQhAljXS+r8QAA5K7YyRgnO9SZTesYXfupkPCAICDITmJsMwLrg4YAMN85GB7V4cXv57OKJecrlRjON1bPffJG2PpXo7SRRw8h4JxlcAKwwrDodzpGo5zQuOECbU0kkenmZyMEkr1y7HOMnSQN9hWd6vK6vpLtbZ51RbpVXnl2ATOBpG51H4M5IwOuTUmy4GZF0uulBKx1E5MsZH4an2GBs3TFUHiOwkixJHgMwOnBJwxkZ3ZQemQRgHr9KuvCfGp5hIPIXTBYNlcMc6sHoRnbGNj61edfKdJdb0pLbhE1pcsuWMUsoWQg6mEcmBrDMfKQMdtqk3FjFZywxvq1uzqkjZJZNZIjB6KG1M2OpKg96dbSyQXbtdTqkTA4V9LFclcBlG6oATg9PWofiLL3cEiywzQc3ydDIp0BA3lJwuUIBx296lvLeM26gJMqD6qD+oppNNtz+Gn8i/0o5rTiKmq/j8DPZ3Cr8XLYqOxK+bH1xip9FTj5UGX4Nd4DP6wK0rEnHNyfIoPQYI6bdKveFSSsmpsLnYDB227/AFqvsrFJBcWrZDRsOhIypw0Tf+IUH3BqTBxoRMIZDksTpx1I3zt7f3rWXbOO52ruKTMkgBGF1bMThdXrvVwLvSoVsajv7YPeonESZNHk1ASAEHoy53P02P0qTxO5iR1LnBP4YwM7/EB+xrN01NmLwxFkBTSp+I4xnepc6MWAj05wSc7e22PeokgAlCgfEEb5gE6h+6/rXnJweQy81pigBZQqZGVbGM+rAilJHjwtJGkPPca0ONI6A/PvkVIfi6cwxAEFj5tj8q83gjWYsC2s4B6/l/vuN6n3ESl1fA1AYz7H3pwSVGigxLHg7KJQN8/Eq/3FSyc1F4euS7E9Mrt0yTk/0AqSDiqgU7NAikKinCjTc0s0DqWaBpCgcGp2aYKEkgUZNByW5KtcMquIuY65lceWIiPmKFbfJbVnSRg6as+B+IbhpmteYsjqQkbxquhkADEHWR5cY6DfO3Sqvj/AkluFtCeU7+aNiSQ8lsWj0f5SQAcjsKtzbwx6obBTJOGVyVzqUhRzHD7DQwOMgd9qucxtdJt58IsHWWWW9V038pXKGTfOXAJBUY7V7NwxnmSdHKByVJRCdSj4kJ7N8RPWq3iHEpZwcZVEYnQwZtEgILAnG6nIxv7Yr14jcXaRhucOXq+GMaepBPbtnqKzyiRxGzV5WVIhokQgMDodMLsSqdQf1qJaKBKiKN44/gbRo1kEZIOSPpmi3iZAGhdDqA1jH5WJGMYGSMYO+etS7zwwC8UsYL6yVkaMNg6l1ltIxsCMdKs31S6nMP4LPckNDImuT8jZEkYQqCP59OSPntUji88NtiOZwCwORAuHTOFX08pAOxPuOtUVpxWSzcqVwTJlFfV5GJwcavytn06AelWc/DvvkjLcKyiRgA5HR0yNCnpjY+oP1qXCfLnpZnwprO5s8sH1NEZMJK4JgRzpB1DAJ1DI9MY+dQfuofiMBDeXMmGjOBJHCHMbYAHk/D3Y7nA9K3cfg2OCJoJQssGTKxc4dTsoMYjXOR9O1Z+64AkVwhWeSVolZUDxsulZoWwCdgT5vc5ffpTjfFawt3ux1Cz/AIUf/wDNP6CnmiFwAPQAfoKBNVxA0RTCKJbFBQ+JLo2k0V2P4TgW9x6KGP4cv0Y4J9xQveDsAs8BDtkNnIJx1IBO29Xt3ZLPC8MihkkUqQehBG9ZuzvPu8627EoAihX/APjbB04bOwbGnfvvW5f9s3tZ2XHS8IeZDC2ojQw8wxtv8z/apHEbZZIXA/igBl23DLgq2D7im8WjM0TaQC2CBnp7Hb3rN8P4ldyXUUMyGIRxESSEeWQ4wChGxB2P61mY+4u/VXQmd4beR/KyDDn304OfbUBVTxrxEdStARI6gFgD8RBBGO2cE1ro7YcopkEb59wetV1p4dt7dGkjiGrcj1+Q9N6TKeyy+nhwi6ZrcPJGRK5ydj1Pzr2kYkefCDO4bGWPQLj54qdFNy4g87KoABOdgtZKHif33iS8tC1vFqfmfldhhQwz1GcjPtVk3s6jYIulQAMDr/z60ynuc00msqVIUM0V60B29aJFQplIJyPlUqHOkZoDmiDTKcKBwolQeu49DTKeKDm32o2hjmiuEbSY5FmDdhqwrDH8yKf9VWvALBYZZrxiI4ZUOFbKkK2GBGs5UHc4A2zVx4x4Ys1sdWwXKsfRJBpLf6W0t/pNcv4nwXm8Piwsj3JlMJILKhaPyMGDdGJCfPAx1Naynykal459NBw4SuqvBqUOGJLksk2llY7hSVO3XOT7VbcT4WoeObSTGwAdmJGCwGW23AAOR2qDwe5At1iteYrRPG0ySkAas6WjG2FG23rj515kyO7xIpaYADlncBVBKuzfDpIKrnqQa5Xduo1xJyy3F58XmIW1pjMagjLjUAyErnJPvv8AKui8Ov5BCh5TCIjqHLEMQWOo9S3bI79aoPDvguUXQaRBEAhLNG27FjkDb4cEDYVfcPskZjm4/gGRgUOMoCTlh8OxO+xzW89an4ZxvNrE8SiRZQ66yJeXhfOpAx5hpIJcY77bgbVejis0Qiijt9Yk0/ESMgE+p2bb9u1VtzcRQ3UboymNZdUrEM8mRldIIXZcN0HetDxjxpbwmRomz5hIAUYglVClcZBA3yT86mXrjarC5u5DBGAih5JBHNIfPhWLK2WUjBGBseg296iaudcQRhdQj5YLaGjBzhmIB+IER9fesxDLcS2wUXMSy3xE8a6Tsm5eNcgr+Y5J38orX+Drdsx8zdoYFQtnYso5Q/cTVJxVt421rnemUiaaTWnMaAogUy5mWMZkYIPc9fkOppsHWV3HrUTjCA6NSgo7aST+Un4Q3+Uny/UVnuIfatYQyBHeTcldQTyqR6j4v2rT2E6SBsOksbDtg7Edx6VJlNrlhXksywRjmBRGCFOAQI87AnPQZ717ho5sFWVlz1B6Y3qK3CJUYcqTmQkYMU3m0+miT4sdsNmqe+trhb5DHA0cJTS7oVK5zsdIOwweuO1bkZ28+N8MvHn/AA7gxwMQDpGNPr8//dTYOHvATFHI5XIZXY6gMnzIR6f71J4ZYSKSJZHcNqXBAwdzpcMBt5cd+oqzFv5cA4Hr3p8t8JraBxG2Cuj8wtk4KsdQxjchR/SvaygIZ5GABkxjH5ETISPHyYsfdj7VKWPbbt37/rTgh7VnbWuTdVNxQd1BwSMn3pAVATQFImjVDtXrTWNKhQKjQNIUDhRBpoo1AmQMCrDKsCrA91YYIrBCxNtPJCcBZ9MLFwCNYB5coDbAvEMZP5ozW9Jqn8UcGE8ZOCWVcMF+NkyG8p/7iMA6+4x3rc5mjemI4TDBZ8+JGZ435jLHKgkbMCnmCSVD5CSARnfA6Z62PhKVfusDwKyPlhKwB82g4KuenpjO+46VBcrdQtDdth4gv4qakDoVdbe5VVPnJd8HI21MNsVI8LXdwJorVI1g0GTmA4ZcINKvttr1DdvTHWueXt0iTeXVyt3CJIyYljZ9WpwhJ3XVpOM50jzDbJ+dZW68VSRTuY/w31edTp5bnSQygafN+XILdvcVqoOKTJJ+PbNODIY0liJbcEkB12/wjfFWl6tidDXMaGRw2mMEMRggMCAfKckeY4xWpdXmM631VN4cvInurq6kUtGBHpAQ+XbzqF65DEfPfBOKleIOHWzSZVHNx/FWHzo7aypLlvh0jbI7AmpcbSw8OMsO+hndQdTBI8n4c7thex9CahcRtXnt9V68UK6ItTjLF1GWciUD/CR26mpbfSzSBxC7kmhikS1RJy8SidCCokWTljC9UAXU2DkEHetn4UtAluGHSQ6l6/wx5Yzv6jL/AOs1i/DMRlhitogqxGSVUZCdRgQhZLhyMb6SUH+aXPaulBRsFGAAAAOgA2A/SrJqGVLNed1cpEuuRgij1qk8ZeN4OHRapCDIR5UHUmuI3nE77jM++tICw9o1B6Asdt6za1h49810HxN9tMatyrFedIdsjpn+Y9fp+tYya04rfyETs8IYEhRsD9RuR881Mbwzd8Plia2UyQgqG5ahtb7htR+JhkdvpV3YePzHpF46AOTHzFHnifJ8rqvxAbA7CuNz+03/AH7O8muuP792Zf7KJrcibIkKsp5bb8wk407EZya1fBeIFpgml4ZwNTdtHooH512xjrWijSO5QpzSHjGoMMj+Vxn1G9RZuCidVbcMoYGRSckg5Vt++d6zc7eU+M6X3B/FGp+XOojf4VcfwnPpk/A3sau4Ul1Nqby52rlicVlikMNwmpGbBlPwsOgD4GzdN6urXx6tvcLblneLTvrGWjO2nS/51+e+1dsc/VccsL6bqSVjsMAepx/SggY7ZyR1PavGbiUSRc13/DO+fX61zjjv2nyXL/d+HqQ2dOUwznt0GQg9zW5yxquh8S4xb2oLTyquexO5+Q6mue+IftUkdglspRCD5sZkb+Ve31qJbfZldTOWvZlUYzlWMkmf5jsKXHONWFhCYrMLJdN+GZB5yp6Es/TV/lH1rOXlwx4x+qt4+O3+XEUvhqW9vbqOWR8Ro5UpnzjTvqZfntmu4acYFcz+xrhT8t55FK6j5c9WGSP07++a6ZWufbGVm+DWo4pUM0ZOoUsUAaA0qBpA1A6iKbRqg0s03NKtDF+N/C2oc6MlNDczUvxQP1LgAZaFjguo6EagOtU0Lz6VnmvEEkKAyGYZIWUlWcGLTzI8adLDY4xkHNdNzWP8Q+CwQzQRLIpDZgJCshb4ntZDtGxO5RvIT6VbrL9kuuEyyldXHIeSS2lUuJI9LhT5mkUINxjygDf4u9U9q5nmllt5UaK3R9KYUTN3mSSJugyDucdRVXwHQumGCRhKrEyI4MdwhbGtnhP8TVpX+HkZGRip3EeNWqxk3Fq4MjfdjK0WZEyMy6g41MuSSDjcVzn0/wB/46aG5sJksZitw0xU6gqODEsLgsEdMjAw3TGxAG4qqg8UiSARW0S27O6SyZU6YIeWqs267lgF0BdyWr3vY7GBRLpePmpyi0uqJXj0gKDAuHmY/wCUDOcEir/wtwBpGE80ZjjDB4YXGJHcDC3Ew/LgbJH+Ue9JN9lvxi58J8G5EQZl0O6gBepiiXJjiJ7t5izHuzH2rw8ceNY+HQFmIMjAhF7k1Y+IOPR2du88p2AOPUnsBXAYZ7ni1994aPVGrfnzy1HYbdaZVrx4S8148KsJ+LX5edvytJhumFGVT2BOBXQl4DFPBoljNvHC43hc5bbdnHQjPfqKkcC4XLELuVBCZcopRlOkoBnIPUdTt7U3iniuG2ZUmmgKTHzCGPDJnsVBzg+p3ry5Zbs09GlxxDiCLY8xAGhRlVEB8zFWABBzkHO+axXjAWN4UklaSO4LaXUIP5QxJ9Nt+9Xa2NmoikEsjpqJRQr4U5zpA+dDiPC5+Iu3MQQkbQtpGCuM4kYHrn+tXGztiz1WktowYIWsigjC9GG7KNsE9m615y8VFvHuyrv0/KpPY+lZDwhwKUyTW88ksTQsOWEJ5e4y2D0Oavk8JWzw6JpnYySsDqySPMR5R8hWrNcWpEtjzE866o3OQR0P/qs/4mkkgWRrdA0QQagRkk/lCnquBUv7wtrMLaORmiDA65FLaB/gBAGMmp93JhZtOBtqX6DeuVnLpjXHeBWEvFJ/u/MkUaiQjMSqDBLbN329O9baX7OL2zYGwZ0woDMvxOep1Z8v0qt8Djl8b6/EFbJHqQD/AFrvLmvVjMbNWcOHkuWNl24bf+G+NT7S8yQHGzsAn1QEKfrV94N+yQxuJr0hmXBWMdAR0zjbHsK6jmkRXSTHH+Mkccsssu6EaBQAoAA7DYUaQFI1GSoUqVFGgTRoGiBmkKBpCgOacKZRoCKDilmlqrQCjajmmk0s0Fdxzw3bXihbmFZcdGOzr/LIPMP1rPN9l6Bvw76/iXpoWckAegJ3ArZUqbvROOlFwXwJaW0nNVGkm/7s7mWQe4LbL9BWjQdz8zXmKovHviMWVjJJnzEaV+Z2FS5Vccd1yv7U/E7X96LSLeOJvNjuR8X6Vc8I024VhrSGJdOTjktqOMN3J3z9KyngXg7NI7yZ1yDVnbodz1rc8e4cx4eQqmSNydWANaADB0keuN68fl5+mPoY6igm8TmO4mmQ86IEJKkROdJ7gHcY9azt/wABF5cGW0SR7dgdyPMhG51e3vVjw3gMdvbvLDJIz5HkcAAnfCn06+tbrwhwQxWwkVBHJKhMu5IHtv0FXHWHMYy+pmfB/JtYS15HMzKTuCdP+JTjIzt3rZr4mtruNZomkPL+Lqqrt3A6mucQx3MUryXL5RWOA65DgbAKD0GK6b4V4YkVvmLSUk8/kAA3HT51cp7rO1Fa+OJHufwdEqKccvIWR/Ugnrj3rU2VyJNJEbgoWILLpK56qc/M1z25tJY5mdoQp1nllRud+u1W3h22v3mwxf7uzEMWJXbB1Yzv6UuPuJ+3v4gv5Li8NnCYkwmtpJOgxv17nfpXis8ojIYh3DaCAuAR0yD6GpcPg6EOSwMwbGNRYMulicgDt0/So1/w2c3plZi0JQBdLZGV2CnAGO/rWL+G8ayXAJc8djK7YABHpgjNd7kNcM4MgbxGdIwMjIHb4c13N69OHUrj5/TzJpwNAilXRwICjTRSoDSpUM1AaBpFqGaIVKlSFABRxQx1oigVClmlWg10zTqFLNAc0RTRThQORcmuPfbBxQz3sNsBrRBrdc6QfQFuw6frXYQ4AJPYGvni7u2uL66mIDBZMAnJAVCew+lc8uHfwznbS+CLUtcFnRvw1KnRvFpI2Ub9sZycfKtjacTYMIoTHHFICYg4Ot9t8KP71nknjisnuEGlpBy8pqCqxGx09/nVMnhHl4f7wmjXqkZ5HR9B2Cr2HU7V5dbei1dwsLm6e3ltQkkI1yMCQGXOAQM7g7HvUyfgUzor/eXCqw0qmQCDgDIHWqa//wCoGF1VIokRAgmQBpJVO48+dvnWR8PXt25dDNcBoSrYXLKoB9c7Cr8bZtHVRwvbTIokDHToz5f5jq796pOIO1pDyQyrAkmpuW+XA69e4pcYaBjzFJ5gVGdtZ0YyMjbuagz2QubpvuKJpVNMplfGWboQud6T80S/CxlukecTBIy2gNId9I7qP2q+tuNw80Ri45ggU8xt1Bztnf4j7CsG/hma1m0SiSWMZIETA6Sx2bSOm/atHwTwpBewxkc2PljzNIBrZs7gfLGK1lJvvhmcLFZNUks0b649tD6yUTrkEY6VScU8RyTkQw8slzpOMlo9PxTHJwi5OQOvevG+spuHymOIEW0pwWlZVXV+Z8DfpnrXvx23it7CSaBkBdMl00gvnuGG+M5+dc7JOm5+VZ9k3D9fFp5NZflkjUd9Z3BOfpXbWNcv+wfhei2kmYbu2x9f+Y/eunFq9kmnm8t3Qo0CaVVyHFA0gaWaBYpGgc9v3o0CpUqWaAUs0s0qIQo0BSzQCm5pZoVoHVTUPrRpEbUDqcKag2pwoIvFpNNvK3oh/YE1w3wHNoEr4JZyxwMHIyeufkK7fx5CbWYDujf/AFNcB8KztGVcEhUJ1BcEtufKc+9cvJ09Ph6bTh3iCWaOSJtDalIaPSeWhLYVsd2IHUEY9Kjw8UaxieOUieJicvu5jyPgZWGoYqanD4525sLFHMZxoDJpYjJ1dvoaqeF8RuZDyLgsx5mjDR27ZjwcksMPnON9xXmx3vbvZOmhsuJJemKGA5QxnDA6VBC9OmT+lZXjnCJrF+TFMweU6SE8xbPQdK2/CbMRp9zgCLNGpkjlIBADHuV6HJxXhc3C208S3EYmvGGNe50k7ahkDC5PWky1+mXMuGWF1bTBJ0cJnyhwdDEbkHfHetDwPjX3O6VzCkYkcoxK6mIYjdfqK0nEeGk+WecSlH8sa9SWOc5O+O29VsvhCS75nKYAxrrCSNnBJIIGnodjWv8AJMj46WvBeIvNcSCeTMRwyqE0b9u2o4A9a9eK2WWSO0maNS5ZtIOFA+MnbO/tWC4B9oTW0hEudMeVMbAZJ6HLYycVLv8A7UWn1pbwGMsGKOHweh77YHesXHKXpeO03xpxoiP7vHh9TjTIAxYeuQ3fJNVPi/i4eCCwgUa2I1gDGN9lHp6mo/h6Z72WMXBXlwapZMnLkKO564zgfWtB9n/CDf8AEnu9AEETEIMYBA229/8Aet4Y8yfZr1t1HwnwYWtnFFjBCgn5kf7Yq0NOc02vS8Fu7sKVLNLFVCzRNNoigIpUKWaAk0KNLNA2lmkaVAqNClQNBoCjSNVAo0sURVBzSpYoioryvELRsB3U/WuCeHbYx3U0JUkCRgfbfIr6CFcc+0PhLWl+tyueXLhXI6A9ifmKxnzHbxXlo4XkjG2GyNmOda7YGD0/UV48H4Y0SszMHkJJHlXIzuRnrmvLhNzrXGW9j2IPap6NpPevJ1Xpuw4TfQNK0cw5VwTiJmGA2dwAe+/aoXGppbdS00aNcruHTLZQHVkg79skVZ3EST4V1zg5B7gjuD2NYv7SOAXSOskbNLE4ClnYkxnuDvsMdzV1MumZx2Nz9ptvhnYZnkRlcImApB8vmbfpmvX7L5WmkeYOAqEg6ycsT5h5QNlAPrvXN1g5iadKAht3yO/rtnrWv4EX4fE8odJ5JVH8OQvy1B6lF9cUsxxl121N39NJ9o54Y4Dyxyh2B80SFIyfUuwAbes/wX7Lmb8aeYQxBQy+YasFc5BG1T72a5mzdNI1xbqqkQeVs684ym4UCq3xPxJ2EdvGWeRlUCMDGnI7gHbHvTG5XiVfhPaK9yrymxsEJMrYkmc6pHAOeo2VfYV3Lwr4eSytkhQAHALH1NZz7NPs/Wxj5soDTvg5PbPz+dbkmvTjjqOHlz39MNNDFOpYrTgaaRomgaJoKVI0qqFQo4oUDsUqFI0IRpV4W12r6tJ+B2RvZlO4r2zQKitCiBQNzSogUVbFVABo0sUhRRxRFKkKBNVZ4m4Et3btEwGSNv8AnrVoKNRZdOBJPJYTci61BNWUYfmwehP9q1sfiyEukZ8pbGnIPmJ7VsvFvhWO8iIZFZgCcNsGONsMN1b3rhr3csEwhUO5RtKpKRrQnsj9xXDPxXuPXh5Jlxa6s10EbrvT1vlwY5lWSFuqkZ696wNz4ouYwA1vNGw6l4mYH/UMUp/GwZRiKZm74ib/APVcfjl9nTj2vPEHgG2aIi1l5GWLmOTzRk4xttmodhwu1tYylxK91ldTKgMcS9PQjI2A3qut24lc+WK1cIehm/DUfTYn960fDvsemnw1/cHH/bi8qD2ydz+ldfhleKxc8cWV/wCpSXD/AHfhkPlGwYZ0x5O7Fj1Pz+ldH8B/Zsllmac824fcsd8HrtmtFwTgMFlHy4ECjr756ZqU9zvXSYzFyy8lvSXqzQrxjevetuIUKNKgawoEUTSNA2kaVKiUs0KVecqE4wf7b0R60qFGqPOKFVzpAGTk47nYZPqdhv7U6hRoCDRFNzmnCgNIClSrSDihilSqKOacBSpUCpUqVAia8ZuEQyHW8UbMN8sqk/uN6VKm7Og1bKMdI1GT+UFf2FewtUHRR9cn+ppUqix6Jt0AHyGKTmlSoqJOdqqRMS+KVKtSMWrW1qYKNKs1qG00mlSopClSpVECmmhSqoRpClSqA5pGlSoAaS0qVULFEUqV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1144" name="Picture 8" descr="https://lh6.googleusercontent.com/-MFu5_E4Ue3g/SBjQ9mDXSGI/AAAAAAAAHEY/fcVg7Tzhgtk/s640/1873.JPG"/>
          <p:cNvPicPr>
            <a:picLocks noChangeAspect="1" noChangeArrowheads="1"/>
          </p:cNvPicPr>
          <p:nvPr/>
        </p:nvPicPr>
        <p:blipFill>
          <a:blip r:embed="rId2" cstate="print"/>
          <a:srcRect/>
          <a:stretch>
            <a:fillRect/>
          </a:stretch>
        </p:blipFill>
        <p:spPr bwMode="auto">
          <a:xfrm>
            <a:off x="4714876" y="285728"/>
            <a:ext cx="4095736" cy="6072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https://lh4.googleusercontent.com/-kwbd47FCI7Y/T5652BAluMI/AAAAAAAAXWY/JVY5hmbQXWQ/s720/502.JPG"/>
          <p:cNvPicPr>
            <a:picLocks noChangeAspect="1" noChangeArrowheads="1"/>
          </p:cNvPicPr>
          <p:nvPr/>
        </p:nvPicPr>
        <p:blipFill>
          <a:blip r:embed="rId3" cstate="print"/>
          <a:srcRect/>
          <a:stretch>
            <a:fillRect/>
          </a:stretch>
        </p:blipFill>
        <p:spPr bwMode="auto">
          <a:xfrm>
            <a:off x="357158" y="285728"/>
            <a:ext cx="3714776" cy="6072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ZoneTexte 6"/>
          <p:cNvSpPr txBox="1"/>
          <p:nvPr/>
        </p:nvSpPr>
        <p:spPr>
          <a:xfrm>
            <a:off x="7643834" y="571480"/>
            <a:ext cx="124752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err="1" smtClean="0"/>
              <a:t>Coracidium</a:t>
            </a:r>
            <a:endParaRPr lang="fr-FR" dirty="0"/>
          </a:p>
        </p:txBody>
      </p:sp>
      <p:cxnSp>
        <p:nvCxnSpPr>
          <p:cNvPr id="8" name="Connecteur droit avec flèche 7"/>
          <p:cNvCxnSpPr/>
          <p:nvPr/>
        </p:nvCxnSpPr>
        <p:spPr>
          <a:xfrm rot="10800000" flipV="1">
            <a:off x="7643834" y="1000108"/>
            <a:ext cx="500066"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ZoneTexte 8"/>
          <p:cNvSpPr txBox="1"/>
          <p:nvPr/>
        </p:nvSpPr>
        <p:spPr>
          <a:xfrm>
            <a:off x="3214678" y="6488668"/>
            <a:ext cx="212244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Sortie du </a:t>
            </a:r>
            <a:r>
              <a:rPr lang="fr-FR" dirty="0" err="1" smtClean="0"/>
              <a:t>coracidium</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s://lh3.googleusercontent.com/--jpUe73_oeo/R9rEPShf9aI/AAAAAAAAGIs/0WMgH_OQ4Oo/s800/1556.JPG"/>
          <p:cNvPicPr>
            <a:picLocks noChangeAspect="1" noChangeArrowheads="1"/>
          </p:cNvPicPr>
          <p:nvPr/>
        </p:nvPicPr>
        <p:blipFill>
          <a:blip r:embed="rId2" cstate="print"/>
          <a:srcRect/>
          <a:stretch>
            <a:fillRect/>
          </a:stretch>
        </p:blipFill>
        <p:spPr bwMode="auto">
          <a:xfrm>
            <a:off x="3929058" y="0"/>
            <a:ext cx="5214942"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Ellipse 7"/>
          <p:cNvSpPr/>
          <p:nvPr/>
        </p:nvSpPr>
        <p:spPr>
          <a:xfrm>
            <a:off x="7572396" y="3357562"/>
            <a:ext cx="914400" cy="914400"/>
          </a:xfrm>
          <a:prstGeom prst="ellips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3188" name="Picture 4" descr="https://lh6.googleusercontent.com/-YmPbYS9f3g8/SBjQ9mDXSFI/AAAAAAAAHEQ/MZpC54lbEj0/s640/1870.JPG"/>
          <p:cNvPicPr>
            <a:picLocks noChangeAspect="1" noChangeArrowheads="1"/>
          </p:cNvPicPr>
          <p:nvPr/>
        </p:nvPicPr>
        <p:blipFill>
          <a:blip r:embed="rId3" cstate="print"/>
          <a:srcRect/>
          <a:stretch>
            <a:fillRect/>
          </a:stretch>
        </p:blipFill>
        <p:spPr bwMode="auto">
          <a:xfrm>
            <a:off x="5143504" y="1214422"/>
            <a:ext cx="3786214" cy="4638676"/>
          </a:xfrm>
          <a:prstGeom prst="rect">
            <a:avLst/>
          </a:prstGeom>
          <a:noFill/>
        </p:spPr>
      </p:pic>
      <p:sp>
        <p:nvSpPr>
          <p:cNvPr id="93190" name="AutoShape 6" descr="data:image/jpeg;base64,/9j/4AAQSkZJRgABAQAAAQABAAD/2wCEAAkGBxQSEhUUExQWFBQXFhoUGBYXFxgXGhgYGBUYFxoYFxcaHCggGBolHRcWITEiJSkrLi4uFyAzODQsNygtLisBCgoKDg0OGhAQFSweHBwsLCwsLCwsLCwtLCwsLCwsLCwsLCwsLCwsLCwsLCwsLCwsLCwsLCwsLCwsLCwsLCwsLP/AABEIAK4A6AMBIgACEQEDEQH/xAAcAAABBQEBAQAAAAAAAAAAAAACAAEDBAUGBwj/xAA8EAACAQMCBAQEAwYGAQUAAAABAhEAAyESMQQiQVEFE2FxBjKBkUKh8AcjUrHB0RRicoLh8UMVM2OS0v/EABgBAQEBAQEAAAAAAAAAAAAAAAABAgME/8QAHxEBAQADAQADAQEBAAAAAAAAAAECESExEkFRIjID/9oADAMBAAIRAxEAPwD11moCaKgowfJP6NAKj4yytxCjbGJ+hB/p1or16JZtpk/U9/rUUN+/pGqCY6ASe0R3x/OpdW3rj8iayvEuLKC4AoLAKQp2ZhzIQYMBwHUwMG3VW94+ruPJRrulXkagnMwHKGghmGllIHVqm9K2rl/SpPWQq+rEhVH3/rQ3TnQDJABcnEL3PYtmPST0Fc1/jeIvXAw5VBOhbaC6EgaZNyQNR58kL2A61dXw28wGq4ymWOLhE9A50bt1gzG2Yk5+Y2710KsnAkAdMnYZ29+m9V7nFgGJ2+YgHfoBMDvk/n0pWfC3UITeFx0klntiWkRl51Abd9utT2OGX8S6XOY1EgwoErOBH5elNoG14j5hhAwAweXJ7c2QqnuAZ7irttjH4F9Jd/zIX+tOQSRkmO/9x0P1oy5p0SJicz2wBA7evenwahijVoq7EkUqEvThqBSZ6RH5yI+kT+VMB6zmcxjHT8/vSBo4oAFNNERQgVLA9KkTT/rFSBA0U0Jppq2giaYmlUb3IrIlHpTAZJ7x7CNoHSmR5oXuRGMZlpwvb1M+lVEhNKorykilXPP0GaiuPUxFQ3BXpqhFyq3iNyLdwf5GPvynE9DtHfFOOLUXRaM6yuoYxA3M/SO04qv4+zLZd1HMqGGGYxEEdV7gxvvWLRz/AIn4i/EaLdpgWVipuwOeQCAIMyC0GMEt0yK0vAPBwAGPKq8gAwGAgYPRJBECNW9ZPB+FgPok6GKWFmTpQggqvVYQYz+LpEV1PF+K2bUhmUFeXQNxjCgdMbTXLH+u1VsADAwPyHsOlOXyPUx9SDXGeKftC4a2dGsIxVWD6lfTM/MqBgBjMnrXPp+1ZHuOsIExpYrcDEiciSFUyAROOmZx02aeol4TV+pmP54qVlBEfr0+tedt8dBlZYQFoKhQTzSG3DnlMEztmN8Vu+G/Flt9RJUgEAxg4UBVQSwPViZ6is/OLp00U29QJ4rZJClwpMwGgbZ3229atG3Fb5fEDNM1SkYk4AyT6VX4ZmcaohT8o6x3NESpuNo69+keg6z9KOhggqIkGZII5YAiRuZ5sjt61LFNBhSK7fb6H0+lOBTtVA0wo4oTioGNMWgUZFNpmR3Ef0qURIwOR1694x/SjqHgjNsT0lT9KmP6FQN1H1n/AIqG6lSOsxkiCDg7x0PcUFu/NzQUcAKD5mkaDO4DT8w7EVAVkRRiqPhfD31N179wOXfktqIS1bWQoB3ZjIJJ+lXjRDzSoZpVjO9BE0LCnNNNekCDiJqtxFiQ/mNKMAoWIiRB2+ckkQKsXcAmuV+OfEHt2yFVyG5Ay4ClhLux3BVDA/1H0rGV1Fjjfin4ku2gyWWa2bZ1F9A1M4wCGbEDSSSJnUnsfKuM427e1G5caSSxBYmWOSSOpkzW1/6x53LdKFbchSFIJELoyoJMFZE5iqXE8Pdu29ZGFEgHBIYxO+pmLYjrvms489bqn5jKF04Uw4AxkbE94z96JOJVObQGaBv0J39xtih4S+tsMjrzF4kASIwRPQV0/E2LV5AGVrVteUFRq0sZCszgbHt09auV17BW8P8AC2a2xnWLZBgEeWwf8TMSOogHESY2NWACpkGWAGELoSJAgnqOUZODA3mqfwxdS07LcnJBW4CV0g454nQDuQd9JBq+jQHBUbkpcxMqSIUkBWGCREdhXLLe+rG54P4050gkswPKWadUnsMkYK47knaK7HgPi90QAW9YBIa3PygdARkHfIXTAkxXh/GMy3VCyCsRMz2kTn/uum8OvXLdy1cEtqIwBIzElthMCNx7ipcbj2U9fQfB37fF2tSExMEHBVh+Fh9QfYirpXtA9O1cH+zW/YN/iil8ElbSqhZQSnMwYgYkEsIG05ma79q74Xc39sVHpptNGrUzNFaqEopEUgaYmgahpMaVQNNMTTkVHNSgCCCAgGZJJ70kckT67REd89aln/r2/QqBLRB3kSTtH0rFBpvmnttIBgqSJg7j3H0pGoeIuXA1sIts2ySLupirqIw1sRDZ3BqCeaeaY04qhiKVOaVc897QxNVWvhSxCSCZaMc0RL9jAAkkdKtGT7/X+lYPj5LWnZlthAjQWY67hiAqKRlZI9/bNei1Ypjxdrikqx8sQynkLuM6eYHTBO0HoSe1cb+0XjE8wBriq6qqXJZ25bhLHqdOECkEc2obV0nhHBvc0dCwXmCwB+7PNG8qoMZ/H1mvOf2r8G9s2wzKSrXFIRAgCyjqAZ1MMky3f3rjLcr1ty191ZVusCpN06UGQEgFiJkyG0iCcD71P434o72xA0puNR5ixgyB+KAB6CftiKxc8xgd5jIzn84HrU3E8AURX+dWBBOYUjJUnoRIx611uM31FbjUiM6jGffrUvhvGOjSpk6YEmdtoE/YUHDMBOoKwjM/bEbmk6rAIBmTIiI/U/lWhpeI8VcdU1ADdSVAGqRgsRvAJ37/AG27PjIuLpbOlQFYb4jOjZyADA33zJrlrLsoGT6ew6dhJnPvV23xmhSIGQBOTABkacfN09q55YrKbxa2C0iepyZmeoPUdJjvV5PHTatJbWIUuQp2BYAFiASCcYnbT61G3ElypME25AGkDlxjeI7z/esvjFUklQRtj+ZHbOwpO+jY+H+PvG7dvNdI1gi6Sc3dckqRIlSevSux+G/jriPD3Fp386x0DatIVfxIx5lwR3iNq864fhyrKLkhTpPuCd/brWwnDm8GI0hJByRceDIATHoZGNhS8u0fRfw18U8Px4PlGLiiWtPAYD+IQSHWfxKSK2XtyIO1eFfD3j/CcIVvr5oKg6DdXWBIAfYggNJgdPLE5OfZ+H8atm0LrXEKONS6WDcuw5hgz3mJMVcct+pYvhce1CRWb/6nB5mC5Bb/AONfwp/rYkffbFTL4iN2IE/KgBLx6gSST0xG281ZlEWyKE1IBImCPQjI9/WmiqIyKEAU9piZldJ1MBJBkAwGEdCMxuMTQ3CEBb6n2G5NZoempEiJ75p4qAIpURpRWQCIQWliQSDBG3tTijpAVdgKVK7aDCDMehjYzSrGSaRcS5g6QDjrqj67SPrXMfEfCAWrw0oW0nW4Xy0ViRAXq1zO7MYxjOerdZx7fltWZ4laN1HAIW2iMQQ0E3Bk+wWN5yxnpnveqpfDVsS0EwiBNwRzE57g6UUbAdq5v9rPgD8Rb5D/AJ1nHPb5SCe5RhvjlJrf+Dr5ckk5NtdQgxqDtqMNkSWDZkwR3zr+KcKbloqpIbDLBzqXp9RK/wC6sT/LX2+ZXsm4J5dUBdJIRjBEkz8pk1q+HcdaCPau3ShYaCwMHTMaHBByOYkx9q0/jP4dazfa9YRrttj5jjSwETq1AiSDvq/h3Nc/f8ODnW0qNcXMyQP41/i+0GKm5Z1RjwVLjOytCKYYEKjLI5DpJ+UnUCROmBO4rK4vg9o0AjBOo5ImcSR06YrZveFBgTauO2idK3ZM9G06dhqEzgRp61m+I8GbTlHBkkc7GZAE5jr1jeIq43vpovCVRxoflZm0q4GogkYBXr6ackn0roOJ+GbZRvKckoWUT8pgCf3gEMZaMDpjeuSs3TbKlTkegMSPbH/ddH4T8UEFFZF5fxREyd2H3nOcRBrP/SZe4k0yf8Ld5o6YIGCCcZB5h/zUYcloIAZQVHtsR69TNavGcZ5igEanDOzPGkuuv5SsbAbKcgk1BxnDeYBcZxJAUADBMTE9DBkz0M1Zf00HjeCFw61+cglgpBhoJJIOYIBzgYPcUvALDK2sqSm2sggdDiCI2yRt7kVJwr3OHRmKkB+UFl5dW5APeCNj09K2L/EghblohUf5gAVChBmVBjTLdd9XXES5c0ukN6+0izw6LeDHKE8zNJH8UrJn3kYFdD8GXOITVYBFpboM2LrOglwwUWj8qtDSSoxBJ6VheGcJ5ShyAQ2TDaWgMFKlm3G5kYE53qmnivGW7yMtwtocuumIyYJAjcgwPQmN6k7xLHvd7iOHWdcudPlmElQNIJ8x4jJzJIydqq8NfQF7rXPKRyHGoi2y6hBJJWeaJ26YrLbi7HEra0nRcFxQbbEecpLgMjJP4tJEqoGJEgVrtwyf4oAhWXSznzudlualW2VDEQDLTIzC+lZ31he4LibcC4FcxmW1s2dgNUAMewBNb1w4JALYJgbn0E9feuaXzVKOdLXDgO3yqWU6TatNtqAOqJI9RNW/DfECOYLxHEM6htRUKgEfKskKncgmc56V1xo2FaQDETmDBI94xUHGcMt221twSjqUYAkSrCCJGRiqXw5auIl1LqsIukoSQTobmAkYMenetNhmtfQBmzTCnHr+VKshqYmnmlUD0hTU9EKlTNT1jP0RVU41oVvxQNWiNypkLIyQzaQR2BHWrdQ3B8xIELDLBnVAnIjHMFrurnvCrAscTonUACk/xBoWYjM3EPt9a6MDr/x+v+KyfF/DSVQqQronl6iCQdRyWAyRr5oxucir/C8XrUN12JHMNQw3Mvr6Cszl0Mfxrw0TcuADS4GvcwczI2KGeu31EeIfEXA3OFIWWFrZCQdOCCUHeJwTkg+9fRTwcYyOmZG31rjPirwFNLFlNyyYOCJRtokxA7Mepg53xlNXcblea+H31jSWKq06mQqWKddRJgTA0sB1gmTnL8W8StwbSMHQOQrOomJ0yWEQVAC9eXPta8Y8Fa2jta1XLY3I/CI+Wdiq6hmJwdqwuH8IDPBuHSAGLaGOMdPr+dMZPV2iu2YGG1QsYCz7fr0qtfCqYBn646YzV/4h8I/w7fMzBiQNS6SY69fT71R4fiAoyqsYMajgT6d/rXSXc2iZFZlHUDIIGxgdO8AfarfD8YylGJDAMH0k7OIhu8wB9utRpc0qYQqOxkiIyZgTP9q6LwhuH4hSWsgvsQCQFJ5UCwZicz/kNYyuvoX7XH2+Isk3MqNKEQD5YhjqRRsTnJwJiq1rhjZUsHBVVCwYJI1GTAwDiSR6DFUn4O0GK2r0I/JMgTtyspII3nONqXF8a1vhxbZOUtCsHJMrE6sQV5ozvA2jPOY/jW169ptoCOYSQWuNKlxBI1AGIkGBvE9cFw9s2bdxrgSSrFrjMGMAiEAAIRnmB3G2xrLbiywtG2GuaRBTJBcSDAXJOBmJ/Kq3jnijui2SdacpYjDEgbN/EVk7jE1ZjfDbp/DuOS8bJsg3b1u/bLBnKFk0YUOuVOpZAkzBNei8Fd4jzbm+krbzqKQ0sND3QpW4wK4iBkjevEF823p0AgunL8sFcywI32XJ6j2I9G+GfiM3rTWrjsbRnzSUCMgMlgT8q6m1AMQMIdWRS4yMV6ToV1k8wyrB2bEnmV9tOwh4G2aibhQsBHu2vLGn93LFB+HzbQyVxhlx1iKoB0LeYnlGSSl7zWQOjLOSJRtsggD2IxvcFYZSpUacQAZu24IBIt3RzW+m8rjANbxu2T+H3OIJAc2b1oiVvWyVb0lIKt7qR7VoMKcD0gnJjv7wJ96E10AMKbSMHrtt36U5pTWb4GP69KeKVCqgTE5JJkk5Pv7VkEBT1EbtNqmmxIzD9daeoS1Kued6iMl9YxCgNJ36KF/PV9hUrr/fFPdUwdJAaMEiQD6gb0mFehpV4yz5iMkwDv0wM79NhVXwx9YZo0mZH+kgYZewfX6icHNaDLIPqCPuIrnfEvCRevqLmpra6bnlq+jzGkMFbGVBDGJAOqKzUb2qcH9exohB3AIOCDkEduxmhW8GMg56qQVYe6nNEF/pVHn/ABPwZd4YM1grxKsND2mXSRb1z+7CnmOnDDHSK888R8Ea3eIjy1DTpCNdYCQQraRD4JEA9K+giP1+vpUi3G7kfWsfDvGtvAvG/gfjuIQXLQ8+3bRSAIDkuqu0W552AKg9cRG1Yr8IbTG2oMBeYNGpSTkMAJJwJGIr6X1TvWR438McLxctetKbhEeasLcA6Q8ZjswIq2c1CV8/uzglANdoKAV0kgagDPXmBI/KpOA8OayWLeYgBKtjS4UpnlbaQy/N3NeqeBfAD8LeugMl21cRQHbDKysZm2cZBmQZEVyv7QPhu9wjtds+Zf4ckI1zBdHIBK3CAJXIho3BBzWP6XjmNdtyz6FmeWZbqctC5GDkxk9qLxO8FupoUMmpVgNr5hEjqACSR2ycYq98N+B/4q0Dw8G4hZzbJADYg6TGxEETIzGM1W8B8CbVHEq4VSbbKRpI5gYuMQQFaWOrOBO2avPTbQ4iLWq52B0sgA1tJywftpY4zneTXNcPwLM4uNbKJrAyfLXSD1Zvlx75rovFfCFuKL5vW0tLqQnPLPOAckkkmRGCPaj46xxVwmLF0WmuC8wgvn5lBf8AE2XzvO+1YlVV4HgrZIUkWlLZJMlVBK2wLZkkwZJjJjtFaPH8GdVwoQhVU8xjqgKynSBA1AEhpBJ23HUOHvmxqOk/vAoZXCk/MpcWpU6mw3KxwSN5oVcTpstqaQStwIv7zdUzE5I5TIj3isW31Wz4B4tdtIyXUHD8RMhbigWvK2BtiR5XbJIhs4r0bwDxNF0t5YW3cACXrJJsvMRqXAtuSYBIg9Cdq8/fiU4hf3oCXliLV3UnMYwDBMKNR5TBDN0gL0fwlxnl3Ldq8TwzuB5TaG0XGgG5bIYAgjDKSRi4RmBW8cusWPQQZAInbqCD9QaY0+esT6bfSaidyCMCCTJnYd/XpXfbJOGlYjTnWCDO2II2zNC6zTl6Ams2iQUL0wNImoI2FJUqQClWQBFNSc0q5Z+iU0LCjb6/296Ajcz/AGEdq9YE1Bds5Jgk8kAdwW/oxH2qcmhIMkzvGPaev1oAgR0I3GO/WjqPRExudpmPsKkJ/nH3qQC2/X8vzxRGmFPFFOKS0JMe1GRVQ1s7EZFQ+JW9Vo2wATcOkgzEEyxPpA/MVOx+lPakAZP9alg5zwvw+xw1255NlULMNTD/AMipq5iOmklsKADqG8YyrHh83jai15SXHW27KZtlCORCNwdpPUAbjPScV4eeZxyFEUWyILAiWYiR11H3LGelYF3hgrcOrayGuC+WLN8rwrHVggamWfaa45cUrPgFi0bqookr+8JUK0kPAkDkbTrMqIgtipeM4b9wxNpnYFgipLMbiAC2CcKHG8GB1lulrg7a+SVRNLBNS9ZZP/I7KTqzHU4YzHW9wrI4NthNu8sjueXAM/iiCD10mdhWZP0tcj8Q/CzXsi8LpGp4BRG1hBpLRhYh8EDciRArkm4e9YkC0zPaBN3Uyq/OQEOhhGkaVzOQMdz7Dc8K1FTc0tKabsgZYRF1SRgkjI647GabeBzJyt0af3qqpS8nRbltpAiBIEdCOsauB8q85U2blyeIF1Vt2x5V4+YmowSx1IZUjlIkmJPSY6/4f8PDhla6jSddt2VGS8Whmi4pmdQZY3IM5Bx0fA8I6zJEMSHtzII6wG232zjqZpXvClAItQgO6R+7aMbDKGJypx2mKnwPkBOIucOYKk2+x5gB2QjIA7Ee8RJs8DxU8ku5GS1woCZyAun54kCQI9aq277odLgkbiYOJ6EfNEifYxFV/EfBxetsLFzyw0BhuMGZAkaH36x3rW79I2nSYmRkHBI2M5I3HcdacVh8M7rHmwCT8wZ7Y32JBgEYww679a1RxQ/GDbn+IY36MJB+9NiwKMVGPuKNBVgY0iKKKfTV0bQ3LQZSCJBwRJH5jIpUd5DBgwZG2aVYynUE1C+IxO/bptjr1pLqkA9FkkYWSdo32zUhr0KiYUopXFxiJAgTMfWOlR8KzkfvFVGn5VcuAPViBmoJCvemdo3/AO/QetGaY0AUgaeaU0DU9PNCRt6f2jOc0CB7fr+9OSKF/T/n0ih9v16VBIzVl+KeFLeW0oOhbZmAJleUaJ3AgHvmD0q/kDv+VEFrFm+DHvcGVKFI1pw4M80MVOl+UHaGJ/8ArVcCLaIXJLIty22FJBlhpPQqI9usYnodAkNAJAIHsxBI9jpH2qpd8NDWhbY4UnSw+ZRJ0kH+ICB6xT4lWuAu+ZbDHDHDYjmGCY6Zz9amY71DwaMqQ4GoY5flbSIDDtIjHcVOwrU8DE1Xs32cmU0gVO1NMipRDeQMVnOkkj3Iiaw38Oa3eLIxgidMCNAYmFAjIZuYzMEHvHQAUjamJ3BkehgjB9iazoVbPEBgA2NQxJkOOkMd+0HNEnClf/bOkdUOU+26n2orvDRMLqBy1vofVezfzpWZUTbJuJ/CfmHopO/+k0AgKPmBsv3BgEmNmHKfY0Team5W4P8AMNDfcYP2qe26uMZ7gjb0ZTt9aibhiB+7aP8AKcr/AHH0poJeOWOcG3/q2P8AuGKtLt6fraqicSF5XGj1OVP+7p9akWwBleWf4cA+42NJRMaVMP10pVnO9RIf1+vvTGgcwCfqcEnHouSYnApAyJyPcQfqNwa9CkBQmiBpjQKaGaUUxqBjSWkBTgfrt6j7+tQJVpyIogf1+VKqAY4qIPUl4499uv66fl3phbx/esghRhT1oFNA9hS6XDOpFdV5iFh9OqV2J5RBO0mqJZpZ9IjPeZEfSJ/KmY706t1oHJpxQkUdA0UwFFFNNNIUChdv5gYBO5joPzoqVBGKG9bI5kjV1B2b37H1/pUsZpK3rWdCuhW5zAlXGD0ZfRhsRSTiYOm4NJOA34W9j0PoaO/ZkhlOl+/Qjsw6/wBKe2wcFWEH8SnP1Hceo/I1lU5X/mof8MB8hKH02+qnH8qjGq13a392UfzYfmPXpaVwRIMg9RWoIDdK/OsjunN91+b7TSqa4oIg09c89ypwxFAV+lTstCy16bFRxTgfanK0hUNhpmojQGroKKeKTUqgDUJjOZOxjpudhM/WnPeYg5wDt0iD+Xak1OxioAtZyRHYdh2/Xf2ghM+n9etPqyB1M/kKSmQD3zQqN7RLq2t1ChgUGnS5MQXJXVjoAQM7UrhijpjUqGU1ItQ9akBpFPNOpptNIChRTQqgBO/MZMknoBgEwBgYHv1obzwJAmCOsdROaNhvGKIKmmnigIoHY/qCfyFERTU9A8VFfshhvDD5WG4Pp0+hwalUVGt0FmXqoU++vV/+almw3D6oh/mHUbEdx/akbRGUidypwG9R/C3rsevSJopCgGzdDAxOMEHBB7EdD/2MUqG7ak6gdLDExMj+FhjUP5dIpVjJdb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3192" name="Picture 8" descr="http://upload.wikimedia.org/wikipedia/commons/thumb/4/44/Cyclops.jpg/290px-Cyclops.jpg"/>
          <p:cNvPicPr>
            <a:picLocks noChangeAspect="1" noChangeArrowheads="1"/>
          </p:cNvPicPr>
          <p:nvPr/>
        </p:nvPicPr>
        <p:blipFill>
          <a:blip r:embed="rId4" cstate="print"/>
          <a:srcRect/>
          <a:stretch>
            <a:fillRect/>
          </a:stretch>
        </p:blipFill>
        <p:spPr bwMode="auto">
          <a:xfrm>
            <a:off x="0" y="0"/>
            <a:ext cx="371474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ZoneTexte 5"/>
          <p:cNvSpPr txBox="1"/>
          <p:nvPr/>
        </p:nvSpPr>
        <p:spPr>
          <a:xfrm>
            <a:off x="2143108" y="357166"/>
            <a:ext cx="89229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Cyclops</a:t>
            </a:r>
            <a:endParaRPr lang="fr-FR" dirty="0"/>
          </a:p>
        </p:txBody>
      </p:sp>
      <p:sp>
        <p:nvSpPr>
          <p:cNvPr id="7" name="ZoneTexte 6"/>
          <p:cNvSpPr txBox="1"/>
          <p:nvPr/>
        </p:nvSpPr>
        <p:spPr>
          <a:xfrm>
            <a:off x="5000628" y="285728"/>
            <a:ext cx="377744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Larves </a:t>
            </a:r>
            <a:r>
              <a:rPr lang="fr-FR" dirty="0" err="1" smtClean="0"/>
              <a:t>plérocerco</a:t>
            </a:r>
            <a:r>
              <a:rPr lang="az-Cyrl-AZ" dirty="0" smtClean="0"/>
              <a:t>ї</a:t>
            </a:r>
            <a:r>
              <a:rPr lang="fr-FR" dirty="0" smtClean="0"/>
              <a:t>des dans un poisson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checkerboard(across)">
                                      <p:cBhvr>
                                        <p:cTn id="7" dur="500"/>
                                        <p:tgtEl>
                                          <p:spTgt spid="9318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93188"/>
                                        </p:tgtEl>
                                      </p:cBhvr>
                                    </p:animEffect>
                                    <p:set>
                                      <p:cBhvr>
                                        <p:cTn id="12" dur="1" fill="hold">
                                          <p:stCondLst>
                                            <p:cond delay="499"/>
                                          </p:stCondLst>
                                        </p:cTn>
                                        <p:tgtEl>
                                          <p:spTgt spid="931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a:bodyPr>
          <a:lstStyle/>
          <a:p>
            <a:pPr>
              <a:buFont typeface="Wingdings" pitchFamily="2" charset="2"/>
              <a:buChar char="§"/>
            </a:pPr>
            <a:r>
              <a:rPr lang="fr-FR" b="1" dirty="0" smtClean="0">
                <a:solidFill>
                  <a:srgbClr val="CC0099"/>
                </a:solidFill>
                <a:latin typeface="Comic Sans MS" pitchFamily="66" charset="0"/>
              </a:rPr>
              <a:t>Mode de contamination:</a:t>
            </a:r>
            <a:r>
              <a:rPr lang="fr-FR" dirty="0" smtClean="0">
                <a:latin typeface="Comic Sans MS" pitchFamily="66" charset="0"/>
              </a:rPr>
              <a:t> infestation par  consommation de poissons peu cuits, fumés.</a:t>
            </a:r>
          </a:p>
          <a:p>
            <a:pPr>
              <a:buFont typeface="Wingdings" pitchFamily="2" charset="2"/>
              <a:buChar char="§"/>
            </a:pPr>
            <a:r>
              <a:rPr lang="fr-FR" sz="3600" b="1" dirty="0" smtClean="0">
                <a:solidFill>
                  <a:srgbClr val="CC0099"/>
                </a:solidFill>
                <a:latin typeface="Comic Sans MS" pitchFamily="66" charset="0"/>
              </a:rPr>
              <a:t>Répartition géographique:</a:t>
            </a:r>
          </a:p>
          <a:p>
            <a:pPr>
              <a:buNone/>
            </a:pPr>
            <a:r>
              <a:rPr lang="fr-FR" dirty="0" smtClean="0">
                <a:latin typeface="Comic Sans MS" pitchFamily="66" charset="0"/>
              </a:rPr>
              <a:t>La </a:t>
            </a:r>
            <a:r>
              <a:rPr lang="fr-FR" dirty="0" err="1" smtClean="0">
                <a:latin typeface="Comic Sans MS" pitchFamily="66" charset="0"/>
              </a:rPr>
              <a:t>Botriocephalose</a:t>
            </a:r>
            <a:r>
              <a:rPr lang="fr-FR" dirty="0" smtClean="0">
                <a:latin typeface="Comic Sans MS" pitchFamily="66" charset="0"/>
              </a:rPr>
              <a:t> est présente dans toutes</a:t>
            </a:r>
          </a:p>
          <a:p>
            <a:pPr>
              <a:buNone/>
            </a:pPr>
            <a:r>
              <a:rPr lang="fr-FR" dirty="0" smtClean="0">
                <a:latin typeface="Comic Sans MS" pitchFamily="66" charset="0"/>
              </a:rPr>
              <a:t>les régions lacustres du monde où l’homme</a:t>
            </a:r>
          </a:p>
          <a:p>
            <a:pPr>
              <a:buNone/>
            </a:pPr>
            <a:r>
              <a:rPr lang="fr-FR" dirty="0" smtClean="0">
                <a:latin typeface="Comic Sans MS" pitchFamily="66" charset="0"/>
              </a:rPr>
              <a:t>consomme des poissons crus ou mal cuits</a:t>
            </a:r>
          </a:p>
          <a:p>
            <a:pPr>
              <a:buNone/>
            </a:pPr>
            <a:r>
              <a:rPr lang="fr-FR" dirty="0" smtClean="0">
                <a:latin typeface="Comic Sans MS" pitchFamily="66" charset="0"/>
              </a:rPr>
              <a:t>(Europe, USA, Asie) </a:t>
            </a:r>
          </a:p>
          <a:p>
            <a:pPr>
              <a:buNone/>
            </a:pPr>
            <a:endParaRPr lang="fr-FR" dirty="0" smtClean="0">
              <a:latin typeface="Comic Sans MS" pitchFamily="66" charset="0"/>
            </a:endParaRPr>
          </a:p>
          <a:p>
            <a:pPr>
              <a:buNone/>
            </a:pPr>
            <a:endParaRPr lang="fr-FR" dirty="0">
              <a:latin typeface="Comic Sans MS" pitchFamily="66" charset="0"/>
            </a:endParaRPr>
          </a:p>
        </p:txBody>
      </p:sp>
      <p:sp>
        <p:nvSpPr>
          <p:cNvPr id="4" name="Titre 3"/>
          <p:cNvSpPr>
            <a:spLocks noGrp="1"/>
          </p:cNvSpPr>
          <p:nvPr>
            <p:ph type="title"/>
          </p:nvPr>
        </p:nvSpPr>
        <p:spPr>
          <a:xfrm>
            <a:off x="457200" y="285728"/>
            <a:ext cx="8229600" cy="1131910"/>
          </a:xfrm>
        </p:spPr>
        <p:txBody>
          <a:bodyPr/>
          <a:lstStyle/>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214290"/>
            <a:ext cx="7643866" cy="954107"/>
          </a:xfrm>
          <a:prstGeom prst="rect">
            <a:avLst/>
          </a:prstGeom>
          <a:noFill/>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                         </a:t>
            </a:r>
            <a:r>
              <a:rPr lang="fr-FR" sz="2800" b="1" dirty="0" smtClean="0">
                <a:solidFill>
                  <a:srgbClr val="FF0000"/>
                </a:solidFill>
              </a:rPr>
              <a:t>Embranchement des Plathelminthes</a:t>
            </a:r>
            <a:endParaRPr lang="fr-FR" sz="2000" b="1" dirty="0" smtClean="0">
              <a:solidFill>
                <a:srgbClr val="FF0000"/>
              </a:solidFill>
            </a:endParaRPr>
          </a:p>
          <a:p>
            <a:r>
              <a:rPr lang="fr-FR" sz="2800" dirty="0" smtClean="0">
                <a:solidFill>
                  <a:srgbClr val="FF0000"/>
                </a:solidFill>
              </a:rPr>
              <a:t>                                 « vers plats »</a:t>
            </a:r>
          </a:p>
        </p:txBody>
      </p:sp>
      <p:sp>
        <p:nvSpPr>
          <p:cNvPr id="5" name="Rectangle 4"/>
          <p:cNvSpPr/>
          <p:nvPr/>
        </p:nvSpPr>
        <p:spPr>
          <a:xfrm>
            <a:off x="3786182" y="1714488"/>
            <a:ext cx="102624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t>2 Classes</a:t>
            </a:r>
            <a:endParaRPr lang="fr-FR" dirty="0"/>
          </a:p>
        </p:txBody>
      </p:sp>
      <p:sp>
        <p:nvSpPr>
          <p:cNvPr id="7" name="Rectangle 6"/>
          <p:cNvSpPr/>
          <p:nvPr/>
        </p:nvSpPr>
        <p:spPr>
          <a:xfrm>
            <a:off x="3347864" y="2780928"/>
            <a:ext cx="2100703" cy="70788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4000" b="1" dirty="0" smtClean="0">
                <a:solidFill>
                  <a:srgbClr val="FF0000"/>
                </a:solidFill>
              </a:rPr>
              <a:t>Cestodes</a:t>
            </a:r>
            <a:endParaRPr lang="fr-FR" sz="4000" b="1" dirty="0">
              <a:solidFill>
                <a:srgbClr val="FF0000"/>
              </a:solidFill>
            </a:endParaRPr>
          </a:p>
        </p:txBody>
      </p:sp>
      <p:sp>
        <p:nvSpPr>
          <p:cNvPr id="8" name="Rectangle 7"/>
          <p:cNvSpPr/>
          <p:nvPr/>
        </p:nvSpPr>
        <p:spPr>
          <a:xfrm>
            <a:off x="251520" y="2852936"/>
            <a:ext cx="1417247"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000" dirty="0" smtClean="0">
                <a:solidFill>
                  <a:schemeClr val="tx1"/>
                </a:solidFill>
              </a:rPr>
              <a:t>Trématodes</a:t>
            </a:r>
            <a:endParaRPr lang="fr-FR" sz="2000" dirty="0">
              <a:solidFill>
                <a:schemeClr val="tx1"/>
              </a:solidFill>
            </a:endParaRPr>
          </a:p>
        </p:txBody>
      </p:sp>
      <p:cxnSp>
        <p:nvCxnSpPr>
          <p:cNvPr id="11" name="Connecteur droit avec flèche 10"/>
          <p:cNvCxnSpPr/>
          <p:nvPr/>
        </p:nvCxnSpPr>
        <p:spPr>
          <a:xfrm rot="5400000">
            <a:off x="4037009" y="1392223"/>
            <a:ext cx="500066"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necteur droit avec flèche 12"/>
          <p:cNvCxnSpPr/>
          <p:nvPr/>
        </p:nvCxnSpPr>
        <p:spPr>
          <a:xfrm>
            <a:off x="4283968" y="2132856"/>
            <a:ext cx="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Connecteur droit avec flèche 13"/>
          <p:cNvCxnSpPr/>
          <p:nvPr/>
        </p:nvCxnSpPr>
        <p:spPr>
          <a:xfrm flipH="1">
            <a:off x="1691680" y="2204864"/>
            <a:ext cx="1935096"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ZoneTexte 14"/>
          <p:cNvSpPr txBox="1"/>
          <p:nvPr/>
        </p:nvSpPr>
        <p:spPr>
          <a:xfrm>
            <a:off x="5580112" y="2924944"/>
            <a:ext cx="199228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solidFill>
                  <a:schemeClr val="tx1"/>
                </a:solidFill>
              </a:rPr>
              <a:t>Vers segmentés,</a:t>
            </a:r>
          </a:p>
          <a:p>
            <a:r>
              <a:rPr lang="fr-FR" b="1" dirty="0" smtClean="0">
                <a:solidFill>
                  <a:schemeClr val="tx1"/>
                </a:solidFill>
              </a:rPr>
              <a:t>hermaphrodites</a:t>
            </a:r>
            <a:endParaRPr lang="fr-FR" b="1" dirty="0">
              <a:solidFill>
                <a:schemeClr val="tx1"/>
              </a:solidFill>
            </a:endParaRPr>
          </a:p>
        </p:txBody>
      </p:sp>
      <p:cxnSp>
        <p:nvCxnSpPr>
          <p:cNvPr id="21" name="Connecteur droit avec flèche 20"/>
          <p:cNvCxnSpPr/>
          <p:nvPr/>
        </p:nvCxnSpPr>
        <p:spPr>
          <a:xfrm>
            <a:off x="4932040" y="3573016"/>
            <a:ext cx="1872208"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7" name="ZoneTexte 36"/>
          <p:cNvSpPr txBox="1"/>
          <p:nvPr/>
        </p:nvSpPr>
        <p:spPr>
          <a:xfrm>
            <a:off x="1331640" y="4149080"/>
            <a:ext cx="153849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b="1" dirty="0" err="1" smtClean="0"/>
              <a:t>Cyclophyllidés</a:t>
            </a:r>
            <a:endParaRPr lang="fr-FR" b="1" dirty="0"/>
          </a:p>
        </p:txBody>
      </p:sp>
      <p:sp>
        <p:nvSpPr>
          <p:cNvPr id="38" name="ZoneTexte 37"/>
          <p:cNvSpPr txBox="1"/>
          <p:nvPr/>
        </p:nvSpPr>
        <p:spPr>
          <a:xfrm>
            <a:off x="6588224" y="4221088"/>
            <a:ext cx="173291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b="1" dirty="0" err="1" smtClean="0"/>
              <a:t>Pseudophyllidés</a:t>
            </a:r>
            <a:endParaRPr lang="fr-FR" b="1" dirty="0"/>
          </a:p>
        </p:txBody>
      </p:sp>
      <p:cxnSp>
        <p:nvCxnSpPr>
          <p:cNvPr id="41" name="Connecteur droit avec flèche 40"/>
          <p:cNvCxnSpPr/>
          <p:nvPr/>
        </p:nvCxnSpPr>
        <p:spPr>
          <a:xfrm flipH="1">
            <a:off x="2555776" y="3645024"/>
            <a:ext cx="1656184"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Connecteur droit avec flèche 42"/>
          <p:cNvCxnSpPr/>
          <p:nvPr/>
        </p:nvCxnSpPr>
        <p:spPr>
          <a:xfrm>
            <a:off x="7380312" y="4725144"/>
            <a:ext cx="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5" name="ZoneTexte 44"/>
          <p:cNvSpPr txBox="1"/>
          <p:nvPr/>
        </p:nvSpPr>
        <p:spPr>
          <a:xfrm>
            <a:off x="6444208" y="5373216"/>
            <a:ext cx="248510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b="1" i="1" dirty="0" err="1" smtClean="0">
                <a:solidFill>
                  <a:schemeClr val="tx1"/>
                </a:solidFill>
              </a:rPr>
              <a:t>Diphyllobothrium</a:t>
            </a:r>
            <a:r>
              <a:rPr lang="fr-FR" b="1" i="1" dirty="0" smtClean="0">
                <a:solidFill>
                  <a:schemeClr val="tx1"/>
                </a:solidFill>
              </a:rPr>
              <a:t> </a:t>
            </a:r>
            <a:r>
              <a:rPr lang="fr-FR" b="1" i="1" dirty="0" err="1" smtClean="0">
                <a:solidFill>
                  <a:schemeClr val="tx1"/>
                </a:solidFill>
              </a:rPr>
              <a:t>latum</a:t>
            </a:r>
            <a:endParaRPr lang="fr-FR" b="1" i="1" dirty="0" smtClean="0">
              <a:solidFill>
                <a:schemeClr val="tx1"/>
              </a:solidFill>
            </a:endParaRPr>
          </a:p>
          <a:p>
            <a:r>
              <a:rPr lang="fr-FR" b="1" i="1" dirty="0" err="1" smtClean="0">
                <a:solidFill>
                  <a:srgbClr val="C00000"/>
                </a:solidFill>
              </a:rPr>
              <a:t>Spirometra</a:t>
            </a:r>
            <a:r>
              <a:rPr lang="fr-FR" b="1" i="1" dirty="0" smtClean="0">
                <a:solidFill>
                  <a:srgbClr val="C00000"/>
                </a:solidFill>
              </a:rPr>
              <a:t> </a:t>
            </a:r>
            <a:r>
              <a:rPr lang="fr-FR" b="1" i="1" dirty="0" err="1" smtClean="0">
                <a:solidFill>
                  <a:srgbClr val="C00000"/>
                </a:solidFill>
              </a:rPr>
              <a:t>mansoni</a:t>
            </a:r>
            <a:endParaRPr lang="fr-FR" b="1" i="1" dirty="0">
              <a:solidFill>
                <a:srgbClr val="C00000"/>
              </a:solidFill>
            </a:endParaRPr>
          </a:p>
        </p:txBody>
      </p:sp>
      <p:cxnSp>
        <p:nvCxnSpPr>
          <p:cNvPr id="46" name="Connecteur droit avec flèche 45"/>
          <p:cNvCxnSpPr/>
          <p:nvPr/>
        </p:nvCxnSpPr>
        <p:spPr>
          <a:xfrm flipH="1">
            <a:off x="1115616" y="4581128"/>
            <a:ext cx="504056"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Connecteur droit avec flèche 51"/>
          <p:cNvCxnSpPr/>
          <p:nvPr/>
        </p:nvCxnSpPr>
        <p:spPr>
          <a:xfrm>
            <a:off x="2483768" y="4581128"/>
            <a:ext cx="1872208"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4" name="ZoneTexte 53"/>
          <p:cNvSpPr txBox="1"/>
          <p:nvPr/>
        </p:nvSpPr>
        <p:spPr>
          <a:xfrm>
            <a:off x="323528" y="5229200"/>
            <a:ext cx="94641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err="1" smtClean="0"/>
              <a:t>Teniidés</a:t>
            </a:r>
            <a:endParaRPr lang="fr-FR" dirty="0"/>
          </a:p>
        </p:txBody>
      </p:sp>
      <p:sp>
        <p:nvSpPr>
          <p:cNvPr id="55" name="ZoneTexte 54"/>
          <p:cNvSpPr txBox="1"/>
          <p:nvPr/>
        </p:nvSpPr>
        <p:spPr>
          <a:xfrm>
            <a:off x="3563888" y="5373216"/>
            <a:ext cx="18213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err="1" smtClean="0"/>
              <a:t>Hyménolépididés</a:t>
            </a:r>
            <a:endParaRPr lang="fr-FR" dirty="0"/>
          </a:p>
        </p:txBody>
      </p:sp>
      <p:sp>
        <p:nvSpPr>
          <p:cNvPr id="56" name="ZoneTexte 55"/>
          <p:cNvSpPr txBox="1"/>
          <p:nvPr/>
        </p:nvSpPr>
        <p:spPr>
          <a:xfrm>
            <a:off x="179512" y="5661248"/>
            <a:ext cx="254992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i="1" dirty="0" err="1" smtClean="0"/>
              <a:t>Taenia</a:t>
            </a:r>
            <a:r>
              <a:rPr lang="fr-FR" b="1" i="1" dirty="0" smtClean="0"/>
              <a:t> </a:t>
            </a:r>
            <a:r>
              <a:rPr lang="fr-FR" b="1" i="1" dirty="0" err="1" smtClean="0"/>
              <a:t>saginata</a:t>
            </a:r>
            <a:r>
              <a:rPr lang="fr-FR" b="1" i="1" dirty="0" smtClean="0"/>
              <a:t> T </a:t>
            </a:r>
            <a:r>
              <a:rPr lang="fr-FR" b="1" i="1" dirty="0" err="1" smtClean="0"/>
              <a:t>solium</a:t>
            </a:r>
            <a:endParaRPr lang="fr-FR" b="1" i="1" dirty="0" smtClean="0"/>
          </a:p>
          <a:p>
            <a:r>
              <a:rPr lang="fr-FR" b="1" i="1" dirty="0" err="1" smtClean="0">
                <a:solidFill>
                  <a:srgbClr val="C00000"/>
                </a:solidFill>
              </a:rPr>
              <a:t>Echinococcus</a:t>
            </a:r>
            <a:r>
              <a:rPr lang="fr-FR" b="1" i="1" dirty="0" smtClean="0">
                <a:solidFill>
                  <a:srgbClr val="C00000"/>
                </a:solidFill>
              </a:rPr>
              <a:t> </a:t>
            </a:r>
            <a:r>
              <a:rPr lang="fr-FR" b="1" i="1" dirty="0" err="1" smtClean="0">
                <a:solidFill>
                  <a:srgbClr val="C00000"/>
                </a:solidFill>
              </a:rPr>
              <a:t>granulosus</a:t>
            </a:r>
            <a:endParaRPr lang="fr-FR" b="1" i="1" dirty="0" smtClean="0">
              <a:solidFill>
                <a:srgbClr val="C00000"/>
              </a:solidFill>
            </a:endParaRPr>
          </a:p>
          <a:p>
            <a:r>
              <a:rPr lang="fr-FR" b="1" i="1" dirty="0" err="1" smtClean="0">
                <a:solidFill>
                  <a:srgbClr val="C00000"/>
                </a:solidFill>
              </a:rPr>
              <a:t>Echicoccus</a:t>
            </a:r>
            <a:r>
              <a:rPr lang="fr-FR" b="1" i="1" dirty="0" smtClean="0">
                <a:solidFill>
                  <a:srgbClr val="C00000"/>
                </a:solidFill>
              </a:rPr>
              <a:t> </a:t>
            </a:r>
            <a:r>
              <a:rPr lang="fr-FR" b="1" i="1" dirty="0" err="1" smtClean="0">
                <a:solidFill>
                  <a:srgbClr val="C00000"/>
                </a:solidFill>
              </a:rPr>
              <a:t>multilocularis</a:t>
            </a:r>
            <a:endParaRPr lang="fr-FR" b="1" i="1" dirty="0" smtClean="0">
              <a:solidFill>
                <a:srgbClr val="C00000"/>
              </a:solidFill>
            </a:endParaRPr>
          </a:p>
          <a:p>
            <a:r>
              <a:rPr lang="fr-FR" b="1" i="1" dirty="0" err="1" smtClean="0">
                <a:solidFill>
                  <a:srgbClr val="C00000"/>
                </a:solidFill>
              </a:rPr>
              <a:t>Multiceps</a:t>
            </a:r>
            <a:r>
              <a:rPr lang="fr-FR" b="1" i="1" dirty="0" smtClean="0">
                <a:solidFill>
                  <a:srgbClr val="C00000"/>
                </a:solidFill>
              </a:rPr>
              <a:t> </a:t>
            </a:r>
            <a:r>
              <a:rPr lang="fr-FR" b="1" i="1" dirty="0" err="1" smtClean="0">
                <a:solidFill>
                  <a:srgbClr val="C00000"/>
                </a:solidFill>
              </a:rPr>
              <a:t>multiceps</a:t>
            </a:r>
            <a:endParaRPr lang="fr-FR" b="1" i="1" dirty="0">
              <a:solidFill>
                <a:srgbClr val="C00000"/>
              </a:solidFill>
            </a:endParaRPr>
          </a:p>
        </p:txBody>
      </p:sp>
      <p:sp>
        <p:nvSpPr>
          <p:cNvPr id="59" name="ZoneTexte 58"/>
          <p:cNvSpPr txBox="1"/>
          <p:nvPr/>
        </p:nvSpPr>
        <p:spPr>
          <a:xfrm>
            <a:off x="3563888" y="5877272"/>
            <a:ext cx="19591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b="1" i="1" dirty="0" err="1" smtClean="0"/>
              <a:t>Hymenolepis</a:t>
            </a:r>
            <a:r>
              <a:rPr lang="fr-FR" b="1" i="1" dirty="0" smtClean="0"/>
              <a:t> nana</a:t>
            </a:r>
            <a:endParaRPr lang="fr-FR" b="1"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428604"/>
            <a:ext cx="7772400" cy="5926956"/>
          </a:xfrm>
        </p:spPr>
        <p:txBody>
          <a:bodyPr>
            <a:normAutofit/>
          </a:bodyPr>
          <a:lstStyle/>
          <a:p>
            <a:pPr>
              <a:buNone/>
            </a:pPr>
            <a:endParaRPr lang="fr-FR" dirty="0" smtClean="0">
              <a:latin typeface="Comic Sans MS" pitchFamily="66" charset="0"/>
            </a:endParaRPr>
          </a:p>
          <a:p>
            <a:pPr>
              <a:buNone/>
            </a:pPr>
            <a:endParaRPr lang="fr-FR" dirty="0" smtClean="0">
              <a:latin typeface="Comic Sans MS" pitchFamily="66" charset="0"/>
            </a:endParaRPr>
          </a:p>
          <a:p>
            <a:pPr>
              <a:buFont typeface="Wingdings" pitchFamily="2" charset="2"/>
              <a:buChar char="ü"/>
            </a:pPr>
            <a:r>
              <a:rPr lang="fr-FR" dirty="0" smtClean="0">
                <a:latin typeface="Comic Sans MS" pitchFamily="66" charset="0"/>
              </a:rPr>
              <a:t>Téniasis</a:t>
            </a:r>
          </a:p>
          <a:p>
            <a:pPr>
              <a:buNone/>
            </a:pPr>
            <a:endParaRPr lang="fr-FR" dirty="0" smtClean="0">
              <a:latin typeface="Comic Sans MS" pitchFamily="66" charset="0"/>
            </a:endParaRPr>
          </a:p>
          <a:p>
            <a:pPr>
              <a:buFont typeface="Wingdings" pitchFamily="2" charset="2"/>
              <a:buChar char="ü"/>
            </a:pPr>
            <a:r>
              <a:rPr lang="fr-FR" dirty="0" smtClean="0">
                <a:latin typeface="Comic Sans MS" pitchFamily="66" charset="0"/>
              </a:rPr>
              <a:t>Anémie par carence en vitamine B12 </a:t>
            </a:r>
          </a:p>
          <a:p>
            <a:pPr>
              <a:buNone/>
            </a:pPr>
            <a:r>
              <a:rPr lang="fr-FR" dirty="0" smtClean="0">
                <a:latin typeface="Comic Sans MS" pitchFamily="66" charset="0"/>
              </a:rPr>
              <a:t>type Biermer. </a:t>
            </a:r>
            <a:endParaRPr lang="fr-FR" dirty="0"/>
          </a:p>
        </p:txBody>
      </p:sp>
      <p:sp>
        <p:nvSpPr>
          <p:cNvPr id="4" name="Rectangle 3"/>
          <p:cNvSpPr/>
          <p:nvPr/>
        </p:nvSpPr>
        <p:spPr>
          <a:xfrm>
            <a:off x="683568" y="692696"/>
            <a:ext cx="6408712" cy="707886"/>
          </a:xfrm>
          <a:prstGeom prst="rect">
            <a:avLst/>
          </a:prstGeom>
        </p:spPr>
        <p:txBody>
          <a:bodyPr wrap="square">
            <a:spAutoFit/>
          </a:bodyPr>
          <a:lstStyle/>
          <a:p>
            <a:pPr algn="ctr"/>
            <a:r>
              <a:rPr lang="fr-FR" sz="4000" b="1" dirty="0" smtClean="0">
                <a:solidFill>
                  <a:srgbClr val="FF0000"/>
                </a:solidFill>
                <a:latin typeface="Comic Sans MS" pitchFamily="66" charset="0"/>
              </a:rPr>
              <a:t>Clinique</a:t>
            </a:r>
            <a:endParaRPr lang="fr-FR" sz="4000"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1772816"/>
            <a:ext cx="7772400" cy="3506732"/>
          </a:xfrm>
        </p:spPr>
        <p:txBody>
          <a:bodyPr/>
          <a:lstStyle/>
          <a:p>
            <a:r>
              <a:rPr lang="fr-FR" sz="3200" dirty="0" smtClean="0">
                <a:latin typeface="Comic Sans MS" pitchFamily="66" charset="0"/>
              </a:rPr>
              <a:t>Examen </a:t>
            </a:r>
            <a:r>
              <a:rPr lang="fr-FR" sz="3200" dirty="0" err="1" smtClean="0">
                <a:latin typeface="Comic Sans MS" pitchFamily="66" charset="0"/>
              </a:rPr>
              <a:t>parasitologique</a:t>
            </a:r>
            <a:r>
              <a:rPr lang="fr-FR" sz="3200" dirty="0" smtClean="0">
                <a:latin typeface="Comic Sans MS" pitchFamily="66" charset="0"/>
              </a:rPr>
              <a:t> des selles :</a:t>
            </a:r>
          </a:p>
          <a:p>
            <a:pPr>
              <a:buNone/>
            </a:pPr>
            <a:r>
              <a:rPr lang="fr-FR" sz="3200" b="1" dirty="0" smtClean="0">
                <a:latin typeface="Comic Sans MS" pitchFamily="66" charset="0"/>
              </a:rPr>
              <a:t>    Œufs</a:t>
            </a:r>
            <a:r>
              <a:rPr lang="fr-FR" sz="3200" dirty="0" smtClean="0">
                <a:latin typeface="Comic Sans MS" pitchFamily="66" charset="0"/>
              </a:rPr>
              <a:t> de bothriocéphale</a:t>
            </a:r>
          </a:p>
          <a:p>
            <a:pPr>
              <a:buNone/>
            </a:pPr>
            <a:endParaRPr lang="fr-FR" dirty="0">
              <a:latin typeface="Comic Sans MS" pitchFamily="66" charset="0"/>
            </a:endParaRPr>
          </a:p>
        </p:txBody>
      </p:sp>
      <p:pic>
        <p:nvPicPr>
          <p:cNvPr id="4" name="Picture 9" descr="Diphyllobothrium latum egg"/>
          <p:cNvPicPr>
            <a:picLocks noChangeAspect="1" noChangeArrowheads="1"/>
          </p:cNvPicPr>
          <p:nvPr/>
        </p:nvPicPr>
        <p:blipFill>
          <a:blip r:embed="rId2" cstate="print"/>
          <a:srcRect/>
          <a:stretch>
            <a:fillRect/>
          </a:stretch>
        </p:blipFill>
        <p:spPr>
          <a:xfrm>
            <a:off x="5572132" y="4000504"/>
            <a:ext cx="3000396" cy="2571768"/>
          </a:xfrm>
          <a:prstGeom prst="rect">
            <a:avLst/>
          </a:prstGeom>
          <a:noFill/>
          <a:ln/>
        </p:spPr>
      </p:pic>
      <p:sp>
        <p:nvSpPr>
          <p:cNvPr id="5" name="Titre 1"/>
          <p:cNvSpPr>
            <a:spLocks noGrp="1"/>
          </p:cNvSpPr>
          <p:nvPr>
            <p:ph type="title"/>
          </p:nvPr>
        </p:nvSpPr>
        <p:spPr>
          <a:xfrm>
            <a:off x="1979712" y="0"/>
            <a:ext cx="3943352" cy="914400"/>
          </a:xfrm>
        </p:spPr>
        <p:txBody>
          <a:bodyPr>
            <a:normAutofit/>
          </a:bodyPr>
          <a:lstStyle/>
          <a:p>
            <a:r>
              <a:rPr lang="fr-FR" sz="4800" b="1" dirty="0" smtClean="0">
                <a:solidFill>
                  <a:srgbClr val="FF0000"/>
                </a:solidFill>
                <a:latin typeface="Comic Sans MS" pitchFamily="66" charset="0"/>
              </a:rPr>
              <a:t>Diagnostic</a:t>
            </a:r>
            <a:endParaRPr lang="fr-FR" sz="48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smtClean="0">
                <a:solidFill>
                  <a:srgbClr val="FF0000"/>
                </a:solidFill>
                <a:latin typeface="Comic Sans MS" pitchFamily="66" charset="0"/>
              </a:rPr>
              <a:t>Traitement</a:t>
            </a:r>
            <a:endParaRPr lang="fr-FR" sz="5400" b="1" dirty="0">
              <a:solidFill>
                <a:srgbClr val="FF0000"/>
              </a:solidFill>
              <a:latin typeface="Comic Sans MS" pitchFamily="66" charset="0"/>
            </a:endParaRPr>
          </a:p>
        </p:txBody>
      </p:sp>
      <p:sp>
        <p:nvSpPr>
          <p:cNvPr id="3" name="Espace réservé du contenu 2"/>
          <p:cNvSpPr>
            <a:spLocks noGrp="1"/>
          </p:cNvSpPr>
          <p:nvPr>
            <p:ph idx="1"/>
          </p:nvPr>
        </p:nvSpPr>
        <p:spPr/>
        <p:txBody>
          <a:bodyPr>
            <a:normAutofit/>
          </a:bodyPr>
          <a:lstStyle/>
          <a:p>
            <a:r>
              <a:rPr lang="fr-FR" b="1" i="1" dirty="0" err="1" smtClean="0">
                <a:latin typeface="Comic Sans MS" pitchFamily="66" charset="0"/>
              </a:rPr>
              <a:t>Niclosamide</a:t>
            </a:r>
            <a:endParaRPr lang="fr-FR" b="1" i="1" dirty="0" smtClean="0">
              <a:latin typeface="Comic Sans MS" pitchFamily="66" charset="0"/>
            </a:endParaRPr>
          </a:p>
          <a:p>
            <a:r>
              <a:rPr lang="fr-FR" dirty="0" smtClean="0">
                <a:latin typeface="Comic Sans MS" pitchFamily="66" charset="0"/>
              </a:rPr>
              <a:t> </a:t>
            </a:r>
            <a:r>
              <a:rPr lang="fr-FR" b="1" i="1" dirty="0" err="1" smtClean="0">
                <a:latin typeface="Comic Sans MS" pitchFamily="66" charset="0"/>
              </a:rPr>
              <a:t>Praziquantel</a:t>
            </a:r>
            <a:endParaRPr lang="fr-FR" dirty="0" smtClean="0">
              <a:latin typeface="Comic Sans MS" pitchFamily="66" charset="0"/>
            </a:endParaRPr>
          </a:p>
          <a:p>
            <a:r>
              <a:rPr lang="fr-FR" dirty="0" smtClean="0">
                <a:latin typeface="Comic Sans MS" pitchFamily="66" charset="0"/>
              </a:rPr>
              <a:t>Corriger l’anémie(vitamine B12).</a:t>
            </a:r>
            <a:endParaRPr lang="fr-FR" b="1" i="1" dirty="0" smtClean="0">
              <a:latin typeface="Comic Sans MS" pitchFamily="66" charset="0"/>
            </a:endParaRPr>
          </a:p>
          <a:p>
            <a:pPr>
              <a:buNone/>
            </a:pPr>
            <a:endParaRPr lang="fr-FR" dirty="0" smtClean="0">
              <a:latin typeface="Comic Sans MS" pitchFamily="66" charset="0"/>
            </a:endParaRPr>
          </a:p>
          <a:p>
            <a:pPr>
              <a:buNone/>
            </a:pP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smtClean="0">
                <a:solidFill>
                  <a:srgbClr val="FF0000"/>
                </a:solidFill>
                <a:latin typeface="Comic Sans MS" pitchFamily="66" charset="0"/>
              </a:rPr>
              <a:t>Prophylaxie</a:t>
            </a:r>
            <a:endParaRPr lang="fr-FR" sz="4800" b="1" dirty="0">
              <a:solidFill>
                <a:srgbClr val="FF0000"/>
              </a:solidFill>
              <a:latin typeface="Comic Sans MS" pitchFamily="66" charset="0"/>
            </a:endParaRPr>
          </a:p>
        </p:txBody>
      </p:sp>
      <p:sp>
        <p:nvSpPr>
          <p:cNvPr id="3" name="Espace réservé du contenu 2"/>
          <p:cNvSpPr>
            <a:spLocks noGrp="1"/>
          </p:cNvSpPr>
          <p:nvPr>
            <p:ph idx="1"/>
          </p:nvPr>
        </p:nvSpPr>
        <p:spPr/>
        <p:txBody>
          <a:bodyPr>
            <a:normAutofit fontScale="92500"/>
          </a:bodyPr>
          <a:lstStyle/>
          <a:p>
            <a:r>
              <a:rPr lang="fr-FR" sz="3200" dirty="0" smtClean="0">
                <a:latin typeface="Comic Sans MS" pitchFamily="66" charset="0"/>
              </a:rPr>
              <a:t>Education sanitaire: consommation de poissons bien cuits </a:t>
            </a:r>
          </a:p>
          <a:p>
            <a:r>
              <a:rPr lang="fr-FR" sz="3200" dirty="0" smtClean="0">
                <a:latin typeface="Comic Sans MS" pitchFamily="66" charset="0"/>
              </a:rPr>
              <a:t>Lutte contre le péril fécal évitant la contamination de l’eau. </a:t>
            </a:r>
          </a:p>
          <a:p>
            <a:r>
              <a:rPr lang="fr-FR" sz="3200" dirty="0" smtClean="0">
                <a:latin typeface="Comic Sans MS" pitchFamily="66" charset="0"/>
              </a:rPr>
              <a:t>Le poisson peut être salé (chlorure de sodium à 12 % pendant 15 jours), ou traité par la chaleur (55 °C) ou le froid (– 10 °C). </a:t>
            </a:r>
          </a:p>
          <a:p>
            <a:pPr>
              <a:buFont typeface="Wingdings" pitchFamily="2" charset="2"/>
              <a:buChar char="§"/>
            </a:pPr>
            <a:r>
              <a:rPr lang="fr-FR" sz="3200" dirty="0" smtClean="0">
                <a:latin typeface="Comic Sans MS" pitchFamily="66" charset="0"/>
              </a:rPr>
              <a:t> la conservation dans le congélateur pendant 1 semaine est efficace.</a:t>
            </a:r>
          </a:p>
          <a:p>
            <a:pPr>
              <a:buNone/>
            </a:pP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80728"/>
            <a:ext cx="8229600" cy="5544616"/>
          </a:xfrm>
        </p:spPr>
        <p:txBody>
          <a:bodyPr>
            <a:normAutofit/>
          </a:bodyPr>
          <a:lstStyle/>
          <a:p>
            <a:pPr marL="0" indent="0">
              <a:buNone/>
            </a:pPr>
            <a:endParaRPr lang="fr-FR" sz="2000" dirty="0">
              <a:solidFill>
                <a:srgbClr val="00B0F0"/>
              </a:solidFill>
              <a:latin typeface="Arial" pitchFamily="34" charset="0"/>
              <a:cs typeface="Arial" pitchFamily="34" charset="0"/>
            </a:endParaRPr>
          </a:p>
          <a:p>
            <a:pPr>
              <a:buNone/>
            </a:pPr>
            <a:endParaRPr lang="fr-FR" sz="2000" b="1" dirty="0" smtClean="0">
              <a:solidFill>
                <a:srgbClr val="0070C0"/>
              </a:solidFill>
              <a:latin typeface="Arial" pitchFamily="34" charset="0"/>
              <a:cs typeface="Arial" pitchFamily="34" charset="0"/>
            </a:endParaRPr>
          </a:p>
          <a:p>
            <a:pPr>
              <a:buFont typeface="Wingdings" pitchFamily="2" charset="2"/>
              <a:buChar char="q"/>
            </a:pPr>
            <a:endParaRPr lang="fr-FR" sz="2000" dirty="0" smtClean="0">
              <a:solidFill>
                <a:srgbClr val="002060"/>
              </a:solidFill>
              <a:latin typeface="Arial" pitchFamily="34" charset="0"/>
              <a:cs typeface="Arial" pitchFamily="34" charset="0"/>
            </a:endParaRPr>
          </a:p>
          <a:p>
            <a:pPr>
              <a:buFont typeface="Wingdings" pitchFamily="2" charset="2"/>
              <a:buChar char="§"/>
            </a:pPr>
            <a:r>
              <a:rPr lang="fr-FR" sz="2000" dirty="0" smtClean="0">
                <a:latin typeface="Arial" pitchFamily="34" charset="0"/>
                <a:cs typeface="Arial" pitchFamily="34" charset="0"/>
              </a:rPr>
              <a:t>Vers </a:t>
            </a:r>
            <a:r>
              <a:rPr lang="fr-FR" sz="2000" b="1" dirty="0" smtClean="0">
                <a:latin typeface="Arial" pitchFamily="34" charset="0"/>
                <a:cs typeface="Arial" pitchFamily="34" charset="0"/>
              </a:rPr>
              <a:t>plats </a:t>
            </a:r>
            <a:r>
              <a:rPr lang="fr-FR" sz="2000" dirty="0" smtClean="0">
                <a:latin typeface="Arial" pitchFamily="34" charset="0"/>
                <a:cs typeface="Arial" pitchFamily="34" charset="0"/>
              </a:rPr>
              <a:t> rubanés ,</a:t>
            </a:r>
            <a:r>
              <a:rPr lang="fr-FR" sz="2000" b="1" dirty="0" smtClean="0">
                <a:latin typeface="Arial" pitchFamily="34" charset="0"/>
                <a:cs typeface="Arial" pitchFamily="34" charset="0"/>
              </a:rPr>
              <a:t>segmentés, </a:t>
            </a:r>
            <a:r>
              <a:rPr lang="fr-FR" sz="1800" b="1" dirty="0" smtClean="0">
                <a:latin typeface="Arial" pitchFamily="34" charset="0"/>
                <a:cs typeface="Arial" pitchFamily="34" charset="0"/>
              </a:rPr>
              <a:t>hermaphrodites, sans TD</a:t>
            </a:r>
            <a:r>
              <a:rPr lang="fr-FR" sz="2000" dirty="0" smtClean="0">
                <a:latin typeface="Arial" pitchFamily="34" charset="0"/>
                <a:cs typeface="Arial" pitchFamily="34" charset="0"/>
              </a:rPr>
              <a:t> </a:t>
            </a:r>
          </a:p>
          <a:p>
            <a:pPr>
              <a:buFont typeface="Wingdings" pitchFamily="2" charset="2"/>
              <a:buChar char="§"/>
            </a:pPr>
            <a:r>
              <a:rPr lang="fr-FR" sz="2000" dirty="0" smtClean="0">
                <a:latin typeface="Arial" pitchFamily="34" charset="0"/>
                <a:cs typeface="Arial" pitchFamily="34" charset="0"/>
              </a:rPr>
              <a:t>corps divisé en 3 parties:</a:t>
            </a:r>
          </a:p>
          <a:p>
            <a:pPr>
              <a:buFont typeface="Wingdings" pitchFamily="2" charset="2"/>
              <a:buChar char="ü"/>
            </a:pPr>
            <a:r>
              <a:rPr lang="fr-FR" sz="2000" dirty="0" smtClean="0">
                <a:solidFill>
                  <a:srgbClr val="7030A0"/>
                </a:solidFill>
                <a:latin typeface="Arial" pitchFamily="34" charset="0"/>
                <a:cs typeface="Arial" pitchFamily="34" charset="0"/>
              </a:rPr>
              <a:t>Un scolex: </a:t>
            </a:r>
            <a:r>
              <a:rPr lang="fr-FR" sz="2000" dirty="0" smtClean="0">
                <a:latin typeface="Arial" pitchFamily="34" charset="0"/>
                <a:cs typeface="Arial" pitchFamily="34" charset="0"/>
              </a:rPr>
              <a:t>partie antérieure qui porte les organes de fixation.</a:t>
            </a:r>
          </a:p>
          <a:p>
            <a:pPr>
              <a:buFont typeface="Wingdings" pitchFamily="2" charset="2"/>
              <a:buChar char="ü"/>
            </a:pPr>
            <a:r>
              <a:rPr lang="fr-FR" sz="2000" dirty="0" smtClean="0">
                <a:solidFill>
                  <a:srgbClr val="7030A0"/>
                </a:solidFill>
                <a:latin typeface="Arial" pitchFamily="34" charset="0"/>
                <a:cs typeface="Arial" pitchFamily="34" charset="0"/>
              </a:rPr>
              <a:t>Un cou: </a:t>
            </a:r>
            <a:r>
              <a:rPr lang="fr-FR" sz="2000" dirty="0" smtClean="0">
                <a:latin typeface="Arial" pitchFamily="34" charset="0"/>
                <a:cs typeface="Arial" pitchFamily="34" charset="0"/>
              </a:rPr>
              <a:t>zone de croissance qui produit les anneaux.</a:t>
            </a:r>
          </a:p>
          <a:p>
            <a:pPr>
              <a:buFont typeface="Wingdings" pitchFamily="2" charset="2"/>
              <a:buChar char="ü"/>
            </a:pPr>
            <a:r>
              <a:rPr lang="fr-FR" sz="2000" dirty="0" smtClean="0">
                <a:solidFill>
                  <a:srgbClr val="7030A0"/>
                </a:solidFill>
                <a:latin typeface="Arial" pitchFamily="34" charset="0"/>
                <a:cs typeface="Arial" pitchFamily="34" charset="0"/>
              </a:rPr>
              <a:t>Un corps ou strobile</a:t>
            </a:r>
            <a:r>
              <a:rPr lang="fr-FR" sz="2000" dirty="0" smtClean="0">
                <a:latin typeface="Arial" pitchFamily="34" charset="0"/>
                <a:cs typeface="Arial" pitchFamily="34" charset="0"/>
              </a:rPr>
              <a:t>: formé par une succession de segments de structure identique (proglottis).</a:t>
            </a:r>
          </a:p>
          <a:p>
            <a:pPr>
              <a:buFont typeface="Wingdings" pitchFamily="2" charset="2"/>
              <a:buChar char="ü"/>
            </a:pPr>
            <a:endParaRPr lang="fr-FR" sz="2000" dirty="0" smtClean="0">
              <a:latin typeface="Arial" pitchFamily="34" charset="0"/>
              <a:cs typeface="Arial" pitchFamily="34" charset="0"/>
            </a:endParaRPr>
          </a:p>
          <a:p>
            <a:pPr>
              <a:buFont typeface="Wingdings" pitchFamily="2" charset="2"/>
              <a:buChar char="§"/>
            </a:pPr>
            <a:r>
              <a:rPr lang="fr-FR" sz="2000" b="1" dirty="0" smtClean="0">
                <a:solidFill>
                  <a:schemeClr val="accent4"/>
                </a:solidFill>
                <a:latin typeface="Arial" pitchFamily="34" charset="0"/>
                <a:cs typeface="Arial" pitchFamily="34" charset="0"/>
              </a:rPr>
              <a:t>Proglottis(anneaux)</a:t>
            </a:r>
            <a:r>
              <a:rPr lang="fr-FR" sz="2000" dirty="0" smtClean="0">
                <a:latin typeface="Arial" pitchFamily="34" charset="0"/>
                <a:cs typeface="Arial" pitchFamily="34" charset="0"/>
              </a:rPr>
              <a:t>: sacs mésenchymateux remplis d’organes génitaux males et femelles; appareil excréteur et système nerveux.</a:t>
            </a:r>
          </a:p>
          <a:p>
            <a:pPr>
              <a:lnSpc>
                <a:spcPct val="110000"/>
              </a:lnSpc>
              <a:buFont typeface="Wingdings" pitchFamily="2" charset="2"/>
              <a:buChar char="§"/>
            </a:pPr>
            <a:r>
              <a:rPr lang="fr-FR" sz="2000" dirty="0" smtClean="0">
                <a:latin typeface="Arial" pitchFamily="34" charset="0"/>
                <a:cs typeface="Arial" pitchFamily="34" charset="0"/>
              </a:rPr>
              <a:t>Appareils reproducteurs male et femelle présents dans chaque anneau : les cestodes sont hermaphrodites.</a:t>
            </a:r>
          </a:p>
          <a:p>
            <a:pPr>
              <a:buFont typeface="Wingdings" pitchFamily="2" charset="2"/>
              <a:buChar char="§"/>
            </a:pPr>
            <a:endParaRPr lang="fr-FR" sz="2000" dirty="0" smtClean="0">
              <a:latin typeface="Arial" pitchFamily="34" charset="0"/>
              <a:cs typeface="Arial" pitchFamily="34" charset="0"/>
            </a:endParaRPr>
          </a:p>
          <a:p>
            <a:pPr>
              <a:buFont typeface="Wingdings" pitchFamily="2" charset="2"/>
              <a:buChar char="ü"/>
            </a:pPr>
            <a:endParaRPr lang="fr-FR" sz="2000" dirty="0" smtClean="0">
              <a:latin typeface="Arial" pitchFamily="34" charset="0"/>
              <a:cs typeface="Arial" pitchFamily="34" charset="0"/>
            </a:endParaRPr>
          </a:p>
          <a:p>
            <a:pPr>
              <a:buNone/>
            </a:pPr>
            <a:endParaRPr lang="fr-FR" sz="2000" dirty="0" smtClean="0">
              <a:latin typeface="Arial" pitchFamily="34" charset="0"/>
              <a:cs typeface="Arial" pitchFamily="34" charset="0"/>
            </a:endParaRPr>
          </a:p>
          <a:p>
            <a:pPr>
              <a:buNone/>
            </a:pPr>
            <a:endParaRPr lang="fr-FR" sz="2000" dirty="0" smtClean="0">
              <a:latin typeface="Arial" pitchFamily="34" charset="0"/>
              <a:cs typeface="Arial" pitchFamily="34" charset="0"/>
            </a:endParaRPr>
          </a:p>
        </p:txBody>
      </p:sp>
      <p:sp>
        <p:nvSpPr>
          <p:cNvPr id="6" name="Ellipse 5"/>
          <p:cNvSpPr/>
          <p:nvPr/>
        </p:nvSpPr>
        <p:spPr>
          <a:xfrm>
            <a:off x="2627784" y="692696"/>
            <a:ext cx="4032448" cy="108012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0000"/>
                </a:solidFill>
              </a:rPr>
              <a:t>LES   CESTODES</a:t>
            </a:r>
            <a:endParaRPr lang="fr-FR" sz="2800" b="1" dirty="0">
              <a:solidFill>
                <a:srgbClr val="FF0000"/>
              </a:solidFill>
            </a:endParaRPr>
          </a:p>
        </p:txBody>
      </p:sp>
      <p:sp>
        <p:nvSpPr>
          <p:cNvPr id="4" name="Espace réservé du numéro de diapositive 3"/>
          <p:cNvSpPr>
            <a:spLocks noGrp="1"/>
          </p:cNvSpPr>
          <p:nvPr>
            <p:ph type="sldNum" sz="quarter" idx="12"/>
          </p:nvPr>
        </p:nvSpPr>
        <p:spPr/>
        <p:txBody>
          <a:bodyPr/>
          <a:lstStyle/>
          <a:p>
            <a:fld id="{BDC1D984-7F89-4160-8274-BBC70D088F36}" type="slidenum">
              <a:rPr lang="fr-FR" smtClean="0"/>
              <a:pPr/>
              <a:t>6</a:t>
            </a:fld>
            <a:endParaRPr lang="fr-FR"/>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5357826"/>
            <a:ext cx="7186634" cy="939784"/>
          </a:xfrm>
        </p:spPr>
        <p:txBody>
          <a:bodyPr>
            <a:normAutofit/>
          </a:bodyPr>
          <a:lstStyle/>
          <a:p>
            <a:r>
              <a:rPr lang="fr-FR" sz="3600" dirty="0" smtClean="0">
                <a:solidFill>
                  <a:schemeClr val="accent4"/>
                </a:solidFill>
              </a:rPr>
              <a:t>Morphologie d’un cestode</a:t>
            </a:r>
            <a:endParaRPr lang="fr-FR" sz="3600" dirty="0">
              <a:solidFill>
                <a:schemeClr val="accent4"/>
              </a:solidFill>
            </a:endParaRP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C1D984-7F89-4160-8274-BBC70D088F36}" type="slidenum">
              <a:rPr lang="fr-FR" smtClean="0"/>
              <a:pPr/>
              <a:t>7</a:t>
            </a:fld>
            <a:endParaRPr lang="fr-FR"/>
          </a:p>
        </p:txBody>
      </p:sp>
      <p:pic>
        <p:nvPicPr>
          <p:cNvPr id="2050" name="Picture 2" descr="C:\Users\benmanseur\Desktop\morphologie d'un cestode.png"/>
          <p:cNvPicPr>
            <a:picLocks noChangeAspect="1" noChangeArrowheads="1"/>
          </p:cNvPicPr>
          <p:nvPr/>
        </p:nvPicPr>
        <p:blipFill>
          <a:blip r:embed="rId2" cstate="print"/>
          <a:srcRect/>
          <a:stretch>
            <a:fillRect/>
          </a:stretch>
        </p:blipFill>
        <p:spPr bwMode="auto">
          <a:xfrm>
            <a:off x="0" y="305350"/>
            <a:ext cx="8786842" cy="5909708"/>
          </a:xfrm>
          <a:prstGeom prst="rect">
            <a:avLst/>
          </a:prstGeom>
          <a:noFill/>
        </p:spPr>
      </p:pic>
      <p:sp>
        <p:nvSpPr>
          <p:cNvPr id="7" name="Rectangle 6"/>
          <p:cNvSpPr/>
          <p:nvPr/>
        </p:nvSpPr>
        <p:spPr>
          <a:xfrm>
            <a:off x="5072066" y="357166"/>
            <a:ext cx="1630383" cy="646331"/>
          </a:xfrm>
          <a:prstGeom prst="rect">
            <a:avLst/>
          </a:prstGeom>
          <a:noFill/>
        </p:spPr>
        <p:txBody>
          <a:bodyPr wrap="none" lIns="91440" tIns="45720" rIns="91440" bIns="45720">
            <a:spAutoFit/>
          </a:bodyPr>
          <a:lstStyle/>
          <a:p>
            <a:pPr algn="ctr"/>
            <a:r>
              <a:rPr lang="fr-FR"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Scolex</a:t>
            </a:r>
            <a:endParaRPr lang="fr-F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4143372" y="857232"/>
            <a:ext cx="1038874" cy="646331"/>
          </a:xfrm>
          <a:prstGeom prst="rect">
            <a:avLst/>
          </a:prstGeom>
          <a:noFill/>
        </p:spPr>
        <p:txBody>
          <a:bodyPr wrap="none" lIns="91440" tIns="45720" rIns="91440" bIns="45720">
            <a:spAutoFit/>
          </a:bodyPr>
          <a:lstStyle/>
          <a:p>
            <a:pPr algn="ctr"/>
            <a:r>
              <a:rPr lang="fr-FR"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Cou</a:t>
            </a:r>
            <a:endParaRPr lang="fr-F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2357422" y="3000372"/>
            <a:ext cx="2588081" cy="646331"/>
          </a:xfrm>
          <a:prstGeom prst="rect">
            <a:avLst/>
          </a:prstGeom>
          <a:noFill/>
        </p:spPr>
        <p:txBody>
          <a:bodyPr wrap="none" lIns="91440" tIns="45720" rIns="91440" bIns="45720">
            <a:spAutoFit/>
          </a:bodyPr>
          <a:lstStyle/>
          <a:p>
            <a:pPr algn="ctr"/>
            <a:r>
              <a:rPr lang="fr-FR"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Proglottis</a:t>
            </a:r>
            <a:endParaRPr lang="fr-F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angle 10"/>
          <p:cNvSpPr/>
          <p:nvPr/>
        </p:nvSpPr>
        <p:spPr>
          <a:xfrm>
            <a:off x="6286512" y="2500306"/>
            <a:ext cx="1996701" cy="646331"/>
          </a:xfrm>
          <a:prstGeom prst="rect">
            <a:avLst/>
          </a:prstGeom>
          <a:noFill/>
        </p:spPr>
        <p:txBody>
          <a:bodyPr wrap="none" lIns="91440" tIns="45720" rIns="91440" bIns="45720">
            <a:spAutoFit/>
          </a:bodyPr>
          <a:lstStyle/>
          <a:p>
            <a:pPr algn="ctr"/>
            <a:r>
              <a:rPr lang="fr-FR"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Strobile</a:t>
            </a:r>
            <a:endParaRPr lang="fr-F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a:buNone/>
            </a:pPr>
            <a:r>
              <a:rPr lang="fr-FR" b="1" dirty="0" smtClean="0">
                <a:solidFill>
                  <a:srgbClr val="FF0000"/>
                </a:solidFill>
              </a:rPr>
              <a:t>                                  </a:t>
            </a:r>
          </a:p>
          <a:p>
            <a:pPr>
              <a:buNone/>
            </a:pPr>
            <a:endParaRPr lang="fr-FR" b="1" dirty="0" smtClean="0">
              <a:solidFill>
                <a:srgbClr val="FF0000"/>
              </a:solidFill>
            </a:endParaRPr>
          </a:p>
          <a:p>
            <a:pPr>
              <a:buFont typeface="Wingdings" pitchFamily="2" charset="2"/>
              <a:buChar char="§"/>
            </a:pPr>
            <a:r>
              <a:rPr lang="fr-FR" dirty="0" smtClean="0"/>
              <a:t>Endoparasites à tous les stades</a:t>
            </a:r>
          </a:p>
          <a:p>
            <a:pPr>
              <a:buNone/>
            </a:pPr>
            <a:r>
              <a:rPr lang="fr-FR" dirty="0" smtClean="0"/>
              <a:t>    Adultes, ils parasitent les vertébrés( précisément le tube digestif</a:t>
            </a:r>
          </a:p>
          <a:p>
            <a:pPr>
              <a:buNone/>
            </a:pPr>
            <a:r>
              <a:rPr lang="fr-FR" dirty="0" smtClean="0"/>
              <a:t>    Les larves sont parasites de vertébrés et d’invertébrés</a:t>
            </a:r>
          </a:p>
          <a:p>
            <a:pPr>
              <a:buFont typeface="Wingdings" pitchFamily="2" charset="2"/>
              <a:buChar char="§"/>
            </a:pPr>
            <a:r>
              <a:rPr lang="fr-FR" dirty="0" smtClean="0"/>
              <a:t>Vivent en anaérobiose(métabolisme à base de glycogène)</a:t>
            </a:r>
          </a:p>
          <a:p>
            <a:pPr>
              <a:buFont typeface="Wingdings" pitchFamily="2" charset="2"/>
              <a:buChar char="§"/>
            </a:pPr>
            <a:r>
              <a:rPr lang="fr-FR" dirty="0" smtClean="0"/>
              <a:t>Cycle évolutif hétéroxène.</a:t>
            </a:r>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C1D984-7F89-4160-8274-BBC70D088F36}" type="slidenum">
              <a:rPr lang="fr-FR" smtClean="0"/>
              <a:pPr/>
              <a:t>8</a:t>
            </a:fld>
            <a:endParaRPr lang="fr-FR"/>
          </a:p>
        </p:txBody>
      </p:sp>
      <p:sp>
        <p:nvSpPr>
          <p:cNvPr id="6" name="Ellipse 5"/>
          <p:cNvSpPr/>
          <p:nvPr/>
        </p:nvSpPr>
        <p:spPr>
          <a:xfrm>
            <a:off x="2571736" y="214290"/>
            <a:ext cx="3857652" cy="107157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0000"/>
                </a:solidFill>
              </a:rPr>
              <a:t>LES   CESTODES</a:t>
            </a:r>
            <a:endParaRPr lang="fr-FR" sz="28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214290"/>
            <a:ext cx="7643866" cy="954107"/>
          </a:xfrm>
          <a:prstGeom prst="rect">
            <a:avLst/>
          </a:prstGeom>
          <a:noFill/>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                         </a:t>
            </a:r>
            <a:r>
              <a:rPr lang="fr-FR" sz="2800" b="1" dirty="0" smtClean="0">
                <a:solidFill>
                  <a:srgbClr val="FF0000"/>
                </a:solidFill>
              </a:rPr>
              <a:t>Embranchement des Plathelminthes</a:t>
            </a:r>
            <a:endParaRPr lang="fr-FR" sz="2000" b="1" dirty="0" smtClean="0">
              <a:solidFill>
                <a:srgbClr val="FF0000"/>
              </a:solidFill>
            </a:endParaRPr>
          </a:p>
          <a:p>
            <a:r>
              <a:rPr lang="fr-FR" sz="2800" dirty="0" smtClean="0">
                <a:solidFill>
                  <a:srgbClr val="FF0000"/>
                </a:solidFill>
              </a:rPr>
              <a:t>                                 « vers plats »</a:t>
            </a:r>
          </a:p>
        </p:txBody>
      </p:sp>
      <p:sp>
        <p:nvSpPr>
          <p:cNvPr id="5" name="Rectangle 4"/>
          <p:cNvSpPr/>
          <p:nvPr/>
        </p:nvSpPr>
        <p:spPr>
          <a:xfrm>
            <a:off x="3786182" y="1714488"/>
            <a:ext cx="102624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t>2 Classes</a:t>
            </a:r>
            <a:endParaRPr lang="fr-FR" dirty="0"/>
          </a:p>
        </p:txBody>
      </p:sp>
      <p:sp>
        <p:nvSpPr>
          <p:cNvPr id="7" name="Rectangle 6"/>
          <p:cNvSpPr/>
          <p:nvPr/>
        </p:nvSpPr>
        <p:spPr>
          <a:xfrm>
            <a:off x="3347864" y="2780928"/>
            <a:ext cx="2100703" cy="70788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4000" b="1" dirty="0" smtClean="0">
                <a:solidFill>
                  <a:srgbClr val="FF0000"/>
                </a:solidFill>
              </a:rPr>
              <a:t>Cestodes</a:t>
            </a:r>
            <a:endParaRPr lang="fr-FR" sz="4000" b="1" dirty="0">
              <a:solidFill>
                <a:srgbClr val="FF0000"/>
              </a:solidFill>
            </a:endParaRPr>
          </a:p>
        </p:txBody>
      </p:sp>
      <p:sp>
        <p:nvSpPr>
          <p:cNvPr id="8" name="Rectangle 7"/>
          <p:cNvSpPr/>
          <p:nvPr/>
        </p:nvSpPr>
        <p:spPr>
          <a:xfrm>
            <a:off x="251520" y="2852936"/>
            <a:ext cx="1417247"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000" dirty="0" smtClean="0">
                <a:solidFill>
                  <a:schemeClr val="tx1"/>
                </a:solidFill>
              </a:rPr>
              <a:t>Trématodes</a:t>
            </a:r>
            <a:endParaRPr lang="fr-FR" sz="2000" dirty="0">
              <a:solidFill>
                <a:schemeClr val="tx1"/>
              </a:solidFill>
            </a:endParaRPr>
          </a:p>
        </p:txBody>
      </p:sp>
      <p:cxnSp>
        <p:nvCxnSpPr>
          <p:cNvPr id="11" name="Connecteur droit avec flèche 10"/>
          <p:cNvCxnSpPr/>
          <p:nvPr/>
        </p:nvCxnSpPr>
        <p:spPr>
          <a:xfrm rot="5400000">
            <a:off x="4037009" y="1392223"/>
            <a:ext cx="500066"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necteur droit avec flèche 12"/>
          <p:cNvCxnSpPr/>
          <p:nvPr/>
        </p:nvCxnSpPr>
        <p:spPr>
          <a:xfrm>
            <a:off x="4283968" y="2132856"/>
            <a:ext cx="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Connecteur droit avec flèche 13"/>
          <p:cNvCxnSpPr/>
          <p:nvPr/>
        </p:nvCxnSpPr>
        <p:spPr>
          <a:xfrm flipH="1">
            <a:off x="1691680" y="2204864"/>
            <a:ext cx="1935096"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ZoneTexte 14"/>
          <p:cNvSpPr txBox="1"/>
          <p:nvPr/>
        </p:nvSpPr>
        <p:spPr>
          <a:xfrm>
            <a:off x="5580112" y="2924944"/>
            <a:ext cx="199228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solidFill>
                  <a:schemeClr val="tx1"/>
                </a:solidFill>
              </a:rPr>
              <a:t>Vers segmentés,</a:t>
            </a:r>
          </a:p>
          <a:p>
            <a:r>
              <a:rPr lang="fr-FR" b="1" dirty="0" smtClean="0">
                <a:solidFill>
                  <a:schemeClr val="tx1"/>
                </a:solidFill>
              </a:rPr>
              <a:t>hermaphrodites</a:t>
            </a:r>
            <a:endParaRPr lang="fr-FR" b="1" dirty="0">
              <a:solidFill>
                <a:schemeClr val="tx1"/>
              </a:solidFill>
            </a:endParaRPr>
          </a:p>
        </p:txBody>
      </p:sp>
      <p:cxnSp>
        <p:nvCxnSpPr>
          <p:cNvPr id="21" name="Connecteur droit avec flèche 20"/>
          <p:cNvCxnSpPr/>
          <p:nvPr/>
        </p:nvCxnSpPr>
        <p:spPr>
          <a:xfrm>
            <a:off x="4932040" y="3573016"/>
            <a:ext cx="1872208"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7" name="ZoneTexte 36"/>
          <p:cNvSpPr txBox="1"/>
          <p:nvPr/>
        </p:nvSpPr>
        <p:spPr>
          <a:xfrm>
            <a:off x="1331640" y="4149080"/>
            <a:ext cx="153849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b="1" dirty="0" err="1" smtClean="0"/>
              <a:t>Cyclophyllidés</a:t>
            </a:r>
            <a:endParaRPr lang="fr-FR" b="1" dirty="0"/>
          </a:p>
        </p:txBody>
      </p:sp>
      <p:sp>
        <p:nvSpPr>
          <p:cNvPr id="38" name="ZoneTexte 37"/>
          <p:cNvSpPr txBox="1"/>
          <p:nvPr/>
        </p:nvSpPr>
        <p:spPr>
          <a:xfrm>
            <a:off x="6588224" y="4221088"/>
            <a:ext cx="173291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b="1" dirty="0" err="1" smtClean="0"/>
              <a:t>Pseudophyllidés</a:t>
            </a:r>
            <a:endParaRPr lang="fr-FR" b="1" dirty="0"/>
          </a:p>
        </p:txBody>
      </p:sp>
      <p:cxnSp>
        <p:nvCxnSpPr>
          <p:cNvPr id="41" name="Connecteur droit avec flèche 40"/>
          <p:cNvCxnSpPr/>
          <p:nvPr/>
        </p:nvCxnSpPr>
        <p:spPr>
          <a:xfrm flipH="1">
            <a:off x="2555776" y="3645024"/>
            <a:ext cx="1656184"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Connecteur droit avec flèche 42"/>
          <p:cNvCxnSpPr/>
          <p:nvPr/>
        </p:nvCxnSpPr>
        <p:spPr>
          <a:xfrm>
            <a:off x="7380312" y="4725144"/>
            <a:ext cx="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5" name="ZoneTexte 44"/>
          <p:cNvSpPr txBox="1"/>
          <p:nvPr/>
        </p:nvSpPr>
        <p:spPr>
          <a:xfrm>
            <a:off x="6444208" y="5373216"/>
            <a:ext cx="248510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b="1" i="1" dirty="0" err="1" smtClean="0">
                <a:solidFill>
                  <a:schemeClr val="tx1"/>
                </a:solidFill>
              </a:rPr>
              <a:t>Diphyllobothrium</a:t>
            </a:r>
            <a:r>
              <a:rPr lang="fr-FR" b="1" i="1" dirty="0" smtClean="0">
                <a:solidFill>
                  <a:schemeClr val="tx1"/>
                </a:solidFill>
              </a:rPr>
              <a:t> </a:t>
            </a:r>
            <a:r>
              <a:rPr lang="fr-FR" b="1" i="1" dirty="0" err="1" smtClean="0">
                <a:solidFill>
                  <a:schemeClr val="tx1"/>
                </a:solidFill>
              </a:rPr>
              <a:t>latum</a:t>
            </a:r>
            <a:endParaRPr lang="fr-FR" b="1" i="1" dirty="0" smtClean="0">
              <a:solidFill>
                <a:schemeClr val="tx1"/>
              </a:solidFill>
            </a:endParaRPr>
          </a:p>
          <a:p>
            <a:r>
              <a:rPr lang="fr-FR" b="1" i="1" dirty="0" err="1" smtClean="0">
                <a:solidFill>
                  <a:srgbClr val="C00000"/>
                </a:solidFill>
              </a:rPr>
              <a:t>Spirometra</a:t>
            </a:r>
            <a:r>
              <a:rPr lang="fr-FR" b="1" i="1" dirty="0" smtClean="0">
                <a:solidFill>
                  <a:srgbClr val="C00000"/>
                </a:solidFill>
              </a:rPr>
              <a:t> </a:t>
            </a:r>
            <a:r>
              <a:rPr lang="fr-FR" b="1" i="1" dirty="0" err="1" smtClean="0">
                <a:solidFill>
                  <a:srgbClr val="C00000"/>
                </a:solidFill>
              </a:rPr>
              <a:t>mansoni</a:t>
            </a:r>
            <a:endParaRPr lang="fr-FR" b="1" i="1" dirty="0">
              <a:solidFill>
                <a:srgbClr val="C00000"/>
              </a:solidFill>
            </a:endParaRPr>
          </a:p>
        </p:txBody>
      </p:sp>
      <p:cxnSp>
        <p:nvCxnSpPr>
          <p:cNvPr id="46" name="Connecteur droit avec flèche 45"/>
          <p:cNvCxnSpPr/>
          <p:nvPr/>
        </p:nvCxnSpPr>
        <p:spPr>
          <a:xfrm flipH="1">
            <a:off x="1115616" y="4581128"/>
            <a:ext cx="504056"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Connecteur droit avec flèche 51"/>
          <p:cNvCxnSpPr/>
          <p:nvPr/>
        </p:nvCxnSpPr>
        <p:spPr>
          <a:xfrm>
            <a:off x="2483768" y="4581128"/>
            <a:ext cx="1872208"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4" name="ZoneTexte 53"/>
          <p:cNvSpPr txBox="1"/>
          <p:nvPr/>
        </p:nvSpPr>
        <p:spPr>
          <a:xfrm>
            <a:off x="323528" y="5229200"/>
            <a:ext cx="94641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err="1" smtClean="0"/>
              <a:t>Teniidés</a:t>
            </a:r>
            <a:endParaRPr lang="fr-FR" dirty="0"/>
          </a:p>
        </p:txBody>
      </p:sp>
      <p:sp>
        <p:nvSpPr>
          <p:cNvPr id="55" name="ZoneTexte 54"/>
          <p:cNvSpPr txBox="1"/>
          <p:nvPr/>
        </p:nvSpPr>
        <p:spPr>
          <a:xfrm>
            <a:off x="3563888" y="5373216"/>
            <a:ext cx="18213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err="1" smtClean="0"/>
              <a:t>Hyménolépididés</a:t>
            </a:r>
            <a:endParaRPr lang="fr-FR" dirty="0"/>
          </a:p>
        </p:txBody>
      </p:sp>
      <p:sp>
        <p:nvSpPr>
          <p:cNvPr id="56" name="ZoneTexte 55"/>
          <p:cNvSpPr txBox="1"/>
          <p:nvPr/>
        </p:nvSpPr>
        <p:spPr>
          <a:xfrm>
            <a:off x="179512" y="5661248"/>
            <a:ext cx="254992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i="1" dirty="0" err="1" smtClean="0"/>
              <a:t>Taenia</a:t>
            </a:r>
            <a:r>
              <a:rPr lang="fr-FR" b="1" i="1" dirty="0" smtClean="0"/>
              <a:t> </a:t>
            </a:r>
            <a:r>
              <a:rPr lang="fr-FR" b="1" i="1" dirty="0" err="1" smtClean="0"/>
              <a:t>saginata</a:t>
            </a:r>
            <a:r>
              <a:rPr lang="fr-FR" b="1" i="1" dirty="0" smtClean="0"/>
              <a:t> T </a:t>
            </a:r>
            <a:r>
              <a:rPr lang="fr-FR" b="1" i="1" dirty="0" err="1" smtClean="0"/>
              <a:t>solium</a:t>
            </a:r>
            <a:endParaRPr lang="fr-FR" b="1" i="1" dirty="0" smtClean="0"/>
          </a:p>
          <a:p>
            <a:r>
              <a:rPr lang="fr-FR" b="1" i="1" dirty="0" err="1" smtClean="0">
                <a:solidFill>
                  <a:srgbClr val="C00000"/>
                </a:solidFill>
              </a:rPr>
              <a:t>Echinococcus</a:t>
            </a:r>
            <a:r>
              <a:rPr lang="fr-FR" b="1" i="1" dirty="0" smtClean="0">
                <a:solidFill>
                  <a:srgbClr val="C00000"/>
                </a:solidFill>
              </a:rPr>
              <a:t> </a:t>
            </a:r>
            <a:r>
              <a:rPr lang="fr-FR" b="1" i="1" dirty="0" err="1" smtClean="0">
                <a:solidFill>
                  <a:srgbClr val="C00000"/>
                </a:solidFill>
              </a:rPr>
              <a:t>granulosus</a:t>
            </a:r>
            <a:endParaRPr lang="fr-FR" b="1" i="1" dirty="0" smtClean="0">
              <a:solidFill>
                <a:srgbClr val="C00000"/>
              </a:solidFill>
            </a:endParaRPr>
          </a:p>
          <a:p>
            <a:r>
              <a:rPr lang="fr-FR" b="1" i="1" dirty="0" err="1" smtClean="0">
                <a:solidFill>
                  <a:srgbClr val="C00000"/>
                </a:solidFill>
              </a:rPr>
              <a:t>Echicoccus</a:t>
            </a:r>
            <a:r>
              <a:rPr lang="fr-FR" b="1" i="1" dirty="0" smtClean="0">
                <a:solidFill>
                  <a:srgbClr val="C00000"/>
                </a:solidFill>
              </a:rPr>
              <a:t> </a:t>
            </a:r>
            <a:r>
              <a:rPr lang="fr-FR" b="1" i="1" dirty="0" err="1" smtClean="0">
                <a:solidFill>
                  <a:srgbClr val="C00000"/>
                </a:solidFill>
              </a:rPr>
              <a:t>multilocularis</a:t>
            </a:r>
            <a:endParaRPr lang="fr-FR" b="1" i="1" dirty="0" smtClean="0">
              <a:solidFill>
                <a:srgbClr val="C00000"/>
              </a:solidFill>
            </a:endParaRPr>
          </a:p>
          <a:p>
            <a:r>
              <a:rPr lang="fr-FR" b="1" i="1" dirty="0" err="1" smtClean="0">
                <a:solidFill>
                  <a:srgbClr val="C00000"/>
                </a:solidFill>
              </a:rPr>
              <a:t>Multiceps</a:t>
            </a:r>
            <a:r>
              <a:rPr lang="fr-FR" b="1" i="1" dirty="0" smtClean="0">
                <a:solidFill>
                  <a:srgbClr val="C00000"/>
                </a:solidFill>
              </a:rPr>
              <a:t> </a:t>
            </a:r>
            <a:r>
              <a:rPr lang="fr-FR" b="1" i="1" dirty="0" err="1" smtClean="0">
                <a:solidFill>
                  <a:srgbClr val="C00000"/>
                </a:solidFill>
              </a:rPr>
              <a:t>multiceps</a:t>
            </a:r>
            <a:endParaRPr lang="fr-FR" b="1" i="1" dirty="0">
              <a:solidFill>
                <a:srgbClr val="C00000"/>
              </a:solidFill>
            </a:endParaRPr>
          </a:p>
        </p:txBody>
      </p:sp>
      <p:sp>
        <p:nvSpPr>
          <p:cNvPr id="59" name="ZoneTexte 58"/>
          <p:cNvSpPr txBox="1"/>
          <p:nvPr/>
        </p:nvSpPr>
        <p:spPr>
          <a:xfrm>
            <a:off x="3563888" y="5877272"/>
            <a:ext cx="19591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b="1" i="1" dirty="0" err="1" smtClean="0"/>
              <a:t>Hymenolepis</a:t>
            </a:r>
            <a:r>
              <a:rPr lang="fr-FR" b="1" i="1" dirty="0" smtClean="0"/>
              <a:t> nana</a:t>
            </a:r>
            <a:endParaRPr lang="fr-FR"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1937</TotalTime>
  <Words>1587</Words>
  <Application>Microsoft Office PowerPoint</Application>
  <PresentationFormat>Affichage à l'écran (4:3)</PresentationFormat>
  <Paragraphs>341</Paragraphs>
  <Slides>53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53</vt:i4>
      </vt:variant>
    </vt:vector>
  </HeadingPairs>
  <TitlesOfParts>
    <vt:vector size="60" baseType="lpstr">
      <vt:lpstr>Aharoni</vt:lpstr>
      <vt:lpstr>Arial</vt:lpstr>
      <vt:lpstr>Calibri</vt:lpstr>
      <vt:lpstr>Comic Sans MS</vt:lpstr>
      <vt:lpstr>Tahoma</vt:lpstr>
      <vt:lpstr>Wingdings</vt:lpstr>
      <vt:lpstr>Thème Office</vt:lpstr>
      <vt:lpstr>Pr  S.Ahraou</vt:lpstr>
      <vt:lpstr> </vt:lpstr>
      <vt:lpstr>Présentation PowerPoint</vt:lpstr>
      <vt:lpstr>     PLATHELMINTHES  </vt:lpstr>
      <vt:lpstr>Présentation PowerPoint</vt:lpstr>
      <vt:lpstr>Présentation PowerPoint</vt:lpstr>
      <vt:lpstr>Morphologie d’un cestode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Tænia saginata</vt:lpstr>
      <vt:lpstr>Présentation PowerPoint</vt:lpstr>
      <vt:lpstr>les embryophores sont très résistants (plus de 6 mois dans le sol) et supportent mieux le froid que la chaleur</vt:lpstr>
      <vt:lpstr>Présentation PowerPoint</vt:lpstr>
      <vt:lpstr>Présentation PowerPoint</vt:lpstr>
      <vt:lpstr>Présentation PowerPoint</vt:lpstr>
      <vt:lpstr>Présentation PowerPoint</vt:lpstr>
      <vt:lpstr>Clinique:</vt:lpstr>
      <vt:lpstr>Présentation PowerPoint</vt:lpstr>
      <vt:lpstr>      Traitement:</vt:lpstr>
      <vt:lpstr>prophylaxie:</vt:lpstr>
      <vt:lpstr>Présentation PowerPoint</vt:lpstr>
      <vt:lpstr>Présentation PowerPoint</vt:lpstr>
      <vt:lpstr>Taenia saginata                    Taenia solium</vt:lpstr>
      <vt:lpstr>Présentation PowerPoint</vt:lpstr>
      <vt:lpstr>Présentation PowerPoint</vt:lpstr>
      <vt:lpstr>Présentation PowerPoint</vt:lpstr>
      <vt:lpstr>Présentation PowerPoint</vt:lpstr>
      <vt:lpstr>Répartition géographique:</vt:lpstr>
      <vt:lpstr>Présentation PowerPoint</vt:lpstr>
      <vt:lpstr>Présentation PowerPoint</vt:lpstr>
      <vt:lpstr>Présentation PowerPoint</vt:lpstr>
      <vt:lpstr>Présentation PowerPoint</vt:lpstr>
      <vt:lpstr>Présentation PowerPoint</vt:lpstr>
      <vt:lpstr>Présentation PowerPoint</vt:lpstr>
      <vt:lpstr>Diphyllobothrium latum </vt:lpstr>
      <vt:lpstr>Présentation PowerPoint</vt:lpstr>
      <vt:lpstr>Présentation PowerPoint</vt:lpstr>
      <vt:lpstr>Diphyllobothrium latum</vt:lpstr>
      <vt:lpstr>Présentation PowerPoint</vt:lpstr>
      <vt:lpstr>Présentation PowerPoint</vt:lpstr>
      <vt:lpstr>Présentation PowerPoint</vt:lpstr>
      <vt:lpstr>Présentation PowerPoint</vt:lpstr>
      <vt:lpstr>Présentation PowerPoint</vt:lpstr>
      <vt:lpstr>Diagnostic</vt:lpstr>
      <vt:lpstr>Traitement</vt:lpstr>
      <vt:lpstr>Prophylaxie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AUX HELMINTHES</dc:title>
  <dc:creator>benmanseur</dc:creator>
  <cp:lastModifiedBy>NEW.PC</cp:lastModifiedBy>
  <cp:revision>113</cp:revision>
  <dcterms:modified xsi:type="dcterms:W3CDTF">2021-06-21T11:51:41Z</dcterms:modified>
</cp:coreProperties>
</file>