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82" r:id="rId2"/>
    <p:sldId id="292" r:id="rId3"/>
    <p:sldId id="256" r:id="rId4"/>
    <p:sldId id="285" r:id="rId5"/>
    <p:sldId id="259" r:id="rId6"/>
    <p:sldId id="293" r:id="rId7"/>
    <p:sldId id="257" r:id="rId8"/>
    <p:sldId id="258" r:id="rId9"/>
    <p:sldId id="266" r:id="rId10"/>
    <p:sldId id="261" r:id="rId11"/>
    <p:sldId id="295" r:id="rId12"/>
    <p:sldId id="277" r:id="rId13"/>
    <p:sldId id="278" r:id="rId14"/>
    <p:sldId id="262" r:id="rId15"/>
    <p:sldId id="294" r:id="rId16"/>
    <p:sldId id="263" r:id="rId17"/>
    <p:sldId id="287" r:id="rId18"/>
    <p:sldId id="274" r:id="rId19"/>
    <p:sldId id="291" r:id="rId20"/>
    <p:sldId id="290" r:id="rId21"/>
    <p:sldId id="286" r:id="rId22"/>
    <p:sldId id="275" r:id="rId23"/>
    <p:sldId id="268" r:id="rId24"/>
    <p:sldId id="296" r:id="rId25"/>
    <p:sldId id="271" r:id="rId26"/>
    <p:sldId id="273" r:id="rId27"/>
    <p:sldId id="279" r:id="rId28"/>
    <p:sldId id="289"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10" y="66"/>
      </p:cViewPr>
      <p:guideLst>
        <p:guide orient="horz" pos="2160"/>
        <p:guide pos="2880"/>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A5FD2C-52F5-4B87-9E3D-2AC71C35228D}" type="datetimeFigureOut">
              <a:rPr lang="fr-FR" smtClean="0"/>
              <a:pPr/>
              <a:t>23/05/2021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900BC-29F5-4631-8D88-0518E8BEB8C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23/05/2021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23/05/2021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916832"/>
            <a:ext cx="7772400" cy="1470025"/>
          </a:xfrm>
        </p:spPr>
        <p:txBody>
          <a:bodyPr/>
          <a:lstStyle/>
          <a:p>
            <a:r>
              <a:rPr lang="fr-FR" dirty="0" smtClean="0"/>
              <a:t>GENERALITES </a:t>
            </a:r>
            <a:br>
              <a:rPr lang="fr-FR" dirty="0" smtClean="0"/>
            </a:br>
            <a:r>
              <a:rPr lang="fr-FR" dirty="0" smtClean="0"/>
              <a:t>en parasitologie</a:t>
            </a:r>
            <a:endParaRPr lang="fr-FR" dirty="0"/>
          </a:p>
        </p:txBody>
      </p:sp>
      <p:sp>
        <p:nvSpPr>
          <p:cNvPr id="3" name="Sous-titre 2"/>
          <p:cNvSpPr>
            <a:spLocks noGrp="1"/>
          </p:cNvSpPr>
          <p:nvPr>
            <p:ph type="subTitle" idx="1"/>
          </p:nvPr>
        </p:nvSpPr>
        <p:spPr>
          <a:xfrm>
            <a:off x="2743200" y="4221088"/>
            <a:ext cx="6400800" cy="1752600"/>
          </a:xfrm>
        </p:spPr>
        <p:txBody>
          <a:bodyPr/>
          <a:lstStyle/>
          <a:p>
            <a:r>
              <a:rPr lang="fr-FR" dirty="0" smtClean="0">
                <a:solidFill>
                  <a:schemeClr val="tx1"/>
                </a:solidFill>
              </a:rPr>
              <a:t>Pr </a:t>
            </a:r>
            <a:r>
              <a:rPr lang="fr-FR" dirty="0" err="1" smtClean="0">
                <a:solidFill>
                  <a:schemeClr val="tx1"/>
                </a:solidFill>
              </a:rPr>
              <a:t>Ahraou</a:t>
            </a:r>
            <a:endParaRPr lang="fr-F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144000" cy="5937523"/>
          </a:xfrm>
        </p:spPr>
        <p:txBody>
          <a:bodyPr>
            <a:normAutofit fontScale="85000" lnSpcReduction="10000"/>
          </a:bodyPr>
          <a:lstStyle/>
          <a:p>
            <a:pPr>
              <a:buNone/>
            </a:pPr>
            <a:r>
              <a:rPr lang="fr-FR" b="1" dirty="0" smtClean="0">
                <a:solidFill>
                  <a:srgbClr val="FF0000"/>
                </a:solidFill>
              </a:rPr>
              <a:t>                   RELATION HOTE-PARASITE</a:t>
            </a:r>
          </a:p>
          <a:p>
            <a:pPr>
              <a:buNone/>
            </a:pPr>
            <a:endParaRPr lang="fr-FR" dirty="0" smtClean="0"/>
          </a:p>
          <a:p>
            <a:pPr>
              <a:buFont typeface="Wingdings" pitchFamily="2" charset="2"/>
              <a:buChar char="v"/>
            </a:pPr>
            <a:r>
              <a:rPr lang="fr-FR" dirty="0" smtClean="0"/>
              <a:t>Existence d’un équilibre  entre hôte et parasite nécessaire à la survie de ce dernier: </a:t>
            </a:r>
          </a:p>
          <a:p>
            <a:pPr>
              <a:buNone/>
            </a:pPr>
            <a:r>
              <a:rPr lang="fr-FR" dirty="0" smtClean="0"/>
              <a:t>                 PAIX ARMEE (E. Sergent)</a:t>
            </a:r>
          </a:p>
          <a:p>
            <a:pPr>
              <a:buNone/>
            </a:pPr>
            <a:r>
              <a:rPr lang="fr-FR" dirty="0" smtClean="0"/>
              <a:t>    La </a:t>
            </a:r>
            <a:r>
              <a:rPr lang="fr-FR" dirty="0" err="1" smtClean="0"/>
              <a:t>pathogenicité</a:t>
            </a:r>
            <a:r>
              <a:rPr lang="fr-FR" dirty="0" smtClean="0"/>
              <a:t> dépend: virulence, la charge et la capacité </a:t>
            </a:r>
          </a:p>
          <a:p>
            <a:pPr>
              <a:buNone/>
            </a:pPr>
            <a:r>
              <a:rPr lang="fr-FR" dirty="0" smtClean="0"/>
              <a:t>      des parasites à contourner les défenses de l’ hôte</a:t>
            </a:r>
          </a:p>
          <a:p>
            <a:pPr>
              <a:buFont typeface="Wingdings" pitchFamily="2" charset="2"/>
              <a:buChar char="v"/>
            </a:pPr>
            <a:r>
              <a:rPr lang="fr-FR" dirty="0" smtClean="0"/>
              <a:t>Portage asymptomatique-parasitose aigue ou chronique</a:t>
            </a:r>
          </a:p>
          <a:p>
            <a:endParaRPr lang="fr-FR" dirty="0" smtClean="0"/>
          </a:p>
          <a:p>
            <a:pPr>
              <a:buFont typeface="Wingdings" pitchFamily="2" charset="2"/>
              <a:buChar char="v"/>
            </a:pPr>
            <a:r>
              <a:rPr lang="fr-FR" dirty="0" smtClean="0"/>
              <a:t>Les réponses de l’ hôte :</a:t>
            </a:r>
          </a:p>
          <a:p>
            <a:pPr>
              <a:buNone/>
            </a:pPr>
            <a:r>
              <a:rPr lang="fr-FR" dirty="0" smtClean="0"/>
              <a:t>           - aspécifiques (inflammatoires , allergiques…..)</a:t>
            </a:r>
          </a:p>
          <a:p>
            <a:pPr>
              <a:buNone/>
            </a:pPr>
            <a:r>
              <a:rPr lang="fr-FR" dirty="0" smtClean="0"/>
              <a:t>           - spécifiques(réactions immunes humorales et cellulaires)</a:t>
            </a:r>
          </a:p>
          <a:p>
            <a:pPr>
              <a:buNone/>
            </a:pPr>
            <a:r>
              <a:rPr lang="fr-FR" dirty="0" smtClean="0"/>
              <a:t>           </a:t>
            </a:r>
            <a:r>
              <a:rPr lang="fr-FR" dirty="0" smtClean="0">
                <a:solidFill>
                  <a:schemeClr val="accent2"/>
                </a:solidFill>
              </a:rPr>
              <a:t>-HYPEREOSINOPHYLIE (</a:t>
            </a:r>
            <a:r>
              <a:rPr lang="fr-FR" dirty="0" smtClean="0"/>
              <a:t>vermineuse)</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Sans titre.png"/>
          <p:cNvPicPr>
            <a:picLocks noGrp="1" noChangeAspect="1" noChangeArrowheads="1"/>
          </p:cNvPicPr>
          <p:nvPr>
            <p:ph idx="1"/>
          </p:nvPr>
        </p:nvPicPr>
        <p:blipFill>
          <a:blip r:embed="rId2"/>
          <a:srcRect/>
          <a:stretch>
            <a:fillRect/>
          </a:stretch>
        </p:blipFill>
        <p:spPr bwMode="auto">
          <a:xfrm>
            <a:off x="428596" y="1428736"/>
            <a:ext cx="8166226" cy="36400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0"/>
            <a:ext cx="8712968" cy="6669360"/>
          </a:xfrm>
        </p:spPr>
        <p:txBody>
          <a:bodyPr/>
          <a:lstStyle/>
          <a:p>
            <a:pPr>
              <a:buNone/>
            </a:pPr>
            <a:r>
              <a:rPr lang="fr-FR" b="1" spc="300" dirty="0" smtClean="0">
                <a:solidFill>
                  <a:srgbClr val="FF0000"/>
                </a:solidFill>
              </a:rPr>
              <a:t>     </a:t>
            </a:r>
          </a:p>
          <a:p>
            <a:pPr>
              <a:buNone/>
            </a:pPr>
            <a:r>
              <a:rPr lang="fr-FR" b="1" spc="300" dirty="0" smtClean="0">
                <a:solidFill>
                  <a:srgbClr val="FF0000"/>
                </a:solidFill>
              </a:rPr>
              <a:t>       Modes d’action des parasites</a:t>
            </a:r>
          </a:p>
          <a:p>
            <a:pPr>
              <a:buFont typeface="Wingdings" pitchFamily="2" charset="2"/>
              <a:buChar char="v"/>
            </a:pPr>
            <a:r>
              <a:rPr lang="fr-FR" dirty="0" smtClean="0">
                <a:solidFill>
                  <a:schemeClr val="tx1">
                    <a:lumMod val="95000"/>
                    <a:lumOff val="5000"/>
                  </a:schemeClr>
                </a:solidFill>
              </a:rPr>
              <a:t>Spoliatrice :Ankylostome</a:t>
            </a:r>
          </a:p>
          <a:p>
            <a:pPr>
              <a:buFont typeface="Wingdings" pitchFamily="2" charset="2"/>
              <a:buChar char="v"/>
            </a:pPr>
            <a:r>
              <a:rPr lang="fr-FR" dirty="0" smtClean="0">
                <a:solidFill>
                  <a:schemeClr val="tx1">
                    <a:lumMod val="95000"/>
                    <a:lumOff val="5000"/>
                  </a:schemeClr>
                </a:solidFill>
              </a:rPr>
              <a:t>Mécanique traumatique en fonction du nombre et la taille du parasite :</a:t>
            </a:r>
          </a:p>
          <a:p>
            <a:pPr>
              <a:buNone/>
            </a:pPr>
            <a:r>
              <a:rPr lang="fr-FR" i="1" dirty="0" smtClean="0">
                <a:solidFill>
                  <a:schemeClr val="tx1">
                    <a:lumMod val="95000"/>
                    <a:lumOff val="5000"/>
                  </a:schemeClr>
                </a:solidFill>
              </a:rPr>
              <a:t>   Ascaris</a:t>
            </a:r>
            <a:r>
              <a:rPr lang="fr-FR" dirty="0" smtClean="0">
                <a:solidFill>
                  <a:schemeClr val="tx1">
                    <a:lumMod val="95000"/>
                    <a:lumOff val="5000"/>
                  </a:schemeClr>
                </a:solidFill>
              </a:rPr>
              <a:t>       occlusion intestinale</a:t>
            </a:r>
          </a:p>
          <a:p>
            <a:pPr>
              <a:buNone/>
            </a:pPr>
            <a:r>
              <a:rPr lang="fr-FR" dirty="0" smtClean="0">
                <a:solidFill>
                  <a:schemeClr val="tx1">
                    <a:lumMod val="95000"/>
                    <a:lumOff val="5000"/>
                  </a:schemeClr>
                </a:solidFill>
              </a:rPr>
              <a:t>   Kyste Hydatique        compression d’organe</a:t>
            </a:r>
          </a:p>
          <a:p>
            <a:pPr>
              <a:buFont typeface="Wingdings" pitchFamily="2" charset="2"/>
              <a:buChar char="v"/>
            </a:pPr>
            <a:r>
              <a:rPr lang="fr-FR" dirty="0" smtClean="0">
                <a:solidFill>
                  <a:schemeClr val="tx1">
                    <a:lumMod val="95000"/>
                    <a:lumOff val="5000"/>
                  </a:schemeClr>
                </a:solidFill>
              </a:rPr>
              <a:t>irritative:</a:t>
            </a:r>
          </a:p>
          <a:p>
            <a:pPr>
              <a:buNone/>
            </a:pPr>
            <a:r>
              <a:rPr lang="fr-FR" dirty="0" smtClean="0">
                <a:solidFill>
                  <a:schemeClr val="tx1">
                    <a:lumMod val="95000"/>
                    <a:lumOff val="5000"/>
                  </a:schemeClr>
                </a:solidFill>
              </a:rPr>
              <a:t>   -spasmes intestinaux reflexe à l’intestin agressé</a:t>
            </a:r>
          </a:p>
          <a:p>
            <a:pPr>
              <a:buNone/>
            </a:pPr>
            <a:r>
              <a:rPr lang="fr-FR" dirty="0" smtClean="0">
                <a:solidFill>
                  <a:schemeClr val="tx1">
                    <a:lumMod val="95000"/>
                    <a:lumOff val="5000"/>
                  </a:schemeClr>
                </a:solidFill>
              </a:rPr>
              <a:t>  - Toux dûe au passage pulmonaire de larves de vers</a:t>
            </a:r>
          </a:p>
          <a:p>
            <a:pPr>
              <a:buNone/>
            </a:pPr>
            <a:endParaRPr lang="fr-FR" dirty="0" smtClean="0">
              <a:solidFill>
                <a:schemeClr val="tx1">
                  <a:lumMod val="95000"/>
                  <a:lumOff val="5000"/>
                </a:schemeClr>
              </a:solidFill>
            </a:endParaRPr>
          </a:p>
        </p:txBody>
      </p:sp>
      <p:cxnSp>
        <p:nvCxnSpPr>
          <p:cNvPr id="7" name="Connecteur droit avec flèche 6"/>
          <p:cNvCxnSpPr/>
          <p:nvPr/>
        </p:nvCxnSpPr>
        <p:spPr>
          <a:xfrm>
            <a:off x="1835696" y="3140968"/>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357554" y="3714752"/>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36712"/>
            <a:ext cx="9793088" cy="6669360"/>
          </a:xfrm>
        </p:spPr>
        <p:txBody>
          <a:bodyPr/>
          <a:lstStyle/>
          <a:p>
            <a:pPr>
              <a:buNone/>
            </a:pPr>
            <a:r>
              <a:rPr lang="fr-FR" b="1" spc="300" dirty="0" smtClean="0">
                <a:solidFill>
                  <a:srgbClr val="FF0000"/>
                </a:solidFill>
              </a:rPr>
              <a:t>        Modes d’action des parasites</a:t>
            </a:r>
          </a:p>
          <a:p>
            <a:pPr>
              <a:buNone/>
            </a:pPr>
            <a:endParaRPr lang="fr-FR" b="1" spc="300" dirty="0" smtClean="0">
              <a:solidFill>
                <a:srgbClr val="FF0000"/>
              </a:solidFill>
            </a:endParaRPr>
          </a:p>
          <a:p>
            <a:pPr>
              <a:buFont typeface="Wingdings" pitchFamily="2" charset="2"/>
              <a:buChar char="v"/>
            </a:pPr>
            <a:r>
              <a:rPr lang="fr-FR" dirty="0" smtClean="0">
                <a:solidFill>
                  <a:schemeClr val="tx1">
                    <a:lumMod val="95000"/>
                    <a:lumOff val="5000"/>
                  </a:schemeClr>
                </a:solidFill>
              </a:rPr>
              <a:t>Toxique: </a:t>
            </a:r>
          </a:p>
          <a:p>
            <a:pPr>
              <a:buFont typeface="Wingdings" pitchFamily="2" charset="2"/>
              <a:buChar char="§"/>
            </a:pPr>
            <a:r>
              <a:rPr lang="fr-FR" dirty="0" smtClean="0">
                <a:solidFill>
                  <a:schemeClr val="tx1">
                    <a:lumMod val="95000"/>
                    <a:lumOff val="5000"/>
                  </a:schemeClr>
                </a:solidFill>
              </a:rPr>
              <a:t> Fissuration de KH      allergie---choc anaphylactique</a:t>
            </a:r>
          </a:p>
          <a:p>
            <a:pPr>
              <a:buFont typeface="Wingdings" pitchFamily="2" charset="2"/>
              <a:buChar char="§"/>
            </a:pPr>
            <a:r>
              <a:rPr lang="fr-FR" dirty="0" smtClean="0">
                <a:solidFill>
                  <a:schemeClr val="tx1">
                    <a:lumMod val="95000"/>
                    <a:lumOff val="5000"/>
                  </a:schemeClr>
                </a:solidFill>
              </a:rPr>
              <a:t> Piqure d’arthropodes       émission de toxines</a:t>
            </a:r>
          </a:p>
          <a:p>
            <a:pPr>
              <a:buFont typeface="Wingdings" pitchFamily="2" charset="2"/>
              <a:buChar char="§"/>
            </a:pPr>
            <a:r>
              <a:rPr lang="fr-FR" dirty="0" smtClean="0">
                <a:solidFill>
                  <a:schemeClr val="tx1">
                    <a:lumMod val="95000"/>
                    <a:lumOff val="5000"/>
                  </a:schemeClr>
                </a:solidFill>
              </a:rPr>
              <a:t> Libération massive de secrétions toxiques d’un  </a:t>
            </a:r>
          </a:p>
          <a:p>
            <a:pPr>
              <a:buNone/>
            </a:pPr>
            <a:r>
              <a:rPr lang="fr-FR" dirty="0" smtClean="0">
                <a:solidFill>
                  <a:schemeClr val="tx1">
                    <a:lumMod val="95000"/>
                    <a:lumOff val="5000"/>
                  </a:schemeClr>
                </a:solidFill>
              </a:rPr>
              <a:t>    parasite tué suite à une thérapeutique</a:t>
            </a:r>
          </a:p>
          <a:p>
            <a:pPr>
              <a:buNone/>
            </a:pPr>
            <a:endParaRPr lang="fr-FR" dirty="0">
              <a:solidFill>
                <a:schemeClr val="tx1">
                  <a:lumMod val="95000"/>
                  <a:lumOff val="5000"/>
                </a:schemeClr>
              </a:solidFill>
            </a:endParaRPr>
          </a:p>
        </p:txBody>
      </p:sp>
      <p:cxnSp>
        <p:nvCxnSpPr>
          <p:cNvPr id="4" name="Connecteur droit avec flèche 3"/>
          <p:cNvCxnSpPr/>
          <p:nvPr/>
        </p:nvCxnSpPr>
        <p:spPr>
          <a:xfrm>
            <a:off x="3357554" y="2928934"/>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4071934" y="3500438"/>
            <a:ext cx="5040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686800" cy="5937523"/>
          </a:xfrm>
        </p:spPr>
        <p:txBody>
          <a:bodyPr/>
          <a:lstStyle/>
          <a:p>
            <a:pPr algn="ctr">
              <a:buNone/>
            </a:pPr>
            <a:endParaRPr lang="fr-F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a:p>
            <a:pPr algn="ctr">
              <a:buNone/>
            </a:pPr>
            <a:endParaRPr lang="fr-F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a:p>
            <a:pPr algn="ctr">
              <a:buNone/>
            </a:pPr>
            <a:r>
              <a:rPr lang="fr-F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rPr>
              <a:t>CHAINE EPIDEMIOLOGIQUE</a:t>
            </a:r>
            <a:endParaRPr lang="fr-F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CLASSIFICATION</a:t>
            </a:r>
            <a:br>
              <a:rPr lang="fr-FR" b="1" dirty="0" smtClean="0">
                <a:solidFill>
                  <a:srgbClr val="FF0000"/>
                </a:solidFill>
              </a:rPr>
            </a:br>
            <a:endParaRPr lang="fr-FR" dirty="0"/>
          </a:p>
        </p:txBody>
      </p:sp>
      <p:sp>
        <p:nvSpPr>
          <p:cNvPr id="3" name="Espace réservé du contenu 2"/>
          <p:cNvSpPr>
            <a:spLocks noGrp="1"/>
          </p:cNvSpPr>
          <p:nvPr>
            <p:ph idx="1"/>
          </p:nvPr>
        </p:nvSpPr>
        <p:spPr/>
        <p:txBody>
          <a:bodyPr/>
          <a:lstStyle/>
          <a:p>
            <a:r>
              <a:rPr lang="fr-FR" dirty="0" smtClean="0"/>
              <a:t>Taxonomie—Systématique</a:t>
            </a:r>
          </a:p>
          <a:p>
            <a:r>
              <a:rPr lang="fr-FR" dirty="0" smtClean="0"/>
              <a:t>Basée sur critères morphologiques, biologiques</a:t>
            </a:r>
          </a:p>
          <a:p>
            <a:r>
              <a:rPr lang="fr-FR" dirty="0" smtClean="0"/>
              <a:t>Actuellement, les explorations de Biologie moléculaire permettent continuellement de bouleverser et changer la taxonomie de ces êtres vivants</a:t>
            </a:r>
          </a:p>
          <a:p>
            <a:endParaRPr lang="fr-F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332656"/>
            <a:ext cx="8604448" cy="6038131"/>
          </a:xfrm>
        </p:spPr>
        <p:txBody>
          <a:bodyPr>
            <a:normAutofit lnSpcReduction="10000"/>
          </a:bodyPr>
          <a:lstStyle/>
          <a:p>
            <a:pPr>
              <a:buNone/>
            </a:pPr>
            <a:r>
              <a:rPr lang="fr-FR" b="1" dirty="0" smtClean="0"/>
              <a:t>                      </a:t>
            </a:r>
            <a:r>
              <a:rPr lang="fr-FR" b="1" dirty="0" smtClean="0">
                <a:solidFill>
                  <a:srgbClr val="FF0000"/>
                </a:solidFill>
              </a:rPr>
              <a:t>CLASSIFICATION</a:t>
            </a:r>
          </a:p>
          <a:p>
            <a:pPr>
              <a:buNone/>
            </a:pPr>
            <a:r>
              <a:rPr lang="fr-FR" dirty="0" smtClean="0"/>
              <a:t>Terminaisons conventionnelles des Taxa fondamentaux</a:t>
            </a:r>
          </a:p>
          <a:p>
            <a:pPr>
              <a:buClr>
                <a:srgbClr val="C00000"/>
              </a:buClr>
              <a:buFont typeface="Wingdings" pitchFamily="2" charset="2"/>
              <a:buChar char="§"/>
            </a:pPr>
            <a:r>
              <a:rPr lang="fr-FR" dirty="0" smtClean="0"/>
              <a:t>Règne                                        	</a:t>
            </a:r>
            <a:r>
              <a:rPr lang="fr-FR" b="1" dirty="0" smtClean="0">
                <a:solidFill>
                  <a:srgbClr val="C00000"/>
                </a:solidFill>
              </a:rPr>
              <a:t>a</a:t>
            </a:r>
          </a:p>
          <a:p>
            <a:pPr>
              <a:buClr>
                <a:srgbClr val="C00000"/>
              </a:buClr>
              <a:buFont typeface="Wingdings" pitchFamily="2" charset="2"/>
              <a:buChar char="§"/>
            </a:pPr>
            <a:r>
              <a:rPr lang="fr-FR" dirty="0" smtClean="0"/>
              <a:t>Embranchement(Phylum)          </a:t>
            </a:r>
            <a:r>
              <a:rPr lang="fr-FR" b="1" dirty="0" smtClean="0">
                <a:solidFill>
                  <a:srgbClr val="C00000"/>
                </a:solidFill>
              </a:rPr>
              <a:t>a</a:t>
            </a:r>
          </a:p>
          <a:p>
            <a:pPr>
              <a:buClr>
                <a:srgbClr val="C00000"/>
              </a:buClr>
              <a:buFont typeface="Wingdings" pitchFamily="2" charset="2"/>
              <a:buChar char="§"/>
            </a:pPr>
            <a:r>
              <a:rPr lang="fr-FR" dirty="0" smtClean="0"/>
              <a:t>Classe                                             </a:t>
            </a:r>
            <a:r>
              <a:rPr lang="fr-FR" b="1" dirty="0" err="1" smtClean="0">
                <a:solidFill>
                  <a:srgbClr val="C00000"/>
                </a:solidFill>
              </a:rPr>
              <a:t>ea</a:t>
            </a:r>
            <a:endParaRPr lang="fr-FR" b="1" dirty="0" smtClean="0">
              <a:solidFill>
                <a:srgbClr val="C00000"/>
              </a:solidFill>
            </a:endParaRPr>
          </a:p>
          <a:p>
            <a:pPr>
              <a:buClr>
                <a:srgbClr val="C00000"/>
              </a:buClr>
              <a:buFont typeface="Wingdings" pitchFamily="2" charset="2"/>
              <a:buChar char="§"/>
            </a:pPr>
            <a:r>
              <a:rPr lang="fr-FR" dirty="0" smtClean="0"/>
              <a:t>Ordre                                              </a:t>
            </a:r>
            <a:r>
              <a:rPr lang="fr-FR" b="1" dirty="0" err="1" smtClean="0">
                <a:solidFill>
                  <a:srgbClr val="C00000"/>
                </a:solidFill>
              </a:rPr>
              <a:t>ida</a:t>
            </a:r>
            <a:endParaRPr lang="fr-FR" b="1" dirty="0" smtClean="0">
              <a:solidFill>
                <a:srgbClr val="C00000"/>
              </a:solidFill>
            </a:endParaRPr>
          </a:p>
          <a:p>
            <a:pPr>
              <a:buClr>
                <a:srgbClr val="C00000"/>
              </a:buClr>
              <a:buFont typeface="Wingdings" pitchFamily="2" charset="2"/>
              <a:buChar char="§"/>
            </a:pPr>
            <a:r>
              <a:rPr lang="fr-FR" dirty="0" smtClean="0"/>
              <a:t>Famille                                            </a:t>
            </a:r>
            <a:r>
              <a:rPr lang="fr-FR" b="1" dirty="0" err="1" smtClean="0">
                <a:solidFill>
                  <a:srgbClr val="C00000"/>
                </a:solidFill>
              </a:rPr>
              <a:t>idae</a:t>
            </a:r>
            <a:endParaRPr lang="fr-FR" b="1" dirty="0" smtClean="0">
              <a:solidFill>
                <a:srgbClr val="C00000"/>
              </a:solidFill>
            </a:endParaRPr>
          </a:p>
          <a:p>
            <a:pPr>
              <a:buClr>
                <a:srgbClr val="C00000"/>
              </a:buClr>
              <a:buFont typeface="Wingdings" pitchFamily="2" charset="2"/>
              <a:buChar char="§"/>
            </a:pPr>
            <a:r>
              <a:rPr lang="fr-FR" b="1" dirty="0" smtClean="0"/>
              <a:t>G</a:t>
            </a:r>
            <a:r>
              <a:rPr lang="fr-FR" dirty="0" smtClean="0"/>
              <a:t>enre et </a:t>
            </a:r>
            <a:r>
              <a:rPr lang="fr-FR" b="1" dirty="0" smtClean="0"/>
              <a:t>espèce</a:t>
            </a:r>
            <a:r>
              <a:rPr lang="fr-FR" dirty="0" smtClean="0"/>
              <a:t> : binôme linnéen</a:t>
            </a:r>
          </a:p>
          <a:p>
            <a:pPr>
              <a:buClr>
                <a:srgbClr val="C00000"/>
              </a:buClr>
              <a:buNone/>
            </a:pPr>
            <a:r>
              <a:rPr lang="fr-FR" dirty="0" smtClean="0"/>
              <a:t>Exemple: </a:t>
            </a:r>
            <a:r>
              <a:rPr lang="fr-FR" b="1" i="1" dirty="0" smtClean="0"/>
              <a:t>P</a:t>
            </a:r>
            <a:r>
              <a:rPr lang="fr-FR" i="1" dirty="0" smtClean="0"/>
              <a:t>lasmodium </a:t>
            </a:r>
            <a:r>
              <a:rPr lang="fr-FR" b="1" i="1" dirty="0" err="1" smtClean="0"/>
              <a:t>m</a:t>
            </a:r>
            <a:r>
              <a:rPr lang="fr-FR" i="1" dirty="0" err="1" smtClean="0"/>
              <a:t>alariae</a:t>
            </a:r>
            <a:r>
              <a:rPr lang="fr-FR" i="1" dirty="0" smtClean="0"/>
              <a:t> </a:t>
            </a:r>
            <a:r>
              <a:rPr lang="fr-FR" dirty="0" smtClean="0"/>
              <a:t>(Laveran 1881)</a:t>
            </a:r>
          </a:p>
          <a:p>
            <a:pPr>
              <a:buClr>
                <a:srgbClr val="C00000"/>
              </a:buClr>
              <a:buNone/>
            </a:pPr>
            <a:r>
              <a:rPr lang="fr-FR" dirty="0" smtClean="0"/>
              <a:t>                  </a:t>
            </a:r>
            <a:endParaRPr lang="fr-FR" i="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lstStyle/>
          <a:p>
            <a:r>
              <a:rPr lang="fr-FR" b="1" dirty="0" smtClean="0"/>
              <a:t>Hôte</a:t>
            </a:r>
            <a:r>
              <a:rPr lang="fr-FR" dirty="0" smtClean="0"/>
              <a:t> </a:t>
            </a:r>
            <a:r>
              <a:rPr lang="fr-FR" b="1" dirty="0" smtClean="0"/>
              <a:t>définitif: </a:t>
            </a:r>
            <a:r>
              <a:rPr lang="fr-FR" dirty="0" smtClean="0"/>
              <a:t>être</a:t>
            </a:r>
            <a:r>
              <a:rPr lang="fr-FR" b="1" dirty="0" smtClean="0"/>
              <a:t> </a:t>
            </a:r>
            <a:r>
              <a:rPr lang="fr-FR" dirty="0" smtClean="0"/>
              <a:t>vivant qui héberge la forme sexuée ou le ver adulte du parasite.</a:t>
            </a:r>
          </a:p>
          <a:p>
            <a:pPr>
              <a:buNone/>
            </a:pPr>
            <a:endParaRPr lang="fr-FR" dirty="0" smtClean="0"/>
          </a:p>
          <a:p>
            <a:pPr algn="just"/>
            <a:r>
              <a:rPr lang="fr-FR" b="1" dirty="0" smtClean="0"/>
              <a:t>Hôte</a:t>
            </a:r>
            <a:r>
              <a:rPr lang="fr-FR" dirty="0" smtClean="0"/>
              <a:t> </a:t>
            </a:r>
            <a:r>
              <a:rPr lang="fr-FR" b="1" dirty="0" smtClean="0"/>
              <a:t>intermédiaire</a:t>
            </a:r>
            <a:r>
              <a:rPr lang="fr-FR" dirty="0" smtClean="0"/>
              <a:t>: être</a:t>
            </a:r>
            <a:r>
              <a:rPr lang="fr-FR" b="1" dirty="0" smtClean="0"/>
              <a:t> </a:t>
            </a:r>
            <a:r>
              <a:rPr lang="fr-FR" dirty="0" smtClean="0"/>
              <a:t>vivant qui héberge la forme asexuée ou la forme larvaire du parasite.</a:t>
            </a:r>
          </a:p>
          <a:p>
            <a:pPr>
              <a:buNone/>
            </a:pPr>
            <a:endParaRPr lang="fr-FR" dirty="0" smtClean="0"/>
          </a:p>
          <a:p>
            <a:pPr>
              <a:buNone/>
            </a:pPr>
            <a:r>
              <a:rPr lang="fr-FR" dirty="0" smtClean="0"/>
              <a:t>            </a:t>
            </a:r>
            <a:endParaRPr lang="fr-FR" b="1" dirty="0" smtClean="0">
              <a:solidFill>
                <a:srgbClr val="0070C0"/>
              </a:solidFill>
            </a:endParaRPr>
          </a:p>
          <a:p>
            <a:pPr>
              <a:buNone/>
            </a:pPr>
            <a:r>
              <a:rPr lang="fr-FR" dirty="0" smtClean="0"/>
              <a:t>        </a:t>
            </a:r>
            <a:endParaRPr lang="fr-FR" b="1" dirty="0" smtClean="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568952" cy="5937523"/>
          </a:xfrm>
        </p:spPr>
        <p:txBody>
          <a:bodyPr/>
          <a:lstStyle/>
          <a:p>
            <a:pPr>
              <a:buNone/>
            </a:pPr>
            <a:r>
              <a:rPr lang="fr-FR" dirty="0" smtClean="0"/>
              <a:t>                   </a:t>
            </a:r>
          </a:p>
          <a:p>
            <a:pPr>
              <a:buNone/>
            </a:pPr>
            <a:r>
              <a:rPr lang="fr-FR" dirty="0" smtClean="0"/>
              <a:t>                               </a:t>
            </a:r>
            <a:r>
              <a:rPr lang="fr-FR" b="1" dirty="0" smtClean="0">
                <a:solidFill>
                  <a:srgbClr val="C00000"/>
                </a:solidFill>
              </a:rPr>
              <a:t> Cycle évolutif</a:t>
            </a:r>
          </a:p>
          <a:p>
            <a:pPr>
              <a:buNone/>
            </a:pPr>
            <a:r>
              <a:rPr lang="fr-FR" dirty="0" smtClean="0"/>
              <a:t>  </a:t>
            </a:r>
          </a:p>
          <a:p>
            <a:pPr>
              <a:buNone/>
            </a:pPr>
            <a:r>
              <a:rPr lang="fr-FR" dirty="0" smtClean="0"/>
              <a:t>    Suite inéluctable des transformations se déroulant dans un ordre précis avec ou  sans passage dans le milieu extérieur que doit subir un parasite pour qu’à partir d’un adulte géniteur soit atteint le stade adulte de la génération suivante</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640960" cy="6336704"/>
          </a:xfrm>
        </p:spPr>
        <p:txBody>
          <a:bodyPr>
            <a:normAutofit/>
          </a:bodyPr>
          <a:lstStyle/>
          <a:p>
            <a:pPr algn="ctr">
              <a:buNone/>
            </a:pPr>
            <a:r>
              <a:rPr lang="fr-FR" b="1" dirty="0" smtClean="0">
                <a:solidFill>
                  <a:srgbClr val="C00000"/>
                </a:solidFill>
              </a:rPr>
              <a:t>Cycles évolutifs</a:t>
            </a:r>
          </a:p>
          <a:p>
            <a:endParaRPr lang="fr-FR" b="1" dirty="0" smtClean="0"/>
          </a:p>
          <a:p>
            <a:r>
              <a:rPr lang="fr-FR" b="1" dirty="0" smtClean="0"/>
              <a:t>Cycles monoxènes </a:t>
            </a:r>
            <a:r>
              <a:rPr lang="fr-FR" dirty="0" smtClean="0"/>
              <a:t>:un seul hôte avec ou sans passage dans le milieu extérieur</a:t>
            </a:r>
          </a:p>
          <a:p>
            <a:pPr>
              <a:buNone/>
            </a:pPr>
            <a:r>
              <a:rPr lang="fr-FR" dirty="0" smtClean="0"/>
              <a:t>        </a:t>
            </a:r>
          </a:p>
          <a:p>
            <a:r>
              <a:rPr lang="fr-FR" b="1" dirty="0" smtClean="0"/>
              <a:t>Cycles hétéroxènes</a:t>
            </a:r>
            <a:r>
              <a:rPr lang="fr-FR" dirty="0" smtClean="0"/>
              <a:t>: le parasite doit passer par un ou plusieurs hôtes</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14290"/>
            <a:ext cx="8229600" cy="6500858"/>
          </a:xfrm>
        </p:spPr>
        <p:txBody>
          <a:bodyPr/>
          <a:lstStyle/>
          <a:p>
            <a:endParaRPr lang="fr-FR" dirty="0" smtClean="0"/>
          </a:p>
          <a:p>
            <a:endParaRPr lang="fr-FR" dirty="0"/>
          </a:p>
        </p:txBody>
      </p:sp>
      <p:sp>
        <p:nvSpPr>
          <p:cNvPr id="4" name="Rectangle 3"/>
          <p:cNvSpPr/>
          <p:nvPr/>
        </p:nvSpPr>
        <p:spPr>
          <a:xfrm>
            <a:off x="642910" y="1357298"/>
            <a:ext cx="8286808" cy="3046988"/>
          </a:xfrm>
          <a:prstGeom prst="rect">
            <a:avLst/>
          </a:prstGeom>
        </p:spPr>
        <p:txBody>
          <a:bodyPr wrap="square">
            <a:spAutoFit/>
          </a:bodyPr>
          <a:lstStyle/>
          <a:p>
            <a:r>
              <a:rPr lang="fr-FR" sz="2400" b="1" dirty="0" smtClean="0"/>
              <a:t>Définitions de bases</a:t>
            </a:r>
          </a:p>
          <a:p>
            <a:r>
              <a:rPr lang="fr-FR" sz="2400" dirty="0" smtClean="0"/>
              <a:t>Parasite, parasitisme, hôte, cycle évolutif, vecteur, modes</a:t>
            </a:r>
          </a:p>
          <a:p>
            <a:r>
              <a:rPr lang="fr-FR" sz="2400" dirty="0" smtClean="0"/>
              <a:t>de transmissions…</a:t>
            </a:r>
          </a:p>
          <a:p>
            <a:endParaRPr lang="fr-FR" sz="2400" dirty="0" smtClean="0"/>
          </a:p>
          <a:p>
            <a:endParaRPr lang="fr-FR" sz="2400" dirty="0" smtClean="0"/>
          </a:p>
          <a:p>
            <a:r>
              <a:rPr lang="fr-FR" sz="2400" dirty="0" smtClean="0"/>
              <a:t> </a:t>
            </a:r>
            <a:r>
              <a:rPr lang="fr-FR" sz="2400" b="1" dirty="0" smtClean="0"/>
              <a:t>Exemples de parasitoses affectant l’Homme</a:t>
            </a:r>
          </a:p>
          <a:p>
            <a:r>
              <a:rPr lang="fr-FR" sz="2400" dirty="0" smtClean="0"/>
              <a:t>Paludisme, Toxoplasmose, Téniasis,</a:t>
            </a:r>
          </a:p>
          <a:p>
            <a:r>
              <a:rPr lang="fr-FR" sz="2400" dirty="0" smtClean="0"/>
              <a:t>Cysticercose, Schistosomoses, </a:t>
            </a:r>
            <a:r>
              <a:rPr lang="fr-FR" sz="2400" dirty="0" smtClean="0"/>
              <a:t>Mycoses, Gale……….</a:t>
            </a:r>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endani\figure1(1)(1) - Copie.jpg"/>
          <p:cNvPicPr>
            <a:picLocks noChangeAspect="1" noChangeArrowheads="1"/>
          </p:cNvPicPr>
          <p:nvPr/>
        </p:nvPicPr>
        <p:blipFill>
          <a:blip r:embed="rId2"/>
          <a:srcRect/>
          <a:stretch>
            <a:fillRect/>
          </a:stretch>
        </p:blipFill>
        <p:spPr bwMode="auto">
          <a:xfrm>
            <a:off x="2214546" y="98629"/>
            <a:ext cx="4572032" cy="67593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424936" cy="5937523"/>
          </a:xfrm>
        </p:spPr>
        <p:txBody>
          <a:bodyPr/>
          <a:lstStyle/>
          <a:p>
            <a:pPr>
              <a:buNone/>
            </a:pPr>
            <a:r>
              <a:rPr lang="fr-FR" dirty="0" smtClean="0"/>
              <a:t>                     </a:t>
            </a:r>
            <a:r>
              <a:rPr lang="fr-FR" b="1" dirty="0" smtClean="0">
                <a:solidFill>
                  <a:srgbClr val="C00000"/>
                </a:solidFill>
              </a:rPr>
              <a:t>          Cycle évolutif</a:t>
            </a:r>
          </a:p>
          <a:p>
            <a:pPr>
              <a:buNone/>
            </a:pPr>
            <a:endParaRPr lang="fr-FR" b="1" dirty="0" smtClean="0">
              <a:solidFill>
                <a:srgbClr val="C00000"/>
              </a:solidFill>
            </a:endParaRPr>
          </a:p>
        </p:txBody>
      </p:sp>
      <p:sp>
        <p:nvSpPr>
          <p:cNvPr id="7" name="Rectangle 6"/>
          <p:cNvSpPr/>
          <p:nvPr/>
        </p:nvSpPr>
        <p:spPr>
          <a:xfrm>
            <a:off x="2699792" y="908720"/>
            <a:ext cx="46085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5"/>
          <p:cNvGrpSpPr/>
          <p:nvPr/>
        </p:nvGrpSpPr>
        <p:grpSpPr>
          <a:xfrm>
            <a:off x="1619672" y="980728"/>
            <a:ext cx="7200800" cy="5232644"/>
            <a:chOff x="465138" y="980728"/>
            <a:chExt cx="8283326" cy="5448668"/>
          </a:xfrm>
        </p:grpSpPr>
        <p:grpSp>
          <p:nvGrpSpPr>
            <p:cNvPr id="6" name="Groupe 13"/>
            <p:cNvGrpSpPr/>
            <p:nvPr/>
          </p:nvGrpSpPr>
          <p:grpSpPr>
            <a:xfrm>
              <a:off x="465138" y="980728"/>
              <a:ext cx="8283326" cy="5448668"/>
              <a:chOff x="465138" y="980728"/>
              <a:chExt cx="8283326" cy="5448668"/>
            </a:xfrm>
          </p:grpSpPr>
          <p:pic>
            <p:nvPicPr>
              <p:cNvPr id="4" name="Picture 4"/>
              <p:cNvPicPr>
                <a:picLocks noChangeAspect="1" noChangeArrowheads="1"/>
              </p:cNvPicPr>
              <p:nvPr/>
            </p:nvPicPr>
            <p:blipFill>
              <a:blip r:embed="rId2" cstate="print"/>
              <a:srcRect/>
              <a:stretch>
                <a:fillRect/>
              </a:stretch>
            </p:blipFill>
            <p:spPr>
              <a:xfrm>
                <a:off x="465138" y="980728"/>
                <a:ext cx="8283326" cy="5448668"/>
              </a:xfrm>
              <a:prstGeom prst="rect">
                <a:avLst/>
              </a:prstGeom>
              <a:noFill/>
              <a:ln/>
            </p:spPr>
          </p:pic>
          <p:sp>
            <p:nvSpPr>
              <p:cNvPr id="8" name="Rectangle 7"/>
              <p:cNvSpPr/>
              <p:nvPr/>
            </p:nvSpPr>
            <p:spPr>
              <a:xfrm>
                <a:off x="4572000" y="1340768"/>
                <a:ext cx="24482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67544" y="2060848"/>
                <a:ext cx="3600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7544" y="4077072"/>
                <a:ext cx="24482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39552" y="1556792"/>
                <a:ext cx="158417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67544" y="3861048"/>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1560" y="5517232"/>
                <a:ext cx="16561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2627784" y="980728"/>
              <a:ext cx="46085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lstStyle/>
          <a:p>
            <a:pPr algn="l"/>
            <a:r>
              <a:rPr lang="fr-FR" b="1" dirty="0" smtClean="0"/>
              <a:t>       </a:t>
            </a:r>
            <a:r>
              <a:rPr lang="fr-FR" sz="3600" b="1" dirty="0" smtClean="0">
                <a:solidFill>
                  <a:srgbClr val="FF0000"/>
                </a:solidFill>
              </a:rPr>
              <a:t>Réservoir de parasites: </a:t>
            </a:r>
            <a:r>
              <a:rPr lang="fr-FR" dirty="0" smtClean="0"/>
              <a:t/>
            </a:r>
            <a:br>
              <a:rPr lang="fr-FR" dirty="0" smtClean="0"/>
            </a:br>
            <a:r>
              <a:rPr lang="fr-FR" dirty="0" smtClean="0"/>
              <a:t/>
            </a:r>
            <a:br>
              <a:rPr lang="fr-FR" dirty="0" smtClean="0"/>
            </a:br>
            <a:r>
              <a:rPr lang="fr-FR" sz="3600" dirty="0" smtClean="0"/>
              <a:t>Milieu biotique ou abiotique qui contribue à maintenir le parasite vivant dans la nature (HD, HI…….)</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6408712"/>
          </a:xfrm>
        </p:spPr>
        <p:txBody>
          <a:bodyPr/>
          <a:lstStyle/>
          <a:p>
            <a:pPr>
              <a:buNone/>
            </a:pPr>
            <a:r>
              <a:rPr lang="fr-FR" b="1" dirty="0" smtClean="0">
                <a:solidFill>
                  <a:srgbClr val="FF0000"/>
                </a:solidFill>
              </a:rPr>
              <a:t>                    Vecteur</a:t>
            </a:r>
          </a:p>
          <a:p>
            <a:pPr>
              <a:buNone/>
            </a:pPr>
            <a:r>
              <a:rPr lang="fr-FR" dirty="0" smtClean="0"/>
              <a:t>Animal (Arthropode) qui puise le parasite chez un sujet </a:t>
            </a:r>
            <a:r>
              <a:rPr lang="fr-FR" b="1" dirty="0" smtClean="0"/>
              <a:t>malade, </a:t>
            </a:r>
            <a:r>
              <a:rPr lang="fr-FR" dirty="0" smtClean="0"/>
              <a:t>le conserve, le transporte pour finalement </a:t>
            </a:r>
            <a:r>
              <a:rPr lang="fr-FR" dirty="0" smtClean="0">
                <a:solidFill>
                  <a:srgbClr val="002060"/>
                </a:solidFill>
              </a:rPr>
              <a:t>l’inoculer</a:t>
            </a:r>
            <a:r>
              <a:rPr lang="fr-FR" dirty="0" smtClean="0"/>
              <a:t> à un sujet </a:t>
            </a:r>
            <a:r>
              <a:rPr lang="fr-FR" b="1" dirty="0" smtClean="0"/>
              <a:t>sain.</a:t>
            </a:r>
            <a:r>
              <a:rPr lang="fr-FR" dirty="0" smtClean="0"/>
              <a:t> </a:t>
            </a:r>
            <a:endParaRPr lang="fr-FR" dirty="0"/>
          </a:p>
        </p:txBody>
      </p:sp>
      <p:pic>
        <p:nvPicPr>
          <p:cNvPr id="4" name="Picture 2" descr="C:\Users\sam\Desktop\cours\ANOFEL4\Database\diapo\E043.jpg"/>
          <p:cNvPicPr>
            <a:picLocks noChangeAspect="1" noChangeArrowheads="1"/>
          </p:cNvPicPr>
          <p:nvPr/>
        </p:nvPicPr>
        <p:blipFill>
          <a:blip r:embed="rId2" cstate="print"/>
          <a:srcRect/>
          <a:stretch>
            <a:fillRect/>
          </a:stretch>
        </p:blipFill>
        <p:spPr bwMode="auto">
          <a:xfrm>
            <a:off x="1187624" y="2492896"/>
            <a:ext cx="6768752" cy="3933056"/>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357166"/>
            <a:ext cx="8143932" cy="5693866"/>
          </a:xfrm>
          <a:prstGeom prst="rect">
            <a:avLst/>
          </a:prstGeom>
        </p:spPr>
        <p:txBody>
          <a:bodyPr wrap="square">
            <a:spAutoFit/>
          </a:bodyPr>
          <a:lstStyle/>
          <a:p>
            <a:r>
              <a:rPr lang="fr-FR" sz="2800" b="1" dirty="0" smtClean="0"/>
              <a:t>Transmission</a:t>
            </a:r>
          </a:p>
          <a:p>
            <a:pPr>
              <a:lnSpc>
                <a:spcPct val="150000"/>
              </a:lnSpc>
            </a:pPr>
            <a:r>
              <a:rPr lang="fr-FR" sz="2400" dirty="0" smtClean="0"/>
              <a:t>• </a:t>
            </a:r>
            <a:r>
              <a:rPr lang="fr-FR" sz="2400" b="1" dirty="0" smtClean="0"/>
              <a:t>Contact direct, (ectoparasites): </a:t>
            </a:r>
            <a:r>
              <a:rPr lang="fr-FR" sz="2400" b="1" i="1" dirty="0" smtClean="0"/>
              <a:t>poux</a:t>
            </a:r>
          </a:p>
          <a:p>
            <a:pPr>
              <a:lnSpc>
                <a:spcPct val="150000"/>
              </a:lnSpc>
            </a:pPr>
            <a:r>
              <a:rPr lang="fr-FR" sz="2400" dirty="0" smtClean="0"/>
              <a:t>• </a:t>
            </a:r>
            <a:r>
              <a:rPr lang="fr-FR" sz="2400" b="1" dirty="0" smtClean="0"/>
              <a:t>Voie orale : eau ou aliments souillés, viande</a:t>
            </a:r>
          </a:p>
          <a:p>
            <a:pPr>
              <a:lnSpc>
                <a:spcPct val="150000"/>
              </a:lnSpc>
            </a:pPr>
            <a:r>
              <a:rPr lang="fr-FR" sz="2400" b="1" dirty="0" smtClean="0"/>
              <a:t>parasitée</a:t>
            </a:r>
            <a:endParaRPr lang="fr-FR" sz="2400" b="1" i="1" dirty="0" smtClean="0"/>
          </a:p>
          <a:p>
            <a:pPr>
              <a:lnSpc>
                <a:spcPct val="150000"/>
              </a:lnSpc>
            </a:pPr>
            <a:r>
              <a:rPr lang="fr-FR" sz="2400" dirty="0" smtClean="0"/>
              <a:t>• </a:t>
            </a:r>
            <a:r>
              <a:rPr lang="fr-FR" sz="2400" b="1" dirty="0" smtClean="0"/>
              <a:t>Pénétration </a:t>
            </a:r>
            <a:r>
              <a:rPr lang="fr-FR" sz="2400" b="1" dirty="0" err="1" smtClean="0"/>
              <a:t>trans-cutanée</a:t>
            </a:r>
            <a:endParaRPr lang="fr-FR" sz="2400" b="1" dirty="0" smtClean="0"/>
          </a:p>
          <a:p>
            <a:pPr>
              <a:lnSpc>
                <a:spcPct val="150000"/>
              </a:lnSpc>
            </a:pPr>
            <a:r>
              <a:rPr lang="fr-FR" sz="2400" dirty="0" smtClean="0"/>
              <a:t>– </a:t>
            </a:r>
            <a:r>
              <a:rPr lang="fr-FR" sz="2400" b="1" dirty="0" smtClean="0"/>
              <a:t>Active </a:t>
            </a:r>
            <a:r>
              <a:rPr lang="fr-FR" sz="2400" b="1" i="1" dirty="0" err="1" smtClean="0"/>
              <a:t>Schistosoma</a:t>
            </a:r>
            <a:r>
              <a:rPr lang="fr-FR" sz="2400" b="1" i="1" dirty="0" smtClean="0"/>
              <a:t> </a:t>
            </a:r>
            <a:r>
              <a:rPr lang="fr-FR" sz="2400" b="1" i="1" dirty="0" err="1" smtClean="0"/>
              <a:t>sp</a:t>
            </a:r>
            <a:endParaRPr lang="fr-FR" sz="2400" b="1" i="1" dirty="0" smtClean="0"/>
          </a:p>
          <a:p>
            <a:r>
              <a:rPr lang="fr-FR" sz="2400" dirty="0" smtClean="0"/>
              <a:t>– </a:t>
            </a:r>
            <a:r>
              <a:rPr lang="fr-FR" sz="2400" b="1" dirty="0" smtClean="0"/>
              <a:t>Passive : par l’intermédiaire d’un insecte piqueur    </a:t>
            </a:r>
            <a:r>
              <a:rPr lang="fr-FR" sz="2400" b="1" i="1" dirty="0" smtClean="0"/>
              <a:t>Plasmodium </a:t>
            </a:r>
            <a:r>
              <a:rPr lang="fr-FR" sz="2400" b="1" i="1" dirty="0" err="1" smtClean="0"/>
              <a:t>sp</a:t>
            </a:r>
            <a:endParaRPr lang="fr-FR" sz="2400" b="1" i="1" dirty="0" smtClean="0"/>
          </a:p>
          <a:p>
            <a:pPr>
              <a:lnSpc>
                <a:spcPct val="150000"/>
              </a:lnSpc>
            </a:pPr>
            <a:r>
              <a:rPr lang="fr-FR" sz="2400" dirty="0" smtClean="0"/>
              <a:t>• </a:t>
            </a:r>
            <a:r>
              <a:rPr lang="fr-FR" sz="2400" b="1" dirty="0" smtClean="0"/>
              <a:t>Contact sexuel : </a:t>
            </a:r>
            <a:r>
              <a:rPr lang="fr-FR" sz="2400" b="1" i="1" dirty="0" smtClean="0"/>
              <a:t>Trichomonas </a:t>
            </a:r>
            <a:r>
              <a:rPr lang="fr-FR" sz="2400" b="1" i="1" dirty="0" err="1" smtClean="0"/>
              <a:t>vaginalis</a:t>
            </a:r>
            <a:endParaRPr lang="fr-FR" sz="2400" b="1" i="1" dirty="0" smtClean="0"/>
          </a:p>
          <a:p>
            <a:pPr>
              <a:lnSpc>
                <a:spcPct val="150000"/>
              </a:lnSpc>
            </a:pPr>
            <a:r>
              <a:rPr lang="fr-FR" sz="2400" dirty="0" smtClean="0"/>
              <a:t>• </a:t>
            </a:r>
            <a:r>
              <a:rPr lang="fr-FR" sz="2400" b="1" dirty="0" err="1" smtClean="0"/>
              <a:t>Transplacentaire</a:t>
            </a:r>
            <a:r>
              <a:rPr lang="fr-FR" sz="2400" b="1" dirty="0" smtClean="0"/>
              <a:t> : </a:t>
            </a:r>
            <a:r>
              <a:rPr lang="fr-FR" sz="2400" b="1" i="1" dirty="0" err="1" smtClean="0"/>
              <a:t>Toxoplasma</a:t>
            </a:r>
            <a:r>
              <a:rPr lang="fr-FR" sz="2400" b="1" i="1" dirty="0" smtClean="0"/>
              <a:t> </a:t>
            </a:r>
            <a:r>
              <a:rPr lang="fr-FR" sz="2400" b="1" i="1" dirty="0" err="1" smtClean="0"/>
              <a:t>gondii</a:t>
            </a:r>
            <a:endParaRPr lang="fr-FR" sz="2400" b="1" i="1" dirty="0" smtClean="0"/>
          </a:p>
          <a:p>
            <a:pPr>
              <a:lnSpc>
                <a:spcPct val="150000"/>
              </a:lnSpc>
            </a:pPr>
            <a:r>
              <a:rPr lang="fr-FR" sz="2400" dirty="0" smtClean="0"/>
              <a:t>• </a:t>
            </a:r>
            <a:r>
              <a:rPr lang="fr-FR" sz="2400" b="1" dirty="0" err="1" smtClean="0"/>
              <a:t>Transfusionelle</a:t>
            </a:r>
            <a:r>
              <a:rPr lang="fr-FR" sz="2400" b="1" dirty="0" smtClean="0"/>
              <a:t> : </a:t>
            </a:r>
            <a:r>
              <a:rPr lang="fr-FR" sz="2400" b="1" i="1" dirty="0" smtClean="0"/>
              <a:t>Plasmodium </a:t>
            </a:r>
            <a:r>
              <a:rPr lang="fr-FR" sz="2400" b="1" i="1" dirty="0" err="1" smtClean="0"/>
              <a:t>sp</a:t>
            </a:r>
            <a:endParaRPr lang="fr-F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480720"/>
          </a:xfrm>
        </p:spPr>
        <p:txBody>
          <a:bodyPr/>
          <a:lstStyle/>
          <a:p>
            <a:pPr lvl="1">
              <a:buNone/>
            </a:pPr>
            <a:r>
              <a:rPr lang="fr-FR" sz="3200" b="1" dirty="0" smtClean="0">
                <a:solidFill>
                  <a:srgbClr val="C00000"/>
                </a:solidFill>
              </a:rPr>
              <a:t>     Aires  de répartition des parasites:</a:t>
            </a:r>
          </a:p>
          <a:p>
            <a:pPr lvl="1">
              <a:buNone/>
            </a:pPr>
            <a:r>
              <a:rPr lang="fr-FR" sz="3200" dirty="0" smtClean="0"/>
              <a:t>Chorologie des parasites (parasitoses)</a:t>
            </a:r>
          </a:p>
          <a:p>
            <a:pPr lvl="1">
              <a:buNone/>
            </a:pPr>
            <a:r>
              <a:rPr lang="fr-FR" sz="3200" dirty="0" smtClean="0"/>
              <a:t>         Orienter la démarche diagnostic</a:t>
            </a:r>
          </a:p>
          <a:p>
            <a:pPr>
              <a:buFont typeface="Wingdings" pitchFamily="2" charset="2"/>
              <a:buChar char="v"/>
            </a:pPr>
            <a:r>
              <a:rPr lang="fr-FR" dirty="0" smtClean="0"/>
              <a:t>Conditions écologiques: climat( maladie du sommeil-Afrique intertropicale)…………</a:t>
            </a:r>
          </a:p>
          <a:p>
            <a:pPr>
              <a:buFont typeface="Wingdings" pitchFamily="2" charset="2"/>
              <a:buChar char="v"/>
            </a:pPr>
            <a:endParaRPr lang="fr-FR" dirty="0" smtClean="0"/>
          </a:p>
          <a:p>
            <a:pPr>
              <a:buFont typeface="Wingdings" pitchFamily="2" charset="2"/>
              <a:buChar char="v"/>
            </a:pPr>
            <a:r>
              <a:rPr lang="fr-FR" dirty="0" smtClean="0"/>
              <a:t>Conditions éthologiques: habitudes alimentaires (</a:t>
            </a:r>
            <a:r>
              <a:rPr lang="fr-FR" i="1" dirty="0" err="1" smtClean="0"/>
              <a:t>Tenia</a:t>
            </a:r>
            <a:r>
              <a:rPr lang="fr-FR" i="1" dirty="0" smtClean="0"/>
              <a:t> </a:t>
            </a:r>
            <a:r>
              <a:rPr lang="fr-FR" i="1" dirty="0" err="1" smtClean="0"/>
              <a:t>solium</a:t>
            </a:r>
            <a:r>
              <a:rPr lang="fr-FR" dirty="0" smtClean="0"/>
              <a:t>)………………….</a:t>
            </a:r>
          </a:p>
          <a:p>
            <a:pPr>
              <a:buNone/>
            </a:pPr>
            <a:endParaRPr lang="fr-FR" dirty="0" smtClean="0"/>
          </a:p>
          <a:p>
            <a:pPr>
              <a:buFont typeface="Wingdings" pitchFamily="2" charset="2"/>
              <a:buChar char="v"/>
            </a:pPr>
            <a:r>
              <a:rPr lang="fr-FR" dirty="0" smtClean="0"/>
              <a:t>Existence d’un réservoir de parasite</a:t>
            </a:r>
          </a:p>
          <a:p>
            <a:pPr>
              <a:buFont typeface="Wingdings" pitchFamily="2" charset="2"/>
              <a:buChar char="v"/>
            </a:pPr>
            <a:endParaRPr lang="fr-FR" dirty="0" smtClean="0"/>
          </a:p>
          <a:p>
            <a:pPr>
              <a:buNone/>
            </a:pPr>
            <a:endParaRPr lang="fr-FR" dirty="0"/>
          </a:p>
        </p:txBody>
      </p:sp>
      <p:cxnSp>
        <p:nvCxnSpPr>
          <p:cNvPr id="8" name="Connecteur droit avec flèche 7"/>
          <p:cNvCxnSpPr/>
          <p:nvPr/>
        </p:nvCxnSpPr>
        <p:spPr>
          <a:xfrm>
            <a:off x="785786" y="164305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836712"/>
            <a:ext cx="8640960" cy="6669360"/>
          </a:xfrm>
        </p:spPr>
        <p:txBody>
          <a:bodyPr/>
          <a:lstStyle/>
          <a:p>
            <a:pPr>
              <a:buNone/>
            </a:pPr>
            <a:r>
              <a:rPr lang="fr-FR" dirty="0" smtClean="0">
                <a:solidFill>
                  <a:schemeClr val="accent3">
                    <a:lumMod val="50000"/>
                  </a:schemeClr>
                </a:solidFill>
              </a:rPr>
              <a:t>                                 </a:t>
            </a:r>
            <a:r>
              <a:rPr lang="fr-FR" b="1" dirty="0" smtClean="0">
                <a:ln w="18000">
                  <a:solidFill>
                    <a:srgbClr val="00B050"/>
                  </a:solidFill>
                  <a:prstDash val="solid"/>
                  <a:miter lim="800000"/>
                </a:ln>
                <a:solidFill>
                  <a:schemeClr val="accent3">
                    <a:lumMod val="50000"/>
                  </a:schemeClr>
                </a:solidFill>
                <a:effectLst>
                  <a:outerShdw blurRad="25500" dist="23000" dir="7020000" algn="tl">
                    <a:srgbClr val="000000">
                      <a:alpha val="50000"/>
                    </a:srgbClr>
                  </a:outerShdw>
                </a:effectLst>
              </a:rPr>
              <a:t>Algérie</a:t>
            </a:r>
            <a:endParaRPr lang="fr-FR" b="1" dirty="0" smtClean="0">
              <a:ln w="18000">
                <a:solidFill>
                  <a:srgbClr val="00B050"/>
                </a:solidFill>
                <a:prstDash val="solid"/>
                <a:miter lim="800000"/>
              </a:ln>
              <a:noFill/>
              <a:effectLst>
                <a:outerShdw blurRad="25500" dist="23000" dir="7020000" algn="tl">
                  <a:srgbClr val="000000">
                    <a:alpha val="50000"/>
                  </a:srgbClr>
                </a:outerShdw>
              </a:effectLst>
            </a:endParaRPr>
          </a:p>
          <a:p>
            <a:pPr>
              <a:buNone/>
            </a:pPr>
            <a:r>
              <a:rPr lang="fr-FR" dirty="0" smtClean="0"/>
              <a:t>    Leishmaniose- Bilharziose- </a:t>
            </a:r>
            <a:r>
              <a:rPr lang="fr-FR" dirty="0" err="1" smtClean="0"/>
              <a:t>Ankylostomose</a:t>
            </a:r>
            <a:r>
              <a:rPr lang="fr-FR" dirty="0" smtClean="0"/>
              <a:t> -</a:t>
            </a:r>
          </a:p>
          <a:p>
            <a:pPr>
              <a:buNone/>
            </a:pPr>
            <a:r>
              <a:rPr lang="fr-FR" dirty="0" smtClean="0"/>
              <a:t>    Parasitoses du péril fécal: Ascaridiase, </a:t>
            </a:r>
            <a:r>
              <a:rPr lang="fr-FR" dirty="0" err="1" smtClean="0"/>
              <a:t>Taeniasis</a:t>
            </a:r>
            <a:endParaRPr lang="fr-FR" dirty="0" smtClean="0"/>
          </a:p>
          <a:p>
            <a:pPr>
              <a:buNone/>
            </a:pPr>
            <a:r>
              <a:rPr lang="fr-FR" dirty="0" smtClean="0"/>
              <a:t>    oxyurose…</a:t>
            </a:r>
          </a:p>
          <a:p>
            <a:pPr>
              <a:buNone/>
            </a:pPr>
            <a:endParaRPr lang="fr-FR" dirty="0" smtClean="0"/>
          </a:p>
          <a:p>
            <a:pPr>
              <a:buNone/>
            </a:pPr>
            <a:r>
              <a:rPr lang="fr-FR" dirty="0" smtClean="0"/>
              <a:t>                         </a:t>
            </a:r>
            <a:r>
              <a:rPr lang="fr-FR"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rPr>
              <a:t>Afrique tropicale</a:t>
            </a:r>
            <a:endParaRPr lang="fr-FR" dirty="0" smtClean="0">
              <a:ln w="12700">
                <a:solidFill>
                  <a:schemeClr val="tx1"/>
                </a:solidFill>
                <a:prstDash val="solid"/>
              </a:ln>
              <a:solidFill>
                <a:srgbClr val="00B050"/>
              </a:solidFill>
            </a:endParaRPr>
          </a:p>
          <a:p>
            <a:pPr>
              <a:buNone/>
            </a:pPr>
            <a:r>
              <a:rPr lang="fr-FR" dirty="0" smtClean="0"/>
              <a:t>     Paludisme-Filarioses-Trypanosomoses-</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517632" cy="6408712"/>
          </a:xfrm>
        </p:spPr>
        <p:txBody>
          <a:bodyPr/>
          <a:lstStyle/>
          <a:p>
            <a:pPr>
              <a:buNone/>
            </a:pPr>
            <a:r>
              <a:rPr lang="fr-FR" b="1" dirty="0" smtClean="0">
                <a:solidFill>
                  <a:srgbClr val="FF0000"/>
                </a:solidFill>
              </a:rPr>
              <a:t>                       </a:t>
            </a:r>
            <a:r>
              <a:rPr lang="fr-FR" b="1" spc="300" dirty="0" smtClean="0">
                <a:solidFill>
                  <a:srgbClr val="FF0000"/>
                </a:solidFill>
              </a:rPr>
              <a:t>PROPHYLAXIE</a:t>
            </a:r>
          </a:p>
          <a:p>
            <a:pPr>
              <a:buNone/>
            </a:pPr>
            <a:r>
              <a:rPr lang="fr-FR" dirty="0" smtClean="0"/>
              <a:t>Connaissance des cycles parasitaires         cibles de lutte contre les parasites</a:t>
            </a:r>
          </a:p>
          <a:p>
            <a:pPr>
              <a:buNone/>
            </a:pPr>
            <a:endParaRPr lang="fr-FR" dirty="0" smtClean="0"/>
          </a:p>
          <a:p>
            <a:pPr>
              <a:buNone/>
            </a:pPr>
            <a:r>
              <a:rPr lang="fr-FR" dirty="0" smtClean="0"/>
              <a:t>   Prophylaxie </a:t>
            </a:r>
            <a:r>
              <a:rPr lang="fr-FR" dirty="0" smtClean="0">
                <a:solidFill>
                  <a:srgbClr val="C00000"/>
                </a:solidFill>
              </a:rPr>
              <a:t>individuelle</a:t>
            </a:r>
          </a:p>
          <a:p>
            <a:pPr>
              <a:buNone/>
            </a:pPr>
            <a:r>
              <a:rPr lang="fr-FR" dirty="0" smtClean="0"/>
              <a:t>   Prophylaxie </a:t>
            </a:r>
            <a:r>
              <a:rPr lang="fr-FR" dirty="0" smtClean="0">
                <a:solidFill>
                  <a:srgbClr val="C00000"/>
                </a:solidFill>
              </a:rPr>
              <a:t>collective</a:t>
            </a:r>
            <a:endParaRPr lang="fr-FR" dirty="0">
              <a:solidFill>
                <a:srgbClr val="C00000"/>
              </a:solidFill>
            </a:endParaRPr>
          </a:p>
        </p:txBody>
      </p:sp>
      <p:cxnSp>
        <p:nvCxnSpPr>
          <p:cNvPr id="6" name="Connecteur droit avec flèche 5"/>
          <p:cNvCxnSpPr/>
          <p:nvPr/>
        </p:nvCxnSpPr>
        <p:spPr>
          <a:xfrm>
            <a:off x="6660232" y="2204864"/>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5"/>
          <p:cNvSpPr>
            <a:spLocks noChangeArrowheads="1"/>
          </p:cNvSpPr>
          <p:nvPr/>
        </p:nvSpPr>
        <p:spPr bwMode="auto">
          <a:xfrm>
            <a:off x="1835150" y="2276475"/>
            <a:ext cx="1296988" cy="50482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14339" name="AutoShape 13"/>
          <p:cNvSpPr>
            <a:spLocks noChangeArrowheads="1"/>
          </p:cNvSpPr>
          <p:nvPr/>
        </p:nvSpPr>
        <p:spPr bwMode="auto">
          <a:xfrm>
            <a:off x="214282" y="2214554"/>
            <a:ext cx="1439838" cy="50482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14342" name="AutoShape 9"/>
          <p:cNvSpPr>
            <a:spLocks noChangeArrowheads="1"/>
          </p:cNvSpPr>
          <p:nvPr/>
        </p:nvSpPr>
        <p:spPr bwMode="auto">
          <a:xfrm>
            <a:off x="971575" y="1268413"/>
            <a:ext cx="2016249" cy="5048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fr-FR" sz="2000" b="1" dirty="0" smtClean="0"/>
              <a:t> PROTOZOAIRES</a:t>
            </a:r>
            <a:endParaRPr lang="fr-FR" sz="2000" b="1" dirty="0"/>
          </a:p>
        </p:txBody>
      </p:sp>
      <p:sp>
        <p:nvSpPr>
          <p:cNvPr id="14346" name="Text Box 12"/>
          <p:cNvSpPr txBox="1">
            <a:spLocks noChangeArrowheads="1"/>
          </p:cNvSpPr>
          <p:nvPr/>
        </p:nvSpPr>
        <p:spPr bwMode="auto">
          <a:xfrm>
            <a:off x="179388" y="2311400"/>
            <a:ext cx="8496300" cy="396875"/>
          </a:xfrm>
          <a:prstGeom prst="rect">
            <a:avLst/>
          </a:prstGeom>
          <a:noFill/>
          <a:ln w="25400">
            <a:noFill/>
            <a:miter lim="800000"/>
            <a:headEnd/>
            <a:tailEnd/>
          </a:ln>
        </p:spPr>
        <p:txBody>
          <a:bodyPr>
            <a:spAutoFit/>
          </a:bodyPr>
          <a:lstStyle/>
          <a:p>
            <a:pPr>
              <a:spcBef>
                <a:spcPct val="50000"/>
              </a:spcBef>
            </a:pPr>
            <a:r>
              <a:rPr lang="fr-FR" sz="2000" b="1" dirty="0" smtClean="0">
                <a:solidFill>
                  <a:srgbClr val="333399"/>
                </a:solidFill>
                <a:latin typeface="Arial" charset="0"/>
              </a:rPr>
              <a:t>Rhizopodes</a:t>
            </a:r>
            <a:r>
              <a:rPr lang="fr-FR" sz="2000" dirty="0" smtClean="0">
                <a:solidFill>
                  <a:srgbClr val="333399"/>
                </a:solidFill>
                <a:latin typeface="Arial" charset="0"/>
              </a:rPr>
              <a:t>    </a:t>
            </a:r>
            <a:r>
              <a:rPr lang="fr-FR" sz="2000" b="1" dirty="0" smtClean="0">
                <a:solidFill>
                  <a:srgbClr val="333399"/>
                </a:solidFill>
                <a:latin typeface="Arial" charset="0"/>
              </a:rPr>
              <a:t>Flagellés</a:t>
            </a:r>
            <a:endParaRPr lang="fr-FR" sz="2000" b="1" dirty="0">
              <a:solidFill>
                <a:srgbClr val="333399"/>
              </a:solidFill>
              <a:latin typeface="Arial" charset="0"/>
            </a:endParaRPr>
          </a:p>
        </p:txBody>
      </p:sp>
      <p:sp>
        <p:nvSpPr>
          <p:cNvPr id="14347" name="Line 16"/>
          <p:cNvSpPr>
            <a:spLocks noChangeShapeType="1"/>
          </p:cNvSpPr>
          <p:nvPr/>
        </p:nvSpPr>
        <p:spPr bwMode="auto">
          <a:xfrm>
            <a:off x="1692275" y="1844675"/>
            <a:ext cx="0" cy="144463"/>
          </a:xfrm>
          <a:prstGeom prst="line">
            <a:avLst/>
          </a:prstGeom>
          <a:noFill/>
          <a:ln w="9525">
            <a:solidFill>
              <a:schemeClr val="tx1"/>
            </a:solidFill>
            <a:round/>
            <a:headEnd/>
            <a:tailEnd/>
          </a:ln>
        </p:spPr>
        <p:txBody>
          <a:bodyPr/>
          <a:lstStyle/>
          <a:p>
            <a:endParaRPr lang="fr-FR"/>
          </a:p>
        </p:txBody>
      </p:sp>
      <p:sp>
        <p:nvSpPr>
          <p:cNvPr id="14348" name="Line 17"/>
          <p:cNvSpPr>
            <a:spLocks noChangeShapeType="1"/>
          </p:cNvSpPr>
          <p:nvPr/>
        </p:nvSpPr>
        <p:spPr bwMode="auto">
          <a:xfrm flipH="1">
            <a:off x="1331913" y="1989138"/>
            <a:ext cx="360362" cy="215900"/>
          </a:xfrm>
          <a:prstGeom prst="line">
            <a:avLst/>
          </a:prstGeom>
          <a:noFill/>
          <a:ln w="9525">
            <a:solidFill>
              <a:schemeClr val="tx1"/>
            </a:solidFill>
            <a:round/>
            <a:headEnd/>
            <a:tailEnd type="triangle" w="med" len="med"/>
          </a:ln>
        </p:spPr>
        <p:txBody>
          <a:bodyPr/>
          <a:lstStyle/>
          <a:p>
            <a:endParaRPr lang="fr-FR"/>
          </a:p>
        </p:txBody>
      </p:sp>
      <p:sp>
        <p:nvSpPr>
          <p:cNvPr id="14349" name="Line 18"/>
          <p:cNvSpPr>
            <a:spLocks noChangeShapeType="1"/>
          </p:cNvSpPr>
          <p:nvPr/>
        </p:nvSpPr>
        <p:spPr bwMode="auto">
          <a:xfrm>
            <a:off x="1692275" y="1987550"/>
            <a:ext cx="358775" cy="217488"/>
          </a:xfrm>
          <a:prstGeom prst="line">
            <a:avLst/>
          </a:prstGeom>
          <a:noFill/>
          <a:ln w="9525">
            <a:solidFill>
              <a:schemeClr val="tx1"/>
            </a:solidFill>
            <a:round/>
            <a:headEnd/>
            <a:tailEnd type="triangle" w="med" len="med"/>
          </a:ln>
        </p:spPr>
        <p:txBody>
          <a:bodyPr/>
          <a:lstStyle/>
          <a:p>
            <a:endParaRPr lang="fr-FR"/>
          </a:p>
        </p:txBody>
      </p:sp>
      <p:sp>
        <p:nvSpPr>
          <p:cNvPr id="21" name="AutoShape 3"/>
          <p:cNvSpPr>
            <a:spLocks noChangeArrowheads="1"/>
          </p:cNvSpPr>
          <p:nvPr/>
        </p:nvSpPr>
        <p:spPr bwMode="auto">
          <a:xfrm>
            <a:off x="5940152" y="1268760"/>
            <a:ext cx="2952130" cy="5048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r-FR" sz="2000" b="1" dirty="0" smtClean="0"/>
              <a:t>HELMINTHES</a:t>
            </a:r>
            <a:endParaRPr lang="fr-FR" sz="2000" b="1" dirty="0"/>
          </a:p>
        </p:txBody>
      </p:sp>
      <p:sp>
        <p:nvSpPr>
          <p:cNvPr id="16" name="AutoShape 4"/>
          <p:cNvSpPr>
            <a:spLocks noChangeArrowheads="1"/>
          </p:cNvSpPr>
          <p:nvPr/>
        </p:nvSpPr>
        <p:spPr bwMode="auto">
          <a:xfrm>
            <a:off x="899592" y="5000636"/>
            <a:ext cx="3815284" cy="44535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fr-FR" sz="2000" b="1" dirty="0" smtClean="0"/>
              <a:t>CHAMPIGNONS(microscopiques)</a:t>
            </a:r>
            <a:endParaRPr lang="fr-FR" sz="2400" b="1" dirty="0"/>
          </a:p>
        </p:txBody>
      </p:sp>
      <p:sp>
        <p:nvSpPr>
          <p:cNvPr id="18" name="AutoShape 13"/>
          <p:cNvSpPr>
            <a:spLocks noChangeArrowheads="1"/>
          </p:cNvSpPr>
          <p:nvPr/>
        </p:nvSpPr>
        <p:spPr bwMode="auto">
          <a:xfrm>
            <a:off x="467544" y="5877272"/>
            <a:ext cx="1296988" cy="50482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fr-FR" sz="2400" b="1" dirty="0" smtClean="0">
                <a:solidFill>
                  <a:srgbClr val="002060"/>
                </a:solidFill>
              </a:rPr>
              <a:t>Levures </a:t>
            </a:r>
            <a:endParaRPr lang="fr-FR" b="1" dirty="0">
              <a:solidFill>
                <a:srgbClr val="002060"/>
              </a:solidFill>
            </a:endParaRPr>
          </a:p>
        </p:txBody>
      </p:sp>
      <p:sp>
        <p:nvSpPr>
          <p:cNvPr id="19" name="AutoShape 13"/>
          <p:cNvSpPr>
            <a:spLocks noChangeArrowheads="1"/>
          </p:cNvSpPr>
          <p:nvPr/>
        </p:nvSpPr>
        <p:spPr bwMode="auto">
          <a:xfrm>
            <a:off x="2195736" y="5805264"/>
            <a:ext cx="2664296" cy="5048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r>
              <a:rPr lang="fr-FR" dirty="0" smtClean="0"/>
              <a:t>Champignons filamenteux</a:t>
            </a:r>
            <a:endParaRPr lang="fr-FR" dirty="0"/>
          </a:p>
        </p:txBody>
      </p:sp>
      <p:sp>
        <p:nvSpPr>
          <p:cNvPr id="24" name="AutoShape 4"/>
          <p:cNvSpPr>
            <a:spLocks noChangeArrowheads="1"/>
          </p:cNvSpPr>
          <p:nvPr/>
        </p:nvSpPr>
        <p:spPr bwMode="auto">
          <a:xfrm>
            <a:off x="6300192" y="4941168"/>
            <a:ext cx="2520280" cy="5048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fr-FR" sz="2000" b="1" dirty="0" smtClean="0"/>
              <a:t>ARTHROPODES</a:t>
            </a:r>
            <a:endParaRPr lang="fr-FR" b="1" dirty="0"/>
          </a:p>
        </p:txBody>
      </p:sp>
      <p:sp>
        <p:nvSpPr>
          <p:cNvPr id="26" name="Rectangle 25"/>
          <p:cNvSpPr/>
          <p:nvPr/>
        </p:nvSpPr>
        <p:spPr>
          <a:xfrm>
            <a:off x="1115616" y="260648"/>
            <a:ext cx="6869701" cy="64633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fr-FR" sz="3600" b="1" dirty="0" smtClean="0"/>
              <a:t>Les grands groupes de parasites (4)</a:t>
            </a:r>
            <a:endParaRPr lang="fr-FR" sz="3600" b="1" dirty="0"/>
          </a:p>
        </p:txBody>
      </p:sp>
      <p:sp>
        <p:nvSpPr>
          <p:cNvPr id="28" name="AutoShape 3"/>
          <p:cNvSpPr>
            <a:spLocks noChangeArrowheads="1"/>
          </p:cNvSpPr>
          <p:nvPr/>
        </p:nvSpPr>
        <p:spPr bwMode="auto">
          <a:xfrm>
            <a:off x="0" y="3140968"/>
            <a:ext cx="3707904" cy="5048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fr-FR" dirty="0" smtClean="0"/>
              <a:t>Ciliés, </a:t>
            </a:r>
            <a:r>
              <a:rPr lang="fr-FR" dirty="0" err="1" smtClean="0"/>
              <a:t>Sporozoaires,Microsporidies</a:t>
            </a:r>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571480"/>
            <a:ext cx="8640960" cy="5400600"/>
          </a:xfrm>
        </p:spPr>
        <p:txBody>
          <a:bodyPr>
            <a:normAutofit/>
          </a:bodyPr>
          <a:lstStyle/>
          <a:p>
            <a:pPr algn="l"/>
            <a:r>
              <a:rPr lang="fr-FR" dirty="0" smtClean="0">
                <a:solidFill>
                  <a:schemeClr val="tx1"/>
                </a:solidFill>
              </a:rPr>
              <a:t>                                  </a:t>
            </a:r>
            <a:endParaRPr lang="fr-FR" b="1" dirty="0" smtClean="0">
              <a:solidFill>
                <a:schemeClr val="accent2">
                  <a:lumMod val="75000"/>
                </a:schemeClr>
              </a:solidFill>
            </a:endParaRPr>
          </a:p>
          <a:p>
            <a:pPr algn="l"/>
            <a:r>
              <a:rPr lang="fr-FR" dirty="0" smtClean="0">
                <a:solidFill>
                  <a:schemeClr val="tx1"/>
                </a:solidFill>
              </a:rPr>
              <a:t>    </a:t>
            </a:r>
            <a:r>
              <a:rPr lang="fr-FR" dirty="0" smtClean="0">
                <a:solidFill>
                  <a:schemeClr val="accent2">
                    <a:lumMod val="75000"/>
                  </a:schemeClr>
                </a:solidFill>
              </a:rPr>
              <a:t> § </a:t>
            </a:r>
            <a:r>
              <a:rPr lang="fr-FR" dirty="0" smtClean="0">
                <a:solidFill>
                  <a:schemeClr val="tx1"/>
                </a:solidFill>
              </a:rPr>
              <a:t>être vivant  </a:t>
            </a:r>
          </a:p>
          <a:p>
            <a:pPr algn="l"/>
            <a:r>
              <a:rPr lang="fr-FR" dirty="0" smtClean="0">
                <a:solidFill>
                  <a:schemeClr val="tx1"/>
                </a:solidFill>
              </a:rPr>
              <a:t>     </a:t>
            </a:r>
            <a:r>
              <a:rPr lang="fr-FR" dirty="0" smtClean="0">
                <a:solidFill>
                  <a:schemeClr val="accent2">
                    <a:lumMod val="75000"/>
                  </a:schemeClr>
                </a:solidFill>
              </a:rPr>
              <a:t>§</a:t>
            </a:r>
            <a:r>
              <a:rPr lang="fr-FR" dirty="0" smtClean="0">
                <a:solidFill>
                  <a:schemeClr val="tx1"/>
                </a:solidFill>
              </a:rPr>
              <a:t> vit en partie ou toute son existence  constante</a:t>
            </a:r>
          </a:p>
          <a:p>
            <a:pPr algn="l"/>
            <a:r>
              <a:rPr lang="fr-FR" dirty="0" smtClean="0">
                <a:solidFill>
                  <a:schemeClr val="tx1"/>
                </a:solidFill>
              </a:rPr>
              <a:t>        sur un autre être vivant (hôte) au dépend                      duquel il puise sa propre existence</a:t>
            </a:r>
          </a:p>
          <a:p>
            <a:pPr algn="l"/>
            <a:r>
              <a:rPr lang="fr-FR" dirty="0" smtClean="0">
                <a:solidFill>
                  <a:schemeClr val="tx1"/>
                </a:solidFill>
              </a:rPr>
              <a:t>    </a:t>
            </a:r>
            <a:r>
              <a:rPr lang="fr-FR" dirty="0" smtClean="0">
                <a:solidFill>
                  <a:schemeClr val="accent2">
                    <a:lumMod val="75000"/>
                  </a:schemeClr>
                </a:solidFill>
              </a:rPr>
              <a:t>§</a:t>
            </a:r>
            <a:r>
              <a:rPr lang="fr-FR" dirty="0" smtClean="0">
                <a:solidFill>
                  <a:schemeClr val="tx1"/>
                </a:solidFill>
              </a:rPr>
              <a:t> crée un état dommageable mais n’entraine pas     </a:t>
            </a:r>
          </a:p>
          <a:p>
            <a:pPr algn="l"/>
            <a:r>
              <a:rPr lang="fr-FR" dirty="0" smtClean="0">
                <a:solidFill>
                  <a:schemeClr val="tx1"/>
                </a:solidFill>
              </a:rPr>
              <a:t>      immédiatement la mort de celui-ci</a:t>
            </a:r>
          </a:p>
          <a:p>
            <a:pPr algn="l"/>
            <a:r>
              <a:rPr lang="fr-FR" dirty="0" smtClean="0">
                <a:solidFill>
                  <a:schemeClr val="tx1"/>
                </a:solidFill>
              </a:rPr>
              <a:t>   </a:t>
            </a:r>
            <a:r>
              <a:rPr lang="fr-FR" dirty="0" smtClean="0">
                <a:solidFill>
                  <a:schemeClr val="accent2">
                    <a:lumMod val="75000"/>
                  </a:schemeClr>
                </a:solidFill>
              </a:rPr>
              <a:t> §</a:t>
            </a:r>
            <a:r>
              <a:rPr lang="fr-FR" dirty="0" smtClean="0">
                <a:solidFill>
                  <a:schemeClr val="tx1"/>
                </a:solidFill>
              </a:rPr>
              <a:t> ectoparasites – endoparasites </a:t>
            </a:r>
          </a:p>
          <a:p>
            <a:pPr algn="l"/>
            <a:r>
              <a:rPr lang="fr-FR" dirty="0" smtClean="0">
                <a:solidFill>
                  <a:schemeClr val="tx1"/>
                </a:solidFill>
              </a:rPr>
              <a:t>      </a:t>
            </a:r>
          </a:p>
        </p:txBody>
      </p:sp>
      <p:sp>
        <p:nvSpPr>
          <p:cNvPr id="4" name="ZoneTexte 3"/>
          <p:cNvSpPr txBox="1"/>
          <p:nvPr/>
        </p:nvSpPr>
        <p:spPr>
          <a:xfrm>
            <a:off x="3203848" y="476673"/>
            <a:ext cx="252028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spcBef>
                <a:spcPct val="20000"/>
              </a:spcBef>
            </a:pPr>
            <a:r>
              <a:rPr lang="fr-FR" sz="4000" b="1" dirty="0" smtClean="0">
                <a:solidFill>
                  <a:srgbClr val="C0504D">
                    <a:lumMod val="75000"/>
                  </a:srgbClr>
                </a:solidFill>
              </a:rPr>
              <a:t>   Parasite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66725" y="260350"/>
            <a:ext cx="7543800" cy="747713"/>
          </a:xfrm>
          <a:noFill/>
        </p:spPr>
        <p:txBody>
          <a:bodyPr>
            <a:normAutofit fontScale="90000"/>
          </a:bodyPr>
          <a:lstStyle/>
          <a:p>
            <a:r>
              <a:rPr lang="fr-FR" smtClean="0"/>
              <a:t>Le parasite</a:t>
            </a:r>
          </a:p>
        </p:txBody>
      </p:sp>
      <p:sp>
        <p:nvSpPr>
          <p:cNvPr id="9219" name="Line 5"/>
          <p:cNvSpPr>
            <a:spLocks noChangeShapeType="1"/>
          </p:cNvSpPr>
          <p:nvPr/>
        </p:nvSpPr>
        <p:spPr bwMode="auto">
          <a:xfrm>
            <a:off x="539750" y="908050"/>
            <a:ext cx="8424863" cy="0"/>
          </a:xfrm>
          <a:prstGeom prst="line">
            <a:avLst/>
          </a:prstGeom>
          <a:noFill/>
          <a:ln w="9525">
            <a:solidFill>
              <a:srgbClr val="000000"/>
            </a:solidFill>
            <a:round/>
            <a:headEnd/>
            <a:tailEnd/>
          </a:ln>
        </p:spPr>
        <p:txBody>
          <a:bodyPr/>
          <a:lstStyle/>
          <a:p>
            <a:endParaRPr lang="fr-FR"/>
          </a:p>
        </p:txBody>
      </p:sp>
      <p:sp>
        <p:nvSpPr>
          <p:cNvPr id="9220" name="AutoShape 6"/>
          <p:cNvSpPr>
            <a:spLocks/>
          </p:cNvSpPr>
          <p:nvPr/>
        </p:nvSpPr>
        <p:spPr bwMode="auto">
          <a:xfrm>
            <a:off x="2484438" y="2636838"/>
            <a:ext cx="71437" cy="647700"/>
          </a:xfrm>
          <a:prstGeom prst="rightBrace">
            <a:avLst>
              <a:gd name="adj1" fmla="val 75556"/>
              <a:gd name="adj2" fmla="val 50000"/>
            </a:avLst>
          </a:prstGeom>
          <a:noFill/>
          <a:ln w="12700">
            <a:solidFill>
              <a:schemeClr val="tx1"/>
            </a:solidFill>
            <a:round/>
            <a:headEnd/>
            <a:tailEnd/>
          </a:ln>
        </p:spPr>
        <p:txBody>
          <a:bodyPr wrap="none" anchor="ctr"/>
          <a:lstStyle/>
          <a:p>
            <a:endParaRPr lang="fr-FR"/>
          </a:p>
        </p:txBody>
      </p:sp>
      <p:pic>
        <p:nvPicPr>
          <p:cNvPr id="9221" name="Picture 2" descr="Full-size image (75 K)"/>
          <p:cNvPicPr>
            <a:picLocks noChangeAspect="1" noChangeArrowheads="1"/>
          </p:cNvPicPr>
          <p:nvPr/>
        </p:nvPicPr>
        <p:blipFill>
          <a:blip r:embed="rId2" cstate="print"/>
          <a:srcRect/>
          <a:stretch>
            <a:fillRect/>
          </a:stretch>
        </p:blipFill>
        <p:spPr bwMode="auto">
          <a:xfrm>
            <a:off x="285750" y="1143000"/>
            <a:ext cx="2652713" cy="2638425"/>
          </a:xfrm>
          <a:prstGeom prst="rect">
            <a:avLst/>
          </a:prstGeom>
          <a:noFill/>
          <a:ln w="9525">
            <a:noFill/>
            <a:miter lim="800000"/>
            <a:headEnd/>
            <a:tailEnd/>
          </a:ln>
        </p:spPr>
      </p:pic>
      <p:pic>
        <p:nvPicPr>
          <p:cNvPr id="9222" name="Picture 4" descr="http://2.bp.blogspot.com/-ocajPWJubNg/TptMzwvMDRI/AAAAAAAAASA/a5h5ys1X28U/s400/Ascariasis-in-lumen-intestine.jpg"/>
          <p:cNvPicPr>
            <a:picLocks noChangeAspect="1" noChangeArrowheads="1"/>
          </p:cNvPicPr>
          <p:nvPr/>
        </p:nvPicPr>
        <p:blipFill>
          <a:blip r:embed="rId3" cstate="print"/>
          <a:srcRect/>
          <a:stretch>
            <a:fillRect/>
          </a:stretch>
        </p:blipFill>
        <p:spPr bwMode="auto">
          <a:xfrm>
            <a:off x="3205163" y="1143000"/>
            <a:ext cx="2652712" cy="2643188"/>
          </a:xfrm>
          <a:prstGeom prst="rect">
            <a:avLst/>
          </a:prstGeom>
          <a:noFill/>
          <a:ln w="9525">
            <a:solidFill>
              <a:schemeClr val="tx1"/>
            </a:solidFill>
            <a:miter lim="800000"/>
            <a:headEnd/>
            <a:tailEnd/>
          </a:ln>
        </p:spPr>
      </p:pic>
      <p:pic>
        <p:nvPicPr>
          <p:cNvPr id="9223" name="Picture 6" descr="http://www.stanford.edu/group/parasites/ParaSites2005/Trichinella/TrichinellaMuscle.jpg"/>
          <p:cNvPicPr>
            <a:picLocks noChangeAspect="1" noChangeArrowheads="1"/>
          </p:cNvPicPr>
          <p:nvPr/>
        </p:nvPicPr>
        <p:blipFill>
          <a:blip r:embed="rId4" cstate="print"/>
          <a:srcRect/>
          <a:stretch>
            <a:fillRect/>
          </a:stretch>
        </p:blipFill>
        <p:spPr bwMode="auto">
          <a:xfrm>
            <a:off x="1571625" y="4214833"/>
            <a:ext cx="2952750" cy="2214563"/>
          </a:xfrm>
          <a:prstGeom prst="rect">
            <a:avLst/>
          </a:prstGeom>
          <a:noFill/>
          <a:ln w="9525">
            <a:solidFill>
              <a:schemeClr val="tx1"/>
            </a:solidFill>
            <a:miter lim="800000"/>
            <a:headEnd/>
            <a:tailEnd/>
          </a:ln>
        </p:spPr>
      </p:pic>
      <p:pic>
        <p:nvPicPr>
          <p:cNvPr id="9225" name="Picture 10" descr="http://www2.ac-lyon.fr/enseigne/biologie/photossql/images/plasmopod2.jpg"/>
          <p:cNvPicPr>
            <a:picLocks noChangeAspect="1" noChangeArrowheads="1"/>
          </p:cNvPicPr>
          <p:nvPr/>
        </p:nvPicPr>
        <p:blipFill>
          <a:blip r:embed="rId5" cstate="print"/>
          <a:srcRect/>
          <a:stretch>
            <a:fillRect/>
          </a:stretch>
        </p:blipFill>
        <p:spPr bwMode="auto">
          <a:xfrm>
            <a:off x="4983163" y="4143375"/>
            <a:ext cx="3017837" cy="2214563"/>
          </a:xfrm>
          <a:prstGeom prst="rect">
            <a:avLst/>
          </a:prstGeom>
          <a:noFill/>
          <a:ln w="9525">
            <a:solidFill>
              <a:schemeClr val="tx1"/>
            </a:solidFill>
            <a:miter lim="800000"/>
            <a:headEnd/>
            <a:tailEnd/>
          </a:ln>
        </p:spPr>
      </p:pic>
      <p:sp>
        <p:nvSpPr>
          <p:cNvPr id="9226" name="Text Box 8"/>
          <p:cNvSpPr txBox="1">
            <a:spLocks noChangeArrowheads="1"/>
          </p:cNvSpPr>
          <p:nvPr/>
        </p:nvSpPr>
        <p:spPr bwMode="auto">
          <a:xfrm>
            <a:off x="214313" y="3803650"/>
            <a:ext cx="2571750" cy="307975"/>
          </a:xfrm>
          <a:prstGeom prst="rect">
            <a:avLst/>
          </a:prstGeom>
          <a:noFill/>
          <a:ln w="6350">
            <a:noFill/>
            <a:miter lim="800000"/>
            <a:headEnd/>
            <a:tailEnd/>
          </a:ln>
        </p:spPr>
        <p:txBody>
          <a:bodyPr>
            <a:spAutoFit/>
          </a:bodyPr>
          <a:lstStyle/>
          <a:p>
            <a:pPr>
              <a:spcBef>
                <a:spcPct val="50000"/>
              </a:spcBef>
            </a:pPr>
            <a:r>
              <a:rPr lang="fr-FR" sz="1400" i="1">
                <a:latin typeface="Arial" charset="0"/>
              </a:rPr>
              <a:t>Taenia, </a:t>
            </a:r>
            <a:r>
              <a:rPr lang="fr-FR" sz="1400">
                <a:latin typeface="Arial" charset="0"/>
              </a:rPr>
              <a:t>lumière intestinale</a:t>
            </a:r>
          </a:p>
        </p:txBody>
      </p:sp>
      <p:sp>
        <p:nvSpPr>
          <p:cNvPr id="9227" name="Text Box 8"/>
          <p:cNvSpPr txBox="1">
            <a:spLocks noChangeArrowheads="1"/>
          </p:cNvSpPr>
          <p:nvPr/>
        </p:nvSpPr>
        <p:spPr bwMode="auto">
          <a:xfrm>
            <a:off x="3143250" y="3786188"/>
            <a:ext cx="2571750" cy="307975"/>
          </a:xfrm>
          <a:prstGeom prst="rect">
            <a:avLst/>
          </a:prstGeom>
          <a:noFill/>
          <a:ln w="6350">
            <a:noFill/>
            <a:miter lim="800000"/>
            <a:headEnd/>
            <a:tailEnd/>
          </a:ln>
        </p:spPr>
        <p:txBody>
          <a:bodyPr>
            <a:spAutoFit/>
          </a:bodyPr>
          <a:lstStyle/>
          <a:p>
            <a:pPr>
              <a:spcBef>
                <a:spcPct val="50000"/>
              </a:spcBef>
            </a:pPr>
            <a:r>
              <a:rPr lang="fr-FR" sz="1400" i="1">
                <a:latin typeface="Arial" charset="0"/>
              </a:rPr>
              <a:t>Ascaris, </a:t>
            </a:r>
            <a:r>
              <a:rPr lang="fr-FR" sz="1400">
                <a:latin typeface="Arial" charset="0"/>
              </a:rPr>
              <a:t>lumière intestinale</a:t>
            </a:r>
          </a:p>
        </p:txBody>
      </p:sp>
      <p:sp>
        <p:nvSpPr>
          <p:cNvPr id="9229" name="Text Box 8"/>
          <p:cNvSpPr txBox="1">
            <a:spLocks noChangeArrowheads="1"/>
          </p:cNvSpPr>
          <p:nvPr/>
        </p:nvSpPr>
        <p:spPr bwMode="auto">
          <a:xfrm>
            <a:off x="1500188" y="6357938"/>
            <a:ext cx="3429000" cy="307975"/>
          </a:xfrm>
          <a:prstGeom prst="rect">
            <a:avLst/>
          </a:prstGeom>
          <a:noFill/>
          <a:ln w="6350">
            <a:noFill/>
            <a:miter lim="800000"/>
            <a:headEnd/>
            <a:tailEnd/>
          </a:ln>
        </p:spPr>
        <p:txBody>
          <a:bodyPr>
            <a:spAutoFit/>
          </a:bodyPr>
          <a:lstStyle/>
          <a:p>
            <a:pPr>
              <a:spcBef>
                <a:spcPct val="50000"/>
              </a:spcBef>
            </a:pPr>
            <a:r>
              <a:rPr lang="fr-FR" sz="1400">
                <a:latin typeface="Arial" charset="0"/>
              </a:rPr>
              <a:t>Larve de </a:t>
            </a:r>
            <a:r>
              <a:rPr lang="fr-FR" sz="1400" i="1">
                <a:latin typeface="Arial" charset="0"/>
              </a:rPr>
              <a:t>Trichinella, biopsie musculaire</a:t>
            </a:r>
          </a:p>
        </p:txBody>
      </p:sp>
      <p:sp>
        <p:nvSpPr>
          <p:cNvPr id="9230" name="Text Box 8"/>
          <p:cNvSpPr txBox="1">
            <a:spLocks noChangeArrowheads="1"/>
          </p:cNvSpPr>
          <p:nvPr/>
        </p:nvSpPr>
        <p:spPr bwMode="auto">
          <a:xfrm>
            <a:off x="5000625" y="6357938"/>
            <a:ext cx="2571750" cy="307975"/>
          </a:xfrm>
          <a:prstGeom prst="rect">
            <a:avLst/>
          </a:prstGeom>
          <a:noFill/>
          <a:ln w="6350">
            <a:noFill/>
            <a:miter lim="800000"/>
            <a:headEnd/>
            <a:tailEnd/>
          </a:ln>
        </p:spPr>
        <p:txBody>
          <a:bodyPr>
            <a:spAutoFit/>
          </a:bodyPr>
          <a:lstStyle/>
          <a:p>
            <a:pPr>
              <a:spcBef>
                <a:spcPct val="50000"/>
              </a:spcBef>
            </a:pPr>
            <a:r>
              <a:rPr lang="fr-FR" sz="1400" i="1">
                <a:latin typeface="Arial" charset="0"/>
              </a:rPr>
              <a:t>Plasmodium, hématie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428736"/>
            <a:ext cx="6984776" cy="4031873"/>
          </a:xfrm>
          <a:prstGeom prst="rect">
            <a:avLst/>
          </a:prstGeom>
        </p:spPr>
        <p:txBody>
          <a:bodyPr wrap="square">
            <a:spAutoFit/>
          </a:bodyPr>
          <a:lstStyle/>
          <a:p>
            <a:r>
              <a:rPr lang="fr-FR" dirty="0" smtClean="0"/>
              <a:t> </a:t>
            </a:r>
            <a:r>
              <a:rPr lang="fr-FR" sz="3200" dirty="0" smtClean="0"/>
              <a:t>Association temporaire ou permanente de deux êtres vivants. Seul le parasite tire  profit de ce contact.</a:t>
            </a:r>
          </a:p>
          <a:p>
            <a:r>
              <a:rPr lang="fr-FR" sz="3200" dirty="0" smtClean="0"/>
              <a:t>L’hôte fournit biotope et éléments nutritifs à la survie du parasite.</a:t>
            </a:r>
          </a:p>
          <a:p>
            <a:r>
              <a:rPr lang="fr-FR" sz="3200" dirty="0" smtClean="0"/>
              <a:t>L’hôte pâtît de façon ± grave de ce contact.</a:t>
            </a:r>
          </a:p>
          <a:p>
            <a:endParaRPr lang="fr-FR" sz="3200" dirty="0" smtClean="0"/>
          </a:p>
        </p:txBody>
      </p:sp>
      <p:sp>
        <p:nvSpPr>
          <p:cNvPr id="3" name="ZoneTexte 2"/>
          <p:cNvSpPr txBox="1"/>
          <p:nvPr/>
        </p:nvSpPr>
        <p:spPr>
          <a:xfrm>
            <a:off x="3059832" y="332656"/>
            <a:ext cx="2641621"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4000" b="1" dirty="0" smtClean="0">
                <a:solidFill>
                  <a:schemeClr val="accent2">
                    <a:lumMod val="75000"/>
                  </a:schemeClr>
                </a:solidFill>
              </a:rPr>
              <a:t>Parasitisme</a:t>
            </a:r>
            <a:endParaRPr lang="fr-FR" sz="40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7158" y="1643050"/>
            <a:ext cx="4000528" cy="4500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echino_cyst"/>
          <p:cNvPicPr>
            <a:picLocks noChangeAspect="1" noChangeArrowheads="1"/>
          </p:cNvPicPr>
          <p:nvPr/>
        </p:nvPicPr>
        <p:blipFill>
          <a:blip r:embed="rId3" cstate="print"/>
          <a:srcRect/>
          <a:stretch>
            <a:fillRect/>
          </a:stretch>
        </p:blipFill>
        <p:spPr bwMode="auto">
          <a:xfrm>
            <a:off x="4500562" y="1643050"/>
            <a:ext cx="4213702" cy="4500594"/>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 name="Rectangle 3"/>
          <p:cNvSpPr/>
          <p:nvPr/>
        </p:nvSpPr>
        <p:spPr>
          <a:xfrm>
            <a:off x="785786" y="642918"/>
            <a:ext cx="6500857" cy="584775"/>
          </a:xfrm>
          <a:prstGeom prst="rect">
            <a:avLst/>
          </a:prstGeom>
        </p:spPr>
        <p:txBody>
          <a:bodyPr wrap="square">
            <a:spAutoFit/>
          </a:bodyPr>
          <a:lstStyle/>
          <a:p>
            <a:r>
              <a:rPr lang="fr-FR" sz="3200" dirty="0" smtClean="0"/>
              <a:t>Obligatoire - Facultatif  ou Accidentel</a:t>
            </a:r>
            <a:endParaRPr lang="fr-F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3728" y="6093296"/>
            <a:ext cx="4248472" cy="576064"/>
          </a:xfrm>
        </p:spPr>
        <p:style>
          <a:lnRef idx="2">
            <a:schemeClr val="accent6"/>
          </a:lnRef>
          <a:fillRef idx="1">
            <a:schemeClr val="lt1"/>
          </a:fillRef>
          <a:effectRef idx="0">
            <a:schemeClr val="accent6"/>
          </a:effectRef>
          <a:fontRef idx="minor">
            <a:schemeClr val="dk1"/>
          </a:fontRef>
        </p:style>
        <p:txBody>
          <a:bodyPr>
            <a:normAutofit lnSpcReduction="10000"/>
          </a:bodyPr>
          <a:lstStyle/>
          <a:p>
            <a:pPr>
              <a:buNone/>
            </a:pPr>
            <a:r>
              <a:rPr lang="fr-FR" dirty="0" smtClean="0"/>
              <a:t>     </a:t>
            </a:r>
            <a:r>
              <a:rPr lang="fr-FR" b="1" dirty="0" smtClean="0"/>
              <a:t>Opportunisme</a:t>
            </a:r>
            <a:endParaRPr lang="fr-FR" b="1" dirty="0"/>
          </a:p>
        </p:txBody>
      </p:sp>
      <p:sp>
        <p:nvSpPr>
          <p:cNvPr id="4" name="ZoneTexte 3"/>
          <p:cNvSpPr txBox="1"/>
          <p:nvPr/>
        </p:nvSpPr>
        <p:spPr>
          <a:xfrm>
            <a:off x="2555776" y="188640"/>
            <a:ext cx="3313792"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4000" b="1" dirty="0" smtClean="0">
                <a:solidFill>
                  <a:schemeClr val="accent2">
                    <a:lumMod val="75000"/>
                  </a:schemeClr>
                </a:solidFill>
              </a:rPr>
              <a:t> Associations…</a:t>
            </a:r>
            <a:endParaRPr lang="fr-FR" sz="1600" b="1" dirty="0">
              <a:solidFill>
                <a:schemeClr val="accent2">
                  <a:lumMod val="75000"/>
                </a:schemeClr>
              </a:solidFill>
            </a:endParaRPr>
          </a:p>
        </p:txBody>
      </p:sp>
      <p:sp>
        <p:nvSpPr>
          <p:cNvPr id="6" name="ZoneTexte 5"/>
          <p:cNvSpPr txBox="1"/>
          <p:nvPr/>
        </p:nvSpPr>
        <p:spPr>
          <a:xfrm>
            <a:off x="251520" y="1124744"/>
            <a:ext cx="2737416"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3200" b="1" dirty="0" smtClean="0"/>
              <a:t>Saprophytisme</a:t>
            </a:r>
            <a:endParaRPr lang="fr-FR" b="1" dirty="0"/>
          </a:p>
        </p:txBody>
      </p:sp>
      <p:sp>
        <p:nvSpPr>
          <p:cNvPr id="7" name="Rectangle 6"/>
          <p:cNvSpPr/>
          <p:nvPr/>
        </p:nvSpPr>
        <p:spPr>
          <a:xfrm>
            <a:off x="3347864" y="1052736"/>
            <a:ext cx="2988319"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fr-FR" sz="3200" b="1" dirty="0" smtClean="0"/>
              <a:t>Commensalisme</a:t>
            </a:r>
            <a:endParaRPr lang="fr-FR" sz="2800" b="1" dirty="0"/>
          </a:p>
        </p:txBody>
      </p:sp>
      <p:sp>
        <p:nvSpPr>
          <p:cNvPr id="9" name="Rectangle 8"/>
          <p:cNvSpPr/>
          <p:nvPr/>
        </p:nvSpPr>
        <p:spPr>
          <a:xfrm>
            <a:off x="0" y="1857364"/>
            <a:ext cx="3786182"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fr-FR" sz="3200" dirty="0" smtClean="0"/>
              <a:t>  Saprophyte:</a:t>
            </a:r>
          </a:p>
          <a:p>
            <a:pPr>
              <a:buNone/>
            </a:pPr>
            <a:r>
              <a:rPr lang="fr-FR" sz="3200" dirty="0" smtClean="0"/>
              <a:t>organisme se nourrit de matières organiques</a:t>
            </a:r>
          </a:p>
          <a:p>
            <a:pPr>
              <a:buNone/>
            </a:pPr>
            <a:r>
              <a:rPr lang="fr-FR" sz="3200" dirty="0" smtClean="0"/>
              <a:t>en décomposition dans le milieu extérieur</a:t>
            </a:r>
          </a:p>
        </p:txBody>
      </p:sp>
      <p:sp>
        <p:nvSpPr>
          <p:cNvPr id="10" name="Rectangle 9"/>
          <p:cNvSpPr/>
          <p:nvPr/>
        </p:nvSpPr>
        <p:spPr>
          <a:xfrm>
            <a:off x="3857620" y="2071678"/>
            <a:ext cx="5081788"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fr-FR" sz="3200" dirty="0" smtClean="0"/>
              <a:t>     Commensal:</a:t>
            </a:r>
          </a:p>
          <a:p>
            <a:pPr>
              <a:buNone/>
            </a:pPr>
            <a:r>
              <a:rPr lang="fr-FR" sz="3200" dirty="0" smtClean="0"/>
              <a:t>organisme se nourrit de</a:t>
            </a:r>
          </a:p>
          <a:p>
            <a:pPr>
              <a:buNone/>
            </a:pPr>
            <a:r>
              <a:rPr lang="fr-FR" sz="3200" dirty="0" smtClean="0"/>
              <a:t> matières organiques </a:t>
            </a:r>
          </a:p>
          <a:p>
            <a:pPr>
              <a:buNone/>
            </a:pPr>
            <a:r>
              <a:rPr lang="fr-FR" sz="3200" dirty="0" smtClean="0"/>
              <a:t>sur un être vivant</a:t>
            </a:r>
          </a:p>
          <a:p>
            <a:pPr>
              <a:buNone/>
            </a:pPr>
            <a:r>
              <a:rPr lang="fr-FR" sz="3200" dirty="0" smtClean="0"/>
              <a:t>(ex: levures/milieu intestinal) </a:t>
            </a:r>
          </a:p>
          <a:p>
            <a:pPr>
              <a:buNone/>
            </a:pPr>
            <a:r>
              <a:rPr lang="fr-FR" sz="3200" dirty="0" smtClean="0"/>
              <a:t>sans nuire à l’hôte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032" y="404664"/>
            <a:ext cx="8712968" cy="6192688"/>
          </a:xfrm>
        </p:spPr>
        <p:txBody>
          <a:bodyPr>
            <a:normAutofit fontScale="92500" lnSpcReduction="10000"/>
          </a:bodyPr>
          <a:lstStyle/>
          <a:p>
            <a:pPr>
              <a:buFont typeface="Wingdings" pitchFamily="2" charset="2"/>
              <a:buChar char="v"/>
            </a:pPr>
            <a:r>
              <a:rPr lang="fr-FR" b="1" dirty="0" smtClean="0">
                <a:solidFill>
                  <a:srgbClr val="FF0000"/>
                </a:solidFill>
              </a:rPr>
              <a:t>Spécificité</a:t>
            </a:r>
            <a:r>
              <a:rPr lang="fr-FR" dirty="0" smtClean="0"/>
              <a:t>: processus d’adaptation progressive dans le temps à l’ hôte</a:t>
            </a:r>
          </a:p>
          <a:p>
            <a:pPr>
              <a:buNone/>
            </a:pPr>
            <a:r>
              <a:rPr lang="fr-FR" dirty="0" smtClean="0"/>
              <a:t>            ----Parasites </a:t>
            </a:r>
            <a:r>
              <a:rPr lang="fr-FR" dirty="0" err="1" smtClean="0"/>
              <a:t>sténoxène</a:t>
            </a:r>
            <a:r>
              <a:rPr lang="fr-FR" i="1" dirty="0" err="1" smtClean="0"/>
              <a:t>s</a:t>
            </a:r>
            <a:r>
              <a:rPr lang="fr-FR" i="1" dirty="0" smtClean="0"/>
              <a:t> (</a:t>
            </a:r>
            <a:r>
              <a:rPr lang="fr-FR" i="1" dirty="0" err="1" smtClean="0"/>
              <a:t>Pediculis</a:t>
            </a:r>
            <a:r>
              <a:rPr lang="fr-FR" i="1" dirty="0" smtClean="0"/>
              <a:t> </a:t>
            </a:r>
            <a:r>
              <a:rPr lang="fr-FR" i="1" dirty="0" err="1" smtClean="0"/>
              <a:t>humanus</a:t>
            </a:r>
            <a:r>
              <a:rPr lang="fr-FR" dirty="0" smtClean="0"/>
              <a:t>)</a:t>
            </a:r>
          </a:p>
          <a:p>
            <a:pPr>
              <a:buNone/>
            </a:pPr>
            <a:r>
              <a:rPr lang="fr-FR" dirty="0" smtClean="0"/>
              <a:t>            ----</a:t>
            </a:r>
            <a:r>
              <a:rPr lang="fr-FR" dirty="0" err="1" smtClean="0"/>
              <a:t>Parasires</a:t>
            </a:r>
            <a:r>
              <a:rPr lang="fr-FR" dirty="0" smtClean="0"/>
              <a:t> </a:t>
            </a:r>
            <a:r>
              <a:rPr lang="fr-FR" dirty="0" err="1" smtClean="0"/>
              <a:t>euryxènes</a:t>
            </a:r>
            <a:r>
              <a:rPr lang="fr-FR" i="1" dirty="0" smtClean="0"/>
              <a:t> (</a:t>
            </a:r>
            <a:r>
              <a:rPr lang="fr-FR" i="1" dirty="0" err="1" smtClean="0"/>
              <a:t>Fasciola</a:t>
            </a:r>
            <a:r>
              <a:rPr lang="fr-FR" i="1" dirty="0" smtClean="0"/>
              <a:t> </a:t>
            </a:r>
            <a:r>
              <a:rPr lang="fr-FR" i="1" dirty="0" err="1" smtClean="0"/>
              <a:t>hepatica</a:t>
            </a:r>
            <a:r>
              <a:rPr lang="fr-FR" i="1" dirty="0" smtClean="0"/>
              <a:t>)</a:t>
            </a:r>
          </a:p>
          <a:p>
            <a:pPr>
              <a:buNone/>
            </a:pPr>
            <a:endParaRPr lang="fr-FR" dirty="0" smtClean="0"/>
          </a:p>
          <a:p>
            <a:pPr>
              <a:buFont typeface="Wingdings" pitchFamily="2" charset="2"/>
              <a:buChar char="v"/>
            </a:pPr>
            <a:r>
              <a:rPr lang="fr-FR" dirty="0" smtClean="0"/>
              <a:t>  </a:t>
            </a:r>
            <a:r>
              <a:rPr lang="fr-FR" b="1" dirty="0" err="1" smtClean="0">
                <a:solidFill>
                  <a:srgbClr val="00B0F0"/>
                </a:solidFill>
              </a:rPr>
              <a:t>Anthropozoonose</a:t>
            </a:r>
            <a:r>
              <a:rPr lang="fr-FR" dirty="0" smtClean="0"/>
              <a:t> : touche indifféremment homme et animaux</a:t>
            </a:r>
          </a:p>
          <a:p>
            <a:endParaRPr lang="fr-FR" dirty="0" smtClean="0"/>
          </a:p>
          <a:p>
            <a:pPr>
              <a:buFont typeface="Wingdings" pitchFamily="2" charset="2"/>
              <a:buChar char="v"/>
            </a:pPr>
            <a:r>
              <a:rPr lang="fr-FR" dirty="0" smtClean="0"/>
              <a:t>  </a:t>
            </a:r>
            <a:r>
              <a:rPr lang="fr-FR" b="1" dirty="0" smtClean="0">
                <a:solidFill>
                  <a:srgbClr val="00B0F0"/>
                </a:solidFill>
              </a:rPr>
              <a:t>Zoonose</a:t>
            </a:r>
            <a:r>
              <a:rPr lang="fr-FR" dirty="0" smtClean="0"/>
              <a:t>: touche habituellement l’animal ,peut atteindre l’homme</a:t>
            </a:r>
          </a:p>
          <a:p>
            <a:endParaRPr lang="fr-FR" dirty="0" smtClean="0"/>
          </a:p>
          <a:p>
            <a:pPr>
              <a:buFont typeface="Wingdings" pitchFamily="2" charset="2"/>
              <a:buChar char="v"/>
            </a:pPr>
            <a:r>
              <a:rPr lang="fr-FR" dirty="0" smtClean="0"/>
              <a:t> </a:t>
            </a:r>
            <a:r>
              <a:rPr lang="fr-FR" b="1" dirty="0" err="1" smtClean="0">
                <a:solidFill>
                  <a:srgbClr val="00B0F0"/>
                </a:solidFill>
              </a:rPr>
              <a:t>Anthroponose</a:t>
            </a:r>
            <a:r>
              <a:rPr lang="fr-FR" dirty="0" smtClean="0"/>
              <a:t>: affecte uniquement l’homme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21296"/>
            <a:ext cx="8589640" cy="6336704"/>
          </a:xfrm>
        </p:spPr>
        <p:txBody>
          <a:bodyPr/>
          <a:lstStyle/>
          <a:p>
            <a:pPr>
              <a:buNone/>
            </a:pPr>
            <a:r>
              <a:rPr lang="fr-FR" b="1" dirty="0" smtClean="0">
                <a:solidFill>
                  <a:srgbClr val="FF0000"/>
                </a:solidFill>
              </a:rPr>
              <a:t>                   DIVERSITE PARASITAIRE</a:t>
            </a:r>
          </a:p>
          <a:p>
            <a:pPr>
              <a:buNone/>
            </a:pPr>
            <a:endParaRPr lang="fr-FR" dirty="0" smtClean="0"/>
          </a:p>
          <a:p>
            <a:pPr>
              <a:buFont typeface="Wingdings" pitchFamily="2" charset="2"/>
              <a:buChar char="v"/>
            </a:pPr>
            <a:r>
              <a:rPr lang="fr-FR" b="1" dirty="0" smtClean="0"/>
              <a:t>Taille</a:t>
            </a:r>
            <a:r>
              <a:rPr lang="fr-FR" dirty="0" smtClean="0"/>
              <a:t> : de l’ordre du micromètre à plus de cinq mètres</a:t>
            </a:r>
          </a:p>
          <a:p>
            <a:pPr>
              <a:buFont typeface="Wingdings" pitchFamily="2" charset="2"/>
              <a:buChar char="v"/>
            </a:pPr>
            <a:r>
              <a:rPr lang="fr-FR" dirty="0" smtClean="0"/>
              <a:t> </a:t>
            </a:r>
            <a:r>
              <a:rPr lang="fr-FR" b="1" dirty="0" smtClean="0"/>
              <a:t>Forme</a:t>
            </a:r>
            <a:r>
              <a:rPr lang="fr-FR" dirty="0" smtClean="0"/>
              <a:t> : différents stades morphologiques au cours de son développement  selon l’espèce</a:t>
            </a:r>
          </a:p>
          <a:p>
            <a:pPr>
              <a:buNone/>
            </a:pPr>
            <a:r>
              <a:rPr lang="fr-FR" dirty="0" smtClean="0"/>
              <a:t>     </a:t>
            </a:r>
          </a:p>
          <a:p>
            <a:pPr>
              <a:buNone/>
            </a:pPr>
            <a:r>
              <a:rPr lang="fr-FR" dirty="0" smtClean="0"/>
              <a:t>    </a:t>
            </a:r>
            <a:r>
              <a:rPr lang="fr-FR" dirty="0" err="1" smtClean="0"/>
              <a:t>exp</a:t>
            </a:r>
            <a:r>
              <a:rPr lang="fr-FR" dirty="0" smtClean="0"/>
              <a:t>:  </a:t>
            </a:r>
            <a:r>
              <a:rPr lang="fr-FR" i="1" dirty="0" err="1" smtClean="0"/>
              <a:t>Tenia</a:t>
            </a:r>
            <a:r>
              <a:rPr lang="fr-FR" i="1" dirty="0" smtClean="0"/>
              <a:t> </a:t>
            </a:r>
            <a:r>
              <a:rPr lang="fr-FR" i="1" dirty="0" err="1" smtClean="0"/>
              <a:t>saginata</a:t>
            </a:r>
            <a:r>
              <a:rPr lang="fr-FR" i="1" dirty="0" smtClean="0"/>
              <a:t> </a:t>
            </a:r>
            <a:r>
              <a:rPr lang="fr-FR" dirty="0" smtClean="0"/>
              <a:t>présente trois formes de développement durant sa vie parasitaire, œuf-larve et ver adulte</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818</Words>
  <Application>Microsoft Office PowerPoint</Application>
  <PresentationFormat>Affichage à l'écran (4:3)</PresentationFormat>
  <Paragraphs>161</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Wingdings</vt:lpstr>
      <vt:lpstr>Thème Office</vt:lpstr>
      <vt:lpstr>GENERALITES  en parasitologie</vt:lpstr>
      <vt:lpstr>Présentation PowerPoint</vt:lpstr>
      <vt:lpstr>Présentation PowerPoint</vt:lpstr>
      <vt:lpstr>Le parasite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CLASSIFICATION </vt:lpstr>
      <vt:lpstr>Présentation PowerPoint</vt:lpstr>
      <vt:lpstr>Présentation PowerPoint</vt:lpstr>
      <vt:lpstr>Présentation PowerPoint</vt:lpstr>
      <vt:lpstr>Présentation PowerPoint</vt:lpstr>
      <vt:lpstr>Présentation PowerPoint</vt:lpstr>
      <vt:lpstr>Présentation PowerPoint</vt:lpstr>
      <vt:lpstr>       Réservoir de parasites:   Milieu biotique ou abiotique qui contribue à maintenir le parasite vivant dans la nature (HD, HI…….)</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NEW.PC</cp:lastModifiedBy>
  <cp:revision>128</cp:revision>
  <dcterms:created xsi:type="dcterms:W3CDTF">2014-09-15T18:30:44Z</dcterms:created>
  <dcterms:modified xsi:type="dcterms:W3CDTF">2021-05-23T05:36:23Z</dcterms:modified>
</cp:coreProperties>
</file>