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6" r:id="rId12"/>
    <p:sldId id="267" r:id="rId13"/>
    <p:sldId id="287" r:id="rId14"/>
    <p:sldId id="288" r:id="rId15"/>
    <p:sldId id="272" r:id="rId16"/>
    <p:sldId id="271" r:id="rId17"/>
    <p:sldId id="329" r:id="rId18"/>
    <p:sldId id="273" r:id="rId19"/>
    <p:sldId id="274" r:id="rId20"/>
    <p:sldId id="275" r:id="rId21"/>
    <p:sldId id="276" r:id="rId22"/>
    <p:sldId id="282" r:id="rId23"/>
    <p:sldId id="283" r:id="rId24"/>
    <p:sldId id="284" r:id="rId25"/>
    <p:sldId id="285" r:id="rId26"/>
    <p:sldId id="286" r:id="rId27"/>
    <p:sldId id="294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2" r:id="rId40"/>
    <p:sldId id="343" r:id="rId41"/>
    <p:sldId id="348" r:id="rId42"/>
    <p:sldId id="349" r:id="rId43"/>
    <p:sldId id="350" r:id="rId44"/>
    <p:sldId id="352" r:id="rId45"/>
    <p:sldId id="353" r:id="rId46"/>
    <p:sldId id="354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FF3"/>
    <a:srgbClr val="B0B2F2"/>
    <a:srgbClr val="A7A9F1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5933" autoAdjust="0"/>
    <p:restoredTop sz="94660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5-01-30T17:54:40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2064 14288,'0'0,"0"0,0-32,0 0,0 0,0 32,0-31,32 31,-32-32,32 32,-32 0,31 0,-31 0,32 0,-32-32,32 32,-32 0,0 0,32 0,-32-32,31 32,-31 0,32 0,0-31,-32 31,32 0,-32 0,63 0,32 0,-31 0,31 0,-63 0,0 0,31 0,-31 31,31 1,1 0,-32-32,63-64,-63 64,-1-31,1 31,0 0,-32 0,32 0,31 0,-31 0,0 0,63 0,-95 0,63 0,33 0,-1-32,32 0,-32 32,0 0,-31 0,-1 0,33 0,-1 0,32 0,32 0,-32 0,0 0,-64 0,1 32,-1-32,1-32,31 0,64 32,-32 0,-64 0,-31 0,31 0,-31 32,-32-32,32 32,31 0,-63-32,32 0,0 0,-32 0,32 0,31 0,-63 0,64 0,-33 0,-31 0,32 0,0 0,31 0,-63 0,32 0,32 0,-64 0,63 0,-31 0,0 0,31 0,-31 31,0 1,31-32,-31 32,31 0,-63-32,32 31,-32 1,0-32,0 32,0-32,0 32,0-32,0 31,0 1,0-32,0 32,0 0,0-1,0 1,0 0,0 0,0-1,0 1,0-32,0 32,-32-32,1 32,31-32,0 31,-32-31,32 0,-32 32,0-32,1 32,-1 0,-32-32,1 31,31 1,-63 0,63-32,0 32,-63-32,63 0,1 0,31 0,-32 0,-32 0,64 0,-63 0,31 31,32-31,-63 0,-1 0,32 0,-31 0,31 0,32 0,-32 0,32-31,-31-1,-33 0,32 32,1 0,-1 0,0 0,-31 0,-1 0,32 32,-31 0,-1-32,1 0,-1 0,1 31,31 1,0-32,32 32,-31-32,-1 0,-32 0,33 0,-1 0,0 0,-31 0,31 32,0-32,-31 0,31 0,-32 0,33 0,-1 0,0 0,-31 0,31 0,0 0,0 0,1 0,-1 0,32 0,-64 0,64 0,-31-32,-33 32,64-32,-32 32,1 0,-1-32,0 1,-31 31,63 0,-32 0,-32 0,64 0,-31 0,31 0,-32 0,0 0,0 0,32 0,-63 0,63 0,-32 0,0 0,1 0,-1 0,0 0,0 0,32 0,-63 0,31 0,32 0,-32 0,1 0,31 0,-32 0,0 0,0 0,-31 0,31 0,0 0,-31 0,31 0,0 0,-31 0,31 0,32 0,-63 0,31 0,0 0,-31 0,31 0,0 0,0 0,32 0,-63 0,31 0,0 0,-31 0,31 0,0 0,1 0,31-32,-32 32,0-32,32 32,0-32,0 1,-32 31,32-32,0 32,0-32,0 32,0-32,0 1,0 31,0-32,0 32,0-32,0 0,0 1,0 31,0-32,32 0,-32 32,32-32,-32 32,0 0,0-31,0 31,32-32,-1 0,1 32,-32-32,0 1,0 31,0-32</inkml:trace>
  <inkml:trace contextRef="#ctx0" brushRef="#br0" timeOffset="2844.1625">381 13462,'-31'0,"31"0,0 0,31 64,-31-33,32 33,0-64,0 32,-1-32,1 31,0 1,0 0,-1 0,-31-1,32-31,-32 32,32 0,-32-32,32 32,-1-32,-31 0,32 31,32 1,-64-32,31 32,1-32,-32 0,32 32,-32-32,32 0,-1 31,-31-31,32 0,-32 0,32 0,-32 32,63-32,-63 0,32 0,-32 0,32 0,0 32,-32-32,31 0,-31 0,32 0,-32 0,64 0,-64 0,31 0,-31 32,0-32,32 0,0 31,-32-31,32 0,-32 0,31 0,-31 0,32 0,-32 0,0 32,32-32,-32 0,32 0</inkml:trace>
  <inkml:trace contextRef="#ctx0" brushRef="#br0" timeOffset="5581.3192">1366 13684,'31'32,"1"0,0 0,0-1,-1 1,-31-32,32 32,-32 0,0-32,0 0,32 31,-32 1,0 0,0 0,32-32,-32 31,0 1,31-32,-31 32,0-32,0 32,0-32,0 31,0-31,0 32,0-32,32 0,-32 32,0-32,0 0,0 32,0-1,32-31,-32 0,0 32,0-32,32 0,-32 0,0 0,-32 0,32 0,-32 0,32 0,-32 0,1 0,31 0,-32 32,32-32,-32 0,0 0,32 0,-31 0,31 0,-32 32,32-1,-64-31,64 0,-31 0,31 0,-32 32,0-32,32 0,-32 0,32 0,-31 0,-1 0,32 0,-32 32,32-32,-63 0,63 0,-32 32,0-32,0 0,32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A71F1-2C21-4189-8306-C32B433B75B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C62CC-A39E-4136-9838-BB02DF197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6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A4E-3383-464D-9990-B9FBA99BC0A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E987-96B7-4217-882F-F7B86B4AC3AA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E987-96B7-4217-882F-F7B86B4AC3AA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FAA1-36F1-4A1E-BCCC-4B9614D75104}" type="datetimeFigureOut">
              <a:rPr lang="fr-FR" smtClean="0"/>
              <a:t>31/01/2015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C0068-D508-4629-8F59-B2EEBF9E0DE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ycota-crcc.mnhn.fr/site/imageMicroscopeDetail.php?i=10" TargetMode="External"/><Relationship Id="rId2" Type="http://schemas.openxmlformats.org/officeDocument/2006/relationships/hyperlink" Target="http://www.google.dz/url?sa=i&amp;rct=j&amp;q=&amp;esrc=s&amp;frm=1&amp;source=images&amp;cd=&amp;cad=rja&amp;uact=8&amp;ved=0CAcQjRw&amp;url=http://mycota-crcc.mnhn.fr/site/espece.php?idE=89&amp;ei=KjrGVJ3fM8XUOrf0gMAL&amp;bvm=bv.84349003,d.bGQ&amp;psig=AFQjCNEEYZilotMHuLlfDHPe3UcSEyjN-A&amp;ust=142236346482054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eniebio.ac-aix-marseille.fr/zimages/IMG/jpg/flav_03.jpg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infrastructures.com/0910/atlascopco.htm&amp;ei=RIO9VMDcL8arUayJgJgO&amp;bvm=bv.83829542,d.d24&amp;psig=AFQjCNElQVxbpe2BtrFJQtQz1OMTBuqvpw&amp;ust=1421792399894296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umvf.omsk-osma.ru/campus-parasitologie-mycologie/cycle2/poly/2508ico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H_F_Link.jpg?uselang=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Aspergilloses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w. </a:t>
            </a:r>
            <a:r>
              <a:rPr lang="fr-FR" dirty="0" err="1" smtClean="0"/>
              <a:t>Beldjoudi</a:t>
            </a:r>
            <a:endParaRPr lang="fr-FR" dirty="0" smtClean="0"/>
          </a:p>
          <a:p>
            <a:r>
              <a:rPr lang="fr-FR" dirty="0" smtClean="0"/>
              <a:t>2O14/2015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17" descr="vie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478" y="-642966"/>
            <a:ext cx="11287204" cy="8215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5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55879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Formes sexuées :</a:t>
            </a:r>
          </a:p>
          <a:p>
            <a:endParaRPr lang="fr-FR" sz="2800" dirty="0" smtClean="0"/>
          </a:p>
          <a:p>
            <a:r>
              <a:rPr lang="fr-FR" sz="2800" b="1" u="sng" dirty="0" err="1" smtClean="0"/>
              <a:t>Cleistothèces</a:t>
            </a:r>
            <a:r>
              <a:rPr lang="fr-FR" sz="2800" dirty="0" smtClean="0"/>
              <a:t>: masses de tissu</a:t>
            </a:r>
          </a:p>
          <a:p>
            <a:r>
              <a:rPr lang="fr-FR" sz="2800" dirty="0" smtClean="0"/>
              <a:t> filamenteux compact,</a:t>
            </a:r>
          </a:p>
          <a:p>
            <a:r>
              <a:rPr lang="fr-FR" sz="2800" dirty="0" smtClean="0"/>
              <a:t> qui à maturité, donne naissance</a:t>
            </a:r>
          </a:p>
          <a:p>
            <a:r>
              <a:rPr lang="fr-FR" sz="2800" dirty="0" smtClean="0"/>
              <a:t> aux asques </a:t>
            </a:r>
          </a:p>
          <a:p>
            <a:r>
              <a:rPr lang="fr-FR" sz="2800" dirty="0" smtClean="0"/>
              <a:t>(contenant chacune 8 ascospores)</a:t>
            </a:r>
          </a:p>
          <a:p>
            <a:endParaRPr lang="fr-FR" sz="2800" dirty="0" smtClean="0"/>
          </a:p>
          <a:p>
            <a:r>
              <a:rPr lang="fr-FR" sz="2800" b="1" u="sng" dirty="0" smtClean="0"/>
              <a:t>Cellules en noisettes </a:t>
            </a:r>
            <a:r>
              <a:rPr lang="fr-FR" sz="2800" u="sng" dirty="0" smtClean="0"/>
              <a:t>ou </a:t>
            </a:r>
            <a:r>
              <a:rPr lang="fr-FR" sz="2800" b="1" u="sng" dirty="0" smtClean="0"/>
              <a:t>H</a:t>
            </a:r>
            <a:r>
              <a:rPr lang="el-GR" sz="2800" b="1" u="sng" dirty="0" smtClean="0"/>
              <a:t>ϋ</a:t>
            </a:r>
            <a:r>
              <a:rPr lang="fr-FR" sz="2800" b="1" u="sng" dirty="0" err="1" smtClean="0"/>
              <a:t>lle</a:t>
            </a:r>
            <a:r>
              <a:rPr lang="fr-FR" sz="2800" b="1" u="sng" dirty="0" smtClean="0"/>
              <a:t> </a:t>
            </a:r>
            <a:r>
              <a:rPr lang="fr-FR" sz="2800" b="1" u="sng" dirty="0" err="1" smtClean="0"/>
              <a:t>cells</a:t>
            </a:r>
            <a:endParaRPr lang="fr-FR" sz="2800" b="1" u="sng" dirty="0" smtClean="0"/>
          </a:p>
          <a:p>
            <a:r>
              <a:rPr lang="fr-FR" sz="2800" dirty="0" smtClean="0"/>
              <a:t> cellules rondes à paroi</a:t>
            </a:r>
          </a:p>
          <a:p>
            <a:r>
              <a:rPr lang="fr-FR" sz="2800" dirty="0" smtClean="0"/>
              <a:t> très épiasse observées</a:t>
            </a:r>
          </a:p>
          <a:p>
            <a:r>
              <a:rPr lang="fr-FR" sz="2800" dirty="0" smtClean="0"/>
              <a:t> aux alentours des </a:t>
            </a:r>
            <a:r>
              <a:rPr lang="fr-FR" sz="2800" dirty="0" err="1" smtClean="0"/>
              <a:t>cleistothèces</a:t>
            </a:r>
            <a:r>
              <a:rPr lang="fr-FR" sz="2800" dirty="0" smtClean="0"/>
              <a:t>.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</p:txBody>
      </p:sp>
      <p:pic>
        <p:nvPicPr>
          <p:cNvPr id="3" name="Espace réservé du contenu 4" descr="oidium_cleistothe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4038600" cy="286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space réservé du contenu 5" descr="14121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143248"/>
            <a:ext cx="3643306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xQTEhUUExQWFRUXFxgVGBcXGBccFxwcFBQXFxwXFRccHSggHBwlHBQUITEhJSkrLi4uFx8zODMsNygtLisBCgoKDg0OGhAQGiwkHyQsLCwsLCwsLCwsLCwsLCwsLCwsLCwsLCwsLCwsLCwsLCwsLCwsLCwsLCwsLCwsLCwsLP/AABEIALYBFQMBIgACEQEDEQH/xAAbAAACAwEBAQAAAAAAAAAAAAACBAABAwUGB//EADQQAAEDAwMCBQIFAwUBAAAAAAEAAhEDBCESMUEFURMiYXGBkfAGMqGxwdHh8RQVI0KSUv/EABgBAQEBAQEAAAAAAAAAAAAAAAABAgME/8QAHhEBAQEBAAMBAQEBAAAAAAAAAAERAhIhQTFRYQP/2gAMAwEAAhEDEQA/APq4QuVgqLzvOx3zwgkfC2LUretlrm9xCBd1ZlXygkHcEg8GZE7oq1V7qoaS0ODJmMQTH8IqNA+UuIxwN0d1ZtqRMyNiDB9vZVK1sapcPNEgkGNschMlqzotgAYwIwt91FZ6MKoWzmoSEGasBWQpKCaUKJWWoMi1CtHCEEglBAJ+cLhXGrSdIDmU3HcxMbrulJ17GZLD+Y5HHuqjnG5JiqWBjR+XSfNnaRtlda1OnyuBDiNUmDK5LbJkPBcWkOwwHG8gwupRZp8znEuIjbZT2sMSoAULStAEEIVQrhWFQu8qmlG9kodKAwUKKELigjQhcihW4KgCEMK7isKbZM9gBvPZVSqEmC0tMTuDj4V1FOas3GVrW2S9NsK6M3lRHUYomo6ytyIKiFzaZuWLmyt3BZlqDNlIBGqhWFRrTWd9daGEjfAHbJiSiDkJYHAgiQdwVBiHOY5n/IXlxAc0xGeWxsulUYuRUohjj5HEFvlIJMH+EFK7fIBLtcxpjEeqg6jjCAFFWdCTur0UxJ/z7KmivKxa5onS07n1WQvHveWMc0BgnURMz6IbO+8Zxa0EOGdLhx3RVbZpfNQaXDEgxI7HurhhmyrF7JMTJBjbHZakKmVGkDREDGFZKigIVIiUMIBdG8AnvAWDytih0ZQZUiU2w8LJjEYHZAZUDkI2VgIJCDUjAVEBUU5DCIqIig1Wq1IwFRhdUA9sHvIPYhVa2+mSXFzjiT6cBMKlRjWZISxdAiMroAKnNShPQot3U1FlMOgqArMORtUUQagcFoqIQYOVQjc1UcIqgEdNqEKVrjQBiScBAVWqG7mPlZVLnSwkZOw+VyLsVH1XMhvmifQdsp+vR/09MEkEHylu/wBFf8SAN05xLSZ7GP3SPUbkVAxoGWkn34T9vfW86vTIK4tW9Y2vpcPJGCNvkpN94WGrSnUa4VtmtbBPeUz1C7FRpc46eM+uy4t71rS7yjUw7gZhcq+vnuMiNHbtHKs5qPRdID3OimQYHmgrp065Di07heGHU61BzXscHcT6HuuxQ6oajvEcYJ3V8TXrA5WVzbbqDSYnKfZUlZxpAZRNara1GoMyFAjQOQWFYKCVCghUJVKILVQrCIKigjwo1qvTCQAUJRueOCD7LLUqjQBDWqaRKjDK0LBzt2QDRdqEqLamABhRX0hdq1BWLVo1YabNRFCCiDlKAIQuatXLOs8NEkwEFNIC53VbwQ0RucOOAI5TJuWuBEEGJEiEg+/pPaRUY4gYwP1C1EoOk1GOL2kHUSBqOxlNX4DTpqHHGcZSOrw2ghuJkg774XM691dzwQPKdoI7eqZbf8Pgb27o0nxMl2CNwBwuFUvG6jqK59Wq0OLic9ly7y6J9+F354Ztejo3wbMQWn2WFzcHJad+PvleXp3pYf3BTR6r227LXgzddMVyJj6Hulv9yc14I+nGUg6/zKxr3Q9lvB7Do3VtR0OO2Wk/svZ2V4CGmcOXyC2uCQM7Fex/DF9LjTJxGoe43XDvnPbcfRXCEbSuVaXBdC6U4XFoeqcISs6lQ8fPoj1T8KKitUERVQKuFHFTWguEXohY6VqUAOdpaSNwJSN1VcWCTIJBIb27J8BQMAmAAe61Ec69uGYLIbAjsjonyySlKd1oY6m6mS8k8TMneeyetqMMaDvGVM+Ea0itwsmrQKjVqiDxI5AURANai04RNCIt2WVCwI4UailRUhL3DQ5pB9/kLYuS13WDGlx2VgUqjT5neaPokrupT0RBAOcRjP6Jtp8VpDWkyNj6JJrZYWOABOCOQr6Sq6rVYKOCSYzyvI3123vx9fqmeoVCGlrXTB2Blec6hcAjOHLrzwzaRu3kk5xx/RI1rnSMpl1wRvsuLev1Oxn0XaeiRKlQvMgrenRQW1GIlPil2XTnlbcLinCB9IlOFW2nK1ZGdJ0fL7L1f4afDtR2AXCFAYB7rq2LDTyNpXDvn0a+jdKOAu3SEhea/D1cOC9NSC8tdFEKUgB9/wBUZQOUVT60FasMiQlQSx4dp1iII/la2oPmJESZjt6KC3qtQVvKWJyraQw09lsCl2DlbNUlK0VKEQhlaQJWbimCsS1VEY5aBZhqMINQoowqIjUKycKmhEWrDSmhDURoXKDFxxssqbwfzN1Dst3MWNw9rRsSfT+pWoM2XoaXOMNAEATk7nC4t3cai6o0gkjI++Uz1W3LYq0zxBB+90o6yApkl2Y1YO8qzGfbyt80DU6YPb+V5a+rSc59l6K/rEzLY4BXnrpud16uIlc25qwPRKWlOTOy2vpP9kFq0ey3ntfh1lJb00NL1WmldWBvaFTMey1psKbo2wIWbRLVjX7BOMpf9VnSYGiBumqLVioe/D934b9J7r6BbVARK+a1KXI3Xpvw71SRpduF5u+frfPXx6hwQEIhlU/C5NoAiBQFDKC6qTDuE04ygbSk7IIw8JqmEDKQWpCAXKworhBUqiFZaqIVAkI2qkSI0aFFGqKhap1OC4MpuqBphzhAAI3Ak5ITjaoc0ObkOEhIts6jZDC3Q7zSZkas7c7punSDWBrdgIWCS/WgOELwiBnhRzUUn1Au0eT5PPwlrem8tOr4J3KezKjnTuqOVd2ztIE+pHHsuE6oZIJODgcQvX1WSFy6bmtkPph3aeFuX0jxnVbhuQAvKX7V7LrdEFxgR98Lyt/QPB+q9H/PIxXBrjCzpFN1WlLhpnZdrSHKaZoNlYUmSnrdscK2st6IT1NnfCXpD6pio4ndZ0ExgJTLW8BBTAxCZpD/ACsUa02ceiCs0tOpuCFsOUM9wso9F0Hq4qDSTld4r51UY5jtbDndep6L15tRul3leNwVw74x15639dhxWL3LRzpWBXNoTSmGJZgTdNqA2qFFCGUBAItlTURKAFCrKrUqAlXqV49lQb6/KI0a5UqAUVAC/cQH6W6JA3OreJHHwm3hJC2Be7QPy+YguOmTnATRrjRrHPHv3WFU1c64dUdUIGoZxEgQn6DjJ1EREzEbLSnXaQYdtk/CCnt778oCEl/udSBUNMCkT/8AXnAJw4iI+F0Xofpe9vG0wBBc52GtG5/sk6NUVHOY6mWPjVBggj0IW97bOJZUpxrZIg7EO3zwcKWtpU1mrVgOiA0ZidySmntxeoW3ldAE8SvJ9U6OTBAyfovo9zazON1xL7ppjldeeksfKb+1c0kHB++UgaZXv+odFnn6rz9x0l88Aey7zuMOPbvO237rp24MQsn2MGMk/e6ZtLd4dG47H+FryRuyRsE60Dc9v1S7LdwOy3Ad2Kz5QytaWfRNUErTqwMgpmi4cJqNQ6cbKgZPsrj9VYZ8ICgdvola9vkOaYPcJknKt/tHqiGOm9fc06av/rj5Xo6NQOgheNq0dQyi6de1KJjLmfsuXXE+Ok6/r3VNiaa2Fzul9QbUAyurpXFsBCA0ytXODckx7pS4v/MG0xqO/oibjZwKsKrWrrEkQQYK0CKooCtEJCo5fWJOjBLJ8wG/omOlt3gENxAKb0q5wifg2BRUGqLRjOqxuow8tc4ZAHb9ijq1WMaGwSI+ypUtTr1T/VBWpS+BO2eQAVhfjQUgWeXmN+w4UZTl0uwII4zIhBcVIkNdoDRjEklMUgdI1bwCQpkVyX0Wsd4cvqBsEsaBgcAuK67XB7Q4bFYVbKXFwdpkQYEzCrqLNNHTTmBG28TmPWJV+o3aOySqVXue5rC0Bg/7czlVbeGajfBBAg6t49JnlD1BmutpnR5JLhucnCJfw9bVNbA7aQsq9NpxIn9VfSqpdTzGCWgjYgYlc+jaOgtNM+JqnxPnef4TVpe7tFzK/TmkcD1XqqtPgpOtahXUx4uv0du7SZTdj0MtExM8nK9ZasY1pBElGawLYA+FfKmRyKPSRGyM9GaeF2KTICpwU8q04T+hA8JG46BGy9SwkIw6dwFZ3UsleCr2NRvqEuKxGCIX0KtSadwuR1DplMjJAPqtz/oxeP48zSI24KOqQfqtbzpT2GW5H3ykDUMwZB9V12MYYZn+y3jOUFMgAHumjRGdJkcFQKMmmZZO69H0vrcgNdgrlVdhAzyl309RxghZ6kqy49N1FxcWOA1NG7Rurt+nueS/NPj7C5Nh1BzMO4XpLS+DxuuVlblla0KIY3SPlXC0DUJCy0ANRQo1WSqBhBiVfjBREE09lFTG9v5UVTB0GnQwO/MAJ/urNPMjB2WwVwsNMW0QPU9yiJPuihRrUAgqwVlVrQ7S1pcQJMRie5KKlUDhMxxB3B7INFnWtmO/M2YWHUXmabAS0PJBdzgTA90HT5FR7NRc0AOBOSJxBKG+zVWqymySQ1o+4CCz6gyrIYcjcEEH3grDq9FxDC0atLpIG5EESPUTKz6bbHxPELS0BpAnBJP+EPen3tQeEtihagwNqEQpAcJgFA6Bk7d+FQre0nFvlV2tsQ3zbpoIlAqaSoUk0Asry50aQBqc4wAhawr0ZC59S3qa3O0B4cI9l1barrkEaXN3H9EHUpDJE75jeEnsv4C3sv8AjDXgFI3v4ea/bKf6WZLoJLfXun9lqdWDwV30R9P8v0KwbVI3Eendeop1y9xJOdUaUXUujAiQF057m453n7HniZE/oqogK61o5m0kdlVJw9iunplo6iOfhZsquYZC1hQAYS5SH7brJ5XSo34K84aWUdNxC53lqdPV06gKXvammOy49G8ITv8ArA4QcrPi15SnbhjA1paZJWrBhJ2rGDZdAEFZnONbqmtVrRrFFpkTRKIBRpwosNI4gAk4AySufc3IcWZc2mZk5E9oPZO3NLWxzdpCxbSe4t1hoDc7zOIwEMYt1CoTROtseaTyNoKzNMhxL2FxORpyJK6MRgAAeigKHpzy5jWaKvmJzGSQONk5Y06YbNMCDmd59yUpceJTqOexniB0TBEiMfRa9Kouaw6hBc4u09p4QlpshQKIXGAgIhTSlqNUvmBhvKZpOkKGISgr0mvaWuAc07giQYM5CMlQBUUQorKiCJbqVIFofOksyD/CYlVVYHNLTsRCBK0fpdLgZqbH2G0J8JW2siCC5+oN/KI/dOA5UPggIQFq5F9cudWNMP8ADDWzMZMpvo9dz2HUZhxGrvHK1mJLrYW7dWrSJ7rcO7qoVA8KYrj3t1ScSNLiBguAwEhe9LESMjcELpUulvaSGuGgmc7iV1BRAaG9lude2c/rxD6bm+ytlYc4XprzpwIMLj1bCOIK3OmbyXaQeVPhE60I2WPmC1rLUNnOyoFU2oCtmNCuaKBPst6N24LMQqIzhTxNUOvVC5wBDQ0xkbqKqnT2POojJ7EhRXDI9Y18q9Sii4Y74gCsKKIYElXCtRQxQVEqKKmKlWSoophhY2vAMA7hMtbEAKKKCyqUUVsRJVqKKCoQqlEBNcrDlFEGF1YU6sF7ZI2Ox9pTFOi1rQ1ogBWoqfEKGVFEEQlyiiIFxVOg7hRRBi+1BSVWy+Mn9yAoot81XOrWsJdzI2UUW3OwHikLelWncKKLUZMU39lFFFp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2392363"/>
            <a:ext cx="7600950" cy="499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6084" name="Picture 4" descr="http://mycota-crcc.mnhn.fr/image/ImageMicroscope/AspergillusFumigatus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572132" y="285728"/>
            <a:ext cx="20002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         TA : </a:t>
            </a:r>
          </a:p>
          <a:p>
            <a:r>
              <a:rPr lang="fr-FR" sz="2400" dirty="0" smtClean="0"/>
              <a:t>en colonne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72198" y="2714620"/>
            <a:ext cx="267060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    </a:t>
            </a:r>
            <a:r>
              <a:rPr lang="fr-FR" sz="2400" b="1" dirty="0" err="1" smtClean="0"/>
              <a:t>Conidiophore</a:t>
            </a:r>
            <a:r>
              <a:rPr lang="fr-FR" sz="2400" dirty="0" smtClean="0"/>
              <a:t> : </a:t>
            </a:r>
          </a:p>
          <a:p>
            <a:r>
              <a:rPr lang="fr-FR" sz="2400" dirty="0" smtClean="0"/>
              <a:t>300 µm</a:t>
            </a:r>
          </a:p>
          <a:p>
            <a:r>
              <a:rPr lang="fr-FR" sz="2400" dirty="0"/>
              <a:t>E</a:t>
            </a:r>
            <a:r>
              <a:rPr lang="fr-FR" sz="2400" dirty="0" smtClean="0"/>
              <a:t>vasement terminal</a:t>
            </a:r>
          </a:p>
          <a:p>
            <a:r>
              <a:rPr lang="fr-FR" sz="2400" dirty="0" smtClean="0"/>
              <a:t>Lisse, incolore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705238" y="1500174"/>
            <a:ext cx="343876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            Vésicule </a:t>
            </a:r>
            <a:r>
              <a:rPr lang="fr-FR" sz="2400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hémisphérique, </a:t>
            </a:r>
            <a:r>
              <a:rPr lang="fr-FR" sz="2400" dirty="0" smtClean="0">
                <a:solidFill>
                  <a:prstClr val="black"/>
                </a:solidFill>
              </a:rPr>
              <a:t>unisériée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4282" y="214290"/>
            <a:ext cx="324787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400" b="1" dirty="0" smtClean="0">
                <a:solidFill>
                  <a:prstClr val="black"/>
                </a:solidFill>
              </a:rPr>
              <a:t>        Conidies :</a:t>
            </a:r>
          </a:p>
          <a:p>
            <a:pPr lvl="0"/>
            <a:r>
              <a:rPr lang="fr-FR" sz="2400" dirty="0" smtClean="0">
                <a:solidFill>
                  <a:prstClr val="black"/>
                </a:solidFill>
              </a:rPr>
              <a:t>3µm</a:t>
            </a:r>
            <a:r>
              <a:rPr lang="fr-FR" sz="2400" dirty="0">
                <a:solidFill>
                  <a:prstClr val="black"/>
                </a:solidFill>
              </a:rPr>
              <a:t>, rondes, </a:t>
            </a:r>
            <a:r>
              <a:rPr lang="fr-FR" sz="2400" dirty="0" err="1" smtClean="0">
                <a:solidFill>
                  <a:prstClr val="black"/>
                </a:solidFill>
              </a:rPr>
              <a:t>échinulées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357422" y="6000768"/>
            <a:ext cx="253806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b="1" i="1" dirty="0" err="1" smtClean="0"/>
              <a:t>A.fumigatus</a:t>
            </a:r>
            <a:endParaRPr lang="fr-FR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spergillus fumigatus - Conidiofo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072066" y="5786454"/>
            <a:ext cx="253806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600" b="1" i="1" dirty="0" err="1" smtClean="0"/>
              <a:t>A.fumigatus</a:t>
            </a:r>
            <a:endParaRPr lang="fr-FR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Aspergillus nidulans</a:t>
            </a: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fr-FR" sz="3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3010" name="Picture 2" descr="Aspergillus nidul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" y="61912"/>
            <a:ext cx="9115425" cy="679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Aspergillus niger</a:t>
            </a:r>
            <a:endParaRPr kumimoji="0" lang="fr-F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fr-FR" sz="29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9938" name="Picture 2" descr="Aspergillus n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" y="61913"/>
            <a:ext cx="9115425" cy="679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9" descr="figur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2643206" cy="3028950"/>
          </a:xfrm>
          <a:prstGeom prst="rect">
            <a:avLst/>
          </a:prstGeom>
        </p:spPr>
      </p:pic>
      <p:pic>
        <p:nvPicPr>
          <p:cNvPr id="3" name="Espace réservé du contenu 11" descr="5-5b19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8605"/>
            <a:ext cx="2466964" cy="30003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3240" y="3357562"/>
            <a:ext cx="2276392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i="1" dirty="0" err="1" smtClean="0"/>
              <a:t>A.fumigatus</a:t>
            </a:r>
            <a:endParaRPr lang="fr-FR" sz="3200" dirty="0"/>
          </a:p>
        </p:txBody>
      </p:sp>
      <p:pic>
        <p:nvPicPr>
          <p:cNvPr id="44034" name="Picture 2" descr="http://www.geniebio.ac-aix-marseille.fr/zimages/IMG/jpg/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8604"/>
            <a:ext cx="2714644" cy="2928958"/>
          </a:xfrm>
          <a:prstGeom prst="rect">
            <a:avLst/>
          </a:prstGeom>
          <a:noFill/>
        </p:spPr>
      </p:pic>
      <p:pic>
        <p:nvPicPr>
          <p:cNvPr id="44036" name="Picture 4" descr="http://www.geniebio.ac-aix-marseille.fr/zimages/local/cache-vignettes/L450xH414/flav_03-6d16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2643174" cy="264320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85720" y="6357958"/>
            <a:ext cx="15630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i="1" dirty="0" err="1" smtClean="0"/>
              <a:t>A.flavus</a:t>
            </a:r>
            <a:endParaRPr lang="fr-FR" sz="3200" b="1" i="1" dirty="0"/>
          </a:p>
        </p:txBody>
      </p:sp>
      <p:sp>
        <p:nvSpPr>
          <p:cNvPr id="44038" name="AutoShape 6" descr="data:image/jpeg;base64,/9j/4AAQSkZJRgABAQAAAQABAAD/2wCEAAkGBhQSERUUExQWFRUWGB0aGBgYGBocHhohIB0cGxscGSAYHCYeGhokHBwXHy8gJCcpLCwtFh8xNTAqNSYrLCkBCQoKDgwOGg8PGikkHCQpLCkpKSwpKSksLCksLCwpLCwpKSwsLCwsLCwsLCwpLCkpKSwsKSwsKSwsKSwsKSkpLP/AABEIAOEA4QMBIgACEQEDEQH/xAAcAAACAwEBAQEAAAAAAAAAAAAEBQADBgIBBwj/xABIEAACAQMCAwYDBAUKBAUFAAABAgMABBESIQUxQQYTIlFhcTKBkRShsfAjQlLB0RUWMzRTYnJzsuEHgpLxJDV0otJFVIOzwv/EABgBAAMBAQAAAAAAAAAAAAAAAAABAgME/8QAIREBAQEAAwACAwEBAQAAAAAAAAERAiExEkEDUWFxMkL/2gAMAwEAAhEDEQA/AKbe6Bn0uevMmtU5OldOHQ+Jc7gke5xnlWP4RaF7ovkYBwwxz36U/l4MTLJG0zp3EiTxaAMkHOQDn4DsDtkVn9sXJcqGJ9CPlkfh+FKbu4dsJ+11FN7oM7ZxzPLyq6Hh6gZYjHnT0BeG8Nxg5z5mrZHyxAyBnHnV0t4pGlCFQcz+6uo+KpH4SwGc6Bjy6n89KYx5Bw1RkuSdP6vn8/KiBbZcBdiFyufr8/es9e95rYG5BL4JZdh5hRzOeldPxhu+t5FUqdGHUtkKORYfnrSIx4oskJErYIY7YO2a6mQyoG04PXnn+FU8G4tmXTKhKuSELfjj88qKumjD5QnxdDzz78sVRVXuQo8qsLqM5qMmk7+X5/7VJbTYk49Pz1oxKicciCdiNhnfJwBz51dfoI8h0y2cOD0+h9aFER0nI2/Jpjaxhtz5ZJO5PqaKZHdRgq2CYl5YGcnPSldzKVnRAXZsY6+Qx8hWmjnErNGAAAeZ/O9JJbSZLl5UBcKAMkClhNXdr4EXltXodolbAzpTvH6ELnGdz6Ghr3i4hhRpQO8O+D+qP40jSeS7c6jiJl05zjI54PpVzzslk3FI7iEnQzKpOc53xtgfdWUvbyIz+OPSe7OjwkkDfbJP/avpUNuiAKAAuOnKll/w6NpQSFYqOeAMfPrRmgn7IwB4CBDckMSFKmTG4KnC6t85xmlz2+bBQI5mdlChpNbhGEulcLqPLlsK3885YxhSFUFdhtjcYFZm14lCFCxkZa6PhHTU+R6jlmqylrrtHcW0SpDLE00iDDyGEgZ5qd/2Rtq54FAStYy7t3OhY8+KVw7OSCD/AIQNsCir21fvJCwLM7E6j5b8s9KMN4FeD/w+qOMjUABqYY6E9M71Pwi5Sf7VbTlQHQsg8Pdvkj3GdxXKWcjFm+0CNFxso326H8imj20MiqJrZJMGRiyHTIC2dCnAAKqMfSlMfAhHBERI5DMe8jwfAByJPWnnWHoN5DcSYO6IefRj5/WrJOHuW2yB8/P507togq8sDp+fpXUjHoOdVBSv+Sz6/X/apTLU3lXtMsDcIZvtRAG2oEeh35fWtXfwHIHVeRHMeh8xWd4E4SYagc5+7nWpuoHcllAO4znkBnfJHXFcv20D2tsWYDSfEM7D9/L6Ug4rxuTvhAqZBJ3x5VdLxuMXNxJA8pL6dQJJVAMY0A+gGM4IyedcS38cE6yOMsTgISOvr509pLLbg7FcfnzwKnaWARovdxtgAqdY3yR6dM7ZpzKfEBnAzk4/aPTI6cz7Yr3uGncrnxFcKMZB/h1xRKbM8J4MrhXLBiV1t/dK9B9KXcIt0Eb3Uz4bxBR6Z5Y8yaWz2119olt4x3bJkg52PPl6YzXdpxowvFbyICy4ABGTqP62Pnmp3sY0nZ3MiF20pMxJWPOSgBzk9eWPrTeyi1IdTBiGJyB+dqTwdlLiW8MzAQq6+NsnOM8tvhzywK2BtII9KawMbAD7875NXO/CtLX3xmh8MWoltDBmWRGChi2GyygME8Q5gknYUI0g1ENqXSRqyCp5ZAIPmKtNUz8VPerFHEXZunt1NGW+Wz0bOGXyqQ2YZ9cTGN/1T1/JqpuENDL3k0uGY5I5sfU0tSp4sqwMHJ0IgJZue5xtSuw/4jLGoQRtI8jHSSNvTb99G9pr+O7uxEQPsiRguRzz1J9qM4J2UhuEDhVEMZJQbAsByLemN8UefRlvFpXu2AK6iTvtt7DzpjwuF9BSSPTp+HG1NTKkfhjXHry/71yrls5OB1qsLQBiI3+6uV3P+1M/swkGUOfM1RPEsahmwPM0y1VDHgM7ZCqrNn2UkfeBWZHDhEbYoA/ijyRzGAWZvbGaa3nH+8ilKrnSCqrjZtRCb/Wlts2hzKz93GsZ1IgIOWIQBickZGeWM8s09BkvFZG0qy+HocfOreOXDgaYl3xn1rp7mP7P5Kp8BJOT1PM8smjLe7Hdal3YrsfuNVgZZ4riPGSADzxzHnmnUAmWMqHQxsCDlQTv60uurSSVydWBttnI/hTQSaVwdtqStCLbgAD2/P3V4SBtiunYYzXLP50DXneDyqV5rFSgbTKR4kga4KM3dgAKg3Yk4+mevpXDdq43sZoJRJGgXU0mrSWUsPhI36afPajLmYxpGAG1S5jjAUED9UltjzJ2HuelT7JDcK9sVLhJAszFANTZK5U/sjDYA9K5dz1sC7O8IjHCyY9LP3hL43ZV/VVjzOBg7+dZa84U5mWTVuNkLbqCQQxI6nfn6U+4nwmHh0jm3nYibnHqO2dlDDqpAOOu1dcZ7LCa3RTI0Ui88fInfP5zT8H8Ok4eUhjBxpVQFAOc4658/eurWTLIdRBRgwx18h7VTZ2brGq5JUKPFqzq6Z2PnRNnAFbUxwqDWxPQLvn8+VE6hYwnaJivFHkDHwKSyjqRk7/hTzsp2TWQ/bJcGRuR9+QHl79KQ3kbXIzGv6S9fSnnoXd29Adt+W9bu24VJGI1RsIpHPrv0FR7VAu33bRrcLbwrlzhV8yTtmgLzsFMLV55bjQ4j1bbjURsPXBxvS3/AIjWclvdQ3Dg6VcdD12Jr6Tw2QTGOZWWSHusMu3hOxzg7Yre3LkZyb6+W9mLxzKLOeMJMkDBTB4e9bUNDynG+P4mtvxJTqLMdTPjUSc8gBgHHKsf264gLvjFsLQmOWMESsdttQKjHXbPpyrbcXjyfYDfHPzqvtNge0uO6DTHfQMr13pLbTtJjUQ0s2Xdyd0QEg4B89htyANOLuwLQOvLYHJ/GlnY1Y7iXTJCQYiyRyq7bg89jt1NLyWxNgS+7Gm8e3t4MqqM0lzIHGoHbSD57e9XQ3b21zJaq3gDbEbjHlj6j51sbTsxBaXEl3rwNOnBPOsYcXF8JP2m2H4VfH307MhvPE5YYHPlQfG7oRx93kA/rMabcVnaGTJ2UbKemflSHi8UckZMpDEjUBvv6mlL0KreciAtG7YHPTyb2q+KbvYghTJ0nIPNfaheHNmE6dkA8KDp6+poa04xGqMVZsj4s51fdS0hls0draHvHBdpF0L+yNzv8wD8q5uWEtpI8aeOWTByP1V3GPv+tAXsiSrHq8ClgwBG50g861drDHHaRCMg82b95quJFUXDEkh0OcNtsOldz3yQlYBuCef7qulhJ3XHPf15436b4335V09ip8RIJxkmqEUGRt9PLzoHiVz3alyM+lMYRtnGB0qqdQ4wwyOlLDLuHT98gfGPSiWj6VekYUYXl7VR345Uzivu6lW6qlB60NpxANOp7xWZYg6qQc4IGk7gY8UmceQFDcRv9LxmSRwpYatBJfSHXcDmNiQW8jtS2waZEeJlMl0rKBIukoEBziRtyFA5AHfIwNqLuAkDKHPfzyfEN8v0AAzhI16E7Dc4NcjTeksuHsbmYyo8rW8sIjLsqmTXq0GdQunKqQc7EAjO9XfbHUzCRgsylxgk/FtoVCM4Urk5IpZNw3KhC2WY5OCcsx5nPM42Az0UcqYrw5YQqZwc7k7nmCdz1qjckMs5XKsdSnVGpCsG3fflpC5z6gbCl3aq7ykdqD4ZB3k7DmIlICr6a329lNPo+HYOjURnGB0323HuazN7bvdNO0eNU0qwQ56KpMSt6gYlmP8AiqbcETs5fo073BbT3KGGEdM4Bk3/ALuAvyprd8ZkZ0BRxpzuduXUDypdw+zt40OiMllVYkyc5xnLEdCxyzerGurQyxKojxLLgt4t2A67fWiQrRwvn4nFLA40uh3LjC6R6+u2KD4f/wANruESpFcjBA8GTk58vTGat4q0yXguCqrHGAkqL4Vyw1AsTtiiuFWAl4g84aRV7tcFW2xggDHU5JHyFX8iwn7L9kvsi98yrNK0hR2dtwNwNIDZPi5k9M1ooYjHJcP3zSwu+pQ3wxYYhVXGWJYsAAABgUVecXQJn7Ixt1Ukyd6NZCtpOFzk7mvOJ8ctLWyaXZo3XIDAHVndVwefn7irif6svb23iiYyu51lVyNOCGyQUJ2ZeY884FIrvsOluLiW3kcnwlVjPMg7698BQAPvrM9kuzN3xbVcGQwQ5xGEAXIGwAAGAo6bdKtSSXh1y1tdGSQsFMLqwUA58WvmG6bnzNOfylb+znj/AA6aDu43cyl986jpOT0HmOVHrwwww94pzK2w25e1XcTvXuNMzACKJdKjGNUgALnbOVGrSMdVNX2HES8YjZf0jkafTPKn7NpZPojmklnULlnbVp077ewobid5axSLBdklhHrHdYfA5KCQCWYnmByyKIuuKSd5dQ2QzLpVftPNVG5l5ZIOARkdRikiSxRoLaIqgYSxCeQFnDxsJIimn4WYkgYJGMfNCYY2XElNr3ptriCItozqXLELkHS3jA2O48qnZqK1MJy6alZtmbmTkjJO4PMeWaz0l9eaYW73eR4wGk3VA6E4OdhjRJnJyATXsE6W8IeePSWSURzKDql7x20sV/ZDAuBtkN7VOlDy/wCBa0B1YyRuTkc+nyp1wq+LFojgJGMH1rLK5e4DN3i2946rDKxCKgAyoZdzjC8xj4uZrQ8WtGkZFjBRXOCPPHXbnVwOrfjHed5HGoOORzVXDLB0zqOpdOc7/T8+VMYuGR26kpuzL4j1OP4Z++qluGWPxPjB+DkTWn0ITxXs7SkEeAdKYRjLEY5VZaXYcElQvlXUbAnNMBnJG2ff60LFcanK6ds4zRc6+KqQ4BzjepC77KteVx3vr91SgHcsUjCUvIsI1agxwATjOABjp58zXsVksU0iqXclUdmk+LJHL0HpQUNxLGuu8spHUgfpoj3nhA0r4PiUYAbbP30xsuJx3GXhmExIw241DGQAVPiBHtXJI3vXq2CAK2vGMUv4rw955BIrYA6Z2op7yFZhHdXEcCAagJHCF/PGSMCr+JcRSXQLTRKnUxSK4G4AAKk7kb/KqIHxjVbW0k8kgaVFxGOupiEjH/WVPypZ2VtdU9vCDhVRySp5YQxg59S+3rml10VnvXBBEVudADHIMuPHIfVAcA9CT5Vo+yqKiNORhpn1L00xJ4YVAHTAZ/ds1Fm3FeQg7VxLZSu6ygqCAB+tk/cev0pqOGxSRxzLLplKeBlUbhxyP3007QcDt7tkhfBZ1BGkeI435nbrWcm7M3DSag0lskaNhXILEhSAR5D1p2lJaX3PGpPsD95rmlZmU5GRlThQRyOwH1pxw1J+4aREaWRQpcRlFRDgEjUzAFh1CggE4zzrH2XF54rJgIwsUBYF2O7NISAR1OkEnPtX0js5LosLdUypn5DONO5AyPIDGfOiejZhFaBZZwi4tpwyyFLlchoty/clC0b+LGSD9KA7dcOS4ldA2m1SXUxA2XJyeu2envRnF5e8F0IyFawmXSTjVqyqu3LbWjOuOuFJ3UU0HCLcS2Fuz95DIZ5dXSRowNBc53CqSQOW4raVH9H8L7a2EMOm3OoxIMruNA5DY8/cA7mvlVnetf3qiWV3KsroHGpmLOMRZGyDGNuW1bPtYtrDxKxyUEQWYSHGTo0n4wo3GrGPKnvD0t7FE1xxNIHJVwBuNsMSM5PxAA8hjkSad66hWXw3vIhGBGQN8k4GAM4IAA2xsPvpXJw/ukuLjumlcAYjB05BODgnYbV5NxgOwYb5IoHtBO8tvKjM+jTl1jXLHByNPkdudUgiudMRaCyLyGQ50Rkao2C7JMuzMee+cDNAxWyyWzLJ+gkaZAokGBE6frKwGyEEqzeePKq17NusqSRSSwl4sR64JNaKARnKr4s49OYNAdquNStFLbTEZTQSxbBxkatubMRzzvv6Vny/ipNoefiKyuy9/JJGZNKEqRENSaXJHofFqxyB86Nj4wrSS3LuHkRytrBkMmjdSxTGWAQbKCOnrSe2hjcGRHYaTgqp8IONio54I6Hnmn3YLhqN9oUwmfB7qMMcKuVBZvfAUbdKz43arlxx1YA3scplMr+ApGo3WM8gzhOgHJeQwPKtaeEGygiDTNO6jxSnkAc7b+mBvQ3Z9vssjRW6gDHi6/j1ppfXpkJV9weldMjMmtb9pJtce6gY0nqetG8QnQ6QVGSN6useGoi52XHKgZL+NSwUhiPM/jVeh7LpTlncHoTt1JwNgPM1aspESx7YVi2fPPKqbpPFLoEspMXdLJbS6AdZDMcMemMdetVcQmZFdl73uQyhNSqZfEDuykbLkNv7UWnn2veUZ6CqpAP1jgfn92fpVKiUyLoukCh8y95HjwDHwYHP4thvn0ol7Rpl1x3GUzjJXY46+hxQRf8AbYv2/wD2mpVH801/tl/6TUp4DBOPcS0gi3laFf11AbYenxD/AGphb21rfAsVjadTzBaGYfgTWyupu4jjKPkNyVhhsfjj+NKOKcPhuB+mjV2HwuPC49mXeuCcd/n+N5SDifA7WCMtIFibrK75b21yfgKW8N4TaySLMksLIiEt3bhZNQ1ENriYEb6Tk8tOMHNPYbHup4yxaYE4jaTDd0TseY3BGK4v+CWc80qBYBOMqSqoCSRyIxhjSy7lXsfP7qe4EAZJ9ffncsisQ0pOo6gA2Qpzkk8q1cfbGWJEAsFmbCojwyNoUDYF43XKbZPMjfnS/gvZ+J1tiEiJDRfq9w+8bjGuPn+k0jJG5PSieDThXMRNzb5OELuGVv8ACxwPkaUo5O5r/isrrIe4j05CsDso+6hrLtBJMJDJJrMZ0s/w5OSMKMnOcU74n2KUOTNLMxyNAYg95nnpAHgA5VZxTs1FDGmvSC2X0qMBcD9Y5OT7VffiNZnjFos0Tq4wxAZE5ZIPNseh5dac9l+0Kwd2kquYkbClVLlAOkqDxEeUi52GGXbUTbC1itov0A7zUWJb4irHxEM0mAMbcs8q5upGg+z3DuutXdWVhoGjTjwADGRnn1quPHCvKq+A8K+0w3kgcIbm9BYkMvhUgoRqAJGee3U0y43dWqoIe7DiJsLjI0EoyMy43GSenlWev7C4a4l0yp3M0av3sbZdUbLKCp5cj060VNfC3ntdMXeJcJjD+JkkDDVI45lVQ507btzrWftOzwfwbg1st06BDNjIklmbU7kfCqbBVQHfSo6DOao4twbvjscDf5CmErzay6XDsx05LRx4JySDpxgDphd8dc71baXPeozFNLRsY5kGSFYAMCh/s3Qq6+jY6VUpXsFwexi06BzHU0XxHhgnieLWyBl0llOGHtXrWirkg4CnfHQ+R8uVeR5ZsjlTSBXsvFBHl7m8lkVCArTEBvoR7YpZwCw4fM9wBbFhpCq86eNWwQ48XIeR9ab96zzeYHSmUkiknKgE8/lR0NfMLrghtpHt+aFC8L9dIIDK3myEjfyYU1/4f8QOJUAz+nZmI8mjXSfbwt9Kt7aWJMSyuTpjlAIH7Eg7tt/LPdn5Up/4c8Qb7WyYwGiKgHr3bBse+l3+lYfH489a27xau4sZEuAynYj0/Jol1y+T1517LMc+x5+XvQ7XHixzzXSxTjqN3WdWhfM+VZ6HhbNHqiBkLHn99Ou0PBpOJDu0YJBDglvM5AxT/hvBWt4hFFuo6nr50aGQs7udMIQF6dOvz8zTu170pliFBcIWB3I3LHfoFwc1Rxzg0xkU6Tnc45cgcfeRS7tBxR7K2iLDWzM/hzzGdBH56VVCcbWOWMQW7Ye6YBXztoHNh/d2JJpnwWbTZmNmDBTpTHkPDn1yd6xFpe97LHHGiRhQoXc5AzhlA8jmttfWhgOjAGeQHIe1KXQoyvrUqnS9SjQ2ckB1BnZnKjSueg8vflXoSg+H9plnzlToXGWHntR0d7CxIWQeudq5GuqvswZgDy51xxKCBIyzxoAvUqNWfPzz86OEekhs+HofMfurM9up08ORMyqy6u7QNpyAdxq1NhSCdIOMjqaZ++Mn2lD2kE9vBIFQTuAHIYKqlZEZSd1+IbDqKbcM7fQwOsMyMraAxJwUY6QSsZbYEscam28qAtoXjd5sFlnQxqsiECbJCGVM7xrgqCWHw6jtsKaHsldhylvdRuWBBWWBSpJ+IRnf9H+znfGKx+O1e0V2UgRbZ+5cpK7lwkh1gKV8gf0ZJO4U5OKL41PJPw+RQipcrshYho3B5hG5bgYwwDCgeG2UHDD3/E9McsrbdwrBAAOTBdj02qtEaV2dxIY2ycJGTGu/h7xefiHv51pJYj6xXHxiOK3WG6tirJ4wqkLqPMNkbsM5981LKJ+I3kMpjdIIiO7jTwjHVnY7DfOOp5U9tb5IkAKrcKOSt3ZZfIKXzqHvg+9eXXFpbiBniZBEhAaMZRl3GfDjIYHJ38uZqt1M44acRs49fdFEMznQDnV4V1FVLNvgHOVA22ztSj+WHzrk0aozKrlcErHIVxK2ASuhkj14JwrE8l29MohZ2s8sqoG8eW1E/Hu2+4NLVtjHewwpOwW7VXiLAh107MrlRgghPCOu+edVJh7vZ1LG0oOzthlwRk6hg4ZcHBHXI2IpJw/jDvfhQsndFwe8i2ifuU0HPQrqJTPI6PSmfEOyYa4jkhSOO2BJnizKBJz+FEcJhh0wAPuotpByChQoChFACqOigLgAD261RYGvIUTvCq41sGbfmcnGPqfrVyoYlkDDBCg4/wAW4rieLIwevOuOL3JCYLZeTGT7bCqKxzwpAATnJO9D3cbMc59/3+9e29g6IPM13y+vWmlXcWyzRNC5wJFKk+WRgH5HB+VYXh/Evs7RTsu8En6VRzxh4rj54LMPYVuXTfOfpWR4/ZBLmQH4J171fmNEo+TqDjylFZfk/bXh+mwu00k/LfoQdwR6EYPzri2jGrPzpd2Wue9s9DbyWp7l9+ajeNvmmF90NErPo3J6j8a143WVmU84NEFthjbXICd87g9frWh0b6cgEAmkXDhhFAGQJP4+fyomazVpO9dijZ2Odj7UUgPEuKfpMMTqHTqAAT9dvPrWGvO16Mv6WEuIjpU45vuT9WwPrWm7Yd+zRyRAKqZZySAXx4RgHnliv0NIeHK1yEtpNCrGrO7r+0BpGfMszMf+WjQJ4Bw6121b3GrOoch0wPTP4UzvLgNqlc7KMD5cqzkVj/4lBEQTnBI64rRTGF2a2cnUefz9aqQtZX+eDeX3VKN/mnbedSqwa2XZuALCHdQoGQUB2ODzPWk1zwiWe4YppjQHIGRuK6j4pLFEEWJn1Zz5+9UcE4t3Rku543CIcKu+5H7q4Z1F6dces5UiT4iW2VB9MtjfTQHEuzEzTJL9rMM0ndo8K6TqCkEadeyNtk7nJ55onsz2oa9uWvUGYUUp3ags5boVHU455r2SBry6jkmURpG2t0kDI2kbBj75+VXZsxcrrh/ZZLZ5WtpJDIfA3esXMA3LsnJQW2UAbfSiuGcOMJneEyh8lhkrpIxuoA6jpXHDc6JHlYKrlxbCNs4AYltfmW2552ND3184SQx52Vj92KcmdDQNmjXcyXF1KzrGSBbOoKMf1WPTIPX0rQ3PFGPPA/22/PtWet7oJsVwQAPbzPzO9eXF2W5VUhDLiKN/EPAx6r19xy+6l8LaSY5F1RkH9JHs6+hAP4bHyq63tWb3q5+COfMHoRRy46qB+F8VYKobMi52OwbGTgN0Jx5Y9qY3HbmG2iTFs0jRnCEgEjUeQPQ742ryHs07MDnS5Gz/APzHJkzzzvWO4sZVkEQUpMrESxhueD8UZ5EEVN2Fa0lj2/aWZnMLo6ggREYwehI8vWm9nxB2h7+6RUdiSq+Y6cqzUd/MWdo2iuMjSY5yEmXbcZwDkUx4HBbXKI8he1mTK9xIxwT5gNzG/MU5S1fwS4Gma6cnRnwqfMVXwv8A8UxmYYA5CiEkt5Ijawk5jJZ+mcnJqxQqKFQHGMVYXzzAjntyFBOQT6iiI86kOM6WBweRqm4yHZ23LHJ6D5elUTgxZ59PvpP2ytR3EUvSGUav8EoEbH2DiA+2aZXd6ykY3qOBMjxSD9HIrI/swIyPUbN8qmzYc6rNdkyE4gU/VuYCvoXiw49zoD/StGIyjOukOCQdxyxsflWBn72IYZgt1aSHG+5eM/eHGPk9fQob0t3dxERiWIMufJl/cdveo/Ff/P6Pn7rMcV4k0kjRoZoHdRr0HUNYGxUcghwKa3FzOEhdnSbkulNuQwSfz0oLikLi6j0EjvEOrbBONsA/qkirJOGRv4kHdZYKkevJHINqI5knJrWVknFriebWDKojhAO3PGlWwPNsnGPWhbfs1KjlUOGLapRkHSqjaMkc2yWLY2yxG+KWNZmXTpfAln2GrfBlL/URqpx7U84R2i7iJkC+Jidm23O5zncmiAI3FWW6TuYWCJtqI3PmafzQp35mxh2AyD0oCXil4gQd0oRt8+mfwoq6uggaR+Q3IFXCxVv5fhUpV/PSD9lvoalAPuM9lLyUzTQy6eShQxGx+Lnkbch6U8suyshUanARcYB3DHrz86UcQvFTTE7OwLZZlYrpPTlW0vbV5UUxtkhdyDzrj+18SpuGdyHZD3WMkd2Au/tjB+lI+zlnNNK8zzSZKFMkjkTuMEY6Dyp5Ne9/pt9S5A8WKONqIVCcq0lWVydno3OSo2Bxgn8iqoLHuNgp8X94b/Wm0Wc+lcz8MLSA954QPSi0F0fDQ5OUI8wcfuphZdm0JprEVjXPxbURaXQIO2KfyAWx4IoHKmItUHQVXFOqnds1yqAFmzk5235dKXdCu6C7jGKzPaHhcczxy7K6+EyDmNwQfwp/e3ANJbmXP59v4USFWems+91297GoEfi+0BQNfRCDnIYirOMcHg7tL1mZnRBHGjbciMEDz/dR95iVO7fxLke/pg1RxawSUwuWIUOq6enQCqJ1fThFD28KhmAD4/7URGo0gkYOPvpdcWUkd25U5TIAXzP1o6acknIwR5fn5U4Ai3LBiTnFWuhIBH+9Vz3JSJ306ivIUHYTSSIJXBU55fWnStEi3yd/WrootyNs42/fzryWfy3NDLJsWI2XpQKw/aDgZ/lANK+S0Ubn3GqPJ/5UX61qOyI1cPCrsbeeWMegJ71B/wBL/nFAdp7kTLa3SrgKz275/vgPGT1xqVl+dcdjX0X0sJO1zHqXc41xbnblkxn/ANtY7nP/AFp7xabiltJdyExgIYY9YOOedufXlmsx2fMSRXT3LEzKWWIEkHU2FVh541BvlTi/4jJbQ9/GfE50umnGEzg7/rbfjS3iF7bNcd+SVtnaPJIyNUQPhB5qu4DGtbZ6zwoR7Vroqr6RbbqoByXIWJcEbHSAMk8yR601kaKUMwyZN2yR94PSpFPCJS8ESP3rl3ZVBwBlUQbbAKMnH6xPlTS6ujA6MUwsoxjHL3on7KiuGTSy2zAtrKLtQl5Y6NAY6ta5I6b1RLYzwu/2Mg6hllPTr/Gu+FtIYczgd5n84rWEr+xR/wBmv0qUZqqU8DRW1navECqsyZyX55GdyPnRqcaiiiKWxMrEZx+yDt91Z+14PIluFtZP0RG2+dqC4Rww28TO4PeStp2OBjzrlkOXHnCeGSmRpSNLaiSwzyrVPcFlGST6mpc3YgjWMDJbmTQzOSfIY2qpPtUq9J8VabqgWUg1Uytnzpnpqb/AwaVcW43NG6mIeE86qlDIMnNUJqI8e9PojWbjYwD1xvVB7SY60ukty1V/yTg4LAE9OtAN14wGoS6vM7Cq0s9O29WxQjJOOXnTCiJSd6p45IyxRAf2wpnNP3YQrE8peVUOnkgPNiccs7VRx2EGW1ixnxZJ9M8/uqQNWVo5S4UM2Ns9CRz9aCMJxudzzJ60fdzeI45cqHkmyMVQULbnFDPCScch/vVok33oafiATPMkDV4Rk489qZauEGPz+fvqjiMmiIrjDOQMVZHeFjjSVOAcEYODyP0qm58dyi81QZPOmldc8GSS0a2bw94o8XVXBDI/oQwFfPoLRpGaKYtFPA4BKHBDDbUh8mB5etfS5Jsk/SsXfDVxO9deSsifNYwD9/4Vh+adb9tvxX6MuF3TT8OkSRQIo53CuSS7YwuBtg+JtPrQ3B7qaBfszRaYyNUzqobEaDU2x3wNW56miOyV4q8NtzjVoLvj9qRnLEnzCAj5nPSmFlxJLiymuHQAzOYYfRAdJb2ZtZ/5RWudYi+13wG1ihTvIguhydI8hnb7t/nQ/GbWae9ibOIVB2I9KNECxxqifCBtXM+orgE/KrQ4t7LupnkWQkttjpViQFz1PX0/PWvLqUHQFGMAZoXiD3pyLUqFQamJ/WHUfOnKF3dr5n6f71Ky/wDOqT+wf6tUp6H0TshxQSQ4RAFJ0+E/fTDjMSh4UZgMbnpS/gfBBbpGdoXbJAyCGIGSceRG/pmqHvBPckSgkpyAHn/CuWTIrDO6i76XUBkdPvqOmk/CaX2QlGpkBXfABol5ZTvzq4aS3YGc8/Whmv8AwOU+LpXk9zJyZM/KqYmLn4dJHIUwq4HJKVbvaP7oGrBFpIU+WT6V1do6xkxaTJlMauWnPiP0x99IOYlAO1Bz8PJk1nH1ogvJpfWULd4dGgbaMDz9c/SheJTXCxxm3iWRnkAfO2ldsn8acC+4lycDGapdevlRNxEASByqxY0Cs8jaYkGXPpywPNidhTAaFWk2GQv6zDOAOppbNxtFu1cRlkGVG22POvbq8mneJEzGkh8MK9Ixgs0u2ckfjV/beRzZhLdRhDgY8h60vTF3vhXUMkNuP9/WhjuAwyKJ4PJrsYywyRz61VONsU4QNxmqQsi69BAMiaCcdM52ojuup5VakQqk1xaQOHLyNrYjBPovIUJw2Qs8r/KmYHxDrg/kUHwqPEbr1zmg8d2sephk7Z/2rIXjBJb0jdmu5wozz8SgfQZrZJbsBqAJHyA5jqaxNnoW9vhODq7yTTjkutdRO554JxWX5f8Alpw9NLThgg4bar+k1SQkgx48DMPFqyNwyHGOmrNaDicCqYIAAqxQgkLyyeX3Z+tZzg/FjcraqZFjhEUIKs2AAukOxPTOCPmKbPc6ZZQ6FJNZOnUHwh3TxAkHb8a0iKtuZsVQJjkDfJzv0GwO/lz2rma7OkhVBbpmrlj0xqzkauoqkLCprlWcRyBPiIwPz1HpVoUsORBquOE5Oc4pwE32O881+n+9Sn2j1P1qU+g0csRWTvUC6lj7ltZOFUt8Y8uW/sKyNvxX7FPOZCssqRK+MtuCRg6wME4OcDJra8Y4usdnJOmgPobGfEGCjUQB54yazfDr1bvhUIjxO80gjy/hIIOpgCuCunHQ9a5/VtRYSrcWyS40FhkqTyPlnr/vSu7dkO2d6u4lw8Q266CIkQBQoO23lnpzobhd5rTUfGPPb91E6nZaJE5I351RbQEy5OMc9quVkY7V2F0g74phSZRJKzdOXT+HKqpZctgcv4UTw6yJDEKSB5fhVF5xHuE/T2+gscRgOMn3x1pw1sqYwOpPL096qnc4I/Cg+G9p4ZNpWMfTYZx8wKJnuYAneG5hEZ/WLeL2CjxE+gollDyCMsRjmTsPzypVxXiUbsRnNvbHUxUZ72UEAY8wmcDzOTVvEr49xJ3OuIMukTy4QKDzMaE6tRXIBbHxcjQHCLFmMT6CltBhl1ZBmkHwBQdzGD4ix5nFFpmfA7tBA0zBlnl2ZWyDGvSMZ+81bbuZI5F6YP4VdBKrEa3Bkc4wwGN6oEbRy/oj3ihtOdOA53JVcfEdudIg/AFZY3jP6oyT88Yr1qo4VdMyNq8EjMxdfTbA3x11E/KrcjrmrhIfP511JMq7McH9kAlztzCjfHqcVzcFiURCVLAszjmiLjOn++zEKD+qFZqElCpiKJAZHIwufm0kjNliqjBLNuSRzzijTEW3EBq3jmI3xvFn6Z25edcR8RMMmRAFV84MjhvqE2HzrgW8uQTNEmMkYR3IzuficbHyxVn8mQFcSTSuNzhAIlyefm330y0Px+5YxjvJTvyWNdvp0+nSstDasvEJmWMnV3Ug1noyYyeg+E/StcZVjj0Rovd+uXJ9/M0rv+MI9/EvwCS2CsRy/Rysc+fws1Rzm8T43t5wqEQ8MhMgBMrvBjGfAsrr5enX0p1FwKJcgbcjkk+2+cn0oDhkyXCzr8aw3cgQDokh7xTj3ZvpRUsjh+W3qKueam+mH2WILzyaT8W4bo0t3hzn4T9aPju0UFpGAA55/AUBbPFM/fOTpHwiqIZPJM+hggUKK4GqQgDY9fT61YeId4pMZOkfdWY7V8RkLx2UBxJLjWw20r+7AzSvUVxmtH30P9uv1H8alfOf5s2X/wBw35+VSo+UPG+4XwNrlI0hvBpSZklEoH6TOC6qPMjI2NOYOI29o1vCsP2dkSYxxtnAdyAi5A8Rbz6ZpUOHLEYUBYxlvtMkUmkMix4y0LdQz42HMUd2g4Yl9cIW0LAjMxmHiYsVBUb/AA49PKpkTLMO5LOS6tF+0R9y5zqQHON9jnng0NDaLBD3a74Pzr234e0caNHK7ZH6xJ9t66W8LbOPF0P8fWnPCEX08YgAQAMSPfzoC4lJGKtlt2bG1eC1J35UvDTikLtZhUkeNmfI0EAnHTes/wAbt2QwvK0zgD4DIGIbqduVaKWzicoZQW0ZxpbAIPn515a2METFo0yT0Y5AphmeF8IuJpspGugE5LNt8zjc0xPAJFfIezjZTu6Ru7fjzx603vrptOBhR+yuwPvQEEhyAf1vzvS8Pp7acPjiYP4p5ekkoXwf5Sck99z61beyu+5JJ8ydqsEPr1pbxO2uDOndY7v9YUxqu5s9Xhb05Z/jVnD7aYwvaLI6NHG7wuBsh3IyeZ5kf8xpksGDkgZP1znH76FlzJI0ccjRjQVkdMZydgi528vvoOXWY7LcUV7S0inlDXLPIQuhyyIpckll+LJCgcxgjyp/JGFGXcjUNQVYyzsMZ2GR9TgetLpuFKkSxW2VeBWWWTGWXcsYlfJ0uzHfTgIOe5Aq4yRi0ZVgAJUowBKAsRkICuDJId/QDOTuBR54VeX1nNHcLcSPoiJRQv8AdXJA1DZmJZi2Nt8UptL5EldhKcIuZSuMyPkncjOTuMdANqrveGCEiIROts2mV5JX1MmAR3eRyDMRsOn0o5+Dfa9UsZRHTQCiqCAv7WOpAzTylruHiAZRIQRzJ26dDSTh3G3lkkbRmJeTjr9TTeGMXcXdamDr4S2nBZdwGwPpiiIOwyxqFGQCce/v5VUIj/lPr4jvyAyTSy/ulLxzMMFu+ixyI8KsOXqD9a2U3ZkJIiZVMkEM5IzjcgYGc0Px7g8csduzI0YimUDA2OvWp1eZJ0EUXMOes72bg8dyqMR/QuOvNNJ5+taNeGuFzJNhcZxyovgPAMTTCMZxGpzjpkj/APmlvEeGzTXMulcxBPDk48Q339jS42YOXoVUjkYBh+jXc5O5/O9N14l3g7qCEKoGNRFVw2UaRIdDZYZYb8x5kk9aqHFTuFGgKdJ9fKqSZ2lmqaY15A5Y+25zWHvLwJccQueZVO7Q+pGPD6innHO0P2aDUDmSTZB70kj4aS8FpjMjHvpvTO6g0uXfSoyv81Zf2XqV9v8A5up+0PrUqOv0elXG4VmSaf7I8kqmPui4OpFU58PRQSCMjz3zR9rdzdfAGcyBVAwhPPO1aK44kv2oszgRLFoYnGGJPPPPAP3ms7wjjaXMWO9EIDEBiQc7nlmp+XErIaRxDUO5ZySMvq2XPpkDHWuOKcaigYDGuTyAz91DycGUf/UFBxyOB++jbZIIhmFDcPzL/EAeu4o2DCWCa9nkBUFFJ5ttgUROhR/FIZGHQcvKirp7iY4b9GvkBg+xoiO1jUbeJh5/ShOuO81Y2x7VW1xp+lWOvqPahpIaY17LMGH4UKPiBzV3dLnHXlXLWZbJXHhB36cts9KIaRXpL6cbUYbgik/abjX2KeFFTve9VQsS/GzHYnlsBzoyZcyAJ4yxGEB3BYFtJJwBspO9Bh+KRSvNlVQxiMvEwfDlwBlWXPw5zvjyOa54ZcsYEQKLa5aM4VjqKtuBJIRyGMkeWR0zVPZy3Sdo7txLHI0TKI2YY05IDemTv5bA9KaWyxxs5Z4wsY1eLAAxg6nJ3OT+T0XWlrPXXaoLKbSCOSMaSxkIyQNyyJkYLE5HfE43zvtXN5eRSppit8PpCs2ThQBkAZ2DZO7Dc03ZhPIUV49sZXICnWNSaGGdWRkjpirLuzkgtXihUKWOGY4YEczypyBmIGmlCQyd54jp2wVIHU79KecIaFLod2wDqdBQ48XTf12objPbG3tEC4Gvu/C69D1Ir5pLxySSaCXGh2PPkTuDqx5etFGX1+gOC8ECvrCqFfZhg5zk+Z5Uy45wxJEALmMBgcjb0x86AgupGjibUoJUMeWDtn60DwO8mmBeVv0TE4DAgjxf7UtsVLJD1eCI4iEg1d1nGd+ewNL+2MCC2bA3QxsAP7sqY9+o+dFydqoUOgvl/Qc/UVnO2fHNVsZExuVTHXdwcj6U7T2SL+zQf7VKQFCGNlBA5/pSATjmdm+tMr2wSKPRjJJySfOlXALkWyYkYMwiBU4A1DXKx67/ABD76VcR7X95/d9xjb0o4+JtccTl8IGdunlSpbbU4UY3wP8AvQ9zfFjz3++i+GS6XLNvoVm+gzWnkIjvEWTiUjtvBZJqIPLUBypj2EtGKteybvO7Yz5b5+gpEs2nh1xKSNU6PITnqzBVA+Varh173NpbI0bKUgB2HMnfPzFTxvdXeou7/wB/rUpH/KNv+1D/ANT/APwqUvkj5HnEevuv4mlFz/VV9/3mpUqR9kfEOZ/wU+/4N8n/AD1NSpUc/wDiE+p8V6e1JF5mpUq+Pgctz+detzHvUqUw8H9IfcVbdf0Mn+NPxqVKIbJdlP8Azaf/AD/3mmfbP+rQf+oP+k1KlBCeA8ov8pf9VJ+0fK8/yx/rWpUo+ycWf9Utv/wf/pNEdgP6vef5p/CpUpT1TM9t/wCr/L99Ze2/pLf3H+lalSqo+n0mX+iX/I/dWq4P/U4f8A/A17UrM54zEH9af/CPxrrtX/Vh/mR15Uql8vF9/wD00X+Q3+oUDxb+jX2WpUquHjOl1t8XzpvHyl/ypP8ATUqVfLwMHxX/AMptvdfxr6nxv+hj/wDTp/pNe1KX4/arl4+f1KlSq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40" name="AutoShape 8" descr="data:image/jpeg;base64,/9j/4AAQSkZJRgABAQAAAQABAAD/2wCEAAkGBhQSERUUExQWFRUWGB0aGBgYGBocHhohIB0cGxscGSAYHCYeGhokHBwXHy8gJCcpLCwtFh8xNTAqNSYrLCkBCQoKDgwOGg8PGikkHCQpLCkpKSwpKSksLCksLCwpLCwpKSwsLCwsLCwsLCwpLCkpKSwsKSwsKSwsKSwsKSkpLP/AABEIAOEA4QMBIgACEQEDEQH/xAAcAAACAwEBAQEAAAAAAAAAAAAEBQADBgIBBwj/xABIEAACAQMCAwYDBAUKBAUFAAABAgMABBESIQUxQQYTIlFhcTKBkRShsfAjQlLB0RUWMzRTYnJzsuEHgpLxJDV0otJFVIOzwv/EABgBAAMBAQAAAAAAAAAAAAAAAAABAgME/8QAIREBAQEAAwACAwEBAQAAAAAAAAERAiExEkEDUWFxMkL/2gAMAwEAAhEDEQA/AKbe6Bn0uevMmtU5OldOHQ+Jc7gke5xnlWP4RaF7ovkYBwwxz36U/l4MTLJG0zp3EiTxaAMkHOQDn4DsDtkVn9sXJcqGJ9CPlkfh+FKbu4dsJ+11FN7oM7ZxzPLyq6Hh6gZYjHnT0BeG8Nxg5z5mrZHyxAyBnHnV0t4pGlCFQcz+6uo+KpH4SwGc6Bjy6n89KYx5Bw1RkuSdP6vn8/KiBbZcBdiFyufr8/es9e95rYG5BL4JZdh5hRzOeldPxhu+t5FUqdGHUtkKORYfnrSIx4oskJErYIY7YO2a6mQyoG04PXnn+FU8G4tmXTKhKuSELfjj88qKumjD5QnxdDzz78sVRVXuQo8qsLqM5qMmk7+X5/7VJbTYk49Pz1oxKicciCdiNhnfJwBz51dfoI8h0y2cOD0+h9aFER0nI2/Jpjaxhtz5ZJO5PqaKZHdRgq2CYl5YGcnPSldzKVnRAXZsY6+Qx8hWmjnErNGAAAeZ/O9JJbSZLl5UBcKAMkClhNXdr4EXltXodolbAzpTvH6ELnGdz6Ghr3i4hhRpQO8O+D+qP40jSeS7c6jiJl05zjI54PpVzzslk3FI7iEnQzKpOc53xtgfdWUvbyIz+OPSe7OjwkkDfbJP/avpUNuiAKAAuOnKll/w6NpQSFYqOeAMfPrRmgn7IwB4CBDckMSFKmTG4KnC6t85xmlz2+bBQI5mdlChpNbhGEulcLqPLlsK3885YxhSFUFdhtjcYFZm14lCFCxkZa6PhHTU+R6jlmqylrrtHcW0SpDLE00iDDyGEgZ5qd/2Rtq54FAStYy7t3OhY8+KVw7OSCD/AIQNsCir21fvJCwLM7E6j5b8s9KMN4FeD/w+qOMjUABqYY6E9M71Pwi5Sf7VbTlQHQsg8Pdvkj3GdxXKWcjFm+0CNFxso326H8imj20MiqJrZJMGRiyHTIC2dCnAAKqMfSlMfAhHBERI5DMe8jwfAByJPWnnWHoN5DcSYO6IefRj5/WrJOHuW2yB8/P507togq8sDp+fpXUjHoOdVBSv+Sz6/X/apTLU3lXtMsDcIZvtRAG2oEeh35fWtXfwHIHVeRHMeh8xWd4E4SYagc5+7nWpuoHcllAO4znkBnfJHXFcv20D2tsWYDSfEM7D9/L6Ug4rxuTvhAqZBJ3x5VdLxuMXNxJA8pL6dQJJVAMY0A+gGM4IyedcS38cE6yOMsTgISOvr509pLLbg7FcfnzwKnaWARovdxtgAqdY3yR6dM7ZpzKfEBnAzk4/aPTI6cz7Yr3uGncrnxFcKMZB/h1xRKbM8J4MrhXLBiV1t/dK9B9KXcIt0Eb3Uz4bxBR6Z5Y8yaWz2119olt4x3bJkg52PPl6YzXdpxowvFbyICy4ABGTqP62Pnmp3sY0nZ3MiF20pMxJWPOSgBzk9eWPrTeyi1IdTBiGJyB+dqTwdlLiW8MzAQq6+NsnOM8tvhzywK2BtII9KawMbAD7875NXO/CtLX3xmh8MWoltDBmWRGChi2GyygME8Q5gknYUI0g1ENqXSRqyCp5ZAIPmKtNUz8VPerFHEXZunt1NGW+Wz0bOGXyqQ2YZ9cTGN/1T1/JqpuENDL3k0uGY5I5sfU0tSp4sqwMHJ0IgJZue5xtSuw/4jLGoQRtI8jHSSNvTb99G9pr+O7uxEQPsiRguRzz1J9qM4J2UhuEDhVEMZJQbAsByLemN8UefRlvFpXu2AK6iTvtt7DzpjwuF9BSSPTp+HG1NTKkfhjXHry/71yrls5OB1qsLQBiI3+6uV3P+1M/swkGUOfM1RPEsahmwPM0y1VDHgM7ZCqrNn2UkfeBWZHDhEbYoA/ijyRzGAWZvbGaa3nH+8ilKrnSCqrjZtRCb/Wlts2hzKz93GsZ1IgIOWIQBickZGeWM8s09BkvFZG0qy+HocfOreOXDgaYl3xn1rp7mP7P5Kp8BJOT1PM8smjLe7Hdal3YrsfuNVgZZ4riPGSADzxzHnmnUAmWMqHQxsCDlQTv60uurSSVydWBttnI/hTQSaVwdtqStCLbgAD2/P3V4SBtiunYYzXLP50DXneDyqV5rFSgbTKR4kga4KM3dgAKg3Yk4+mevpXDdq43sZoJRJGgXU0mrSWUsPhI36afPajLmYxpGAG1S5jjAUED9UltjzJ2HuelT7JDcK9sVLhJAszFANTZK5U/sjDYA9K5dz1sC7O8IjHCyY9LP3hL43ZV/VVjzOBg7+dZa84U5mWTVuNkLbqCQQxI6nfn6U+4nwmHh0jm3nYibnHqO2dlDDqpAOOu1dcZ7LCa3RTI0Ui88fInfP5zT8H8Ok4eUhjBxpVQFAOc4658/eurWTLIdRBRgwx18h7VTZ2brGq5JUKPFqzq6Z2PnRNnAFbUxwqDWxPQLvn8+VE6hYwnaJivFHkDHwKSyjqRk7/hTzsp2TWQ/bJcGRuR9+QHl79KQ3kbXIzGv6S9fSnnoXd29Adt+W9bu24VJGI1RsIpHPrv0FR7VAu33bRrcLbwrlzhV8yTtmgLzsFMLV55bjQ4j1bbjURsPXBxvS3/AIjWclvdQ3Dg6VcdD12Jr6Tw2QTGOZWWSHusMu3hOxzg7Yre3LkZyb6+W9mLxzKLOeMJMkDBTB4e9bUNDynG+P4mtvxJTqLMdTPjUSc8gBgHHKsf264gLvjFsLQmOWMESsdttQKjHXbPpyrbcXjyfYDfHPzqvtNge0uO6DTHfQMr13pLbTtJjUQ0s2Xdyd0QEg4B89htyANOLuwLQOvLYHJ/GlnY1Y7iXTJCQYiyRyq7bg89jt1NLyWxNgS+7Gm8e3t4MqqM0lzIHGoHbSD57e9XQ3b21zJaq3gDbEbjHlj6j51sbTsxBaXEl3rwNOnBPOsYcXF8JP2m2H4VfH307MhvPE5YYHPlQfG7oRx93kA/rMabcVnaGTJ2UbKemflSHi8UckZMpDEjUBvv6mlL0KreciAtG7YHPTyb2q+KbvYghTJ0nIPNfaheHNmE6dkA8KDp6+poa04xGqMVZsj4s51fdS0hls0draHvHBdpF0L+yNzv8wD8q5uWEtpI8aeOWTByP1V3GPv+tAXsiSrHq8ClgwBG50g861drDHHaRCMg82b95quJFUXDEkh0OcNtsOldz3yQlYBuCef7qulhJ3XHPf15436b4335V09ip8RIJxkmqEUGRt9PLzoHiVz3alyM+lMYRtnGB0qqdQ4wwyOlLDLuHT98gfGPSiWj6VekYUYXl7VR345Uzivu6lW6qlB60NpxANOp7xWZYg6qQc4IGk7gY8UmceQFDcRv9LxmSRwpYatBJfSHXcDmNiQW8jtS2waZEeJlMl0rKBIukoEBziRtyFA5AHfIwNqLuAkDKHPfzyfEN8v0AAzhI16E7Dc4NcjTeksuHsbmYyo8rW8sIjLsqmTXq0GdQunKqQc7EAjO9XfbHUzCRgsylxgk/FtoVCM4Urk5IpZNw3KhC2WY5OCcsx5nPM42Az0UcqYrw5YQqZwc7k7nmCdz1qjckMs5XKsdSnVGpCsG3fflpC5z6gbCl3aq7ykdqD4ZB3k7DmIlICr6a329lNPo+HYOjURnGB0323HuazN7bvdNO0eNU0qwQ56KpMSt6gYlmP8AiqbcETs5fo073BbT3KGGEdM4Bk3/ALuAvyprd8ZkZ0BRxpzuduXUDypdw+zt40OiMllVYkyc5xnLEdCxyzerGurQyxKojxLLgt4t2A67fWiQrRwvn4nFLA40uh3LjC6R6+u2KD4f/wANruESpFcjBA8GTk58vTGat4q0yXguCqrHGAkqL4Vyw1AsTtiiuFWAl4g84aRV7tcFW2xggDHU5JHyFX8iwn7L9kvsi98yrNK0hR2dtwNwNIDZPi5k9M1ooYjHJcP3zSwu+pQ3wxYYhVXGWJYsAAABgUVecXQJn7Ixt1Ukyd6NZCtpOFzk7mvOJ8ctLWyaXZo3XIDAHVndVwefn7irif6svb23iiYyu51lVyNOCGyQUJ2ZeY884FIrvsOluLiW3kcnwlVjPMg7698BQAPvrM9kuzN3xbVcGQwQ5xGEAXIGwAAGAo6bdKtSSXh1y1tdGSQsFMLqwUA58WvmG6bnzNOfylb+znj/AA6aDu43cyl986jpOT0HmOVHrwwww94pzK2w25e1XcTvXuNMzACKJdKjGNUgALnbOVGrSMdVNX2HES8YjZf0jkafTPKn7NpZPojmklnULlnbVp077ewobid5axSLBdklhHrHdYfA5KCQCWYnmByyKIuuKSd5dQ2QzLpVftPNVG5l5ZIOARkdRikiSxRoLaIqgYSxCeQFnDxsJIimn4WYkgYJGMfNCYY2XElNr3ptriCItozqXLELkHS3jA2O48qnZqK1MJy6alZtmbmTkjJO4PMeWaz0l9eaYW73eR4wGk3VA6E4OdhjRJnJyATXsE6W8IeePSWSURzKDql7x20sV/ZDAuBtkN7VOlDy/wCBa0B1YyRuTkc+nyp1wq+LFojgJGMH1rLK5e4DN3i2946rDKxCKgAyoZdzjC8xj4uZrQ8WtGkZFjBRXOCPPHXbnVwOrfjHed5HGoOORzVXDLB0zqOpdOc7/T8+VMYuGR26kpuzL4j1OP4Z++qluGWPxPjB+DkTWn0ITxXs7SkEeAdKYRjLEY5VZaXYcElQvlXUbAnNMBnJG2ff60LFcanK6ds4zRc6+KqQ4BzjepC77KteVx3vr91SgHcsUjCUvIsI1agxwATjOABjp58zXsVksU0iqXclUdmk+LJHL0HpQUNxLGuu8spHUgfpoj3nhA0r4PiUYAbbP30xsuJx3GXhmExIw241DGQAVPiBHtXJI3vXq2CAK2vGMUv4rw955BIrYA6Z2op7yFZhHdXEcCAagJHCF/PGSMCr+JcRSXQLTRKnUxSK4G4AAKk7kb/KqIHxjVbW0k8kgaVFxGOupiEjH/WVPypZ2VtdU9vCDhVRySp5YQxg59S+3rml10VnvXBBEVudADHIMuPHIfVAcA9CT5Vo+yqKiNORhpn1L00xJ4YVAHTAZ/ds1Fm3FeQg7VxLZSu6ygqCAB+tk/cev0pqOGxSRxzLLplKeBlUbhxyP3007QcDt7tkhfBZ1BGkeI435nbrWcm7M3DSag0lskaNhXILEhSAR5D1p2lJaX3PGpPsD95rmlZmU5GRlThQRyOwH1pxw1J+4aREaWRQpcRlFRDgEjUzAFh1CggE4zzrH2XF54rJgIwsUBYF2O7NISAR1OkEnPtX0js5LosLdUypn5DONO5AyPIDGfOiejZhFaBZZwi4tpwyyFLlchoty/clC0b+LGSD9KA7dcOS4ldA2m1SXUxA2XJyeu2envRnF5e8F0IyFawmXSTjVqyqu3LbWjOuOuFJ3UU0HCLcS2Fuz95DIZ5dXSRowNBc53CqSQOW4raVH9H8L7a2EMOm3OoxIMruNA5DY8/cA7mvlVnetf3qiWV3KsroHGpmLOMRZGyDGNuW1bPtYtrDxKxyUEQWYSHGTo0n4wo3GrGPKnvD0t7FE1xxNIHJVwBuNsMSM5PxAA8hjkSad66hWXw3vIhGBGQN8k4GAM4IAA2xsPvpXJw/ukuLjumlcAYjB05BODgnYbV5NxgOwYb5IoHtBO8tvKjM+jTl1jXLHByNPkdudUgiudMRaCyLyGQ50Rkao2C7JMuzMee+cDNAxWyyWzLJ+gkaZAokGBE6frKwGyEEqzeePKq17NusqSRSSwl4sR64JNaKARnKr4s49OYNAdquNStFLbTEZTQSxbBxkatubMRzzvv6Vny/ipNoefiKyuy9/JJGZNKEqRENSaXJHofFqxyB86Nj4wrSS3LuHkRytrBkMmjdSxTGWAQbKCOnrSe2hjcGRHYaTgqp8IONio54I6Hnmn3YLhqN9oUwmfB7qMMcKuVBZvfAUbdKz43arlxx1YA3scplMr+ApGo3WM8gzhOgHJeQwPKtaeEGygiDTNO6jxSnkAc7b+mBvQ3Z9vssjRW6gDHi6/j1ppfXpkJV9weldMjMmtb9pJtce6gY0nqetG8QnQ6QVGSN6useGoi52XHKgZL+NSwUhiPM/jVeh7LpTlncHoTt1JwNgPM1aspESx7YVi2fPPKqbpPFLoEspMXdLJbS6AdZDMcMemMdetVcQmZFdl73uQyhNSqZfEDuykbLkNv7UWnn2veUZ6CqpAP1jgfn92fpVKiUyLoukCh8y95HjwDHwYHP4thvn0ol7Rpl1x3GUzjJXY46+hxQRf8AbYv2/wD2mpVH801/tl/6TUp4DBOPcS0gi3laFf11AbYenxD/AGphb21rfAsVjadTzBaGYfgTWyupu4jjKPkNyVhhsfjj+NKOKcPhuB+mjV2HwuPC49mXeuCcd/n+N5SDifA7WCMtIFibrK75b21yfgKW8N4TaySLMksLIiEt3bhZNQ1ENriYEb6Tk8tOMHNPYbHup4yxaYE4jaTDd0TseY3BGK4v+CWc80qBYBOMqSqoCSRyIxhjSy7lXsfP7qe4EAZJ9ffncsisQ0pOo6gA2Qpzkk8q1cfbGWJEAsFmbCojwyNoUDYF43XKbZPMjfnS/gvZ+J1tiEiJDRfq9w+8bjGuPn+k0jJG5PSieDThXMRNzb5OELuGVv8ACxwPkaUo5O5r/isrrIe4j05CsDso+6hrLtBJMJDJJrMZ0s/w5OSMKMnOcU74n2KUOTNLMxyNAYg95nnpAHgA5VZxTs1FDGmvSC2X0qMBcD9Y5OT7VffiNZnjFos0Tq4wxAZE5ZIPNseh5dac9l+0Kwd2kquYkbClVLlAOkqDxEeUi52GGXbUTbC1itov0A7zUWJb4irHxEM0mAMbcs8q5upGg+z3DuutXdWVhoGjTjwADGRnn1quPHCvKq+A8K+0w3kgcIbm9BYkMvhUgoRqAJGee3U0y43dWqoIe7DiJsLjI0EoyMy43GSenlWev7C4a4l0yp3M0av3sbZdUbLKCp5cj060VNfC3ntdMXeJcJjD+JkkDDVI45lVQ507btzrWftOzwfwbg1st06BDNjIklmbU7kfCqbBVQHfSo6DOao4twbvjscDf5CmErzay6XDsx05LRx4JySDpxgDphd8dc71baXPeozFNLRsY5kGSFYAMCh/s3Qq6+jY6VUpXsFwexi06BzHU0XxHhgnieLWyBl0llOGHtXrWirkg4CnfHQ+R8uVeR5ZsjlTSBXsvFBHl7m8lkVCArTEBvoR7YpZwCw4fM9wBbFhpCq86eNWwQ48XIeR9ab96zzeYHSmUkiknKgE8/lR0NfMLrghtpHt+aFC8L9dIIDK3myEjfyYU1/4f8QOJUAz+nZmI8mjXSfbwt9Kt7aWJMSyuTpjlAIH7Eg7tt/LPdn5Up/4c8Qb7WyYwGiKgHr3bBse+l3+lYfH489a27xau4sZEuAynYj0/Jol1y+T1517LMc+x5+XvQ7XHixzzXSxTjqN3WdWhfM+VZ6HhbNHqiBkLHn99Ou0PBpOJDu0YJBDglvM5AxT/hvBWt4hFFuo6nr50aGQs7udMIQF6dOvz8zTu170pliFBcIWB3I3LHfoFwc1Rxzg0xkU6Tnc45cgcfeRS7tBxR7K2iLDWzM/hzzGdBH56VVCcbWOWMQW7Ye6YBXztoHNh/d2JJpnwWbTZmNmDBTpTHkPDn1yd6xFpe97LHHGiRhQoXc5AzhlA8jmttfWhgOjAGeQHIe1KXQoyvrUqnS9SjQ2ckB1BnZnKjSueg8vflXoSg+H9plnzlToXGWHntR0d7CxIWQeudq5GuqvswZgDy51xxKCBIyzxoAvUqNWfPzz86OEekhs+HofMfurM9up08ORMyqy6u7QNpyAdxq1NhSCdIOMjqaZ++Mn2lD2kE9vBIFQTuAHIYKqlZEZSd1+IbDqKbcM7fQwOsMyMraAxJwUY6QSsZbYEscam28qAtoXjd5sFlnQxqsiECbJCGVM7xrgqCWHw6jtsKaHsldhylvdRuWBBWWBSpJ+IRnf9H+znfGKx+O1e0V2UgRbZ+5cpK7lwkh1gKV8gf0ZJO4U5OKL41PJPw+RQipcrshYho3B5hG5bgYwwDCgeG2UHDD3/E9McsrbdwrBAAOTBdj02qtEaV2dxIY2ycJGTGu/h7xefiHv51pJYj6xXHxiOK3WG6tirJ4wqkLqPMNkbsM5981LKJ+I3kMpjdIIiO7jTwjHVnY7DfOOp5U9tb5IkAKrcKOSt3ZZfIKXzqHvg+9eXXFpbiBniZBEhAaMZRl3GfDjIYHJ38uZqt1M44acRs49fdFEMznQDnV4V1FVLNvgHOVA22ztSj+WHzrk0aozKrlcErHIVxK2ASuhkj14JwrE8l29MohZ2s8sqoG8eW1E/Hu2+4NLVtjHewwpOwW7VXiLAh107MrlRgghPCOu+edVJh7vZ1LG0oOzthlwRk6hg4ZcHBHXI2IpJw/jDvfhQsndFwe8i2ifuU0HPQrqJTPI6PSmfEOyYa4jkhSOO2BJnizKBJz+FEcJhh0wAPuotpByChQoChFACqOigLgAD261RYGvIUTvCq41sGbfmcnGPqfrVyoYlkDDBCg4/wAW4rieLIwevOuOL3JCYLZeTGT7bCqKxzwpAATnJO9D3cbMc59/3+9e29g6IPM13y+vWmlXcWyzRNC5wJFKk+WRgH5HB+VYXh/Evs7RTsu8En6VRzxh4rj54LMPYVuXTfOfpWR4/ZBLmQH4J171fmNEo+TqDjylFZfk/bXh+mwu00k/LfoQdwR6EYPzri2jGrPzpd2Wue9s9DbyWp7l9+ajeNvmmF90NErPo3J6j8a143WVmU84NEFthjbXICd87g9frWh0b6cgEAmkXDhhFAGQJP4+fyomazVpO9dijZ2Odj7UUgPEuKfpMMTqHTqAAT9dvPrWGvO16Mv6WEuIjpU45vuT9WwPrWm7Yd+zRyRAKqZZySAXx4RgHnliv0NIeHK1yEtpNCrGrO7r+0BpGfMszMf+WjQJ4Bw6121b3GrOoch0wPTP4UzvLgNqlc7KMD5cqzkVj/4lBEQTnBI64rRTGF2a2cnUefz9aqQtZX+eDeX3VKN/mnbedSqwa2XZuALCHdQoGQUB2ODzPWk1zwiWe4YppjQHIGRuK6j4pLFEEWJn1Zz5+9UcE4t3Rku543CIcKu+5H7q4Z1F6dces5UiT4iW2VB9MtjfTQHEuzEzTJL9rMM0ndo8K6TqCkEadeyNtk7nJ55onsz2oa9uWvUGYUUp3ags5boVHU455r2SBry6jkmURpG2t0kDI2kbBj75+VXZsxcrrh/ZZLZ5WtpJDIfA3esXMA3LsnJQW2UAbfSiuGcOMJneEyh8lhkrpIxuoA6jpXHDc6JHlYKrlxbCNs4AYltfmW2552ND3184SQx52Vj92KcmdDQNmjXcyXF1KzrGSBbOoKMf1WPTIPX0rQ3PFGPPA/22/PtWet7oJsVwQAPbzPzO9eXF2W5VUhDLiKN/EPAx6r19xy+6l8LaSY5F1RkH9JHs6+hAP4bHyq63tWb3q5+COfMHoRRy46qB+F8VYKobMi52OwbGTgN0Jx5Y9qY3HbmG2iTFs0jRnCEgEjUeQPQ742ryHs07MDnS5Gz/APzHJkzzzvWO4sZVkEQUpMrESxhueD8UZ5EEVN2Fa0lj2/aWZnMLo6ggREYwehI8vWm9nxB2h7+6RUdiSq+Y6cqzUd/MWdo2iuMjSY5yEmXbcZwDkUx4HBbXKI8he1mTK9xIxwT5gNzG/MU5S1fwS4Gma6cnRnwqfMVXwv8A8UxmYYA5CiEkt5Ijawk5jJZ+mcnJqxQqKFQHGMVYXzzAjntyFBOQT6iiI86kOM6WBweRqm4yHZ23LHJ6D5elUTgxZ59PvpP2ytR3EUvSGUav8EoEbH2DiA+2aZXd6ykY3qOBMjxSD9HIrI/swIyPUbN8qmzYc6rNdkyE4gU/VuYCvoXiw49zoD/StGIyjOukOCQdxyxsflWBn72IYZgt1aSHG+5eM/eHGPk9fQob0t3dxERiWIMufJl/cdveo/Ff/P6Pn7rMcV4k0kjRoZoHdRr0HUNYGxUcghwKa3FzOEhdnSbkulNuQwSfz0oLikLi6j0EjvEOrbBONsA/qkirJOGRv4kHdZYKkevJHINqI5knJrWVknFriebWDKojhAO3PGlWwPNsnGPWhbfs1KjlUOGLapRkHSqjaMkc2yWLY2yxG+KWNZmXTpfAln2GrfBlL/URqpx7U84R2i7iJkC+Jidm23O5zncmiAI3FWW6TuYWCJtqI3PmafzQp35mxh2AyD0oCXil4gQd0oRt8+mfwoq6uggaR+Q3IFXCxVv5fhUpV/PSD9lvoalAPuM9lLyUzTQy6eShQxGx+Lnkbch6U8suyshUanARcYB3DHrz86UcQvFTTE7OwLZZlYrpPTlW0vbV5UUxtkhdyDzrj+18SpuGdyHZD3WMkd2Au/tjB+lI+zlnNNK8zzSZKFMkjkTuMEY6Dyp5Ne9/pt9S5A8WKONqIVCcq0lWVydno3OSo2Bxgn8iqoLHuNgp8X94b/Wm0Wc+lcz8MLSA954QPSi0F0fDQ5OUI8wcfuphZdm0JprEVjXPxbURaXQIO2KfyAWx4IoHKmItUHQVXFOqnds1yqAFmzk5235dKXdCu6C7jGKzPaHhcczxy7K6+EyDmNwQfwp/e3ANJbmXP59v4USFWems+91297GoEfi+0BQNfRCDnIYirOMcHg7tL1mZnRBHGjbciMEDz/dR95iVO7fxLke/pg1RxawSUwuWIUOq6enQCqJ1fThFD28KhmAD4/7URGo0gkYOPvpdcWUkd25U5TIAXzP1o6acknIwR5fn5U4Ai3LBiTnFWuhIBH+9Vz3JSJ306ivIUHYTSSIJXBU55fWnStEi3yd/WrootyNs42/fzryWfy3NDLJsWI2XpQKw/aDgZ/lANK+S0Ubn3GqPJ/5UX61qOyI1cPCrsbeeWMegJ71B/wBL/nFAdp7kTLa3SrgKz275/vgPGT1xqVl+dcdjX0X0sJO1zHqXc41xbnblkxn/ANtY7nP/AFp7xabiltJdyExgIYY9YOOedufXlmsx2fMSRXT3LEzKWWIEkHU2FVh541BvlTi/4jJbQ9/GfE50umnGEzg7/rbfjS3iF7bNcd+SVtnaPJIyNUQPhB5qu4DGtbZ6zwoR7Vroqr6RbbqoByXIWJcEbHSAMk8yR601kaKUMwyZN2yR94PSpFPCJS8ESP3rl3ZVBwBlUQbbAKMnH6xPlTS6ujA6MUwsoxjHL3on7KiuGTSy2zAtrKLtQl5Y6NAY6ta5I6b1RLYzwu/2Mg6hllPTr/Gu+FtIYczgd5n84rWEr+xR/wBmv0qUZqqU8DRW1navECqsyZyX55GdyPnRqcaiiiKWxMrEZx+yDt91Z+14PIluFtZP0RG2+dqC4Rww28TO4PeStp2OBjzrlkOXHnCeGSmRpSNLaiSwzyrVPcFlGST6mpc3YgjWMDJbmTQzOSfIY2qpPtUq9J8VabqgWUg1Uytnzpnpqb/AwaVcW43NG6mIeE86qlDIMnNUJqI8e9PojWbjYwD1xvVB7SY60ukty1V/yTg4LAE9OtAN14wGoS6vM7Cq0s9O29WxQjJOOXnTCiJSd6p45IyxRAf2wpnNP3YQrE8peVUOnkgPNiccs7VRx2EGW1ixnxZJ9M8/uqQNWVo5S4UM2Ns9CRz9aCMJxudzzJ60fdzeI45cqHkmyMVQULbnFDPCScch/vVok33oafiATPMkDV4Rk489qZauEGPz+fvqjiMmiIrjDOQMVZHeFjjSVOAcEYODyP0qm58dyi81QZPOmldc8GSS0a2bw94o8XVXBDI/oQwFfPoLRpGaKYtFPA4BKHBDDbUh8mB5etfS5Jsk/SsXfDVxO9deSsifNYwD9/4Vh+adb9tvxX6MuF3TT8OkSRQIo53CuSS7YwuBtg+JtPrQ3B7qaBfszRaYyNUzqobEaDU2x3wNW56miOyV4q8NtzjVoLvj9qRnLEnzCAj5nPSmFlxJLiymuHQAzOYYfRAdJb2ZtZ/5RWudYi+13wG1ihTvIguhydI8hnb7t/nQ/GbWae9ibOIVB2I9KNECxxqifCBtXM+orgE/KrQ4t7LupnkWQkttjpViQFz1PX0/PWvLqUHQFGMAZoXiD3pyLUqFQamJ/WHUfOnKF3dr5n6f71Ky/wDOqT+wf6tUp6H0TshxQSQ4RAFJ0+E/fTDjMSh4UZgMbnpS/gfBBbpGdoXbJAyCGIGSceRG/pmqHvBPckSgkpyAHn/CuWTIrDO6i76XUBkdPvqOmk/CaX2QlGpkBXfABol5ZTvzq4aS3YGc8/Whmv8AwOU+LpXk9zJyZM/KqYmLn4dJHIUwq4HJKVbvaP7oGrBFpIU+WT6V1do6xkxaTJlMauWnPiP0x99IOYlAO1Bz8PJk1nH1ogvJpfWULd4dGgbaMDz9c/SheJTXCxxm3iWRnkAfO2ldsn8acC+4lycDGapdevlRNxEASByqxY0Cs8jaYkGXPpywPNidhTAaFWk2GQv6zDOAOppbNxtFu1cRlkGVG22POvbq8mneJEzGkh8MK9Ixgs0u2ckfjV/beRzZhLdRhDgY8h60vTF3vhXUMkNuP9/WhjuAwyKJ4PJrsYywyRz61VONsU4QNxmqQsi69BAMiaCcdM52ojuup5VakQqk1xaQOHLyNrYjBPovIUJw2Qs8r/KmYHxDrg/kUHwqPEbr1zmg8d2sephk7Z/2rIXjBJb0jdmu5wozz8SgfQZrZJbsBqAJHyA5jqaxNnoW9vhODq7yTTjkutdRO554JxWX5f8Alpw9NLThgg4bar+k1SQkgx48DMPFqyNwyHGOmrNaDicCqYIAAqxQgkLyyeX3Z+tZzg/FjcraqZFjhEUIKs2AAukOxPTOCPmKbPc6ZZQ6FJNZOnUHwh3TxAkHb8a0iKtuZsVQJjkDfJzv0GwO/lz2rma7OkhVBbpmrlj0xqzkauoqkLCprlWcRyBPiIwPz1HpVoUsORBquOE5Oc4pwE32O881+n+9Sn2j1P1qU+g0csRWTvUC6lj7ltZOFUt8Y8uW/sKyNvxX7FPOZCssqRK+MtuCRg6wME4OcDJra8Y4usdnJOmgPobGfEGCjUQB54yazfDr1bvhUIjxO80gjy/hIIOpgCuCunHQ9a5/VtRYSrcWyS40FhkqTyPlnr/vSu7dkO2d6u4lw8Q266CIkQBQoO23lnpzobhd5rTUfGPPb91E6nZaJE5I351RbQEy5OMc9quVkY7V2F0g74phSZRJKzdOXT+HKqpZctgcv4UTw6yJDEKSB5fhVF5xHuE/T2+gscRgOMn3x1pw1sqYwOpPL096qnc4I/Cg+G9p4ZNpWMfTYZx8wKJnuYAneG5hEZ/WLeL2CjxE+gollDyCMsRjmTsPzypVxXiUbsRnNvbHUxUZ72UEAY8wmcDzOTVvEr49xJ3OuIMukTy4QKDzMaE6tRXIBbHxcjQHCLFmMT6CltBhl1ZBmkHwBQdzGD4ix5nFFpmfA7tBA0zBlnl2ZWyDGvSMZ+81bbuZI5F6YP4VdBKrEa3Bkc4wwGN6oEbRy/oj3ihtOdOA53JVcfEdudIg/AFZY3jP6oyT88Yr1qo4VdMyNq8EjMxdfTbA3x11E/KrcjrmrhIfP511JMq7McH9kAlztzCjfHqcVzcFiURCVLAszjmiLjOn++zEKD+qFZqElCpiKJAZHIwufm0kjNliqjBLNuSRzzijTEW3EBq3jmI3xvFn6Z25edcR8RMMmRAFV84MjhvqE2HzrgW8uQTNEmMkYR3IzuficbHyxVn8mQFcSTSuNzhAIlyefm330y0Px+5YxjvJTvyWNdvp0+nSstDasvEJmWMnV3Ug1noyYyeg+E/StcZVjj0Rovd+uXJ9/M0rv+MI9/EvwCS2CsRy/Rysc+fws1Rzm8T43t5wqEQ8MhMgBMrvBjGfAsrr5enX0p1FwKJcgbcjkk+2+cn0oDhkyXCzr8aw3cgQDokh7xTj3ZvpRUsjh+W3qKueam+mH2WILzyaT8W4bo0t3hzn4T9aPju0UFpGAA55/AUBbPFM/fOTpHwiqIZPJM+hggUKK4GqQgDY9fT61YeId4pMZOkfdWY7V8RkLx2UBxJLjWw20r+7AzSvUVxmtH30P9uv1H8alfOf5s2X/wBw35+VSo+UPG+4XwNrlI0hvBpSZklEoH6TOC6qPMjI2NOYOI29o1vCsP2dkSYxxtnAdyAi5A8Rbz6ZpUOHLEYUBYxlvtMkUmkMix4y0LdQz42HMUd2g4Yl9cIW0LAjMxmHiYsVBUb/AA49PKpkTLMO5LOS6tF+0R9y5zqQHON9jnng0NDaLBD3a74Pzr234e0caNHK7ZH6xJ9t66W8LbOPF0P8fWnPCEX08YgAQAMSPfzoC4lJGKtlt2bG1eC1J35UvDTikLtZhUkeNmfI0EAnHTes/wAbt2QwvK0zgD4DIGIbqduVaKWzicoZQW0ZxpbAIPn515a2METFo0yT0Y5AphmeF8IuJpspGugE5LNt8zjc0xPAJFfIezjZTu6Ru7fjzx603vrptOBhR+yuwPvQEEhyAf1vzvS8Pp7acPjiYP4p5ekkoXwf5Sck99z61beyu+5JJ8ydqsEPr1pbxO2uDOndY7v9YUxqu5s9Xhb05Z/jVnD7aYwvaLI6NHG7wuBsh3IyeZ5kf8xpksGDkgZP1znH76FlzJI0ccjRjQVkdMZydgi528vvoOXWY7LcUV7S0inlDXLPIQuhyyIpckll+LJCgcxgjyp/JGFGXcjUNQVYyzsMZ2GR9TgetLpuFKkSxW2VeBWWWTGWXcsYlfJ0uzHfTgIOe5Aq4yRi0ZVgAJUowBKAsRkICuDJId/QDOTuBR54VeX1nNHcLcSPoiJRQv8AdXJA1DZmJZi2Nt8UptL5EldhKcIuZSuMyPkncjOTuMdANqrveGCEiIROts2mV5JX1MmAR3eRyDMRsOn0o5+Dfa9UsZRHTQCiqCAv7WOpAzTylruHiAZRIQRzJ26dDSTh3G3lkkbRmJeTjr9TTeGMXcXdamDr4S2nBZdwGwPpiiIOwyxqFGQCce/v5VUIj/lPr4jvyAyTSy/ulLxzMMFu+ixyI8KsOXqD9a2U3ZkJIiZVMkEM5IzjcgYGc0Px7g8csduzI0YimUDA2OvWp1eZJ0EUXMOes72bg8dyqMR/QuOvNNJ5+taNeGuFzJNhcZxyovgPAMTTCMZxGpzjpkj/APmlvEeGzTXMulcxBPDk48Q339jS42YOXoVUjkYBh+jXc5O5/O9N14l3g7qCEKoGNRFVw2UaRIdDZYZYb8x5kk9aqHFTuFGgKdJ9fKqSZ2lmqaY15A5Y+25zWHvLwJccQueZVO7Q+pGPD6innHO0P2aDUDmSTZB70kj4aS8FpjMjHvpvTO6g0uXfSoyv81Zf2XqV9v8A5up+0PrUqOv0elXG4VmSaf7I8kqmPui4OpFU58PRQSCMjz3zR9rdzdfAGcyBVAwhPPO1aK44kv2oszgRLFoYnGGJPPPPAP3ms7wjjaXMWO9EIDEBiQc7nlmp+XErIaRxDUO5ZySMvq2XPpkDHWuOKcaigYDGuTyAz91DycGUf/UFBxyOB++jbZIIhmFDcPzL/EAeu4o2DCWCa9nkBUFFJ5ttgUROhR/FIZGHQcvKirp7iY4b9GvkBg+xoiO1jUbeJh5/ShOuO81Y2x7VW1xp+lWOvqPahpIaY17LMGH4UKPiBzV3dLnHXlXLWZbJXHhB36cts9KIaRXpL6cbUYbgik/abjX2KeFFTve9VQsS/GzHYnlsBzoyZcyAJ4yxGEB3BYFtJJwBspO9Bh+KRSvNlVQxiMvEwfDlwBlWXPw5zvjyOa54ZcsYEQKLa5aM4VjqKtuBJIRyGMkeWR0zVPZy3Sdo7txLHI0TKI2YY05IDemTv5bA9KaWyxxs5Z4wsY1eLAAxg6nJ3OT+T0XWlrPXXaoLKbSCOSMaSxkIyQNyyJkYLE5HfE43zvtXN5eRSppit8PpCs2ThQBkAZ2DZO7Dc03ZhPIUV49sZXICnWNSaGGdWRkjpirLuzkgtXihUKWOGY4YEczypyBmIGmlCQyd54jp2wVIHU79KecIaFLod2wDqdBQ48XTf12objPbG3tEC4Gvu/C69D1Ir5pLxySSaCXGh2PPkTuDqx5etFGX1+gOC8ECvrCqFfZhg5zk+Z5Uy45wxJEALmMBgcjb0x86AgupGjibUoJUMeWDtn60DwO8mmBeVv0TE4DAgjxf7UtsVLJD1eCI4iEg1d1nGd+ewNL+2MCC2bA3QxsAP7sqY9+o+dFydqoUOgvl/Qc/UVnO2fHNVsZExuVTHXdwcj6U7T2SL+zQf7VKQFCGNlBA5/pSATjmdm+tMr2wSKPRjJJySfOlXALkWyYkYMwiBU4A1DXKx67/ABD76VcR7X95/d9xjb0o4+JtccTl8IGdunlSpbbU4UY3wP8AvQ9zfFjz3++i+GS6XLNvoVm+gzWnkIjvEWTiUjtvBZJqIPLUBypj2EtGKteybvO7Yz5b5+gpEs2nh1xKSNU6PITnqzBVA+Varh173NpbI0bKUgB2HMnfPzFTxvdXeou7/wB/rUpH/KNv+1D/ANT/APwqUvkj5HnEevuv4mlFz/VV9/3mpUqR9kfEOZ/wU+/4N8n/AD1NSpUc/wDiE+p8V6e1JF5mpUq+Pgctz+detzHvUqUw8H9IfcVbdf0Mn+NPxqVKIbJdlP8Azaf/AD/3mmfbP+rQf+oP+k1KlBCeA8ov8pf9VJ+0fK8/yx/rWpUo+ycWf9Utv/wf/pNEdgP6vef5p/CpUpT1TM9t/wCr/L99Ze2/pLf3H+lalSqo+n0mX+iX/I/dWq4P/U4f8A/A17UrM54zEH9af/CPxrrtX/Vh/mR15Uql8vF9/wD00X+Q3+oUDxb+jX2WpUquHjOl1t8XzpvHyl/ypP8ATUqVfLwMHxX/AMptvdfxr6nxv+hj/wDTp/pNe1KX4/arl4+f1KlSq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Espace réservé du contenu 13" descr="téléchargement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4071942"/>
            <a:ext cx="2928958" cy="25717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43240" y="6273225"/>
            <a:ext cx="199105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i="1" dirty="0" err="1" smtClean="0"/>
              <a:t>A.nidulans</a:t>
            </a:r>
            <a:endParaRPr lang="fr-FR" sz="3200" b="1" i="1" dirty="0"/>
          </a:p>
        </p:txBody>
      </p:sp>
      <p:pic>
        <p:nvPicPr>
          <p:cNvPr id="12" name="Espace réservé du contenu 15" descr="imag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760" y="4143380"/>
            <a:ext cx="2786082" cy="250033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00826" y="6273225"/>
            <a:ext cx="14251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i="1" dirty="0" err="1" smtClean="0"/>
              <a:t>A.niger</a:t>
            </a:r>
            <a:endParaRPr lang="fr-FR" sz="3200" b="1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0034" y="285728"/>
            <a:ext cx="8001056" cy="58477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                         Têtes </a:t>
            </a:r>
            <a:r>
              <a:rPr lang="fr-FR" sz="3200" b="1" dirty="0" err="1" smtClean="0">
                <a:solidFill>
                  <a:prstClr val="black"/>
                </a:solidFill>
              </a:rPr>
              <a:t>aspergillaires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372476" cy="628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EPIDEMIOLOGIE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                    C/ Réservoir</a:t>
            </a:r>
            <a:endParaRPr lang="fr-FR" dirty="0"/>
          </a:p>
        </p:txBody>
      </p:sp>
      <p:pic>
        <p:nvPicPr>
          <p:cNvPr id="4" name="Picture 7" descr="C108"/>
          <p:cNvPicPr>
            <a:picLocks noChangeAspect="1" noChangeArrowheads="1"/>
          </p:cNvPicPr>
          <p:nvPr/>
        </p:nvPicPr>
        <p:blipFill>
          <a:blip r:embed="rId2"/>
          <a:srcRect l="4825" t="3513" r="4825" b="8841"/>
          <a:stretch>
            <a:fillRect/>
          </a:stretch>
        </p:blipFill>
        <p:spPr bwMode="auto">
          <a:xfrm>
            <a:off x="5000628" y="1357298"/>
            <a:ext cx="3454400" cy="223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space réservé du contenu 4" descr="Moldy_nectar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435771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 l="20004" t="18010" r="21983" b="19289"/>
          <a:stretch>
            <a:fillRect/>
          </a:stretch>
        </p:blipFill>
        <p:spPr bwMode="auto">
          <a:xfrm>
            <a:off x="5072066" y="3786190"/>
            <a:ext cx="3286148" cy="2555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ts2.mm.bing.net/th?id=HN.608033787473497621&amp;pid=15.1&amp;H=120&amp;W=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143512"/>
            <a:ext cx="178593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28596" y="214291"/>
            <a:ext cx="80010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/>
              <a:t>moisissures</a:t>
            </a:r>
            <a:r>
              <a:rPr lang="fr-FR" sz="2400" dirty="0" smtClean="0"/>
              <a:t>, </a:t>
            </a:r>
            <a:r>
              <a:rPr lang="fr-FR" sz="2400" b="1" dirty="0" smtClean="0"/>
              <a:t>cosmopolites, ubiquitaires, </a:t>
            </a:r>
            <a:r>
              <a:rPr lang="fr-FR" sz="2400" dirty="0" smtClean="0"/>
              <a:t>omniprésentes dans </a:t>
            </a:r>
            <a:r>
              <a:rPr lang="fr-FR" sz="2400" b="1" dirty="0" smtClean="0"/>
              <a:t>l’environnement</a:t>
            </a:r>
            <a:r>
              <a:rPr lang="fr-FR" sz="2400" dirty="0" smtClean="0"/>
              <a:t>:  </a:t>
            </a:r>
            <a:endParaRPr lang="fr-FR" sz="2400" dirty="0"/>
          </a:p>
        </p:txBody>
      </p:sp>
      <p:sp>
        <p:nvSpPr>
          <p:cNvPr id="5" name="Nuage 4"/>
          <p:cNvSpPr/>
          <p:nvPr/>
        </p:nvSpPr>
        <p:spPr>
          <a:xfrm>
            <a:off x="0" y="1714488"/>
            <a:ext cx="4143372" cy="162878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Les spores  sont en suspension  dans l’air 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6" name="Picture 6" descr="http://www.oardc.ohio-state.edu/ohiofieldcropdisease/Mycotoxins/aspergill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357826"/>
            <a:ext cx="2452688" cy="1781176"/>
          </a:xfrm>
          <a:prstGeom prst="rect">
            <a:avLst/>
          </a:prstGeom>
          <a:noFill/>
        </p:spPr>
      </p:pic>
      <p:pic>
        <p:nvPicPr>
          <p:cNvPr id="7" name="Picture 3" descr="C:\Documents and Settings\Utilisateur\Mes documents\LILAS PARASITES\mycologie\aspergillose invasive\aspergillose\images\aspergillusfumigatus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00760" y="2357430"/>
            <a:ext cx="2828916" cy="2428892"/>
          </a:xfrm>
          <a:prstGeom prst="rect">
            <a:avLst/>
          </a:prstGeom>
          <a:noFill/>
        </p:spPr>
      </p:pic>
      <p:sp>
        <p:nvSpPr>
          <p:cNvPr id="11" name="Pensées 10"/>
          <p:cNvSpPr/>
          <p:nvPr/>
        </p:nvSpPr>
        <p:spPr>
          <a:xfrm>
            <a:off x="4714844" y="1285860"/>
            <a:ext cx="4429156" cy="85725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7030A0"/>
                </a:solidFill>
              </a:rPr>
              <a:t>Caves, climatiseurs, faux plafonds, douches…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0" y="4779173"/>
            <a:ext cx="4214810" cy="4157654"/>
          </a:xfrm>
          <a:prstGeom prst="arc">
            <a:avLst>
              <a:gd name="adj1" fmla="val 10791052"/>
              <a:gd name="adj2" fmla="val 153162"/>
            </a:avLst>
          </a:prstGeom>
          <a:solidFill>
            <a:srgbClr val="92D050"/>
          </a:solidFill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r>
              <a:rPr lang="fr-FR" sz="2400" dirty="0" smtClean="0">
                <a:solidFill>
                  <a:prstClr val="black"/>
                </a:solidFill>
              </a:rPr>
              <a:t>sol+</a:t>
            </a:r>
          </a:p>
          <a:p>
            <a:pPr lvl="0"/>
            <a:r>
              <a:rPr lang="fr-FR" sz="2400" dirty="0" smtClean="0">
                <a:solidFill>
                  <a:prstClr val="black"/>
                </a:solidFill>
              </a:rPr>
              <a:t>         matières organiques     </a:t>
            </a:r>
          </a:p>
          <a:p>
            <a:pPr lvl="0"/>
            <a:r>
              <a:rPr lang="fr-FR" sz="2400" dirty="0" smtClean="0">
                <a:solidFill>
                  <a:prstClr val="black"/>
                </a:solidFill>
              </a:rPr>
              <a:t>  en décomposition</a:t>
            </a:r>
          </a:p>
          <a:p>
            <a:pPr lvl="0"/>
            <a:r>
              <a:rPr lang="fr-FR" sz="2400" dirty="0" smtClean="0">
                <a:solidFill>
                  <a:prstClr val="black"/>
                </a:solidFill>
              </a:rPr>
              <a:t> (plantes, débris végétaux…)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3" name="Larme 12"/>
          <p:cNvSpPr/>
          <p:nvPr/>
        </p:nvSpPr>
        <p:spPr>
          <a:xfrm>
            <a:off x="3428992" y="3357562"/>
            <a:ext cx="2214610" cy="1628780"/>
          </a:xfrm>
          <a:prstGeom prst="teardrop">
            <a:avLst>
              <a:gd name="adj" fmla="val 1406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Eau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3636" y="2786058"/>
            <a:ext cx="2571768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Prolifération dans les milieux humides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3010" name="Picture 2" descr="http://ts2.mm.bing.net/th?id=HN.607991804171059745&amp;pid=15.1&amp;H=160&amp;W=1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1" y="5072074"/>
            <a:ext cx="1428761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4" name="AutoShape 6" descr="data:image/jpeg;base64,/9j/4AAQSkZJRgABAQAAAQABAAD/2wCEAAkGBxQSEhUUExQUFhUXGBcYGBgXGR0fGhwaGB0aGhgaHB0cHiogHRwlHBgXIjEhJSkrLi4uFx8zODMsNygtLisBCgoKDg0OGxAQGy0kICQsLCwsLCw0LDQsLCwsLCwsLCwsLCwsLCwsLCwsLCwsLCwsLCwsLCwsLCwsLCwsLCwsLP/AABEIALcBFAMBIgACEQEDEQH/xAAcAAABBQEBAQAAAAAAAAAAAAAFAAIDBAYBBwj/xABEEAABAwIEAwYDBAoABAYDAAABAgMRACEEEjFBBVFhBhMicZGhMoGxQsHR8AcUFSMzUmJy4fFDgpKyJHOTosLDF1Nj/8QAGQEAAwEBAQAAAAAAAAAAAAAAAAECAwQF/8QALBEAAgIBAwMCBgEFAAAAAAAAAAECESEDEjEEQVETYSJxgZHw8eEUIzKx0f/aAAwDAQACEQMRAD8A9lFOFcFOrUxQq7XK7SGdrorldFIZ2uiuV2kM7XRXK6KRR0V2lSpDFQDtfgH3kNhiLLSV3E5d8s2mj9KgDP8AZXhmRKluNlCyVJSFFJUG7QJTa5k89JoVxTs40p5TpSnMSmJUqxCiSYkCTA3ra1ncdhUBS3CqIM3Pw3OY6wBapkVE0AGnlTq4DNdqiRUqVcJoA7Sqli+KtNi60k/yhQn0qhxbtIhggKCiSJ8IkR1JhIPQmgA5Srz3H/pJQkHw5Y/mcbB9E94faguJ/Sh/ZG4SXCdDF/CNcu3OgdHp3G/4C/IfUVV4biE9874hfJp/amvJcd+kZawUgQCNkgH1JVNVWO3DwUYhROWSrxKhMCAbAH5VaeKJazZ73XCaxfYPtU5jFuIUnKG0CL31gTbpWyJqaBiJrhNcJqNSxIEiToPKqJHE1GqnE0wmmiWxpqFypVGoXDVohkJFcpGlVkl9Jp4NNAp0VkzRHZropAV2KQxTXQa5XRSGOrtMzV0KpDsdXZps0poHZIDXZqKhPafiKmGFLSlRMWIEgR/NynSdKVDsMOOpSJUQBzJj61D+vNxIUCOabj1Fq8de/SQu4S2gEE/xJUodNhQrH9vcWSR3oR/5aQn3An3pYHR7oriCdgT9PUTWP4g/+9UrOlSifhChJSklUZd4uJPOvK2OIYjEutNlx1QWRJJJA1vy296pYV59tSnESFIEzIvcSIm9ptvSaTKV9j6AT2gKhKGj/wAygPYTUDnFnyP+GnyBP1P3V4g52yxyxZRQP6UBI9SPvq/2QfxbuMbU6txaIcmXMyfgUBYEjWqtCcWenY3i5SJcxWWw1UlI+6gp49g1rQ2cQl1aylAAUVSomNpFea4bsRjXL92r5pj/ALymtFwL9HTzTjTziyFNutry+ECEqBMkFW02FFhtLvG+2+ESHGm0uFwZ25CAAFCUnUzqNqwj/fFIJQ4SQZkHUEi5Olbd39HqA64+6sFJcccy5VbqK/5o3/lNZt7GtE5i0byYK41N7oCTrO9JtjSRX4hwVxDgCdCwld1TdSZ0EnXeKHnhah/EcQgbZiRPlmCQfWjWM4ysqTmaRdsZSoBXgAMC5NoBvrVE8dXqkhP9oCYjTQVLKVDhwPMbFaiEpFknYAbBVEMDwnIq6SCBcrUlIH/VlOw2oS/xBaoIUtWYTqTNyPurjOFcUpMpWBI2IHzJ2o7ju1hHrX6N2Ut4nFJUU5lKlAkEkBS1EwCYsU616GTXl/6MsGU412STkQoEnUklIn616c+6EJKlaJBJgE2HQXNWjCRS4vxHuEZsi19E6DqpRskfm9ZPs1xhK3XsViXkoJIbZQpRASgxZAIGYlQEkAk0/tb2ozNKbawmJeSpN1ZFNpEjVRcTpBB5VhcJ2jws51IKXmnQpBzpU5lBSEgHLlWm0ZJHMHarIPbajdWEgqUQEgSSTAAGpJrNDtYspSf1dYzXTJTcZc0mCctjpWT7bdqXFMFJUlEkZkgkq0CoJAEco/CiT2q2Sz0XiHEG2Wy4tQCYBHWdAOc1XxnFWm4zqAn/AHc6V4hiO0jmKQULKcqMqpKiEgJACQmBOY/jUmB4iz+6cU+pTveJISEKISkGIK1eCd4k+dStW+BUzXdre3zuHxKmmUtqQkJub3IkixpV5bjscFuKUokkkzpz+f1pVi5zb5FTPqcGu1GDTprqoqyQGuzUc0gulQ7H0q5NLNSGdrops10GgB4pU0V0Uih1UOL8TQwgqUpMgTlJAJT9owdQBV6qPGmGVtKDyUlOl+ZsIOoNIDx7jODwKxnSod7c+EEpMnQ7c+e1DHVsjck80oCfefuoxjexWQB1p0ARKm1WOn2TN9RAifOhC+DWvY75lpHLYkHnWbN1fkWH4hldSW0ZnPsZlb35AddZqPh3aBCFEraQUR4gLm5APxEzrpVzhiGWXUrcU14BsVqM36EaHnvTuH4LCuZ21OjxiAQ3kAM28We/lA0NAP3ZbR24wTX8LB355W0z6Sau8B/SErE4lthLKEJVmvmJPhSpXQbVXa7E4JsfvcSgf+mP+7MfeivBcJw1p5AZdC3fFlAUT9kz8ICdJ1qskYMg9+kPHLHhCQP/AObU+5mqvD+0+PcxLIW49kLrQVJSkQVpBBFpttFao8d4Q38LWc9Wyfdw13D/AKQMIFobaw5TmWlA+BIGYgTAB50s+R48GU4tgMU9jXUhK1I/WHAJzkZe8MaAgCPSpXuz0EApsJutxA5nZxJ35Ub49+kZTbzrCWUShxTc51EkpJSCABqeVYx/vEgDJBlQIJAuD1PWhjXyNBxDCNq7gBeHBQ0lCipRMQFaQlUi+tVE4dpGWHW9LlLUmb6RkqrxDhSg2ypCRmWzmVe+YLg6H6UPawTt8ykpAG+YdN0gGpdFRUuwcVjGwRKnSBGwBP8A1KVTTxFhBzIacOls4G86ISLW50OVgs2jk2TYBP8AKP66uYfgDmVQCHlSAbIUBrFiEqHvRgbUu7N5+j/jiV4whDeUOJTnUonRCM1gdJUY62rdO9o2wsBPjBBgpvcRbXrXjHGULwygUtOQW0BRgwAEAEkxAgpvUWH40tIORQiJSTqnc5fQb70pajTqjl1JU6Cn6SO0JdeCdUpylSfEEEg6G9/SDVHs0+1+tqIwuYrXCC4YSjMJ8SEp1kGINvegeIcKip1ZzLvBXpc8vuo8eHMJUCcYW0KS24MpvnIIVBRfMAP/AHVUJNsUXZv8W04psBS0NJNlBIAIEXAK7i/tXlnarBNsH928XcwB7vMVSJMgx4cpgHXyitViOPYMJSAHHSiIUEEkxa5UZPzrB9o8WkqSG23JLYgZoSlIKhlIAOkazarm74FTAfelI+EAX85sL0R4RjVlRkIIg/EDA620oOMMSkKKhzAnan4V4FKkglIOsHX5VmqHQnASo+Kbm8i99a7TmeFhQmSJ2ifvpUt0QteT6xKo1MedVXeMMIsp5sHlmE+grPJ4IgoCwAVyRBlYi9/Eo3sL1fwvDCFDwkJyj4UhMqi+gEX611NkqKLiuOtH4A4v+xtR9yAKrOcdX9lhf/OtCT6STUeKwpyKltRiTKljSI3XIv0qLDcVZAS/CgFkpTlTMwCm5kAaEwancPaiZzi+IIsGEiY+2u50FgBUbeOxqfGQ06k/ZgoUBtB5nW9VsLx9lbau5Q8QDYwnKSnwwCVBJ30NPa7SNaLC0x0Ch6oUq/nUuUVyy1FvhBXDdpGicroUwrk6IB8lfCfWi6Vg3Fwd6w2N42wA7lUVFZBGUDYCxzEi8RpvQ3Dceg/uWCg7jvghsz/STB9KyfVaa9/kaLp5v2PTwa6VxrWH/aOMc1xOBYHRecj2A96ixHCg6P3vFiT/AEBCRHSSfWl60n/jH7tfyP0kuX9kzfFYAkkAczpWS7YcSw6khAxC+8IICWFgxpKlJBgRIvY1Jh3OHtJCc7bhSPiWc6j8zM+Qof2i7QYZxkJQ40EyFAHwqBG42iCZmnqTqDaq6JhH4lhnnWMYxCVQCXrTqQocyQuJE7i1U3M0A+EWvM8zyFbVp9t1MhSVpmLXv+NRJwii4IcyJIJshClmPs51CQZIve08q8/S67c6mqZ1y0aVrJmeB4PO+yFFKgSqQLzYx19qia7OvrbcCUOZvCU5kFIsbxNjY6TWk/ZeJdWr/wAY4lI+xzGgMzpNWMD2UdZV3n648pQF82UggXIiIgwPSvQj8STswbrsZHD9h8avVCk+eQf/AGT7VoezHYXEMYlt5akQnNIzybpUnQJ6jevQWUWrx/sh2gx7uOZS88tTZUsKBUiIyqiyb6xV0lyydzfCDTf6LibreR6LV9CiiGB/Rrh0KQsrlSFJVIQLlJkfEVGsd2QdxauI4dTjrqkB0yFOKUIhQFrjlXtUa0KKYOUo/oy2L7GYZTrjys5UtRWR4AJN4siT8zWBx/HGe9c/cXSpROZ1zmBolSY2tXsTwsa8o412TUvEPLDYAc3W4lMklJiC6kjTltQ4pdgUpPuRu9qXQlqGmAhYUEGCo5Qb/ETN6Ep7VLHwJZQf6GWwfXLNaLE8DT3WGRnwoU1nEKeFsypEfHPzmqQ4Cyg/xsIBf7KVRy+FmTHUmkUl5YMxHa7EQP37gBSDZWUXttHKqX7WfezAuuq8JPxqJtHWtR+rMAeLGJskDwsOGLk2gpj2rn/hEoj9YfIvcN7wNA4tX5NLIVHyBceh/u0fxF5mmrQbAjSw263q7h30tswrCJUsj43JsYvAUqDfeBVvHYnCFKJGIJCUpBIbAUBvofQWpj/GGBEMWIt4gDy1SkHahpmcoKRVwD7Zs8yha7XKwRB0ASlY95ruM4cs5QgCJiw2OmiTXHuLtgAd0DYHxOuHy3pw42rMrIyySBJsowE73VSSYlFIJ8KzNthCgkq8j76bUPx7JdkESkJPh8IMSVEfH9Ryqs52gcygjuwDPwtpGnWKrOdpHYUQ5EAaJSN42HWqSa7ltpqqI3OCNqWEgLSCkWTePnEevOn4fheFRI7srUJHiUTcaiBAJtUnAcfiH3UkrdU2lQJTmIBi8HbatG7xB0uK7pDSEn+VErk3Nzb5xRVE1kyLmFg2QgdPD+NdrSHCYZBKXHhnkzlTmgnYnKb0qy9NsjYetYBp3KbqylIygEACY0jTf1qY8PUoIBMwZOZRP2s33VWw+MWltRJASkJgxtNySbWFYnjHa17F5msO642gDKpxKQnOd4JHw/268xvtq6sdNXIenpubpGg47x5pjvchS45YKAFh4sxE7qPIb1jMVxjEvkJ7tKWgcwQs+Gbm6UiTz+LyipGMGEmYk6TvVPjmFDqe6vMgkjbkPnr5Ac68v+slqyxhLk7loRh7s7iMC8tWdTjVxqhG1/hzE3vrVbFtMstF1xTrwCgggLm5OWIKgnU3orgGgy0EqUAkCJUQB71zB4VCgUobcdSVZoS2pSZBzAzGXW+tcinOcsW89vBs0kgWzxLDpUFpbWkkAE/D4YEze+WwjpVjiHF+7dWju1qCO5JX3itHVBA9JO94rQt8KeVcYUiZustp1udyb72pOYB9IJKGUeIIupSj0NkgR860Wjrc7XXuxz1NF0oc/czDHaFbkQgiStJJWtSZSBlQCmxUZ5xY3qHh/EsQjKlphTKFGSEhzdtCknwqgSpSh8uc1rhgXTq8E/2Nj/5E/Ssh2mx2IZxbbKXHVIV3cnT41EKugCLVtDS1G/5ZlOoq3/pB7gLuIW2VPhaVk6eMeEpSbyo7kjXa96pcYWw00oFbAOVQQAkBQKhB0O+9hWX7V4txGKfaQFKQhxSU5kldh1Vmmoey3fqxDScig2VjvIaCRl1MkJFq0j0Ut+6UvoZvWVUkFOy3Eu7UFLskkN6ROmRRHtm61tOJGGyoGCLg+dj7E1jOBHK8tDqRYqA8pCk+gI+RrVNJYSnNnTlHNVr8qw6yC9RSp/Thl6TxRT4ZxB5wFxJju1ZVNHULT8QnkpGUg0Ra7ZpLmR/u20FMpVCviBAym1ovP1oFhXgl5wAnu3AEg3BBA8KjMGLxPKarYvhiFo7s2ObKnmCmxBP8wsP6gR0NdEdaUJZ4wJ6SlFvuegJ7Y4BI8WKb+Un6A0M4LjOEl9tOHlTxJyE96bwZuq2k1hsJ2CxDglEFPMFMe6gfUVoey3YZ/D4lp5cAIJJFuRGxPOvQTs5GqLa+1fCcO5mRhv3iCRmSygKCgYMKJnnel/8AlbDZglLD5zECTkGpj+Y0Mf8A0aOrWtZUjxKUfjIsoz/+s86ex+i0hSSXE2IOpOhn+UU8hS8hbtD2+GHfcYDGYoiVZoFwDpl6155iuJd4664UgFWZVuZImK9J412LS88t4rAzxbKdgBqFDlWafwDKFqSHGkADLlKQTIAmfDPXWk7BJeQRiUhOCbeAusuAn+xaR9DQRXED3ajP2k79FfhW3exrAw6Gy+gFKlmQhUeKLCIvah6sZhshBxSpm5CXPucHXegde5l8HilOJXANgnrvVxOEdLfwL+L+U7jy6UbRjMLcHEPGQNEHQXnxunapmsbhQfifVmMjwMDeNkz60BSIOLYEnCYRRBBAXmAHiNxGth5n30oLicMshBgJGXdaRHiVzVyitU7x3DlpIU08pCSQFFYEk3I8I6VTc49hwBlYUBciXlHc8gKMhgzmIwa1Zbo+AfbSdzyJ2ij3AOHkPPZiIUw4BrqQmLxHPeaZiuOtmJZToCJWs63ve/kafguLqU4pLLbQWAbgXIBAInl0oyGAIvh5LaRnAgn7K98v9NWuHdl1Ku4vwLyiMpBjMlU3i3hj509XaAmUhDQEExkEWvp8qid7WPD7SZ/tT94pZHcfBsMIppoIQjKE3EDyI2uTfrVFxCs2T4BbME6n+5W4OkCgTWPxbyk+I5Tlg5Uj4oMAx9KMYl/OokJjSZ6Rv8qKC0SYdKcoga3gAW6VymNGBex86VAUWsVjFPrLIcJAs5fT+iBaiOHZCQABAFN4RhUpaSEixE+t5qpxfjKWSG0jvHSQEoGsnTNy8ta8HWlPVnSO+KjFF7GYgNoKzoPc7Cs5+uOquhJGa+axUc28TAH3V3tDxMx3ViUgSRpm5iOsmOlU8HxANyXXLmDlABX0mBYaWtEV2dHox2VJe/8Awy1pNO0zY9m+GtId715aCqCAHTMGU38cXsbwNa0vFO0zTAEEOk6JQbR1NwPrXl7nG3HD4WyMonO5+EgT8z5VEjiCTbMpxRIkITmg6R4RA/xXpJ7VSOPbuds9Db7cjNdkhPPNf6RRM8QZxAGV2QFiQSBGsW19ax3CeFNKJLqiAJATlVJO2osmbSedWmOHMxmScqjP2405SaW98FKEbtGqQ7hyopDiSoagbVSxnaPAsOhlTsOrKAE5FGcxhFwI160BwvZ9ZdSUvQiLwBM9FD8/Wi73YrOEuphxaVzK4zeGCmFKBNCeeBtWstlPivarhTTq0PIBcQohf7jN4hrci/nQ9ztnhHyGcEiHlmEFTQCJF/FfSAafj+B4da1lxpGcElapkgkyZM/7oa3wfCh5Cktsm+pJSAQIjKVEKMTaPWhztYBadPJT4jwPGKVmDDKVA6shCCRpcjXlV/D8GVY5lIUNdM3lIGl/ehj/AGdUk5kYgJ8RMJBAi9hBidOVEuFYrunAkqKgsSrNPPwkTyFo6CuPXjquOH9v2bxeneF9/wBEmLcUsttBSmoSUrUkTnIvpaQYmCd6gxriCkOFQIVCHBoTFkOAbGLH/NEcb/HBH2Rmkc7wfK1BcHxFWJdUVtQ0AUOCJjKZCgpWpGottUQUtWk/BVxgn+WEcLxJ1pRyKGfLmEklLiBfNAjxAa+fOl2b7d4nEYtplaWkpUopVCVTYE6lR3FSobDZW2lUpBlCrE5SQSNImtDwfhzKQHMvjCjeTrtbyNadLqNSemzLWiq3GMx3b7GJccQFNAJWpI/d3hKiBqdbVWb7c41SgO8FyNEJ09K3zuFwEklTUkkmXSL7/ateuBvh4N3WAeSno9iuu4woy/bXjmLbxK22nFhASggJSNSATtWWcw+IX41pWVKDhJVqbWN69X4svBJUS+vDhdv4igDpbU8qwXEOPMjEd2EZkhWUFKoSQfIdaHYlRLwLgufCoLiBmDq9YNoEUR/YiL+FOs6Dr+NBsH2kV3MssEoznVc3MDl5U5Hap8BUYZNv6vlWUoybN4SilwT9oOEgMqUkJkRuBsRqay2G4etXd2FpmDOiifsztRvH9qH8krYQE6HxHpGh60NT2gACVfqzBnNGbMd76q/M1UU0iZyi3wEXOCOOYFCExnD6yZzDw5T/AEzvyocrss+UpEoBvM5t4j7PWrJ7RutshaWWEtlRslFsxm+usD3qBfbB0EeFoWBgIEXAMfT0qqZna8DcZ2bcASStH2U766UY7McJLeLU4VJIBWgp6quNCeXKg+K7VOzdLZkA3QCLidIrScM4finWytTqEeHOQlAJCeZ0vcWE1UYSlwTKcI8mee7NlsqJckHvBASBrI1Ko+0OVW2ezLDQGZRWshJvH8w0ANhtPWifA0YnNiQ6kyhCu7VlgKOVUZbCfs0EWeIWgKAIB+JMTAzb85FSXa8Gg/WE94kSnwlPsZ2kD1GlVCvXkCq/O9vz0qieHYufG6QOWYnz0FXHzYT9lO15iTJm4NArA3FXoc+VKiT+DZcOaCJA+3HsRXamilJAniXbAtthpg6AJLm5/tG3mb+VLs0Qlo4paTmlQbm5KjIUob9J5k0M4P2XLxQpzOEqPQeEb3ve+lGuI4pAWlIgMspASMw20/G/OuGe1f24cvn89zogm/il9APxjEFAgmVqN/I6+1vWomuKOJhKMrQIFwCSSPzNCjiS6tSzaVD5C4HpNbHs7jQhr/hqKTHim/z6Sel67IR2RMJS3yIeFcCW8sF5ThRzi02tlNxrrFarBcOSzKGE3Xp4yACAYzdTc6HaqeO4l3uUqbSQemdIvcZbAGN4MTU+GxZRl0gCNo5eGNBMUOQKISbQtRVCIVEeMpC52CRMHS3WaiQtxaykpy6D+Hlvtqogi3T2qlieK/CQQFpMpJIJFr3I6naqwxSlEEuqzCSD5i5gRINFoNrNB3jjEpLhEqnMDCRI0ASJm0yeW03IM9onUoyKMpJjOP4hnYDQDmo6TvWbweJUbJVAvJWSZnzohhmVLIMZiLjwg3IjlaxIobQU+4YxXDSyglabkTCTIB5nda4BvE0BwQ8V8yosIsIBMSd7fU0da4Q4QM0JSAB4jy0q6xwxPVX9ot6miwyU+/ayZQhvOYCjAJtadLaC9VV8GDqjokTKjGulM7UNJZyupKQRCVIBm3M/Sn4LjiQ2CLk3mPbzmaloa5BXaZJw5kgqQpJAO8bieYk+YPSqOF4yt9kpRYtCRPkSATebC3Iij/E1/rDeUnW4PI7Vl8Ng0t5kQUqUCFZtAJ26a1MYJ8DlKh3B8ROHLpzKJlZBNwCAYk7C9WDxvvVFKcybj7QiDafCZtaRre03qu73TYyd7LZQUkJsSCItMztfWhnG+Id5kicsGxTvpPyjXrVR6ZKbn37fn0JlqukjUYHu1JA7tQO5UkwDvciPek5w1lRUShuRckpGvpeetD+zCh3biwlUFwWSnS3IaCi2GUVkgtu7m6CAR5m3Khtq/YarBT4hh2sTPekn+vTQR6Rzmqf7LZzFZBJ3udRpGnvV/GYE/wDDKhpKfLe9UC2Y0J8vvpxbfcppFrBNoSgIymJJt5DSZO3OiLLrQbyZCSSDmIFhN7+VCG1FOhP52qVLgJg26daco3yJSrglxziFJIQognbIDB+aYPrVRDK4SkKVMmSUNgEGPTfS/tXXUAkaW51XCiDpNIrkItYJsNBvKkDNmiEkTziTVZ/BCfCkEAC6Q2OQ+6k5j4AtFNDogGRe4piKj+DJFxy2RtRX9aCQTAgjQqIj0ImKqPveGQJOt9YqhjMXmSTeLeflWkZNcGUoqXJpnuCqW2qFiVgaAxFjqDJqnh8AWEqClFQm6QkwJEyJNrxJ1tRHDcayqJUtKmwABEESAncCdc3rRE4vOkrTAETBiCm9zy0NCyS8GY7woBBUdFQYKwOXP3oPxLipc8CUmPCStAIlQ2uNLX2tWixi8ORKFIWqJCM4PmANZqth2wkQEKJVoLZuhvp70UOwM2ptIALokawJv6Uq3OC4EkITIvvp+FKmSYHH8WS0yTmSVKkDKdJ8REbE2PyrO4JHeiD4hqoAT126mhLDq5T4k20znnr51fYx2IkIStIBtCQI8/hNc8dBRTrubPVb5CP7BAVCJOaDlANhpry1Pyij+F4dkGUEAc7bi+h06UHTxd+P3igsCxSFjN5RkFX+HdomFQlSu7PJdgPmLRVPclXIKrLKklP8NM8yZ9/ntVljDLInKST6fSBR7hvdEBShmQdFoIUn1kVoMEGVCW2yvraAeWtSmymYZvgDzxBItyF4+elGsJ2QAALmUBO6v82rUyvcpbHTWqbqmgZJLiupmhisZg8Bhk6S4fIx70YScosEtj3rPYji50SQgck6x58qpP41S5ifPf8AxRaQVZoXuLsJJuVqH58qC8T464uyDkHIamhBEUzu5NJyHRIkTrvT0t5dBApzbB+VWCm2lUuCWNwq76W58qHcaw6HykA+MSBcTBuRbypYzGFJCFpJRN50P5MGOlScPePfJDKIJkEmwjUwN9KU1KMXKPIJpumT4TsspKAFFeQlJKU7zAkjePup3aHgDLTaCpYsYCCYCiqwvBI3sOmlW3XXp8SzHQxbfSr7PD23Eusrkp+0ftTYiOuleM+q14TUtSV+yOz0oNVFGSd4e4EgNkAXzNhakIGkQUDMomL5p2p+BBRILgSY8MOqJz7i+nnfyrmI4EG3QgLeEaqBjy0N9vWrSGFtqGV1xSQTmCoI5z5zXr+nebORSrFBFIjXprz86hxIBEiMw96a+vSxn+aPwN6lZQNVCfTSmlWQ5BjyDAzJIm4NRqSN/wDNEH8NJ+IpTex0pDCzHhSdLj771rv8k0D0Cxv5c6aExr+Zq49w9ME3B6G1cGDIFhA5UrTHwVsQgRYf5qBbYMCNqtqw8CVqAvyN/Qe9ceYISIv1NifSnaCyo4kXg7ZRVYqTEbjX871aSwRoQT56f6rrrM66zVIlkWHZnDKMAQv5/KKfw5tUiUhQtIUpSkx/bIHy53qZByNlAAkmdPuq1hVhf7pRTexCb/k396FdiY/vkp+FKdzNhXGnTPeZScuhtqNxvptRlzhoyggXAtP06WqfCYMrylQgC4mCTpyqqIsl4XxAqbBjc9KVW3UAGJAtSoA+cTikDRJPzj8ass8aygBLabHNJkmdNbH5aVHheBvLvlKeRVYfj7UWwHZZaVZnUhaR9hKjfrPvFTuK2tjG8at0laWkwTGhF/lRjD8HS4iXUgHcdPnUquDNmciXURoApQPsSDXf2EpIBC3fmo+9Rdl1Q3haxhny2gAtqbzHMZAMxI5f6o9gOKkLKQsQU3vAEcxPXn8qDDgkuEqzlNk3Ou9iPxopguFpSCsZkwLkGRzFpk/L0pNWO6L/AOvk3W5ry0+g5UkqSo/xBEaSR90VVIQvL3efNJSqYgxr5RFiatNM81xoNrTzpbWG5E6MEdTvp4renOnISOXzM7UmiqMueU5pEEX29qtIKtp+f+qaiJyIEoKzoQfL76sYbDf0z+daRaJM3noasZ4iBVKCE5EZEf7/AApoXNoq2hsqMZZqyjBxtVqJO4FZOlW+Gq8YEDQyd9OdWl4XlVZnwLmRoRfrUasLg0vA4yyhLWuVBsgHNyBN/wDRpJHdrDkkKWAFg6Sm2nlXEuZFZjvqBTmOIIKiTBToZHPzvXmy6dOHHzOtavYu8YwwW2HQJKQAeqdvSaz+QE2VFGn1ZUFaVhSBokmwnoNT60KU3YEzMSAedudb9Ffp7fBlrVusTQ5wLjYR8qZxL4fCD9/y5VEX1J+Ifj8qsOcbQpPiTChAg2B94NdW0y3Ax/HuJyoDUaXicwFidL8qtthSplOXruflHl605jEtOhUZhGxVCQBpAJE8/wAKthsFM5SkgSJNjPTTam0JMqIwxBMkQTO0iw9Rb3pYi6oCrxvofKpcNglOn4rDf6VDj28qkpkaETz/AAoSHYxx8hM5ZGw3tzqqXHVfYUAJjJChHWSKmwjQAUCd5B58x7A1IJ0SCI1uI/Og+dFCsHF0g2SrexTBPWZNPQCfiSuZvlEx11ogyozJuB/rz15VM28JzBKr2O0/iKtUSClOEKhQUQPtBAzHlvBq81xMo+BJzTqUpBO2w0q8XUKBKQZ5W9qYhSeX4+XnTAR4y5F0q/6RSa47l1mBESnQfKpO+H8v40zHlOyRGt+XWgRWc4+0TPfhPTIaVQOLQfso/wCmlSGZ3hikQTnSYtrBPkBc1Zb440kkTMa2tvaTqbe9AsUWjBCSFDMZAjUjleI51GmAZkAT5D8/hWbii7NNhuPAj4cqztmJ53Jj2q1+0pgE/FyIERrG5rLoWTMKAkm5F4/Ogpqca224A6tRCdh6ibfOhIGaVLgJMLJM7yrLH9Ol40rgQoGQ4QuIzaWv9kyJ6ERaq4xpKTkTpOpi/UdTyqm7hySqwUvNOUG5A08zY2POqEEG8MlEzmOYyo7E8yOZ6QLCozxNQhAQUhJgJBEQCQIEWga+dQcLSlskOCHCRCRbXTwg+VEmMGCsrIMhQ+XT2NOrFdFzBkE5uViP8UVZZm9DsKk95l0vRnDok67bVXBN2PQz61I0x4oVANJs5VRUjqgSDTsC22gJgCnqIqgH9NYPPUbfWnF4g9I1/Giwo68TlNDViathfeAgeo5U1GHkxHi9j5fhQBRU7fSTYCfb7qYlhLZzKVOYwqNBsD5bVYLSgojKCRoDsfLe1RM4NRUb63uJMUto7I32srqEpEz4td73+lWVoBEKE8uUipuH4RS3BvkETvvR5HBAUzvz++lGGAlO3kAOJtcA/fpQjE4JOpSLEc41rVO4VSTkEK5TTFYTMkpUNRHl5U6FYIb4U0YISQQZsfx9KZx5ohKYkJk387xHK1aVtgQBAtvFBuKkEKSeYI9aGgTG4J4BsJzDNGsVR4sgWzag6xaOflpU2FT71Nj0ZhBGn32NIYCbdAmQTKoEct9Pp0qR1JBGWRvlJtYHpUTrOv2MvxFP2gPUzTUeMT4svLeRuOtIZaadS4NIPh0J53uNDqNKmUzl3B/pkZoO5HlUDWF1sY3vBjmOu9QIYOpVJix39dfyarkRdC9DaRpapswVFhJ1jWqakq3Ajpap2XYNrGKKAlCE7X86cCBIMncVTSlQUTJIOx2qxE6GaAGDDNneKVIgc/z6UqAPPkeIxAgdfrXd5/0PL8aQTBm0bbxSDkXIMa/L8KhlCCTqQQAQT5Tp86ss8MWStwpnOfDJsB/Mee3nNVy6Vggecch+YtRjhavAMyjlBy/K1xuKUHQSL+E4IQq7iiqB4gBHLfyNMVg3UpWoycqkpC8uwtPuBR3DYltfiaIMTKdhJk228utOxjkgjp8qrFk5BvB8ImUqIBVESbxeY8+tE32UoEjmPkOXvQvhbsDLytpRDiDvg0mIkDfl+elCY2LDtfv5vYTRDDPR70JwjwJzmQSY1sIsB0NqttLt86d2Ki3iHPGPL76cpWlVX1QsCdqe+v4aAJ1KIMbG/lP+ZpFyCRzn8+ketMa8aotbXW/TS3+Klxj6EiR4oVBypM22500IalvLc2MkzvEyoAC5tIog7igm2WN0qAJ2+0dAZ5xYUDxHEXEgpWEEkeBSDpNgk7TG3lU/DOJLgAphRmDtHO/pT4DksJeVnBkZlGAff5TautNKQoBQA1iPI3PtXcM2M1hfkLAb2neZ8/eo3U3kA2129pv+NOxBbBPCBsdaM4V06VnWFjUEfKp0Y2CQaaYmiUs5XFrJ1Ok+ldL4USRVfGvgpNB0SJiaTY0jQrdAG1AOLmwUnWR86nw+I1nXnM1HiQCk3Os26f7pAUWHVZpIj6RRdSRllJk/n7qoNmYFSoc12A32oGD8QwnOcw2sdQNaTbIG2nT76sOoIO1cSR86ljI0EGM0AXufp60xTaZIBuLGpliZtVYApuCBz+400DLqGSU5hljcD61VdAgen1vOlSsleoN9wIg8rVXWs5jOh1G3nTEdaXepQ0VKhNrH2qFQVtEHmL/n8aelwg2B/wB/k0AOThlm4HqaVRHFq5n2FKlQHnRNrWk2qTu5B967SrNmhIlf7oiD8V9Kt8JGclBJlWh2E3PsmlSqUNhvs/ghhc4BK80SojYcr/WiONgpJUTESBta5P15UqVXZNA/BpOsgybfUbVaxAOTcidJ+42pUqUeRtDA5ER/zJixER16VKy7l0Epn0nkdflXaVMQVaZCnCTcJRtY6gTT8RhxIBUdbQN+R+VKlVklLF4xCBmIAymwuZEXHLS/mKTOIUD3qJASmYKrKiQSdSncWrlKqSES4LDoeTMRKoA5E2Pz1uOlEnuHJTYzckg9E/F84NKlQxA88QAUEhUJt4gPFGsaXtsetTP4vvZ/lSokEWj77mlSqEyqK7WKyqgGCNQNPMk61N+0QuQk+LextSpUrodWddxgGovGg/Gu4bxJKgbHnXaVEHbHNUiMrCaekTf83pUqsg4uBoJuBFdQ+kHS9/T8xSpUkxjVPyRm0Ji1j0+lRYlgg2NiCetqVKpbyNIqpxBTKVXtr9KaWSQDJzcx94rlKgCdgFMSb6W9qTzcmZ2v+fWlSp2FERJnQlI/N/nyquqQVawL63+7rSpVRJSRiCuSluYJE21Gu9KlSqSj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17475" y="-1309688"/>
            <a:ext cx="41148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16" name="AutoShape 8" descr="data:image/jpeg;base64,/9j/4AAQSkZJRgABAQAAAQABAAD/2wCEAAkGBxQSEhUUExQUFhUXGBcYGBgXGR0fGhwaGB0aGhgaHB0cHiogHRwlHBgXIjEhJSkrLi4uFx8zODMsNygtLisBCgoKDg0OGxAQGy0kICQsLCwsLCw0LDQsLCwsLCwsLCwsLCwsLCwsLCwsLCwsLCwsLCwsLCwsLCwsLCwsLCwsLP/AABEIALcBFAMBIgACEQEDEQH/xAAcAAABBQEBAQAAAAAAAAAAAAAFAAIDBAYBBwj/xABEEAABAwIEAwYDBAoABAYDAAABAgMRACEEEjFBBVFhBhMicZGhMoGxQsHR8AcUFSMzUmJy4fFDgpKyJHOTosLDF1Nj/8QAGQEAAwEBAQAAAAAAAAAAAAAAAAECAwQF/8QALBEAAgIBAwMCBgEFAAAAAAAAAAECESEDEjEEQVETYSJxgZHw8eEUIzKx0f/aAAwDAQACEQMRAD8A9lFOFcFOrUxQq7XK7SGdrorldFIZ2uiuV2kM7XRXK6KRR0V2lSpDFQDtfgH3kNhiLLSV3E5d8s2mj9KgDP8AZXhmRKluNlCyVJSFFJUG7QJTa5k89JoVxTs40p5TpSnMSmJUqxCiSYkCTA3ra1ncdhUBS3CqIM3Pw3OY6wBapkVE0AGnlTq4DNdqiRUqVcJoA7Sqli+KtNi60k/yhQn0qhxbtIhggKCiSJ8IkR1JhIPQmgA5Srz3H/pJQkHw5Y/mcbB9E94faguJ/Sh/ZG4SXCdDF/CNcu3OgdHp3G/4C/IfUVV4biE9874hfJp/amvJcd+kZawUgQCNkgH1JVNVWO3DwUYhROWSrxKhMCAbAH5VaeKJazZ73XCaxfYPtU5jFuIUnKG0CL31gTbpWyJqaBiJrhNcJqNSxIEiToPKqJHE1GqnE0wmmiWxpqFypVGoXDVohkJFcpGlVkl9Jp4NNAp0VkzRHZropAV2KQxTXQa5XRSGOrtMzV0KpDsdXZps0poHZIDXZqKhPafiKmGFLSlRMWIEgR/NynSdKVDsMOOpSJUQBzJj61D+vNxIUCOabj1Fq8de/SQu4S2gEE/xJUodNhQrH9vcWSR3oR/5aQn3An3pYHR7oriCdgT9PUTWP4g/+9UrOlSifhChJSklUZd4uJPOvK2OIYjEutNlx1QWRJJJA1vy296pYV59tSnESFIEzIvcSIm9ptvSaTKV9j6AT2gKhKGj/wAygPYTUDnFnyP+GnyBP1P3V4g52yxyxZRQP6UBI9SPvq/2QfxbuMbU6txaIcmXMyfgUBYEjWqtCcWenY3i5SJcxWWw1UlI+6gp49g1rQ2cQl1aylAAUVSomNpFea4bsRjXL92r5pj/ALymtFwL9HTzTjTziyFNutry+ECEqBMkFW02FFhtLvG+2+ESHGm0uFwZ25CAAFCUnUzqNqwj/fFIJQ4SQZkHUEi5Olbd39HqA64+6sFJcccy5VbqK/5o3/lNZt7GtE5i0byYK41N7oCTrO9JtjSRX4hwVxDgCdCwld1TdSZ0EnXeKHnhah/EcQgbZiRPlmCQfWjWM4ysqTmaRdsZSoBXgAMC5NoBvrVE8dXqkhP9oCYjTQVLKVDhwPMbFaiEpFknYAbBVEMDwnIq6SCBcrUlIH/VlOw2oS/xBaoIUtWYTqTNyPurjOFcUpMpWBI2IHzJ2o7ju1hHrX6N2Ut4nFJUU5lKlAkEkBS1EwCYsU616GTXl/6MsGU412STkQoEnUklIn616c+6EJKlaJBJgE2HQXNWjCRS4vxHuEZsi19E6DqpRskfm9ZPs1xhK3XsViXkoJIbZQpRASgxZAIGYlQEkAk0/tb2ozNKbawmJeSpN1ZFNpEjVRcTpBB5VhcJ2jws51IKXmnQpBzpU5lBSEgHLlWm0ZJHMHarIPbajdWEgqUQEgSSTAAGpJrNDtYspSf1dYzXTJTcZc0mCctjpWT7bdqXFMFJUlEkZkgkq0CoJAEco/CiT2q2Sz0XiHEG2Wy4tQCYBHWdAOc1XxnFWm4zqAn/AHc6V4hiO0jmKQULKcqMqpKiEgJACQmBOY/jUmB4iz+6cU+pTveJISEKISkGIK1eCd4k+dStW+BUzXdre3zuHxKmmUtqQkJub3IkixpV5bjscFuKUokkkzpz+f1pVi5zb5FTPqcGu1GDTprqoqyQGuzUc0gulQ7H0q5NLNSGdrops10GgB4pU0V0Uih1UOL8TQwgqUpMgTlJAJT9owdQBV6qPGmGVtKDyUlOl+ZsIOoNIDx7jODwKxnSod7c+EEpMnQ7c+e1DHVsjck80oCfefuoxjexWQB1p0ARKm1WOn2TN9RAifOhC+DWvY75lpHLYkHnWbN1fkWH4hldSW0ZnPsZlb35AddZqPh3aBCFEraQUR4gLm5APxEzrpVzhiGWXUrcU14BsVqM36EaHnvTuH4LCuZ21OjxiAQ3kAM28We/lA0NAP3ZbR24wTX8LB355W0z6Sau8B/SErE4lthLKEJVmvmJPhSpXQbVXa7E4JsfvcSgf+mP+7MfeivBcJw1p5AZdC3fFlAUT9kz8ICdJ1qskYMg9+kPHLHhCQP/AObU+5mqvD+0+PcxLIW49kLrQVJSkQVpBBFpttFao8d4Q38LWc9Wyfdw13D/AKQMIFobaw5TmWlA+BIGYgTAB50s+R48GU4tgMU9jXUhK1I/WHAJzkZe8MaAgCPSpXuz0EApsJutxA5nZxJ35Ub49+kZTbzrCWUShxTc51EkpJSCABqeVYx/vEgDJBlQIJAuD1PWhjXyNBxDCNq7gBeHBQ0lCipRMQFaQlUi+tVE4dpGWHW9LlLUmb6RkqrxDhSg2ypCRmWzmVe+YLg6H6UPawTt8ykpAG+YdN0gGpdFRUuwcVjGwRKnSBGwBP8A1KVTTxFhBzIacOls4G86ISLW50OVgs2jk2TYBP8AKP66uYfgDmVQCHlSAbIUBrFiEqHvRgbUu7N5+j/jiV4whDeUOJTnUonRCM1gdJUY62rdO9o2wsBPjBBgpvcRbXrXjHGULwygUtOQW0BRgwAEAEkxAgpvUWH40tIORQiJSTqnc5fQb70pajTqjl1JU6Cn6SO0JdeCdUpylSfEEEg6G9/SDVHs0+1+tqIwuYrXCC4YSjMJ8SEp1kGINvegeIcKip1ZzLvBXpc8vuo8eHMJUCcYW0KS24MpvnIIVBRfMAP/AHVUJNsUXZv8W04psBS0NJNlBIAIEXAK7i/tXlnarBNsH928XcwB7vMVSJMgx4cpgHXyitViOPYMJSAHHSiIUEEkxa5UZPzrB9o8WkqSG23JLYgZoSlIKhlIAOkazarm74FTAfelI+EAX85sL0R4RjVlRkIIg/EDA620oOMMSkKKhzAnan4V4FKkglIOsHX5VmqHQnASo+Kbm8i99a7TmeFhQmSJ2ifvpUt0QteT6xKo1MedVXeMMIsp5sHlmE+grPJ4IgoCwAVyRBlYi9/Eo3sL1fwvDCFDwkJyj4UhMqi+gEX611NkqKLiuOtH4A4v+xtR9yAKrOcdX9lhf/OtCT6STUeKwpyKltRiTKljSI3XIv0qLDcVZAS/CgFkpTlTMwCm5kAaEwancPaiZzi+IIsGEiY+2u50FgBUbeOxqfGQ06k/ZgoUBtB5nW9VsLx9lbau5Q8QDYwnKSnwwCVBJ30NPa7SNaLC0x0Ch6oUq/nUuUVyy1FvhBXDdpGicroUwrk6IB8lfCfWi6Vg3Fwd6w2N42wA7lUVFZBGUDYCxzEi8RpvQ3Dceg/uWCg7jvghsz/STB9KyfVaa9/kaLp5v2PTwa6VxrWH/aOMc1xOBYHRecj2A96ixHCg6P3vFiT/AEBCRHSSfWl60n/jH7tfyP0kuX9kzfFYAkkAczpWS7YcSw6khAxC+8IICWFgxpKlJBgRIvY1Jh3OHtJCc7bhSPiWc6j8zM+Qof2i7QYZxkJQ40EyFAHwqBG42iCZmnqTqDaq6JhH4lhnnWMYxCVQCXrTqQocyQuJE7i1U3M0A+EWvM8zyFbVp9t1MhSVpmLXv+NRJwii4IcyJIJshClmPs51CQZIve08q8/S67c6mqZ1y0aVrJmeB4PO+yFFKgSqQLzYx19qia7OvrbcCUOZvCU5kFIsbxNjY6TWk/ZeJdWr/wAY4lI+xzGgMzpNWMD2UdZV3n648pQF82UggXIiIgwPSvQj8STswbrsZHD9h8avVCk+eQf/AGT7VoezHYXEMYlt5akQnNIzybpUnQJ6jevQWUWrx/sh2gx7uOZS88tTZUsKBUiIyqiyb6xV0lyydzfCDTf6LibreR6LV9CiiGB/Rrh0KQsrlSFJVIQLlJkfEVGsd2QdxauI4dTjrqkB0yFOKUIhQFrjlXtUa0KKYOUo/oy2L7GYZTrjys5UtRWR4AJN4siT8zWBx/HGe9c/cXSpROZ1zmBolSY2tXsTwsa8o412TUvEPLDYAc3W4lMklJiC6kjTltQ4pdgUpPuRu9qXQlqGmAhYUEGCo5Qb/ETN6Ep7VLHwJZQf6GWwfXLNaLE8DT3WGRnwoU1nEKeFsypEfHPzmqQ4Cyg/xsIBf7KVRy+FmTHUmkUl5YMxHa7EQP37gBSDZWUXttHKqX7WfezAuuq8JPxqJtHWtR+rMAeLGJskDwsOGLk2gpj2rn/hEoj9YfIvcN7wNA4tX5NLIVHyBceh/u0fxF5mmrQbAjSw263q7h30tswrCJUsj43JsYvAUqDfeBVvHYnCFKJGIJCUpBIbAUBvofQWpj/GGBEMWIt4gDy1SkHahpmcoKRVwD7Zs8yha7XKwRB0ASlY95ruM4cs5QgCJiw2OmiTXHuLtgAd0DYHxOuHy3pw42rMrIyySBJsowE73VSSYlFIJ8KzNthCgkq8j76bUPx7JdkESkJPh8IMSVEfH9Ryqs52gcygjuwDPwtpGnWKrOdpHYUQ5EAaJSN42HWqSa7ltpqqI3OCNqWEgLSCkWTePnEevOn4fheFRI7srUJHiUTcaiBAJtUnAcfiH3UkrdU2lQJTmIBi8HbatG7xB0uK7pDSEn+VErk3Nzb5xRVE1kyLmFg2QgdPD+NdrSHCYZBKXHhnkzlTmgnYnKb0qy9NsjYetYBp3KbqylIygEACY0jTf1qY8PUoIBMwZOZRP2s33VWw+MWltRJASkJgxtNySbWFYnjHa17F5msO642gDKpxKQnOd4JHw/268xvtq6sdNXIenpubpGg47x5pjvchS45YKAFh4sxE7qPIb1jMVxjEvkJ7tKWgcwQs+Gbm6UiTz+LyipGMGEmYk6TvVPjmFDqe6vMgkjbkPnr5Ac68v+slqyxhLk7loRh7s7iMC8tWdTjVxqhG1/hzE3vrVbFtMstF1xTrwCgggLm5OWIKgnU3orgGgy0EqUAkCJUQB71zB4VCgUobcdSVZoS2pSZBzAzGXW+tcinOcsW89vBs0kgWzxLDpUFpbWkkAE/D4YEze+WwjpVjiHF+7dWju1qCO5JX3itHVBA9JO94rQt8KeVcYUiZustp1udyb72pOYB9IJKGUeIIupSj0NkgR860Wjrc7XXuxz1NF0oc/czDHaFbkQgiStJJWtSZSBlQCmxUZ5xY3qHh/EsQjKlphTKFGSEhzdtCknwqgSpSh8uc1rhgXTq8E/2Nj/5E/Ssh2mx2IZxbbKXHVIV3cnT41EKugCLVtDS1G/5ZlOoq3/pB7gLuIW2VPhaVk6eMeEpSbyo7kjXa96pcYWw00oFbAOVQQAkBQKhB0O+9hWX7V4txGKfaQFKQhxSU5kldh1Vmmoey3fqxDScig2VjvIaCRl1MkJFq0j0Ut+6UvoZvWVUkFOy3Eu7UFLskkN6ROmRRHtm61tOJGGyoGCLg+dj7E1jOBHK8tDqRYqA8pCk+gI+RrVNJYSnNnTlHNVr8qw6yC9RSp/Thl6TxRT4ZxB5wFxJju1ZVNHULT8QnkpGUg0Ra7ZpLmR/u20FMpVCviBAym1ovP1oFhXgl5wAnu3AEg3BBA8KjMGLxPKarYvhiFo7s2ObKnmCmxBP8wsP6gR0NdEdaUJZ4wJ6SlFvuegJ7Y4BI8WKb+Un6A0M4LjOEl9tOHlTxJyE96bwZuq2k1hsJ2CxDglEFPMFMe6gfUVoey3YZ/D4lp5cAIJJFuRGxPOvQTs5GqLa+1fCcO5mRhv3iCRmSygKCgYMKJnnel/8AlbDZglLD5zECTkGpj+Y0Mf8A0aOrWtZUjxKUfjIsoz/+s86ex+i0hSSXE2IOpOhn+UU8hS8hbtD2+GHfcYDGYoiVZoFwDpl6155iuJd4664UgFWZVuZImK9J412LS88t4rAzxbKdgBqFDlWafwDKFqSHGkADLlKQTIAmfDPXWk7BJeQRiUhOCbeAusuAn+xaR9DQRXED3ajP2k79FfhW3exrAw6Gy+gFKlmQhUeKLCIvah6sZhshBxSpm5CXPucHXegde5l8HilOJXANgnrvVxOEdLfwL+L+U7jy6UbRjMLcHEPGQNEHQXnxunapmsbhQfifVmMjwMDeNkz60BSIOLYEnCYRRBBAXmAHiNxGth5n30oLicMshBgJGXdaRHiVzVyitU7x3DlpIU08pCSQFFYEk3I8I6VTc49hwBlYUBciXlHc8gKMhgzmIwa1Zbo+AfbSdzyJ2ij3AOHkPPZiIUw4BrqQmLxHPeaZiuOtmJZToCJWs63ve/kafguLqU4pLLbQWAbgXIBAInl0oyGAIvh5LaRnAgn7K98v9NWuHdl1Ku4vwLyiMpBjMlU3i3hj509XaAmUhDQEExkEWvp8qid7WPD7SZ/tT94pZHcfBsMIppoIQjKE3EDyI2uTfrVFxCs2T4BbME6n+5W4OkCgTWPxbyk+I5Tlg5Uj4oMAx9KMYl/OokJjSZ6Rv8qKC0SYdKcoga3gAW6VymNGBex86VAUWsVjFPrLIcJAs5fT+iBaiOHZCQABAFN4RhUpaSEixE+t5qpxfjKWSG0jvHSQEoGsnTNy8ta8HWlPVnSO+KjFF7GYgNoKzoPc7Cs5+uOquhJGa+axUc28TAH3V3tDxMx3ViUgSRpm5iOsmOlU8HxANyXXLmDlABX0mBYaWtEV2dHox2VJe/8Awy1pNO0zY9m+GtId715aCqCAHTMGU38cXsbwNa0vFO0zTAEEOk6JQbR1NwPrXl7nG3HD4WyMonO5+EgT8z5VEjiCTbMpxRIkITmg6R4RA/xXpJ7VSOPbuds9Db7cjNdkhPPNf6RRM8QZxAGV2QFiQSBGsW19ax3CeFNKJLqiAJATlVJO2osmbSedWmOHMxmScqjP2405SaW98FKEbtGqQ7hyopDiSoagbVSxnaPAsOhlTsOrKAE5FGcxhFwI160BwvZ9ZdSUvQiLwBM9FD8/Wi73YrOEuphxaVzK4zeGCmFKBNCeeBtWstlPivarhTTq0PIBcQohf7jN4hrci/nQ9ztnhHyGcEiHlmEFTQCJF/FfSAafj+B4da1lxpGcElapkgkyZM/7oa3wfCh5Cktsm+pJSAQIjKVEKMTaPWhztYBadPJT4jwPGKVmDDKVA6shCCRpcjXlV/D8GVY5lIUNdM3lIGl/ehj/AGdUk5kYgJ8RMJBAi9hBidOVEuFYrunAkqKgsSrNPPwkTyFo6CuPXjquOH9v2bxeneF9/wBEmLcUsttBSmoSUrUkTnIvpaQYmCd6gxriCkOFQIVCHBoTFkOAbGLH/NEcb/HBH2Rmkc7wfK1BcHxFWJdUVtQ0AUOCJjKZCgpWpGottUQUtWk/BVxgn+WEcLxJ1pRyKGfLmEklLiBfNAjxAa+fOl2b7d4nEYtplaWkpUopVCVTYE6lR3FSobDZW2lUpBlCrE5SQSNImtDwfhzKQHMvjCjeTrtbyNadLqNSemzLWiq3GMx3b7GJccQFNAJWpI/d3hKiBqdbVWb7c41SgO8FyNEJ09K3zuFwEklTUkkmXSL7/ateuBvh4N3WAeSno9iuu4woy/bXjmLbxK22nFhASggJSNSATtWWcw+IX41pWVKDhJVqbWN69X4svBJUS+vDhdv4igDpbU8qwXEOPMjEd2EZkhWUFKoSQfIdaHYlRLwLgufCoLiBmDq9YNoEUR/YiL+FOs6Dr+NBsH2kV3MssEoznVc3MDl5U5Hap8BUYZNv6vlWUoybN4SilwT9oOEgMqUkJkRuBsRqay2G4etXd2FpmDOiifsztRvH9qH8krYQE6HxHpGh60NT2gACVfqzBnNGbMd76q/M1UU0iZyi3wEXOCOOYFCExnD6yZzDw5T/AEzvyocrss+UpEoBvM5t4j7PWrJ7RutshaWWEtlRslFsxm+usD3qBfbB0EeFoWBgIEXAMfT0qqZna8DcZ2bcASStH2U766UY7McJLeLU4VJIBWgp6quNCeXKg+K7VOzdLZkA3QCLidIrScM4finWytTqEeHOQlAJCeZ0vcWE1UYSlwTKcI8mee7NlsqJckHvBASBrI1Ko+0OVW2ezLDQGZRWshJvH8w0ANhtPWifA0YnNiQ6kyhCu7VlgKOVUZbCfs0EWeIWgKAIB+JMTAzb85FSXa8Gg/WE94kSnwlPsZ2kD1GlVCvXkCq/O9vz0qieHYufG6QOWYnz0FXHzYT9lO15iTJm4NArA3FXoc+VKiT+DZcOaCJA+3HsRXamilJAniXbAtthpg6AJLm5/tG3mb+VLs0Qlo4paTmlQbm5KjIUob9J5k0M4P2XLxQpzOEqPQeEb3ve+lGuI4pAWlIgMspASMw20/G/OuGe1f24cvn89zogm/il9APxjEFAgmVqN/I6+1vWomuKOJhKMrQIFwCSSPzNCjiS6tSzaVD5C4HpNbHs7jQhr/hqKTHim/z6Sel67IR2RMJS3yIeFcCW8sF5ThRzi02tlNxrrFarBcOSzKGE3Xp4yACAYzdTc6HaqeO4l3uUqbSQemdIvcZbAGN4MTU+GxZRl0gCNo5eGNBMUOQKISbQtRVCIVEeMpC52CRMHS3WaiQtxaykpy6D+Hlvtqogi3T2qlieK/CQQFpMpJIJFr3I6naqwxSlEEuqzCSD5i5gRINFoNrNB3jjEpLhEqnMDCRI0ASJm0yeW03IM9onUoyKMpJjOP4hnYDQDmo6TvWbweJUbJVAvJWSZnzohhmVLIMZiLjwg3IjlaxIobQU+4YxXDSyglabkTCTIB5nda4BvE0BwQ8V8yosIsIBMSd7fU0da4Q4QM0JSAB4jy0q6xwxPVX9ot6miwyU+/ayZQhvOYCjAJtadLaC9VV8GDqjokTKjGulM7UNJZyupKQRCVIBm3M/Sn4LjiQ2CLk3mPbzmaloa5BXaZJw5kgqQpJAO8bieYk+YPSqOF4yt9kpRYtCRPkSATebC3Iij/E1/rDeUnW4PI7Vl8Ng0t5kQUqUCFZtAJ26a1MYJ8DlKh3B8ROHLpzKJlZBNwCAYk7C9WDxvvVFKcybj7QiDafCZtaRre03qu73TYyd7LZQUkJsSCItMztfWhnG+Id5kicsGxTvpPyjXrVR6ZKbn37fn0JlqukjUYHu1JA7tQO5UkwDvciPek5w1lRUShuRckpGvpeetD+zCh3biwlUFwWSnS3IaCi2GUVkgtu7m6CAR5m3Khtq/YarBT4hh2sTPekn+vTQR6Rzmqf7LZzFZBJ3udRpGnvV/GYE/wDDKhpKfLe9UC2Y0J8vvpxbfcppFrBNoSgIymJJt5DSZO3OiLLrQbyZCSSDmIFhN7+VCG1FOhP52qVLgJg26daco3yJSrglxziFJIQognbIDB+aYPrVRDK4SkKVMmSUNgEGPTfS/tXXUAkaW51XCiDpNIrkItYJsNBvKkDNmiEkTziTVZ/BCfCkEAC6Q2OQ+6k5j4AtFNDogGRe4piKj+DJFxy2RtRX9aCQTAgjQqIj0ImKqPveGQJOt9YqhjMXmSTeLeflWkZNcGUoqXJpnuCqW2qFiVgaAxFjqDJqnh8AWEqClFQm6QkwJEyJNrxJ1tRHDcayqJUtKmwABEESAncCdc3rRE4vOkrTAETBiCm9zy0NCyS8GY7woBBUdFQYKwOXP3oPxLipc8CUmPCStAIlQ2uNLX2tWixi8ORKFIWqJCM4PmANZqth2wkQEKJVoLZuhvp70UOwM2ptIALokawJv6Uq3OC4EkITIvvp+FKmSYHH8WS0yTmSVKkDKdJ8REbE2PyrO4JHeiD4hqoAT126mhLDq5T4k20znnr51fYx2IkIStIBtCQI8/hNc8dBRTrubPVb5CP7BAVCJOaDlANhpry1Pyij+F4dkGUEAc7bi+h06UHTxd+P3igsCxSFjN5RkFX+HdomFQlSu7PJdgPmLRVPclXIKrLKklP8NM8yZ9/ntVljDLInKST6fSBR7hvdEBShmQdFoIUn1kVoMEGVCW2yvraAeWtSmymYZvgDzxBItyF4+elGsJ2QAALmUBO6v82rUyvcpbHTWqbqmgZJLiupmhisZg8Bhk6S4fIx70YScosEtj3rPYji50SQgck6x58qpP41S5ifPf8AxRaQVZoXuLsJJuVqH58qC8T464uyDkHIamhBEUzu5NJyHRIkTrvT0t5dBApzbB+VWCm2lUuCWNwq76W58qHcaw6HykA+MSBcTBuRbypYzGFJCFpJRN50P5MGOlScPePfJDKIJkEmwjUwN9KU1KMXKPIJpumT4TsspKAFFeQlJKU7zAkjePup3aHgDLTaCpYsYCCYCiqwvBI3sOmlW3XXp8SzHQxbfSr7PD23Eusrkp+0ftTYiOuleM+q14TUtSV+yOz0oNVFGSd4e4EgNkAXzNhakIGkQUDMomL5p2p+BBRILgSY8MOqJz7i+nnfyrmI4EG3QgLeEaqBjy0N9vWrSGFtqGV1xSQTmCoI5z5zXr+nebORSrFBFIjXprz86hxIBEiMw96a+vSxn+aPwN6lZQNVCfTSmlWQ5BjyDAzJIm4NRqSN/wDNEH8NJ+IpTex0pDCzHhSdLj771rv8k0D0Cxv5c6aExr+Zq49w9ME3B6G1cGDIFhA5UrTHwVsQgRYf5qBbYMCNqtqw8CVqAvyN/Qe9ceYISIv1NifSnaCyo4kXg7ZRVYqTEbjX871aSwRoQT56f6rrrM66zVIlkWHZnDKMAQv5/KKfw5tUiUhQtIUpSkx/bIHy53qZByNlAAkmdPuq1hVhf7pRTexCb/k396FdiY/vkp+FKdzNhXGnTPeZScuhtqNxvptRlzhoyggXAtP06WqfCYMrylQgC4mCTpyqqIsl4XxAqbBjc9KVW3UAGJAtSoA+cTikDRJPzj8ass8aygBLabHNJkmdNbH5aVHheBvLvlKeRVYfj7UWwHZZaVZnUhaR9hKjfrPvFTuK2tjG8at0laWkwTGhF/lRjD8HS4iXUgHcdPnUquDNmciXURoApQPsSDXf2EpIBC3fmo+9Rdl1Q3haxhny2gAtqbzHMZAMxI5f6o9gOKkLKQsQU3vAEcxPXn8qDDgkuEqzlNk3Ou9iPxopguFpSCsZkwLkGRzFpk/L0pNWO6L/AOvk3W5ry0+g5UkqSo/xBEaSR90VVIQvL3efNJSqYgxr5RFiatNM81xoNrTzpbWG5E6MEdTvp4renOnISOXzM7UmiqMueU5pEEX29qtIKtp+f+qaiJyIEoKzoQfL76sYbDf0z+daRaJM3noasZ4iBVKCE5EZEf7/AApoXNoq2hsqMZZqyjBxtVqJO4FZOlW+Gq8YEDQyd9OdWl4XlVZnwLmRoRfrUasLg0vA4yyhLWuVBsgHNyBN/wDRpJHdrDkkKWAFg6Sm2nlXEuZFZjvqBTmOIIKiTBToZHPzvXmy6dOHHzOtavYu8YwwW2HQJKQAeqdvSaz+QE2VFGn1ZUFaVhSBokmwnoNT60KU3YEzMSAedudb9Ffp7fBlrVusTQ5wLjYR8qZxL4fCD9/y5VEX1J+Ifj8qsOcbQpPiTChAg2B94NdW0y3Ax/HuJyoDUaXicwFidL8qtthSplOXruflHl605jEtOhUZhGxVCQBpAJE8/wAKthsFM5SkgSJNjPTTam0JMqIwxBMkQTO0iw9Rb3pYi6oCrxvofKpcNglOn4rDf6VDj28qkpkaETz/AAoSHYxx8hM5ZGw3tzqqXHVfYUAJjJChHWSKmwjQAUCd5B58x7A1IJ0SCI1uI/Og+dFCsHF0g2SrexTBPWZNPQCfiSuZvlEx11ogyozJuB/rz15VM28JzBKr2O0/iKtUSClOEKhQUQPtBAzHlvBq81xMo+BJzTqUpBO2w0q8XUKBKQZ5W9qYhSeX4+XnTAR4y5F0q/6RSa47l1mBESnQfKpO+H8v40zHlOyRGt+XWgRWc4+0TPfhPTIaVQOLQfso/wCmlSGZ3hikQTnSYtrBPkBc1Zb440kkTMa2tvaTqbe9AsUWjBCSFDMZAjUjleI51GmAZkAT5D8/hWbii7NNhuPAj4cqztmJ53Jj2q1+0pgE/FyIERrG5rLoWTMKAkm5F4/Ogpqca224A6tRCdh6ibfOhIGaVLgJMLJM7yrLH9Ol40rgQoGQ4QuIzaWv9kyJ6ERaq4xpKTkTpOpi/UdTyqm7hySqwUvNOUG5A08zY2POqEEG8MlEzmOYyo7E8yOZ6QLCozxNQhAQUhJgJBEQCQIEWga+dQcLSlskOCHCRCRbXTwg+VEmMGCsrIMhQ+XT2NOrFdFzBkE5uViP8UVZZm9DsKk95l0vRnDok67bVXBN2PQz61I0x4oVANJs5VRUjqgSDTsC22gJgCnqIqgH9NYPPUbfWnF4g9I1/Giwo68TlNDViathfeAgeo5U1GHkxHi9j5fhQBRU7fSTYCfb7qYlhLZzKVOYwqNBsD5bVYLSgojKCRoDsfLe1RM4NRUb63uJMUto7I32srqEpEz4td73+lWVoBEKE8uUipuH4RS3BvkETvvR5HBAUzvz++lGGAlO3kAOJtcA/fpQjE4JOpSLEc41rVO4VSTkEK5TTFYTMkpUNRHl5U6FYIb4U0YISQQZsfx9KZx5ohKYkJk387xHK1aVtgQBAtvFBuKkEKSeYI9aGgTG4J4BsJzDNGsVR4sgWzag6xaOflpU2FT71Nj0ZhBGn32NIYCbdAmQTKoEct9Pp0qR1JBGWRvlJtYHpUTrOv2MvxFP2gPUzTUeMT4svLeRuOtIZaadS4NIPh0J53uNDqNKmUzl3B/pkZoO5HlUDWF1sY3vBjmOu9QIYOpVJix39dfyarkRdC9DaRpapswVFhJ1jWqakq3Ajpap2XYNrGKKAlCE7X86cCBIMncVTSlQUTJIOx2qxE6GaAGDDNneKVIgc/z6UqAPPkeIxAgdfrXd5/0PL8aQTBm0bbxSDkXIMa/L8KhlCCTqQQAQT5Tp86ss8MWStwpnOfDJsB/Mee3nNVy6Vggecch+YtRjhavAMyjlBy/K1xuKUHQSL+E4IQq7iiqB4gBHLfyNMVg3UpWoycqkpC8uwtPuBR3DYltfiaIMTKdhJk228utOxjkgjp8qrFk5BvB8ImUqIBVESbxeY8+tE32UoEjmPkOXvQvhbsDLytpRDiDvg0mIkDfl+elCY2LDtfv5vYTRDDPR70JwjwJzmQSY1sIsB0NqttLt86d2Ki3iHPGPL76cpWlVX1QsCdqe+v4aAJ1KIMbG/lP+ZpFyCRzn8+ketMa8aotbXW/TS3+Klxj6EiR4oVBypM22500IalvLc2MkzvEyoAC5tIog7igm2WN0qAJ2+0dAZ5xYUDxHEXEgpWEEkeBSDpNgk7TG3lU/DOJLgAphRmDtHO/pT4DksJeVnBkZlGAff5TautNKQoBQA1iPI3PtXcM2M1hfkLAb2neZ8/eo3U3kA2129pv+NOxBbBPCBsdaM4V06VnWFjUEfKp0Y2CQaaYmiUs5XFrJ1Ok+ldL4USRVfGvgpNB0SJiaTY0jQrdAG1AOLmwUnWR86nw+I1nXnM1HiQCk3Os26f7pAUWHVZpIj6RRdSRllJk/n7qoNmYFSoc12A32oGD8QwnOcw2sdQNaTbIG2nT76sOoIO1cSR86ljI0EGM0AXufp60xTaZIBuLGpliZtVYApuCBz+400DLqGSU5hljcD61VdAgen1vOlSsleoN9wIg8rVXWs5jOh1G3nTEdaXepQ0VKhNrH2qFQVtEHmL/n8aelwg2B/wB/k0AOThlm4HqaVRHFq5n2FKlQHnRNrWk2qTu5B967SrNmhIlf7oiD8V9Kt8JGclBJlWh2E3PsmlSqUNhvs/ghhc4BK80SojYcr/WiONgpJUTESBta5P15UqVXZNA/BpOsgybfUbVaxAOTcidJ+42pUqUeRtDA5ER/zJixER16VKy7l0Epn0nkdflXaVMQVaZCnCTcJRtY6gTT8RhxIBUdbQN+R+VKlVklLF4xCBmIAymwuZEXHLS/mKTOIUD3qJASmYKrKiQSdSncWrlKqSES4LDoeTMRKoA5E2Pz1uOlEnuHJTYzckg9E/F84NKlQxA88QAUEhUJt4gPFGsaXtsetTP4vvZ/lSokEWj77mlSqEyqK7WKyqgGCNQNPMk61N+0QuQk+LextSpUrodWddxgGovGg/Gu4bxJKgbHnXaVEHbHNUiMrCaekTf83pUqsg4uBoJuBFdQ+kHS9/T8xSpUkxjVPyRm0Ji1j0+lRYlgg2NiCetqVKpbyNIqpxBTKVXtr9KaWSQDJzcx94rlKgCdgFMSb6W9qTzcmZ2v+fWlSp2FERJnQlI/N/nyquqQVawL63+7rSpVRJSRiCuSluYJE21Gu9KlSqSj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17475" y="-1309688"/>
            <a:ext cx="41148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3018" name="Picture 10" descr="http://www.infrastructures.com/0910/1509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89070">
            <a:off x="-161970" y="1161223"/>
            <a:ext cx="4592185" cy="237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INTRODUCTION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             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372476" cy="628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EPIDEMIOLOGIE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                    D/ Mode de contamination</a:t>
            </a:r>
            <a:endParaRPr lang="fr-FR" dirty="0"/>
          </a:p>
        </p:txBody>
      </p:sp>
      <p:pic>
        <p:nvPicPr>
          <p:cNvPr id="4" name="Picture 7" descr="C108"/>
          <p:cNvPicPr>
            <a:picLocks noChangeAspect="1" noChangeArrowheads="1"/>
          </p:cNvPicPr>
          <p:nvPr/>
        </p:nvPicPr>
        <p:blipFill>
          <a:blip r:embed="rId2"/>
          <a:srcRect l="4825" t="3513" r="4825" b="8841"/>
          <a:stretch>
            <a:fillRect/>
          </a:stretch>
        </p:blipFill>
        <p:spPr bwMode="auto">
          <a:xfrm>
            <a:off x="5072066" y="2643182"/>
            <a:ext cx="3454400" cy="223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space réservé du contenu 4" descr="Moldy_nectar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435771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046" y="428604"/>
            <a:ext cx="877511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                               Inhalation de spores +++</a:t>
            </a:r>
          </a:p>
          <a:p>
            <a:endParaRPr lang="fr-FR" sz="2800" b="1" dirty="0" smtClean="0"/>
          </a:p>
          <a:p>
            <a:pPr>
              <a:buFont typeface="Arial" charset="0"/>
              <a:buChar char="•"/>
            </a:pPr>
            <a:endParaRPr lang="fr-FR" sz="2800" b="1" dirty="0" smtClean="0"/>
          </a:p>
          <a:p>
            <a:pPr>
              <a:buFont typeface="Arial" charset="0"/>
              <a:buChar char="•"/>
            </a:pPr>
            <a:endParaRPr lang="fr-FR" sz="2800" b="1" dirty="0" smtClean="0"/>
          </a:p>
          <a:p>
            <a:pPr>
              <a:buFont typeface="Arial" charset="0"/>
              <a:buChar char="•"/>
            </a:pPr>
            <a:endParaRPr lang="fr-FR" sz="2800" b="1" dirty="0" smtClean="0"/>
          </a:p>
          <a:p>
            <a:pPr>
              <a:buFont typeface="Arial" charset="0"/>
              <a:buChar char="•"/>
            </a:pPr>
            <a:endParaRPr lang="fr-FR" sz="2800" b="1" dirty="0" smtClean="0"/>
          </a:p>
          <a:p>
            <a:pPr>
              <a:buFont typeface="Arial" charset="0"/>
              <a:buChar char="•"/>
            </a:pPr>
            <a:endParaRPr lang="fr-FR" sz="2800" b="1" dirty="0" smtClean="0"/>
          </a:p>
          <a:p>
            <a:pPr>
              <a:buFont typeface="Arial" charset="0"/>
              <a:buChar char="•"/>
            </a:pPr>
            <a:endParaRPr lang="fr-FR" sz="2800" b="1" dirty="0" smtClean="0"/>
          </a:p>
          <a:p>
            <a:pPr>
              <a:buFont typeface="Arial" charset="0"/>
              <a:buChar char="•"/>
            </a:pPr>
            <a:endParaRPr lang="fr-FR" sz="2800" b="1" dirty="0" smtClean="0"/>
          </a:p>
          <a:p>
            <a:pPr>
              <a:buFont typeface="Arial" charset="0"/>
              <a:buChar char="•"/>
            </a:pPr>
            <a:endParaRPr lang="fr-FR" sz="2800" b="1" dirty="0" smtClean="0"/>
          </a:p>
          <a:p>
            <a:endParaRPr lang="fr-FR" sz="2800" b="1" dirty="0" smtClean="0"/>
          </a:p>
          <a:p>
            <a:endParaRPr lang="fr-FR" sz="2800" dirty="0" smtClean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785850" y="1142984"/>
            <a:ext cx="11930146" cy="5715016"/>
            <a:chOff x="912" y="240"/>
            <a:chExt cx="4176" cy="336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912" y="1081"/>
              <a:ext cx="349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/>
            <a:srcRect l="2745" t="17554" r="50182" b="14359"/>
            <a:stretch>
              <a:fillRect/>
            </a:stretch>
          </p:blipFill>
          <p:spPr bwMode="auto">
            <a:xfrm>
              <a:off x="1296" y="240"/>
              <a:ext cx="3016" cy="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541" y="2592"/>
              <a:ext cx="1547" cy="100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459" y="2340"/>
              <a:ext cx="2474" cy="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000" y="2172"/>
              <a:ext cx="2088" cy="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046" y="214290"/>
            <a:ext cx="8775110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Par contact direct ou par l’intermédiaire d’objets riches en spores (pansements, plâtres, mains du personnel…) 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b="1" dirty="0" smtClean="0"/>
              <a:t>      </a:t>
            </a:r>
          </a:p>
          <a:p>
            <a:endParaRPr lang="fr-FR" sz="2800" b="1" dirty="0" smtClean="0"/>
          </a:p>
          <a:p>
            <a:r>
              <a:rPr lang="fr-FR" sz="2800" b="1" dirty="0" smtClean="0"/>
              <a:t>                            </a:t>
            </a:r>
            <a:r>
              <a:rPr lang="fr-FR" sz="2800" b="1" dirty="0" err="1" smtClean="0"/>
              <a:t>otomycoses</a:t>
            </a:r>
            <a:endParaRPr lang="fr-FR" sz="2800" b="1" dirty="0" smtClean="0"/>
          </a:p>
          <a:p>
            <a:r>
              <a:rPr lang="fr-FR" sz="2800" b="1" dirty="0" smtClean="0"/>
              <a:t>                              kératites</a:t>
            </a:r>
          </a:p>
          <a:p>
            <a:r>
              <a:rPr lang="fr-FR" sz="2800" b="1" dirty="0" smtClean="0"/>
              <a:t>                                onyxis</a:t>
            </a:r>
          </a:p>
          <a:p>
            <a:r>
              <a:rPr lang="fr-FR" sz="2800" b="1" dirty="0" smtClean="0"/>
              <a:t>                     atteintes cutanées</a:t>
            </a:r>
            <a:r>
              <a:rPr lang="fr-FR" sz="2800" dirty="0" smtClean="0"/>
              <a:t>  </a:t>
            </a:r>
          </a:p>
          <a:p>
            <a:pPr algn="ctr"/>
            <a:r>
              <a:rPr lang="fr-FR" sz="2800" dirty="0" smtClean="0"/>
              <a:t>(plaies, brulures cutanés, site opératoire)</a:t>
            </a:r>
            <a:r>
              <a:rPr lang="fr-FR" sz="2800" b="1" dirty="0" smtClean="0"/>
              <a:t>…</a:t>
            </a:r>
          </a:p>
          <a:p>
            <a:endParaRPr lang="fr-FR" sz="2800" dirty="0" smtClean="0"/>
          </a:p>
        </p:txBody>
      </p:sp>
      <p:pic>
        <p:nvPicPr>
          <p:cNvPr id="1028" name="Picture 4" descr="C:\Users\FriendsCne\Pictures\sans-ti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14488"/>
            <a:ext cx="3286116" cy="5143512"/>
          </a:xfrm>
          <a:prstGeom prst="rect">
            <a:avLst/>
          </a:prstGeom>
          <a:noFill/>
        </p:spPr>
      </p:pic>
      <p:pic>
        <p:nvPicPr>
          <p:cNvPr id="1027" name="Picture 3" descr="C:\Users\FriendsCne\Pictures\098_4_imag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714488"/>
            <a:ext cx="3357554" cy="5143512"/>
          </a:xfrm>
          <a:prstGeom prst="rect">
            <a:avLst/>
          </a:prstGeom>
          <a:noFill/>
        </p:spPr>
      </p:pic>
      <p:sp>
        <p:nvSpPr>
          <p:cNvPr id="3" name="Flèche vers le bas 2"/>
          <p:cNvSpPr/>
          <p:nvPr/>
        </p:nvSpPr>
        <p:spPr>
          <a:xfrm>
            <a:off x="3143240" y="1285860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FriendsCne\Picture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14488"/>
            <a:ext cx="3357554" cy="5143512"/>
          </a:xfrm>
          <a:prstGeom prst="rect">
            <a:avLst/>
          </a:prstGeom>
          <a:noFill/>
        </p:spPr>
      </p:pic>
      <p:sp>
        <p:nvSpPr>
          <p:cNvPr id="4" name="Rectangle à coins arrondis 3"/>
          <p:cNvSpPr/>
          <p:nvPr/>
        </p:nvSpPr>
        <p:spPr>
          <a:xfrm>
            <a:off x="214282" y="5643578"/>
            <a:ext cx="6572296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Rare: digestive par les aliments </a:t>
            </a:r>
          </a:p>
          <a:p>
            <a:pPr algn="ctr"/>
            <a:r>
              <a:rPr lang="fr-FR" sz="2800" b="1" dirty="0" smtClean="0"/>
              <a:t> poivre, thé, fruits…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372476" cy="628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EPIDEMIOLOGIE</a:t>
            </a:r>
          </a:p>
          <a:p>
            <a:pPr>
              <a:buNone/>
            </a:pPr>
            <a:r>
              <a:rPr lang="fr-FR" dirty="0" smtClean="0"/>
              <a:t>                          E/ Facteurs favorisants</a:t>
            </a:r>
          </a:p>
          <a:p>
            <a:pPr>
              <a:buNone/>
            </a:pPr>
            <a:r>
              <a:rPr lang="fr-FR" b="1" dirty="0" smtClean="0"/>
              <a:t>les </a:t>
            </a:r>
            <a:r>
              <a:rPr lang="fr-FR" b="1" i="1" dirty="0" smtClean="0"/>
              <a:t>aspergillus</a:t>
            </a:r>
            <a:r>
              <a:rPr lang="fr-FR" b="1" dirty="0" smtClean="0"/>
              <a:t> sont des opportunistes :</a:t>
            </a:r>
          </a:p>
          <a:p>
            <a:pPr>
              <a:buNone/>
            </a:pPr>
            <a:r>
              <a:rPr lang="fr-FR" b="1" dirty="0" smtClean="0"/>
              <a:t>   </a:t>
            </a:r>
            <a:r>
              <a:rPr lang="fr-FR" dirty="0" smtClean="0"/>
              <a:t>ils se développent si conditions favorables.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Picture 7" descr="C108"/>
          <p:cNvPicPr>
            <a:picLocks noChangeAspect="1" noChangeArrowheads="1"/>
          </p:cNvPicPr>
          <p:nvPr/>
        </p:nvPicPr>
        <p:blipFill>
          <a:blip r:embed="rId2"/>
          <a:srcRect l="4825" t="3513" r="4825" b="8841"/>
          <a:stretch>
            <a:fillRect/>
          </a:stretch>
        </p:blipFill>
        <p:spPr bwMode="auto">
          <a:xfrm>
            <a:off x="5072066" y="3143248"/>
            <a:ext cx="3454400" cy="223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space réservé du contenu 4" descr="Moldy_nectar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435771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285860"/>
            <a:ext cx="84296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i="1" dirty="0" smtClean="0"/>
              <a:t>        A. </a:t>
            </a:r>
            <a:r>
              <a:rPr lang="fr-FR" sz="2400" i="1" dirty="0" err="1" smtClean="0"/>
              <a:t>fumigatus</a:t>
            </a:r>
            <a:r>
              <a:rPr lang="fr-FR" sz="2400" i="1" dirty="0" smtClean="0"/>
              <a:t> </a:t>
            </a:r>
            <a:r>
              <a:rPr lang="fr-FR" sz="2400" dirty="0" smtClean="0"/>
              <a:t>est responsable de 80 à 90 % des affections 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14282" y="2143116"/>
            <a:ext cx="8715435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 smtClean="0"/>
              <a:t>Petite taille des spores (2à 3µm)                    Alvéoles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 </a:t>
            </a:r>
            <a:r>
              <a:rPr lang="fr-FR" sz="2800" dirty="0" err="1" smtClean="0"/>
              <a:t>Adhésines</a:t>
            </a:r>
            <a:r>
              <a:rPr lang="fr-FR" sz="2800" dirty="0" smtClean="0"/>
              <a:t> au niveau des conidies              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dirty="0" err="1" smtClean="0"/>
              <a:t>Thermotolérance</a:t>
            </a:r>
            <a:r>
              <a:rPr lang="fr-FR" sz="2800" dirty="0" smtClean="0"/>
              <a:t> (37°à 55°C pour </a:t>
            </a:r>
            <a:r>
              <a:rPr lang="fr-FR" sz="2800" i="1" dirty="0" err="1" smtClean="0"/>
              <a:t>A.fumigatus</a:t>
            </a:r>
            <a:r>
              <a:rPr lang="fr-FR" sz="28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Production de toxines nécrosantes +  Tropisme vasculaire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Production de mycotoxines (formes allergiques)</a:t>
            </a:r>
            <a:endParaRPr lang="fr-FR" sz="28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286380" y="250030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1472" y="214290"/>
            <a:ext cx="826065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u="sng" dirty="0" smtClean="0"/>
              <a:t>Facteurs liés au champignon: Pouvoir</a:t>
            </a:r>
            <a:r>
              <a:rPr lang="fr-FR" sz="3200" u="sng" dirty="0" smtClean="0">
                <a:solidFill>
                  <a:prstClr val="black"/>
                </a:solidFill>
              </a:rPr>
              <a:t> pathogène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733246"/>
            <a:ext cx="8715436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u="sng" dirty="0" smtClean="0"/>
              <a:t>Immunodépression profonde </a:t>
            </a:r>
            <a:r>
              <a:rPr lang="fr-FR" sz="2800" dirty="0" smtClean="0"/>
              <a:t>: </a:t>
            </a:r>
          </a:p>
          <a:p>
            <a:r>
              <a:rPr lang="fr-FR" sz="2800" b="1" dirty="0" smtClean="0"/>
              <a:t>Neutropénie+++</a:t>
            </a:r>
            <a:r>
              <a:rPr lang="fr-FR" sz="2800" dirty="0" smtClean="0"/>
              <a:t> profonde et prolongée </a:t>
            </a:r>
          </a:p>
          <a:p>
            <a:r>
              <a:rPr lang="fr-FR" sz="2400" dirty="0" smtClean="0"/>
              <a:t>   PNN &lt; 500/mm3 pendant 15 jours et plus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PNN &lt; 100/mm3 quelle que soit la durée </a:t>
            </a:r>
          </a:p>
          <a:p>
            <a:pPr>
              <a:buNone/>
            </a:pPr>
            <a:r>
              <a:rPr lang="fr-FR" sz="2800" dirty="0" smtClean="0"/>
              <a:t>    Causes:</a:t>
            </a:r>
          </a:p>
          <a:p>
            <a:pPr>
              <a:buNone/>
            </a:pPr>
            <a:r>
              <a:rPr lang="fr-FR" sz="2800" b="1" dirty="0" smtClean="0"/>
              <a:t>hémopathies malignes</a:t>
            </a:r>
            <a:r>
              <a:rPr lang="fr-FR" sz="2800" dirty="0" smtClean="0"/>
              <a:t>+++</a:t>
            </a:r>
          </a:p>
          <a:p>
            <a:pPr>
              <a:buNone/>
            </a:pPr>
            <a:r>
              <a:rPr lang="fr-FR" sz="2800" dirty="0" smtClean="0"/>
              <a:t>Iatrogène :</a:t>
            </a:r>
          </a:p>
          <a:p>
            <a:r>
              <a:rPr lang="fr-FR" sz="2800" dirty="0" smtClean="0"/>
              <a:t>             </a:t>
            </a:r>
            <a:r>
              <a:rPr lang="fr-FR" sz="2800" b="1" dirty="0" smtClean="0"/>
              <a:t>Corticothérapie /chimiothérapie </a:t>
            </a:r>
            <a:r>
              <a:rPr lang="fr-FR" sz="2800" dirty="0" smtClean="0"/>
              <a:t>prolongées, </a:t>
            </a:r>
          </a:p>
          <a:p>
            <a:r>
              <a:rPr lang="fr-FR" sz="2800" dirty="0" smtClean="0"/>
              <a:t>             </a:t>
            </a:r>
            <a:r>
              <a:rPr lang="fr-FR" sz="2800" b="1" dirty="0" smtClean="0"/>
              <a:t>Greffes de moelle</a:t>
            </a:r>
            <a:r>
              <a:rPr lang="fr-FR" sz="2800" dirty="0" smtClean="0"/>
              <a:t>++++ ou d’organe (poumon++)…</a:t>
            </a:r>
          </a:p>
          <a:p>
            <a:endParaRPr lang="fr-FR" sz="2800" dirty="0" smtClean="0"/>
          </a:p>
          <a:p>
            <a:r>
              <a:rPr lang="fr-FR" sz="2800" u="sng" dirty="0" smtClean="0"/>
              <a:t>Immunodépression </a:t>
            </a:r>
            <a:r>
              <a:rPr lang="fr-FR" sz="2800" u="sng" dirty="0" err="1" smtClean="0"/>
              <a:t>viro</a:t>
            </a:r>
            <a:r>
              <a:rPr lang="fr-FR" sz="2800" u="sng" dirty="0" smtClean="0"/>
              <a:t>-induite</a:t>
            </a:r>
            <a:r>
              <a:rPr lang="fr-FR" sz="2800" dirty="0" smtClean="0"/>
              <a:t> par le HIV (rare)</a:t>
            </a:r>
          </a:p>
          <a:p>
            <a:endParaRPr lang="fr-FR" sz="2800" dirty="0" smtClean="0"/>
          </a:p>
          <a:p>
            <a:r>
              <a:rPr lang="fr-FR" sz="2800" b="1" u="sng" dirty="0" smtClean="0"/>
              <a:t>Facteurs locaux anatomiques</a:t>
            </a:r>
            <a:r>
              <a:rPr lang="fr-FR" sz="2800" dirty="0" smtClean="0"/>
              <a:t> : cavités préformées </a:t>
            </a:r>
          </a:p>
          <a:p>
            <a:r>
              <a:rPr lang="fr-FR" sz="2800" dirty="0" smtClean="0"/>
              <a:t>( tuberculose+++)</a:t>
            </a:r>
            <a:endParaRPr lang="fr-FR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143108" y="0"/>
            <a:ext cx="41331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600" b="1" u="sng" dirty="0" smtClean="0">
                <a:ea typeface="+mj-ea"/>
                <a:cs typeface="+mj-cs"/>
              </a:rPr>
              <a:t>Facteurs liés à l’hôte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928802"/>
            <a:ext cx="5286412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/>
              <a:t>travaux intra hospitaliers non protégés dans les services des malades à grand risque (hématologie+++) responsable de cas groupés d’aspergilloses invasives </a:t>
            </a:r>
            <a:r>
              <a:rPr lang="fr-FR" sz="2800" dirty="0" smtClean="0"/>
              <a:t>graves (API).</a:t>
            </a:r>
            <a:endParaRPr lang="fr-F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71604" y="642918"/>
            <a:ext cx="585609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600" b="1" dirty="0" smtClean="0"/>
              <a:t> </a:t>
            </a:r>
            <a:r>
              <a:rPr lang="fr-FR" sz="3600" b="1" u="sng" dirty="0" smtClean="0"/>
              <a:t>Facteurs environnementaux</a:t>
            </a:r>
            <a:r>
              <a:rPr lang="fr-FR" sz="3600" dirty="0" smtClean="0"/>
              <a:t>  </a:t>
            </a:r>
          </a:p>
        </p:txBody>
      </p:sp>
      <p:pic>
        <p:nvPicPr>
          <p:cNvPr id="4" name="Picture 10" descr="http://www.infrastructures.com/0910/150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08396"/>
            <a:ext cx="4074272" cy="4449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571472" y="5857892"/>
            <a:ext cx="519090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Exposition professionnelle (agriculteur)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   CLINIQUE    </a:t>
            </a:r>
          </a:p>
          <a:p>
            <a:pPr>
              <a:buNone/>
            </a:pPr>
            <a:r>
              <a:rPr lang="fr-FR" dirty="0" smtClean="0"/>
              <a:t>                     </a:t>
            </a:r>
            <a:endParaRPr lang="fr-FR" dirty="0"/>
          </a:p>
        </p:txBody>
      </p:sp>
      <p:pic>
        <p:nvPicPr>
          <p:cNvPr id="5" name="Picture 4" descr="C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928802"/>
            <a:ext cx="292895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285728"/>
            <a:ext cx="588430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A/ Les aspergilloses de l’appareil respiratoire</a:t>
            </a:r>
            <a:endParaRPr lang="fr-FR" sz="2400" b="1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744004"/>
            <a:ext cx="8447063" cy="59093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Colonisation d’une cavité pulmonaire préformée (suite à une tuberculose++) communiquant avec les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bronches (l’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immuno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dépression n’est pas indispensable).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Clinique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hémoptysies (signe de gravité)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toux, expectorations, fièvre, l'asthénie, amaigrissement.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Radiographie: image caractéristique </a:t>
            </a:r>
            <a:r>
              <a:rPr lang="fr-F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«en grelot</a:t>
            </a:r>
            <a:r>
              <a:rPr lang="fr-F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»: </a:t>
            </a:r>
            <a:endParaRPr lang="fr-FR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 boule fongique envahit toute la cavité en laissant un espace clair au sommet.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22" name="AutoShape 2" descr="http://umvf.omsk-osma.ru/campus-parasitologie-mycologie/cycle2/imageries/2508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7000" y="-1249363"/>
            <a:ext cx="142875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43174" y="1000108"/>
            <a:ext cx="250318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b="1" dirty="0" smtClean="0"/>
              <a:t>1. Aspergillome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14348" y="5857892"/>
            <a:ext cx="7429552" cy="50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2. Autres formes localisées: </a:t>
            </a:r>
            <a:r>
              <a:rPr lang="fr-FR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Pleurale, bronchique  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Friends\Pictures\rx-12437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15304" cy="55007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cxnSp>
        <p:nvCxnSpPr>
          <p:cNvPr id="7" name="Connecteur droit avec flèche 6"/>
          <p:cNvCxnSpPr/>
          <p:nvPr/>
        </p:nvCxnSpPr>
        <p:spPr>
          <a:xfrm rot="10800000">
            <a:off x="3786182" y="2571744"/>
            <a:ext cx="1214446" cy="35719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rganigramme : Connecteur 8"/>
          <p:cNvSpPr/>
          <p:nvPr/>
        </p:nvSpPr>
        <p:spPr>
          <a:xfrm>
            <a:off x="2071670" y="1428736"/>
            <a:ext cx="1785950" cy="1571636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191126" y="3244334"/>
            <a:ext cx="18902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Image en grelot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928926" y="6143644"/>
            <a:ext cx="222426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b="1" dirty="0" smtClean="0"/>
              <a:t> Aspergillome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14282" y="285728"/>
            <a:ext cx="8572560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57158" y="2357430"/>
            <a:ext cx="8358246" cy="3286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85720" y="285728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Les aspergilloses sont des affections essentiellement pulmonaires  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dues à des champignons filamenteux du genre </a:t>
            </a:r>
            <a:r>
              <a:rPr lang="fr-FR" sz="2400" b="1" i="1" dirty="0" smtClean="0"/>
              <a:t>Aspergillus :     </a:t>
            </a:r>
          </a:p>
          <a:p>
            <a:r>
              <a:rPr lang="fr-FR" sz="2400" b="1" i="1" dirty="0">
                <a:solidFill>
                  <a:srgbClr val="FF0000"/>
                </a:solidFill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</a:rPr>
              <a:t>             </a:t>
            </a:r>
            <a:r>
              <a:rPr lang="fr-FR" sz="2400" b="1" dirty="0" smtClean="0">
                <a:solidFill>
                  <a:srgbClr val="FF0000"/>
                </a:solidFill>
              </a:rPr>
              <a:t>moisissures </a:t>
            </a:r>
            <a:r>
              <a:rPr lang="fr-FR" sz="2400" dirty="0" smtClean="0"/>
              <a:t>ubiquitaires à caractère </a:t>
            </a:r>
            <a:r>
              <a:rPr lang="fr-FR" sz="2400" b="1" dirty="0" smtClean="0"/>
              <a:t>opportuniste</a:t>
            </a:r>
            <a:r>
              <a:rPr lang="fr-FR" sz="2400" i="1" dirty="0" smtClean="0"/>
              <a:t>.</a:t>
            </a:r>
          </a:p>
          <a:p>
            <a:endParaRPr lang="fr-FR" sz="2400" i="1" dirty="0" smtClean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/>
              <a:t> </a:t>
            </a:r>
            <a:r>
              <a:rPr lang="fr-FR" sz="2400" dirty="0" smtClean="0"/>
              <a:t>Les aspergilloses constituent un ensemble nosologique </a:t>
            </a:r>
          </a:p>
          <a:p>
            <a:r>
              <a:rPr lang="fr-FR" sz="2400" dirty="0" smtClean="0"/>
              <a:t> très large et de pronostic variable (morbidité/mortalité ≠):</a:t>
            </a:r>
          </a:p>
          <a:p>
            <a:r>
              <a:rPr lang="fr-FR" sz="2400" dirty="0" smtClean="0"/>
              <a:t>*  les atteintes chroniques et </a:t>
            </a:r>
            <a:r>
              <a:rPr lang="fr-FR" sz="2400" dirty="0" err="1" smtClean="0"/>
              <a:t>immuno</a:t>
            </a:r>
            <a:r>
              <a:rPr lang="fr-FR" sz="2400" dirty="0" smtClean="0"/>
              <a:t>-allergiques sont connues depuis longtemps, </a:t>
            </a:r>
          </a:p>
          <a:p>
            <a:r>
              <a:rPr lang="fr-FR" sz="2400" dirty="0" smtClean="0"/>
              <a:t> * les infections fongiques invasives aigus (API)sont d’apparition </a:t>
            </a:r>
          </a:p>
          <a:p>
            <a:r>
              <a:rPr lang="fr-FR" sz="2400" dirty="0" smtClean="0"/>
              <a:t>plus récente, Intra hospitalières (affections </a:t>
            </a:r>
            <a:r>
              <a:rPr lang="fr-FR" sz="2400" b="1" dirty="0" smtClean="0"/>
              <a:t>nosocomiales</a:t>
            </a:r>
            <a:r>
              <a:rPr lang="fr-FR" sz="2400" dirty="0" smtClean="0"/>
              <a:t>),</a:t>
            </a:r>
          </a:p>
          <a:p>
            <a:r>
              <a:rPr lang="fr-FR" sz="2400" dirty="0" smtClean="0"/>
              <a:t> elles sont de très mauvais pronostic avec remaniement de leur épidémiologie.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Friends\Picture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5857916"/>
          </a:xfrm>
          <a:prstGeom prst="rect">
            <a:avLst/>
          </a:prstGeom>
          <a:noFill/>
        </p:spPr>
      </p:pic>
      <p:sp>
        <p:nvSpPr>
          <p:cNvPr id="3" name="Organigramme : Connecteur 2"/>
          <p:cNvSpPr/>
          <p:nvPr/>
        </p:nvSpPr>
        <p:spPr>
          <a:xfrm>
            <a:off x="1785918" y="4071942"/>
            <a:ext cx="1785950" cy="1571636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rot="10800000">
            <a:off x="3571868" y="5000636"/>
            <a:ext cx="1214446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14290"/>
            <a:ext cx="5500726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 Aspergillose pulmonaire invasive</a:t>
            </a:r>
            <a:r>
              <a:rPr lang="fr-FR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24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(API)</a:t>
            </a:r>
            <a:endParaRPr lang="fr-FR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0" y="1357298"/>
            <a:ext cx="914400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  <a:r>
              <a:rPr lang="fr-FR" sz="2400" dirty="0" smtClean="0"/>
              <a:t>éveloppement du champignon en plein parenchyme pulmonaire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  chez les </a:t>
            </a:r>
            <a:r>
              <a:rPr lang="fr-FR" sz="2400" b="1" dirty="0" smtClean="0">
                <a:solidFill>
                  <a:srgbClr val="FF0000"/>
                </a:solidFill>
              </a:rPr>
              <a:t>sujets immunodéprimés</a:t>
            </a:r>
            <a:r>
              <a:rPr lang="fr-FR" sz="24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Possibilité de généralisation avec localisations:</a:t>
            </a:r>
          </a:p>
          <a:p>
            <a:r>
              <a:rPr lang="fr-FR" sz="2400" dirty="0" smtClean="0"/>
              <a:t>   rénale, cérébrale, hépatique, cardiaque… 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Pronostic  sombre (fréquemment </a:t>
            </a:r>
            <a:r>
              <a:rPr lang="fr-FR" sz="2400" b="1" dirty="0" smtClean="0">
                <a:solidFill>
                  <a:srgbClr val="FF0000"/>
                </a:solidFill>
              </a:rPr>
              <a:t>mortelle</a:t>
            </a:r>
            <a:r>
              <a:rPr lang="fr-FR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endParaRPr lang="fr-FR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Symptômes : non spécifiques</a:t>
            </a:r>
          </a:p>
          <a:p>
            <a:pPr lvl="0"/>
            <a:r>
              <a:rPr lang="fr-FR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Fièvre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toux, douleurs thoraciques,</a:t>
            </a:r>
            <a:r>
              <a:rPr lang="fr-FR" sz="2400" dirty="0" smtClean="0">
                <a:latin typeface="+mj-lt"/>
                <a:cs typeface="Arial" pitchFamily="34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rachats sanglants</a:t>
            </a:r>
            <a:r>
              <a:rPr lang="fr-FR" sz="2400" dirty="0" smtClean="0">
                <a:latin typeface="+mj-lt"/>
                <a:cs typeface="Arial" pitchFamily="34" charset="0"/>
              </a:rPr>
              <a:t/>
            </a:r>
            <a:br>
              <a:rPr lang="fr-FR" sz="2400" dirty="0" smtClean="0">
                <a:latin typeface="+mj-lt"/>
                <a:cs typeface="Arial" pitchFamily="34" charset="0"/>
              </a:rPr>
            </a:br>
            <a:endParaRPr lang="fr-FR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Radio: signe du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halo</a:t>
            </a:r>
            <a:r>
              <a:rPr lang="fr-FR" sz="2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. </a:t>
            </a:r>
            <a:endParaRPr lang="fr-FR" sz="2400" dirty="0" smtClean="0">
              <a:latin typeface="+mj-lt"/>
              <a:cs typeface="Arial" pitchFamily="34" charset="0"/>
            </a:endParaRPr>
          </a:p>
          <a:p>
            <a:pPr lvl="0"/>
            <a:r>
              <a:rPr lang="fr-FR" sz="2400" dirty="0" smtClean="0">
                <a:latin typeface="+mj-lt"/>
                <a:cs typeface="Arial" pitchFamily="34" charset="0"/>
              </a:rPr>
              <a:t>             </a:t>
            </a:r>
            <a:endParaRPr lang="fr-FR" sz="2400" dirty="0" smtClean="0">
              <a:latin typeface="+mj-lt"/>
              <a:cs typeface="Calibri" pitchFamily="34" charset="0"/>
            </a:endParaRP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Friends\Pictures\image2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215238" cy="46434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4348" y="5357826"/>
            <a:ext cx="75009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TDM : signe du halo </a:t>
            </a:r>
          </a:p>
          <a:p>
            <a:r>
              <a:rPr lang="fr-FR" dirty="0" smtClean="0"/>
              <a:t>Hyperdensité en verre dépoli entourant une masse.</a:t>
            </a:r>
          </a:p>
          <a:p>
            <a:r>
              <a:rPr lang="fr-FR" dirty="0" smtClean="0"/>
              <a:t> Correspond au liséré hémorragique autour du foyer rond d’infarctus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 descr="view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972452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85728"/>
            <a:ext cx="39399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B/ Les aspergilloses </a:t>
            </a:r>
            <a:r>
              <a:rPr lang="fr-FR" b="1" dirty="0" err="1" smtClean="0"/>
              <a:t>immunoallergiques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00034" y="1000108"/>
            <a:ext cx="645375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L’ </a:t>
            </a:r>
            <a:r>
              <a:rPr lang="fr-FR" i="1" dirty="0" smtClean="0"/>
              <a:t>Aspergillus </a:t>
            </a:r>
            <a:r>
              <a:rPr lang="fr-FR" dirty="0" smtClean="0"/>
              <a:t>se comporte comme un allergène pouvant provoquer</a:t>
            </a:r>
          </a:p>
          <a:p>
            <a:r>
              <a:rPr lang="fr-FR" dirty="0" smtClean="0"/>
              <a:t>1. Aspergillose broncho-pulmonaire allergique (ABPA)</a:t>
            </a:r>
          </a:p>
          <a:p>
            <a:r>
              <a:rPr lang="fr-FR" dirty="0" smtClean="0"/>
              <a:t>2. Asthme </a:t>
            </a:r>
            <a:r>
              <a:rPr lang="fr-FR" dirty="0" err="1" smtClean="0"/>
              <a:t>aspergillaire</a:t>
            </a:r>
            <a:endParaRPr lang="fr-FR" dirty="0" smtClean="0"/>
          </a:p>
          <a:p>
            <a:r>
              <a:rPr lang="fr-FR" dirty="0" smtClean="0"/>
              <a:t>3. Alvéolite allergique extrinsèque « poumon de fermier »</a:t>
            </a:r>
          </a:p>
          <a:p>
            <a:r>
              <a:rPr lang="fr-FR" dirty="0" smtClean="0"/>
              <a:t>4. Sinusite fongique allergique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72" y="3000372"/>
            <a:ext cx="382963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C/ Les aspergilloses extra respiratoires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00034" y="3571876"/>
            <a:ext cx="8458485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u="sng" dirty="0" smtClean="0"/>
              <a:t>Formes superficielles</a:t>
            </a:r>
          </a:p>
          <a:p>
            <a:pPr marL="342900" indent="-342900"/>
            <a:r>
              <a:rPr lang="fr-FR" dirty="0" smtClean="0"/>
              <a:t>* </a:t>
            </a:r>
            <a:r>
              <a:rPr lang="fr-FR" dirty="0" err="1" smtClean="0"/>
              <a:t>Otomycoses</a:t>
            </a:r>
            <a:r>
              <a:rPr lang="fr-FR" dirty="0" smtClean="0"/>
              <a:t> : due surtout à </a:t>
            </a:r>
            <a:r>
              <a:rPr lang="fr-FR" i="1" dirty="0" err="1" smtClean="0"/>
              <a:t>A.niger</a:t>
            </a:r>
            <a:r>
              <a:rPr lang="fr-FR" i="1" dirty="0" smtClean="0"/>
              <a:t> </a:t>
            </a:r>
            <a:r>
              <a:rPr lang="fr-FR" dirty="0" smtClean="0"/>
              <a:t>et favorisées par une lésion préexistante du conduit auditif externe et les corticoïdes locaux</a:t>
            </a:r>
          </a:p>
          <a:p>
            <a:pPr marL="342900" indent="-342900"/>
            <a:r>
              <a:rPr lang="fr-FR" dirty="0" smtClean="0"/>
              <a:t>* Atteintes oculaires : souvent post-traumatiques</a:t>
            </a:r>
          </a:p>
          <a:p>
            <a:pPr marL="342900" indent="-342900"/>
            <a:r>
              <a:rPr lang="fr-FR" dirty="0" smtClean="0"/>
              <a:t>* Atteintes cutanées : surtout chez les grands brulés</a:t>
            </a:r>
          </a:p>
          <a:p>
            <a:pPr marL="342900" indent="-342900"/>
            <a:r>
              <a:rPr lang="fr-FR" dirty="0" smtClean="0"/>
              <a:t>* Atteinte sinusienne : souvent d’origine dentaire</a:t>
            </a:r>
          </a:p>
          <a:p>
            <a:pPr marL="342900" indent="-342900"/>
            <a:r>
              <a:rPr lang="fr-FR" dirty="0" smtClean="0"/>
              <a:t>* Onyxis : rare</a:t>
            </a:r>
          </a:p>
          <a:p>
            <a:pPr marL="342900" indent="-342900">
              <a:buAutoNum type="arabicPeriod" startAt="2"/>
            </a:pPr>
            <a:r>
              <a:rPr lang="fr-FR" b="1" u="sng" dirty="0" smtClean="0"/>
              <a:t>Formes profondes</a:t>
            </a:r>
          </a:p>
          <a:p>
            <a:pPr marL="342900" indent="-342900"/>
            <a:r>
              <a:rPr lang="fr-FR" dirty="0" smtClean="0"/>
              <a:t>Localisées (cerveau, cœur, rein, foie, os, peau…) ou généralisées</a:t>
            </a:r>
          </a:p>
          <a:p>
            <a:pPr marL="342900" indent="-342900"/>
            <a:r>
              <a:rPr lang="fr-FR" dirty="0" smtClean="0"/>
              <a:t> d’origine exogène (chirurgie++) ou endogène (à partir d’une API)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   Diagnostic  biologique    </a:t>
            </a:r>
          </a:p>
          <a:p>
            <a:pPr>
              <a:buNone/>
            </a:pPr>
            <a:r>
              <a:rPr lang="fr-FR" dirty="0" smtClean="0"/>
              <a:t>                     A/ Diagnostic mycologique</a:t>
            </a:r>
          </a:p>
          <a:p>
            <a:pPr>
              <a:buNone/>
            </a:pPr>
            <a:r>
              <a:rPr lang="fr-FR" dirty="0" smtClean="0"/>
              <a:t>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14298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prélèvement est ciblé en fonction des points d’appel cliniques :</a:t>
            </a:r>
          </a:p>
          <a:p>
            <a:r>
              <a:rPr lang="fr-FR" sz="2400" dirty="0" smtClean="0"/>
              <a:t> *   Broncho-pulmonaire </a:t>
            </a:r>
            <a:r>
              <a:rPr lang="fr-FR" sz="2400" b="1" dirty="0" smtClean="0"/>
              <a:t>: LBA+++</a:t>
            </a:r>
            <a:r>
              <a:rPr lang="fr-FR" sz="2400" dirty="0" smtClean="0"/>
              <a:t>, aspiration bronchique, voire expectoration.</a:t>
            </a:r>
            <a:br>
              <a:rPr lang="fr-FR" sz="2400" dirty="0" smtClean="0"/>
            </a:br>
            <a:r>
              <a:rPr lang="fr-FR" sz="2400" dirty="0" smtClean="0"/>
              <a:t>  *   Autres : cérumen, pus, biopsie, sang …</a:t>
            </a:r>
            <a:br>
              <a:rPr lang="fr-FR" sz="2400" dirty="0" smtClean="0"/>
            </a:br>
            <a:r>
              <a:rPr lang="fr-FR" sz="2400" dirty="0" smtClean="0"/>
              <a:t>Le prélèvement doit se faire dans des conditions d’asepsie et dans un récipient stérile.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8596" y="357166"/>
            <a:ext cx="23235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A/ Prélèvements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4412" y="3786190"/>
            <a:ext cx="8656744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i="1" dirty="0" smtClean="0"/>
              <a:t>NB</a:t>
            </a:r>
            <a:r>
              <a:rPr lang="fr-FR" sz="2400" dirty="0" smtClean="0"/>
              <a:t>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 L’isolement d’</a:t>
            </a:r>
            <a:r>
              <a:rPr lang="fr-FR" sz="2400" b="1" i="1" dirty="0" smtClean="0">
                <a:solidFill>
                  <a:srgbClr val="FF0000"/>
                </a:solidFill>
              </a:rPr>
              <a:t>Aspergillus</a:t>
            </a:r>
            <a:r>
              <a:rPr lang="fr-FR" sz="2400" b="1" dirty="0" smtClean="0">
                <a:solidFill>
                  <a:srgbClr val="FF0000"/>
                </a:solidFill>
              </a:rPr>
              <a:t> de produits biologiques issus de sites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stériles affirment le diagnostic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(biopsies d’organes, LCR, urines) 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Pour le reste l’interprétation est plus difficile, </a:t>
            </a:r>
            <a:r>
              <a:rPr lang="fr-FR" sz="2400" b="1" i="1" dirty="0" smtClean="0">
                <a:solidFill>
                  <a:srgbClr val="FF0000"/>
                </a:solidFill>
              </a:rPr>
              <a:t>Aspergillus</a:t>
            </a:r>
            <a:r>
              <a:rPr lang="fr-FR" sz="2400" b="1" dirty="0" smtClean="0">
                <a:solidFill>
                  <a:srgbClr val="FF0000"/>
                </a:solidFill>
              </a:rPr>
              <a:t> étant une 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moisissure.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58" y="214290"/>
            <a:ext cx="237571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B/ Examen direct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819" y="714356"/>
            <a:ext cx="92819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/>
              <a:t>1 - Etat frais 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FM  de « type </a:t>
            </a:r>
            <a:r>
              <a:rPr lang="fr-FR" sz="2400" dirty="0" err="1" smtClean="0"/>
              <a:t>aspergillaire</a:t>
            </a:r>
            <a:r>
              <a:rPr lang="fr-FR" sz="2400" dirty="0" smtClean="0"/>
              <a:t> » (dichotomie avec angles aigus à 45°)</a:t>
            </a:r>
          </a:p>
          <a:p>
            <a:r>
              <a:rPr lang="fr-FR" sz="2400" dirty="0" smtClean="0"/>
              <a:t>Têtes </a:t>
            </a:r>
            <a:r>
              <a:rPr lang="fr-FR" sz="2400" dirty="0" err="1" smtClean="0"/>
              <a:t>aspergillaires</a:t>
            </a:r>
            <a:r>
              <a:rPr lang="fr-FR" sz="2400" dirty="0" smtClean="0"/>
              <a:t> sont rarement observées (otites, sinusites).</a:t>
            </a:r>
          </a:p>
          <a:p>
            <a:r>
              <a:rPr lang="fr-FR" sz="2400" u="sng" dirty="0" smtClean="0"/>
              <a:t>2 – Après marquage (noir </a:t>
            </a:r>
            <a:r>
              <a:rPr lang="fr-FR" sz="2400" u="sng" dirty="0" err="1" smtClean="0"/>
              <a:t>chlorazole</a:t>
            </a:r>
            <a:r>
              <a:rPr lang="fr-FR" sz="2400" u="sng" dirty="0" smtClean="0"/>
              <a:t>) ou coloration (</a:t>
            </a:r>
            <a:r>
              <a:rPr lang="fr-FR" sz="2400" u="sng" dirty="0" err="1" smtClean="0"/>
              <a:t>Giemsa</a:t>
            </a:r>
            <a:r>
              <a:rPr lang="fr-FR" sz="2400" u="sng" dirty="0" smtClean="0"/>
              <a:t>, coloration</a:t>
            </a:r>
            <a:r>
              <a:rPr lang="fr-FR" sz="2400" dirty="0" smtClean="0"/>
              <a:t> </a:t>
            </a:r>
          </a:p>
          <a:p>
            <a:r>
              <a:rPr lang="fr-FR" sz="2400" u="sng" dirty="0" smtClean="0"/>
              <a:t>argentique)</a:t>
            </a:r>
            <a:r>
              <a:rPr lang="fr-FR" sz="2400" dirty="0" smtClean="0"/>
              <a:t> : Peuvent augmenter la sensibilité de l’ED.</a:t>
            </a:r>
          </a:p>
          <a:p>
            <a:r>
              <a:rPr lang="fr-FR" sz="2400" i="1" dirty="0" smtClean="0"/>
              <a:t>NB </a:t>
            </a:r>
            <a:r>
              <a:rPr lang="fr-FR" sz="2400" dirty="0" smtClean="0"/>
              <a:t>: La seule présence de filaments de type </a:t>
            </a:r>
            <a:r>
              <a:rPr lang="fr-FR" sz="2400" dirty="0" err="1" smtClean="0"/>
              <a:t>aspergillaire</a:t>
            </a:r>
            <a:r>
              <a:rPr lang="fr-FR" sz="2400" dirty="0" smtClean="0"/>
              <a:t> est présomptive</a:t>
            </a:r>
          </a:p>
          <a:p>
            <a:r>
              <a:rPr lang="fr-FR" sz="2400" dirty="0" smtClean="0"/>
              <a:t>d’aspergillose mais peut aussi correspondre à d’autres </a:t>
            </a:r>
            <a:r>
              <a:rPr lang="fr-FR" sz="2400" dirty="0" err="1" smtClean="0"/>
              <a:t>hyphomycoses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12" name="Espace réservé du contenu 4" descr="figure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829050"/>
            <a:ext cx="4038600" cy="3028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Espace réservé du contenu 5" descr="figure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829050"/>
            <a:ext cx="4038600" cy="3028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ZoneTexte 16"/>
          <p:cNvSpPr txBox="1"/>
          <p:nvPr/>
        </p:nvSpPr>
        <p:spPr>
          <a:xfrm>
            <a:off x="5500694" y="3929066"/>
            <a:ext cx="25088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/>
              <a:t>Coloration argentique</a:t>
            </a:r>
            <a:endParaRPr lang="fr-FR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71472" y="4000504"/>
            <a:ext cx="11209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/>
              <a:t>Etat frais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fr-FR" u="sng" dirty="0" smtClean="0"/>
              <a:t>Examen direct</a:t>
            </a:r>
            <a:endParaRPr lang="fr-FR" u="sng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38600" cy="4525963"/>
          </a:xfrm>
        </p:spPr>
        <p:txBody>
          <a:bodyPr/>
          <a:lstStyle/>
          <a:p>
            <a:r>
              <a:rPr lang="fr-FR" dirty="0" smtClean="0"/>
              <a:t>Expectoration</a:t>
            </a:r>
          </a:p>
          <a:p>
            <a:r>
              <a:rPr lang="fr-FR" dirty="0" smtClean="0"/>
              <a:t>LBA                    culot                         </a:t>
            </a:r>
          </a:p>
          <a:p>
            <a:r>
              <a:rPr lang="fr-FR" dirty="0" smtClean="0"/>
              <a:t>Ponction                        </a:t>
            </a:r>
            <a:endParaRPr lang="fr-FR" dirty="0"/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215074" y="4286256"/>
            <a:ext cx="29289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1704980" cy="6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Numériser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928934"/>
            <a:ext cx="259064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929198"/>
            <a:ext cx="272891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ccolade fermante 11"/>
          <p:cNvSpPr/>
          <p:nvPr/>
        </p:nvSpPr>
        <p:spPr>
          <a:xfrm>
            <a:off x="2928926" y="1357298"/>
            <a:ext cx="285752" cy="1214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courbée vers le bas 12"/>
          <p:cNvSpPr/>
          <p:nvPr/>
        </p:nvSpPr>
        <p:spPr>
          <a:xfrm rot="1175710">
            <a:off x="4666530" y="1992840"/>
            <a:ext cx="857256" cy="285752"/>
          </a:xfrm>
          <a:prstGeom prst="curved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2401992">
            <a:off x="6010880" y="3294088"/>
            <a:ext cx="1322327" cy="513189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G10/G40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Flèche gauche 15"/>
          <p:cNvSpPr/>
          <p:nvPr/>
        </p:nvSpPr>
        <p:spPr>
          <a:xfrm rot="1124141">
            <a:off x="3423190" y="3632441"/>
            <a:ext cx="2286016" cy="785818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Etat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frais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7" name="Flèche gauche 16"/>
          <p:cNvSpPr/>
          <p:nvPr/>
        </p:nvSpPr>
        <p:spPr>
          <a:xfrm rot="19681077">
            <a:off x="3535042" y="5189206"/>
            <a:ext cx="2286016" cy="785818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Eclair/colorant</a:t>
            </a:r>
            <a:endParaRPr lang="fr-F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/>
              <p14:cNvContentPartPr/>
              <p14:nvPr/>
            </p14:nvContentPartPr>
            <p14:xfrm>
              <a:off x="126000" y="4846320"/>
              <a:ext cx="2309040" cy="572040"/>
            </p14:xfrm>
          </p:contentPart>
        </mc:Choice>
        <mc:Fallback xmlns="">
          <p:pic>
            <p:nvPicPr>
              <p:cNvPr id="3" name="Encre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640" y="4836960"/>
                <a:ext cx="2327760" cy="59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6324" y="1285860"/>
            <a:ext cx="89481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La culture se fait sur milieu de </a:t>
            </a:r>
            <a:r>
              <a:rPr lang="fr-FR" sz="2400" b="1" dirty="0" err="1" smtClean="0">
                <a:solidFill>
                  <a:srgbClr val="FF0000"/>
                </a:solidFill>
              </a:rPr>
              <a:t>Sabouraud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chlorophénicol</a:t>
            </a:r>
            <a:r>
              <a:rPr lang="fr-FR" sz="2400" dirty="0" smtClean="0"/>
              <a:t> </a:t>
            </a:r>
            <a:r>
              <a:rPr lang="fr-FR" sz="2400" b="1" i="1" dirty="0" smtClean="0"/>
              <a:t>avec et sans</a:t>
            </a:r>
          </a:p>
          <a:p>
            <a:r>
              <a:rPr lang="fr-FR" sz="2400" b="1" i="1" dirty="0" err="1" smtClean="0">
                <a:solidFill>
                  <a:srgbClr val="FF0000"/>
                </a:solidFill>
              </a:rPr>
              <a:t>actidione</a:t>
            </a:r>
            <a:r>
              <a:rPr lang="fr-FR" sz="2400" dirty="0" smtClean="0"/>
              <a:t>.</a:t>
            </a:r>
          </a:p>
          <a:p>
            <a:r>
              <a:rPr lang="fr-FR" sz="2400" i="1" dirty="0" smtClean="0"/>
              <a:t>NB</a:t>
            </a:r>
            <a:r>
              <a:rPr lang="fr-FR" sz="2400" dirty="0" smtClean="0"/>
              <a:t> : l’</a:t>
            </a:r>
            <a:r>
              <a:rPr lang="fr-FR" sz="2400" dirty="0" err="1" smtClean="0"/>
              <a:t>actidione</a:t>
            </a:r>
            <a:r>
              <a:rPr lang="fr-FR" sz="2400" dirty="0" smtClean="0"/>
              <a:t> inhibe la pousse </a:t>
            </a:r>
          </a:p>
          <a:p>
            <a:r>
              <a:rPr lang="fr-FR" sz="2400" dirty="0" smtClean="0"/>
              <a:t>de la plupart des </a:t>
            </a:r>
            <a:r>
              <a:rPr lang="fr-FR" sz="2400" i="1" dirty="0" smtClean="0"/>
              <a:t>aspergillus </a:t>
            </a:r>
          </a:p>
          <a:p>
            <a:r>
              <a:rPr lang="fr-FR" sz="2400" i="1" dirty="0" smtClean="0"/>
              <a:t>excepté pour A. </a:t>
            </a:r>
            <a:r>
              <a:rPr lang="fr-FR" sz="2400" i="1" dirty="0" err="1" smtClean="0"/>
              <a:t>fumigatus</a:t>
            </a:r>
            <a:r>
              <a:rPr lang="fr-FR" sz="2400" dirty="0" smtClean="0"/>
              <a:t>.</a:t>
            </a:r>
            <a:endParaRPr lang="fr-FR" sz="2400" dirty="0" smtClean="0"/>
          </a:p>
          <a:p>
            <a:r>
              <a:rPr lang="fr-FR" sz="2400" dirty="0" smtClean="0"/>
              <a:t>Incubation à 27°C et 37°C pendant 8 jours.</a:t>
            </a:r>
          </a:p>
          <a:p>
            <a:r>
              <a:rPr lang="fr-FR" sz="2400" dirty="0" smtClean="0"/>
              <a:t>Les milieux spécifiques : milieu au Malt,</a:t>
            </a:r>
          </a:p>
          <a:p>
            <a:r>
              <a:rPr lang="fr-FR" sz="2400" dirty="0" smtClean="0"/>
              <a:t> milieu de </a:t>
            </a:r>
            <a:r>
              <a:rPr lang="fr-FR" sz="2400" dirty="0" err="1" smtClean="0"/>
              <a:t>Czapek</a:t>
            </a:r>
            <a:r>
              <a:rPr lang="fr-FR" sz="2400" dirty="0" smtClean="0"/>
              <a:t>…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428596" y="571480"/>
            <a:ext cx="14876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C/ Culture</a:t>
            </a:r>
            <a:endParaRPr lang="fr-FR" sz="2400" b="1" dirty="0"/>
          </a:p>
        </p:txBody>
      </p:sp>
      <p:pic>
        <p:nvPicPr>
          <p:cNvPr id="4" name="Espace réservé du contenu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928802"/>
            <a:ext cx="298405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28596" y="500042"/>
            <a:ext cx="8229600" cy="61436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dirty="0" smtClean="0"/>
              <a:t>HISTORIQUE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archemin vertical 4"/>
          <p:cNvSpPr/>
          <p:nvPr/>
        </p:nvSpPr>
        <p:spPr>
          <a:xfrm>
            <a:off x="571472" y="1142984"/>
            <a:ext cx="3429024" cy="4857784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Edwardian Script ITC" pitchFamily="66" charset="0"/>
              </a:rPr>
              <a:t>Micheli</a:t>
            </a:r>
          </a:p>
          <a:p>
            <a:pPr algn="ctr"/>
            <a:r>
              <a:rPr lang="fr-FR" sz="3600" b="1" dirty="0" smtClean="0">
                <a:latin typeface="Edwardian Script ITC" pitchFamily="66" charset="0"/>
              </a:rPr>
              <a:t>1729</a:t>
            </a:r>
            <a:endParaRPr lang="fr-FR" sz="3600" b="1" dirty="0">
              <a:latin typeface="Edwardian Script ITC" pitchFamily="66" charset="0"/>
            </a:endParaRPr>
          </a:p>
        </p:txBody>
      </p:sp>
      <p:pic>
        <p:nvPicPr>
          <p:cNvPr id="1028" name="Picture 4" descr="Pier Antonio Micheli, 1679-17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2581273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archemin vertical 6"/>
          <p:cNvSpPr/>
          <p:nvPr/>
        </p:nvSpPr>
        <p:spPr>
          <a:xfrm>
            <a:off x="4500562" y="1142984"/>
            <a:ext cx="3571900" cy="4786346"/>
          </a:xfrm>
          <a:prstGeom prst="verticalScrol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Edwardian Script ITC" pitchFamily="66" charset="0"/>
              </a:rPr>
              <a:t>Link</a:t>
            </a:r>
          </a:p>
          <a:p>
            <a:pPr algn="ctr"/>
            <a:r>
              <a:rPr lang="fr-FR" sz="3600" b="1" dirty="0" smtClean="0">
                <a:latin typeface="Edwardian Script ITC" pitchFamily="66" charset="0"/>
              </a:rPr>
              <a:t>1809</a:t>
            </a:r>
            <a:endParaRPr lang="fr-FR" sz="3600" b="1" dirty="0">
              <a:latin typeface="Edwardian Script ITC" pitchFamily="66" charset="0"/>
            </a:endParaRPr>
          </a:p>
        </p:txBody>
      </p:sp>
      <p:pic>
        <p:nvPicPr>
          <p:cNvPr id="1030" name="Picture 6" descr="alt=Description de l'image H F Link.jpg.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85926"/>
            <a:ext cx="242889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500042"/>
            <a:ext cx="228985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D/ Identification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428736"/>
            <a:ext cx="86439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dirty="0" smtClean="0">
                <a:solidFill>
                  <a:prstClr val="black"/>
                </a:solidFill>
              </a:rPr>
              <a:t>Pousse </a:t>
            </a:r>
            <a:r>
              <a:rPr lang="fr-FR" sz="2800" dirty="0" smtClean="0">
                <a:solidFill>
                  <a:prstClr val="black"/>
                </a:solidFill>
              </a:rPr>
              <a:t>rapide en 24 à 48 heures à 37°C pour </a:t>
            </a:r>
            <a:r>
              <a:rPr lang="fr-FR" sz="2800" i="1" dirty="0" err="1" smtClean="0">
                <a:solidFill>
                  <a:prstClr val="black"/>
                </a:solidFill>
              </a:rPr>
              <a:t>A.fumigatus</a:t>
            </a:r>
            <a:r>
              <a:rPr lang="fr-FR" sz="28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fr-FR" sz="2800" dirty="0" smtClean="0">
                <a:solidFill>
                  <a:prstClr val="black"/>
                </a:solidFill>
              </a:rPr>
              <a:t> 4 à 5 jours à 27°C pour les autres espèces.</a:t>
            </a:r>
          </a:p>
          <a:p>
            <a:pPr lvl="0"/>
            <a:endParaRPr lang="fr-FR" sz="2800" dirty="0" smtClean="0">
              <a:solidFill>
                <a:prstClr val="black"/>
              </a:solidFill>
            </a:endParaRPr>
          </a:p>
          <a:p>
            <a:pPr lvl="0"/>
            <a:r>
              <a:rPr lang="fr-FR" sz="2800" b="1" dirty="0" smtClean="0">
                <a:solidFill>
                  <a:prstClr val="black"/>
                </a:solidFill>
              </a:rPr>
              <a:t>Macroscopie</a:t>
            </a:r>
            <a:r>
              <a:rPr lang="fr-FR" sz="2800" dirty="0" smtClean="0">
                <a:solidFill>
                  <a:prstClr val="black"/>
                </a:solidFill>
              </a:rPr>
              <a:t> : Colonies </a:t>
            </a:r>
            <a:r>
              <a:rPr lang="fr-FR" sz="2800" dirty="0" smtClean="0">
                <a:solidFill>
                  <a:srgbClr val="FF0000"/>
                </a:solidFill>
              </a:rPr>
              <a:t>poudreuses</a:t>
            </a:r>
            <a:r>
              <a:rPr lang="fr-FR" sz="2800" dirty="0" smtClean="0">
                <a:solidFill>
                  <a:prstClr val="black"/>
                </a:solidFill>
              </a:rPr>
              <a:t> pour la plupart, blanche au début puis se colorent avec l’apparition des spores. </a:t>
            </a:r>
          </a:p>
          <a:p>
            <a:pPr lvl="0"/>
            <a:endParaRPr lang="fr-FR" sz="2800" dirty="0" smtClean="0">
              <a:solidFill>
                <a:prstClr val="black"/>
              </a:solidFill>
            </a:endParaRPr>
          </a:p>
          <a:p>
            <a:pPr lvl="0"/>
            <a:r>
              <a:rPr lang="fr-FR" sz="2800" b="1" dirty="0" smtClean="0">
                <a:solidFill>
                  <a:prstClr val="black"/>
                </a:solidFill>
              </a:rPr>
              <a:t>Microscopie</a:t>
            </a:r>
            <a:r>
              <a:rPr lang="fr-FR" sz="2800" dirty="0" smtClean="0">
                <a:solidFill>
                  <a:prstClr val="black"/>
                </a:solidFill>
              </a:rPr>
              <a:t> : </a:t>
            </a:r>
            <a:r>
              <a:rPr lang="fr-FR" sz="2800" dirty="0" smtClean="0">
                <a:solidFill>
                  <a:srgbClr val="FF0000"/>
                </a:solidFill>
              </a:rPr>
              <a:t>FM</a:t>
            </a:r>
            <a:r>
              <a:rPr lang="fr-FR" sz="2800" dirty="0" smtClean="0">
                <a:solidFill>
                  <a:prstClr val="black"/>
                </a:solidFill>
              </a:rPr>
              <a:t> + têtes </a:t>
            </a:r>
            <a:r>
              <a:rPr lang="fr-FR" sz="2800" dirty="0" err="1" smtClean="0">
                <a:solidFill>
                  <a:prstClr val="black"/>
                </a:solidFill>
              </a:rPr>
              <a:t>aspergillaires</a:t>
            </a:r>
            <a:r>
              <a:rPr lang="fr-FR" sz="2800" dirty="0" smtClean="0">
                <a:solidFill>
                  <a:prstClr val="black"/>
                </a:solidFill>
              </a:rPr>
              <a:t>.        </a:t>
            </a:r>
          </a:p>
          <a:p>
            <a:pPr lvl="0"/>
            <a:r>
              <a:rPr lang="fr-FR" sz="2800" dirty="0" smtClean="0">
                <a:solidFill>
                  <a:prstClr val="black"/>
                </a:solidFill>
              </a:rPr>
              <a:t>                          Eléments sexués pour certaines  espèces.</a:t>
            </a:r>
          </a:p>
          <a:p>
            <a:pPr lvl="0"/>
            <a:endParaRPr lang="fr-FR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   Diagnostic  biologique    </a:t>
            </a:r>
          </a:p>
          <a:p>
            <a:pPr>
              <a:buNone/>
            </a:pPr>
            <a:r>
              <a:rPr lang="fr-FR" dirty="0" smtClean="0"/>
              <a:t>                     B/ Autres moyens diagnostic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14290"/>
            <a:ext cx="8715436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u="sng" dirty="0" smtClean="0"/>
              <a:t>1- Recherche d’ anticorps</a:t>
            </a:r>
            <a:r>
              <a:rPr lang="fr-FR" sz="2400" dirty="0" smtClean="0"/>
              <a:t>  </a:t>
            </a:r>
          </a:p>
          <a:p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Aspergilloses localisées </a:t>
            </a:r>
          </a:p>
          <a:p>
            <a:r>
              <a:rPr lang="fr-FR" sz="2400" dirty="0" smtClean="0"/>
              <a:t>    </a:t>
            </a:r>
            <a:r>
              <a:rPr lang="fr-FR" sz="2400" dirty="0" smtClean="0"/>
              <a:t>- </a:t>
            </a:r>
            <a:r>
              <a:rPr lang="fr-FR" sz="2400" dirty="0" err="1" smtClean="0"/>
              <a:t>Electrosynérèse</a:t>
            </a:r>
            <a:r>
              <a:rPr lang="fr-FR" sz="2400" dirty="0" smtClean="0"/>
              <a:t>: </a:t>
            </a:r>
            <a:r>
              <a:rPr lang="fr-FR" sz="2400" b="1" dirty="0" err="1" smtClean="0"/>
              <a:t>précipitines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u="sng" dirty="0" smtClean="0"/>
              <a:t>2- Recherche d’antigènes circulants</a:t>
            </a:r>
            <a:r>
              <a:rPr lang="fr-FR" sz="2400" dirty="0" smtClean="0"/>
              <a:t>  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API</a:t>
            </a:r>
          </a:p>
          <a:p>
            <a:r>
              <a:rPr lang="fr-FR" sz="2400" dirty="0" smtClean="0"/>
              <a:t>     </a:t>
            </a:r>
            <a:r>
              <a:rPr lang="fr-FR" sz="2400" dirty="0" smtClean="0"/>
              <a:t>- ELISA</a:t>
            </a:r>
            <a:r>
              <a:rPr lang="fr-FR" sz="2400" dirty="0" smtClean="0"/>
              <a:t>:  </a:t>
            </a:r>
            <a:r>
              <a:rPr lang="fr-FR" sz="2400" b="1" dirty="0" smtClean="0"/>
              <a:t>l’Ag </a:t>
            </a:r>
            <a:r>
              <a:rPr lang="fr-FR" sz="2400" b="1" dirty="0" err="1" smtClean="0"/>
              <a:t>galactomannane</a:t>
            </a:r>
            <a:r>
              <a:rPr lang="fr-FR" sz="2400" dirty="0" smtClean="0"/>
              <a:t> (paroi d’</a:t>
            </a:r>
            <a:r>
              <a:rPr lang="fr-FR" sz="2400" i="1" dirty="0" err="1" smtClean="0"/>
              <a:t>A.fumigatus</a:t>
            </a:r>
            <a:r>
              <a:rPr lang="fr-FR" sz="2400" i="1" dirty="0" smtClean="0"/>
              <a:t>)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b="1" u="sng" dirty="0" smtClean="0"/>
              <a:t>3-</a:t>
            </a:r>
            <a:r>
              <a:rPr lang="fr-FR" sz="2400" b="1" u="sng" dirty="0" err="1" smtClean="0"/>
              <a:t>Hyperéosinophilie</a:t>
            </a:r>
            <a:r>
              <a:rPr lang="fr-FR" sz="2400" b="1" u="sng" dirty="0" smtClean="0"/>
              <a:t>, augmentation des </a:t>
            </a:r>
            <a:r>
              <a:rPr lang="fr-FR" sz="2400" b="1" u="sng" dirty="0" err="1" smtClean="0"/>
              <a:t>IgE</a:t>
            </a:r>
            <a:r>
              <a:rPr lang="fr-FR" sz="2400" b="1" u="sng" dirty="0" smtClean="0"/>
              <a:t> totales et/ou spécifiques </a:t>
            </a:r>
            <a:r>
              <a:rPr lang="fr-FR" sz="2400" dirty="0" smtClean="0"/>
              <a:t>: </a:t>
            </a:r>
          </a:p>
          <a:p>
            <a:r>
              <a:rPr lang="fr-FR" sz="2400" dirty="0" smtClean="0"/>
              <a:t>  aspergilloses </a:t>
            </a:r>
            <a:r>
              <a:rPr lang="fr-FR" sz="2400" dirty="0" err="1" smtClean="0"/>
              <a:t>immuno</a:t>
            </a:r>
            <a:r>
              <a:rPr lang="fr-FR" sz="2400" dirty="0" smtClean="0"/>
              <a:t>-allergiques</a:t>
            </a:r>
            <a:r>
              <a:rPr lang="fr-FR" sz="2400" dirty="0" smtClean="0"/>
              <a:t>. </a:t>
            </a:r>
          </a:p>
          <a:p>
            <a:endParaRPr lang="fr-FR" sz="2400" dirty="0" smtClean="0"/>
          </a:p>
          <a:p>
            <a:r>
              <a:rPr lang="fr-FR" sz="2400" b="1" u="sng" dirty="0" smtClean="0"/>
              <a:t>4- Biologie moléculaire</a:t>
            </a:r>
            <a:r>
              <a:rPr lang="fr-FR" sz="2400" dirty="0" smtClean="0"/>
              <a:t> : PCR, n’est pas un diagnostic de routine.</a:t>
            </a:r>
            <a:endParaRPr lang="fr-FR" dirty="0"/>
          </a:p>
        </p:txBody>
      </p:sp>
      <p:pic>
        <p:nvPicPr>
          <p:cNvPr id="3" name="Espace réservé du contenu 4" descr="image2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7166"/>
            <a:ext cx="385765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   TRAITEMENT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214290"/>
            <a:ext cx="51435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Aspergillome</a:t>
            </a:r>
            <a:r>
              <a:rPr lang="fr-FR" sz="2400" dirty="0" smtClean="0">
                <a:solidFill>
                  <a:srgbClr val="FF0000"/>
                </a:solidFill>
              </a:rPr>
              <a:t>:    Traitement chirurgical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58" y="1285860"/>
            <a:ext cx="370941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API:</a:t>
            </a:r>
            <a:r>
              <a:rPr lang="fr-FR" sz="2400" dirty="0" smtClean="0">
                <a:solidFill>
                  <a:srgbClr val="FF0000"/>
                </a:solidFill>
              </a:rPr>
              <a:t>  urgence thérapeutique</a:t>
            </a:r>
          </a:p>
          <a:p>
            <a:endParaRPr lang="fr-FR" sz="2400" dirty="0" smtClean="0"/>
          </a:p>
          <a:p>
            <a:r>
              <a:rPr lang="fr-FR" sz="2400" b="1" dirty="0" err="1" smtClean="0"/>
              <a:t>Voriconazole</a:t>
            </a:r>
            <a:r>
              <a:rPr lang="fr-FR" sz="2400" b="1" dirty="0" smtClean="0"/>
              <a:t> </a:t>
            </a:r>
            <a:r>
              <a:rPr lang="fr-FR" sz="2400" b="1" dirty="0" smtClean="0"/>
              <a:t> </a:t>
            </a:r>
            <a:r>
              <a:rPr lang="fr-FR" sz="2400" dirty="0" smtClean="0"/>
              <a:t>IV </a:t>
            </a:r>
            <a:r>
              <a:rPr lang="fr-FR" sz="2400" b="1" dirty="0" smtClean="0"/>
              <a:t> </a:t>
            </a:r>
            <a:r>
              <a:rPr lang="fr-FR" sz="2400" b="1" dirty="0" smtClean="0"/>
              <a:t>relai PO</a:t>
            </a:r>
          </a:p>
          <a:p>
            <a:r>
              <a:rPr lang="fr-FR" sz="2400" dirty="0" smtClean="0"/>
              <a:t>             Ou</a:t>
            </a:r>
          </a:p>
          <a:p>
            <a:r>
              <a:rPr lang="fr-FR" sz="2400" b="1" dirty="0" smtClean="0"/>
              <a:t> </a:t>
            </a:r>
            <a:r>
              <a:rPr lang="fr-FR" sz="2400" b="1" dirty="0" err="1" smtClean="0"/>
              <a:t>Ambisome</a:t>
            </a:r>
            <a:r>
              <a:rPr lang="fr-FR" sz="2400" i="1" dirty="0" smtClean="0"/>
              <a:t>  </a:t>
            </a:r>
            <a:r>
              <a:rPr lang="fr-FR" sz="2400" dirty="0" smtClean="0"/>
              <a:t> IV</a:t>
            </a:r>
          </a:p>
          <a:p>
            <a:r>
              <a:rPr lang="fr-FR" sz="2400" dirty="0" smtClean="0"/>
              <a:t>             ou</a:t>
            </a:r>
          </a:p>
          <a:p>
            <a:r>
              <a:rPr lang="fr-FR" sz="2400" b="1" dirty="0" err="1" smtClean="0"/>
              <a:t>Caspofungine</a:t>
            </a:r>
            <a:r>
              <a:rPr lang="fr-FR" sz="2400" dirty="0" smtClean="0"/>
              <a:t>  IV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5072074"/>
            <a:ext cx="7252691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Aspergilloses </a:t>
            </a:r>
            <a:r>
              <a:rPr lang="fr-FR" sz="2400" b="1" dirty="0" err="1" smtClean="0">
                <a:solidFill>
                  <a:srgbClr val="FF0000"/>
                </a:solidFill>
              </a:rPr>
              <a:t>immunoallergiques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 traitement antifongique</a:t>
            </a:r>
          </a:p>
          <a:p>
            <a:r>
              <a:rPr lang="fr-FR" sz="2400" dirty="0" smtClean="0"/>
              <a:t>                     +</a:t>
            </a:r>
          </a:p>
          <a:p>
            <a:r>
              <a:rPr lang="fr-FR" sz="2400" dirty="0" smtClean="0"/>
              <a:t> bronchodilatateurs, corticoïdes et éviction de l’allergène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500562" y="785794"/>
            <a:ext cx="4357718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 smtClean="0"/>
              <a:t>Voriconazole</a:t>
            </a:r>
            <a:r>
              <a:rPr lang="fr-FR" sz="2400" b="1" dirty="0" smtClean="0"/>
              <a:t>  </a:t>
            </a:r>
            <a:r>
              <a:rPr lang="fr-FR" sz="2400" dirty="0" smtClean="0"/>
              <a:t>IV</a:t>
            </a:r>
            <a:r>
              <a:rPr lang="fr-FR" sz="2400" b="1" dirty="0" smtClean="0"/>
              <a:t> </a:t>
            </a:r>
          </a:p>
          <a:p>
            <a:r>
              <a:rPr lang="fr-FR" sz="2400" dirty="0" smtClean="0"/>
              <a:t>J1 : </a:t>
            </a:r>
            <a:r>
              <a:rPr lang="fr-FR" sz="2400" dirty="0" smtClean="0">
                <a:solidFill>
                  <a:srgbClr val="FF0000"/>
                </a:solidFill>
              </a:rPr>
              <a:t>6 mg/kg</a:t>
            </a:r>
          </a:p>
          <a:p>
            <a:r>
              <a:rPr lang="fr-FR" sz="2400" dirty="0" smtClean="0"/>
              <a:t> à répéter après 12 h d’intervalle</a:t>
            </a:r>
          </a:p>
          <a:p>
            <a:r>
              <a:rPr lang="fr-FR" sz="2400" dirty="0" smtClean="0"/>
              <a:t>J2 : </a:t>
            </a:r>
            <a:r>
              <a:rPr lang="fr-FR" sz="2400" dirty="0" smtClean="0">
                <a:solidFill>
                  <a:srgbClr val="FF0000"/>
                </a:solidFill>
              </a:rPr>
              <a:t>4 mg/kg</a:t>
            </a:r>
          </a:p>
          <a:p>
            <a:r>
              <a:rPr lang="fr-FR" sz="2400" dirty="0" smtClean="0"/>
              <a:t> à répéter après 12 h d’intervalle</a:t>
            </a:r>
          </a:p>
          <a:p>
            <a:r>
              <a:rPr lang="fr-FR" sz="2400" dirty="0" smtClean="0"/>
              <a:t>  </a:t>
            </a:r>
          </a:p>
          <a:p>
            <a:r>
              <a:rPr lang="fr-FR" sz="2400" b="1" dirty="0" err="1" smtClean="0"/>
              <a:t>Ambisome</a:t>
            </a:r>
            <a:r>
              <a:rPr lang="fr-FR" sz="2400" i="1" dirty="0" smtClean="0"/>
              <a:t>  </a:t>
            </a:r>
            <a:r>
              <a:rPr lang="fr-FR" sz="2400" dirty="0" smtClean="0"/>
              <a:t>IV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3mg/kg/j</a:t>
            </a:r>
          </a:p>
          <a:p>
            <a:r>
              <a:rPr lang="fr-FR" sz="2400" dirty="0" smtClean="0"/>
              <a:t>            </a:t>
            </a:r>
            <a:r>
              <a:rPr lang="fr-FR" sz="2400" dirty="0" smtClean="0"/>
              <a:t>                              </a:t>
            </a:r>
            <a:r>
              <a:rPr lang="fr-FR" sz="2400" dirty="0" smtClean="0"/>
              <a:t>ou</a:t>
            </a:r>
          </a:p>
          <a:p>
            <a:r>
              <a:rPr lang="fr-FR" sz="2400" b="1" dirty="0" err="1" smtClean="0"/>
              <a:t>Caspofungine</a:t>
            </a:r>
            <a:r>
              <a:rPr lang="fr-FR" sz="2400" dirty="0" smtClean="0"/>
              <a:t>  IV          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70 mg </a:t>
            </a:r>
            <a:r>
              <a:rPr lang="fr-FR" sz="2400" dirty="0" smtClean="0"/>
              <a:t>J1 puis </a:t>
            </a:r>
            <a:r>
              <a:rPr lang="fr-FR" sz="2400" dirty="0" smtClean="0">
                <a:solidFill>
                  <a:srgbClr val="FF0000"/>
                </a:solidFill>
              </a:rPr>
              <a:t>50 mg    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066571" y="2809354"/>
            <a:ext cx="433991" cy="25960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   PROPHYLAXIE</a:t>
            </a:r>
            <a:r>
              <a:rPr lang="fr-FR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Surtout dans les </a:t>
            </a:r>
            <a:r>
              <a:rPr lang="fr-FR" sz="2800" b="1" dirty="0" smtClean="0">
                <a:ea typeface="Times New Roman" pitchFamily="18" charset="0"/>
                <a:cs typeface="Arial" pitchFamily="34" charset="0"/>
              </a:rPr>
              <a:t>services à hauts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risques d’API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lang="fr-FR" sz="2800" b="1" dirty="0" smtClean="0">
                <a:ea typeface="Times New Roman" pitchFamily="18" charset="0"/>
                <a:cs typeface="Arial" pitchFamily="34" charset="0"/>
              </a:rPr>
              <a:t>       (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hématologie)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chambre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lang="fr-FR" sz="2800" dirty="0" smtClean="0"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flux laminaire                              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lang="fr-FR" sz="28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lang="fr-FR" sz="28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lang="fr-FR" sz="28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lang="fr-FR" sz="2800" b="1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-surveillance de la nourriture:</a:t>
            </a:r>
            <a:r>
              <a:rPr kumimoji="0" lang="fr-FR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proscrire les épices, tisanes, fruits…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-proscrire les fleurs, plantes dans les chambres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du contenu 5" descr="CAVVRP37CAKC35SBCA4IJC75CA7G4QW9CAC1ZYVRCAPN5W1RCA66OFHRCASDRNRDCAZN4JZFCAGBM784CA8MACZPCARVE0HJCAX2X9UQCAFGU46FCA2ALGGECAKHUNV5CAAB7AFRCAEZRKB1CAJG1F3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764704"/>
            <a:ext cx="6588224" cy="452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372476" cy="628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EPIDEMIOLOGIE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                    A/ Classification</a:t>
            </a:r>
            <a:endParaRPr lang="fr-FR" dirty="0"/>
          </a:p>
        </p:txBody>
      </p:sp>
      <p:pic>
        <p:nvPicPr>
          <p:cNvPr id="4" name="Picture 7" descr="C108"/>
          <p:cNvPicPr>
            <a:picLocks noChangeAspect="1" noChangeArrowheads="1"/>
          </p:cNvPicPr>
          <p:nvPr/>
        </p:nvPicPr>
        <p:blipFill>
          <a:blip r:embed="rId2"/>
          <a:srcRect l="4825" t="3513" r="4825" b="8841"/>
          <a:stretch>
            <a:fillRect/>
          </a:stretch>
        </p:blipFill>
        <p:spPr bwMode="auto">
          <a:xfrm>
            <a:off x="5072066" y="2643182"/>
            <a:ext cx="3454400" cy="223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space réservé du contenu 4" descr="Moldy_nectar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435771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Arial" charset="0"/>
              </a:rPr>
              <a:t>             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                Règne :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Fungi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Division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Fungi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imperfecti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Fungi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perfecti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                                                                                      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</a:rPr>
              <a:t>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charset="0"/>
              </a:rPr>
              <a:t>Phyllum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Deuteromycotina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Ascomycotina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 </a:t>
            </a: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Classe   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Hyphomycètes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   Ascomycètes</a:t>
            </a: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Ordre      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Moniliales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    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Eurotiales</a:t>
            </a:r>
            <a:r>
              <a:rPr lang="fr-FR" sz="24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Famille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(2) 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Moniliaceae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Trichocomaceae</a:t>
            </a:r>
            <a:endParaRPr lang="fr-FR" sz="2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endParaRPr lang="fr-FR" sz="2400" b="1" i="1" dirty="0" smtClean="0">
              <a:solidFill>
                <a:srgbClr val="FF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charset="0"/>
              </a:rPr>
              <a:t>                        </a:t>
            </a:r>
            <a:endParaRPr lang="fr-FR" sz="2400" b="1" dirty="0" smtClean="0">
              <a:solidFill>
                <a:srgbClr val="7030A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Genre            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Aspergillus                 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Eurotium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,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charset="0"/>
              </a:rPr>
              <a:t>Emericella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                                                     </a:t>
            </a:r>
            <a:r>
              <a:rPr lang="fr-FR" sz="2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Neosartorya</a:t>
            </a:r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                                     </a:t>
            </a:r>
          </a:p>
          <a:p>
            <a:pPr lvl="0"/>
            <a:r>
              <a:rPr lang="fr-FR" sz="2400" b="1" i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Arial" charset="0"/>
              </a:rPr>
              <a:t>Espèce       </a:t>
            </a:r>
            <a:r>
              <a:rPr lang="fr-FR" sz="2400" b="1" dirty="0" smtClean="0">
                <a:solidFill>
                  <a:prstClr val="black"/>
                </a:solidFill>
                <a:latin typeface="Arial" charset="0"/>
              </a:rPr>
              <a:t>      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837 espèces</a:t>
            </a:r>
            <a:endParaRPr lang="fr-FR" sz="2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                                        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endParaRPr lang="fr-FR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</a:t>
            </a:r>
            <a:r>
              <a:rPr lang="fr-FR" b="1" dirty="0" err="1" smtClean="0">
                <a:solidFill>
                  <a:srgbClr val="7030A0"/>
                </a:solidFill>
              </a:rPr>
              <a:t>C.Moulinier</a:t>
            </a:r>
            <a:endParaRPr lang="fr-FR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7030A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rot="5400000">
            <a:off x="2286778" y="3642520"/>
            <a:ext cx="5572164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42844" y="6211669"/>
            <a:ext cx="4839851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espèces les plus fréquentes :</a:t>
            </a:r>
          </a:p>
          <a:p>
            <a:pPr marL="342900" indent="-342900"/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fumigatus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flavus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terreus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niger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nidulans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…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443914" cy="628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EPIDEMIOLOGIE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                    B/ Agent pathogène</a:t>
            </a:r>
            <a:endParaRPr lang="fr-FR" dirty="0"/>
          </a:p>
        </p:txBody>
      </p:sp>
      <p:pic>
        <p:nvPicPr>
          <p:cNvPr id="4" name="Picture 7" descr="C108"/>
          <p:cNvPicPr>
            <a:picLocks noChangeAspect="1" noChangeArrowheads="1"/>
          </p:cNvPicPr>
          <p:nvPr/>
        </p:nvPicPr>
        <p:blipFill>
          <a:blip r:embed="rId2"/>
          <a:srcRect l="4825" t="3513" r="4825" b="8841"/>
          <a:stretch>
            <a:fillRect/>
          </a:stretch>
        </p:blipFill>
        <p:spPr bwMode="auto">
          <a:xfrm>
            <a:off x="5072066" y="2643182"/>
            <a:ext cx="3454400" cy="223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space réservé du contenu 4" descr="Moldy_nectar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435771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spergill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3951959" cy="4525963"/>
          </a:xfrm>
        </p:spPr>
      </p:pic>
      <p:sp>
        <p:nvSpPr>
          <p:cNvPr id="6" name="Rectangle 5"/>
          <p:cNvSpPr/>
          <p:nvPr/>
        </p:nvSpPr>
        <p:spPr>
          <a:xfrm>
            <a:off x="357158" y="357166"/>
            <a:ext cx="1928826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 smtClean="0">
                <a:solidFill>
                  <a:schemeClr val="tx1"/>
                </a:solidFill>
              </a:rPr>
              <a:t>Tête </a:t>
            </a:r>
            <a:r>
              <a:rPr lang="fr-FR" sz="2400" b="1" u="sng" dirty="0" err="1" smtClean="0">
                <a:solidFill>
                  <a:schemeClr val="tx1"/>
                </a:solidFill>
              </a:rPr>
              <a:t>aspergillaire</a:t>
            </a:r>
            <a:endParaRPr lang="fr-FR" sz="2400" b="1" u="sng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472" y="2143116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   Conidies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85852" y="292893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Phialides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14414" y="3429000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dirty="0" err="1" smtClean="0"/>
              <a:t>Métules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928662" y="3929066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Vésicule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28662" y="4500570"/>
            <a:ext cx="145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Conidiophore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7" idx="3"/>
          </p:cNvCxnSpPr>
          <p:nvPr/>
        </p:nvCxnSpPr>
        <p:spPr>
          <a:xfrm>
            <a:off x="1926330" y="2327782"/>
            <a:ext cx="2359918" cy="172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85984" y="321468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357422" y="364331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857356" y="3857628"/>
            <a:ext cx="200026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357422" y="471488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964562" y="116632"/>
            <a:ext cx="4071934" cy="66171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/>
              <a:t>Le thalle </a:t>
            </a:r>
            <a:r>
              <a:rPr lang="fr-FR" sz="2400" b="1" dirty="0" smtClean="0">
                <a:solidFill>
                  <a:srgbClr val="FF0000"/>
                </a:solidFill>
              </a:rPr>
              <a:t>hyalin</a:t>
            </a:r>
            <a:r>
              <a:rPr lang="fr-FR" sz="2400" dirty="0" smtClean="0"/>
              <a:t>, présente un </a:t>
            </a:r>
            <a:r>
              <a:rPr lang="fr-FR" sz="2400" b="1" dirty="0" smtClean="0">
                <a:solidFill>
                  <a:srgbClr val="FF0000"/>
                </a:solidFill>
              </a:rPr>
              <a:t>mycélium cloisonné </a:t>
            </a:r>
            <a:r>
              <a:rPr lang="fr-FR" sz="2400" dirty="0" smtClean="0"/>
              <a:t>portant de nombreux </a:t>
            </a:r>
            <a:r>
              <a:rPr lang="fr-FR" sz="2400" b="1" dirty="0" err="1" smtClean="0"/>
              <a:t>conidiophores</a:t>
            </a:r>
            <a:r>
              <a:rPr lang="fr-FR" sz="2400" b="1" dirty="0" smtClean="0"/>
              <a:t> </a:t>
            </a:r>
            <a:r>
              <a:rPr lang="fr-FR" sz="2400" dirty="0" smtClean="0"/>
              <a:t>dressés avec une extrémité vésiculaire de forme très spécifique « la tête </a:t>
            </a:r>
            <a:r>
              <a:rPr lang="fr-FR" sz="2400" dirty="0" err="1" smtClean="0"/>
              <a:t>aspergillaire</a:t>
            </a:r>
            <a:r>
              <a:rPr lang="fr-FR" sz="2400" dirty="0" smtClean="0"/>
              <a:t> ». </a:t>
            </a:r>
          </a:p>
          <a:p>
            <a:r>
              <a:rPr lang="fr-FR" sz="2400" dirty="0" smtClean="0"/>
              <a:t>Les </a:t>
            </a:r>
            <a:r>
              <a:rPr lang="fr-FR" sz="2400" b="1" dirty="0" smtClean="0"/>
              <a:t>conidies</a:t>
            </a:r>
            <a:r>
              <a:rPr lang="fr-FR" sz="2400" dirty="0" smtClean="0"/>
              <a:t> (</a:t>
            </a:r>
            <a:r>
              <a:rPr lang="fr-FR" sz="2400" dirty="0" err="1" smtClean="0"/>
              <a:t>phialospores</a:t>
            </a:r>
            <a:r>
              <a:rPr lang="fr-FR" sz="2400" dirty="0" smtClean="0"/>
              <a:t>) généralement rondes de 2 à 3 </a:t>
            </a:r>
            <a:r>
              <a:rPr lang="fr-FR" sz="2400" dirty="0" err="1" smtClean="0"/>
              <a:t>μm</a:t>
            </a:r>
            <a:r>
              <a:rPr lang="fr-FR" sz="2400" dirty="0" smtClean="0"/>
              <a:t> , sont produites à partir des </a:t>
            </a:r>
            <a:r>
              <a:rPr lang="fr-FR" sz="2400" b="1" dirty="0" err="1" smtClean="0"/>
              <a:t>phialides</a:t>
            </a:r>
            <a:r>
              <a:rPr lang="fr-FR" sz="2400" b="1" dirty="0" smtClean="0"/>
              <a:t> </a:t>
            </a:r>
            <a:r>
              <a:rPr lang="fr-FR" sz="2400" dirty="0" smtClean="0"/>
              <a:t>(cellules de </a:t>
            </a:r>
            <a:r>
              <a:rPr lang="fr-FR" sz="2400" dirty="0" err="1" smtClean="0"/>
              <a:t>conidiogenèse</a:t>
            </a:r>
            <a:r>
              <a:rPr lang="fr-FR" sz="2400" dirty="0" smtClean="0"/>
              <a:t> en forme de bouteille), groupées sur le sommet ou sur la totalité de la </a:t>
            </a:r>
            <a:r>
              <a:rPr lang="fr-FR" sz="2400" b="1" dirty="0" smtClean="0"/>
              <a:t>vésicule</a:t>
            </a:r>
            <a:r>
              <a:rPr lang="fr-FR" sz="2400" dirty="0" smtClean="0"/>
              <a:t>, </a:t>
            </a:r>
            <a:r>
              <a:rPr lang="fr-FR" sz="2800" b="1" dirty="0" smtClean="0">
                <a:solidFill>
                  <a:srgbClr val="FF0000"/>
                </a:solidFill>
              </a:rPr>
              <a:t>avec ou sans </a:t>
            </a:r>
            <a:r>
              <a:rPr lang="fr-FR" sz="2800" b="1" dirty="0" err="1" smtClean="0">
                <a:solidFill>
                  <a:srgbClr val="FF0000"/>
                </a:solidFill>
              </a:rPr>
              <a:t>métules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comme éléments intermédiaires.</a:t>
            </a:r>
            <a:endParaRPr lang="fr-FR" sz="2400" dirty="0"/>
          </a:p>
        </p:txBody>
      </p:sp>
      <p:sp>
        <p:nvSpPr>
          <p:cNvPr id="16" name="Accolade ouvrante 15"/>
          <p:cNvSpPr/>
          <p:nvPr/>
        </p:nvSpPr>
        <p:spPr>
          <a:xfrm>
            <a:off x="1214414" y="2928934"/>
            <a:ext cx="155448" cy="9144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0" y="3071810"/>
            <a:ext cx="1294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Stérigmates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tilisateur\Mes documents\LILAS PARASITES\mycologie\aspergillose invasive\aspergillose\images\C5_spores_CecileTouzeauEtC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85852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1175</Words>
  <Application>Microsoft Office PowerPoint</Application>
  <PresentationFormat>Affichage à l'écran (4:3)</PresentationFormat>
  <Paragraphs>347</Paragraphs>
  <Slides>46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Aspergilloses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Examen direct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Aspergilloses</dc:title>
  <dc:creator>ency-education.com</dc:creator>
  <cp:lastModifiedBy>Dr. MOHAMED</cp:lastModifiedBy>
  <cp:revision>26</cp:revision>
  <dcterms:created xsi:type="dcterms:W3CDTF">2015-01-26T12:45:05Z</dcterms:created>
  <dcterms:modified xsi:type="dcterms:W3CDTF">2015-01-31T10:56:41Z</dcterms:modified>
</cp:coreProperties>
</file>