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73" r:id="rId5"/>
    <p:sldId id="291" r:id="rId6"/>
    <p:sldId id="287" r:id="rId7"/>
    <p:sldId id="301" r:id="rId8"/>
    <p:sldId id="269" r:id="rId9"/>
    <p:sldId id="270" r:id="rId10"/>
    <p:sldId id="271" r:id="rId11"/>
    <p:sldId id="275" r:id="rId12"/>
    <p:sldId id="272" r:id="rId13"/>
    <p:sldId id="297" r:id="rId14"/>
    <p:sldId id="282" r:id="rId15"/>
    <p:sldId id="283" r:id="rId16"/>
    <p:sldId id="298" r:id="rId17"/>
    <p:sldId id="292" r:id="rId18"/>
    <p:sldId id="284" r:id="rId19"/>
    <p:sldId id="285" r:id="rId20"/>
    <p:sldId id="289" r:id="rId21"/>
    <p:sldId id="299" r:id="rId22"/>
    <p:sldId id="286" r:id="rId23"/>
    <p:sldId id="276" r:id="rId24"/>
    <p:sldId id="293" r:id="rId25"/>
    <p:sldId id="296" r:id="rId26"/>
    <p:sldId id="277" r:id="rId27"/>
    <p:sldId id="278" r:id="rId28"/>
    <p:sldId id="279" r:id="rId29"/>
    <p:sldId id="280" r:id="rId30"/>
    <p:sldId id="294" r:id="rId31"/>
    <p:sldId id="295" r:id="rId32"/>
    <p:sldId id="281" r:id="rId33"/>
    <p:sldId id="300" r:id="rId34"/>
    <p:sldId id="290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969"/>
  </p:normalViewPr>
  <p:slideViewPr>
    <p:cSldViewPr>
      <p:cViewPr varScale="1">
        <p:scale>
          <a:sx n="58" d="100"/>
          <a:sy n="58" d="100"/>
        </p:scale>
        <p:origin x="10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08C8-236B-4845-8C6C-EBDDAE14D037}" type="datetimeFigureOut">
              <a:rPr lang="fr-FR" smtClean="0"/>
              <a:pPr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EBE9C-DED2-4754-9051-AE2C8921F84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nte-medecine.commentcamarche.net/faq/20640-jambe-definitio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nte-medecine.commentcamarche.net/faq/22315-pls-position-laterale-de-securite-definitio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nte-medecine.commentcamarche.net/faq/diabete-1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ante-medecine.commentcamarche.net/faq/14018-pathologie-definition" TargetMode="External"/><Relationship Id="rId4" Type="http://schemas.openxmlformats.org/officeDocument/2006/relationships/hyperlink" Target="http://sante-medecine.commentcamarche.net/faq/4081-infarctus-du-myocarde-symptomes" TargetMode="External"/><Relationship Id="rId5" Type="http://schemas.openxmlformats.org/officeDocument/2006/relationships/hyperlink" Target="http://sante-medecine.commentcamarche.net/faq/8621-accident-vasculaire-cerebral-definition" TargetMode="External"/><Relationship Id="rId6" Type="http://schemas.openxmlformats.org/officeDocument/2006/relationships/hyperlink" Target="http://sante-medecine.commentcamarche.net/faq/13436-hemorragie-definition" TargetMode="External"/><Relationship Id="rId7" Type="http://schemas.openxmlformats.org/officeDocument/2006/relationships/hyperlink" Target="http://sante-medecine.commentcamarche.net/faq/32875-interne-etudiant-en-medecine-defini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nte-medecine.commentcamarche.net/faq/27828-consultation-medicale-definition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b="1" i="1" dirty="0" smtClean="0">
                <a:latin typeface="Times New Roman" pitchFamily="18" charset="0"/>
                <a:cs typeface="Times New Roman" pitchFamily="18" charset="0"/>
              </a:rPr>
              <a:t>Malaise </a:t>
            </a:r>
            <a:endParaRPr lang="fr-FR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>
            <a:normAutofit lnSpcReduction="10000"/>
          </a:bodyPr>
          <a:lstStyle/>
          <a:p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: N. MOSBAH</a:t>
            </a:r>
          </a:p>
          <a:p>
            <a:r>
              <a:rPr lang="fr-FR" sz="2800" b="1" i="1" dirty="0" err="1" smtClean="0">
                <a:latin typeface="Times New Roman" pitchFamily="18" charset="0"/>
                <a:cs typeface="Times New Roman" pitchFamily="18" charset="0"/>
              </a:rPr>
              <a:t>Srevice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 de réanimation médicale</a:t>
            </a:r>
          </a:p>
          <a:p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CHU Sétif</a:t>
            </a:r>
            <a:endParaRPr lang="fr-FR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Mécanisme</a:t>
            </a:r>
            <a:endParaRPr lang="fr-FR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est lié à un déséquilibre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vago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-sympathique</a:t>
            </a:r>
          </a:p>
          <a:p>
            <a:pPr algn="just">
              <a:lnSpc>
                <a:spcPct val="20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temporaire, qui conduit à une baisse de la pression artérielle et/ou une bradycardie.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larousse.fr/encyclopedie/data/images/1005559-Nerfs_pneumogastriqu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215238" cy="5500726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3786182" y="6143644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Nerf vagal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>
                <a:solidFill>
                  <a:srgbClr val="0070C0"/>
                </a:solidFill>
              </a:rPr>
              <a:t>Signes 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8531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circonstances de survenue sont très souvent évocatrices :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charset="2"/>
              <a:buChar char="Ø"/>
            </a:pP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ouleur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charset="2"/>
              <a:buChar char="Ø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intense,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charset="2"/>
              <a:buChar char="Ø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sang, chaleur,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charset="2"/>
              <a:buChar char="Ø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tmosphère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confinée,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0070C0"/>
                </a:solidFill>
              </a:rPr>
              <a:t>Signes cliniques</a:t>
            </a:r>
            <a:endParaRPr lang="fr-FR" b="1" i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472518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C’est une perte de connaissance progressive, avec prodromes de quelques minutes (sueurs, nausées, bourdonnements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d’oreille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33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fr-FR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Prise en charge</a:t>
            </a:r>
            <a:endParaRPr lang="fr-FR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14600"/>
            <a:ext cx="7416824" cy="36507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9592" y="4869160"/>
            <a:ext cx="136815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492"/>
            <a:ext cx="8229600" cy="1278283"/>
          </a:xfrm>
        </p:spPr>
        <p:txBody>
          <a:bodyPr>
            <a:normAutofit/>
          </a:bodyPr>
          <a:lstStyle/>
          <a:p>
            <a:r>
              <a:rPr lang="fr-FR" b="1" i="1" u="sng" dirty="0" smtClean="0">
                <a:solidFill>
                  <a:srgbClr val="0070C0"/>
                </a:solidFill>
              </a:rPr>
              <a:t>Prise en charge</a:t>
            </a:r>
            <a:endParaRPr lang="fr-FR" b="1" i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399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malaise vagal se résout le plus souvent spontanément et rapidement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492"/>
            <a:ext cx="8229600" cy="1278283"/>
          </a:xfrm>
        </p:spPr>
        <p:txBody>
          <a:bodyPr>
            <a:normAutofit/>
          </a:bodyPr>
          <a:lstStyle/>
          <a:p>
            <a:r>
              <a:rPr lang="fr-FR" b="1" i="1" u="sng" dirty="0" smtClean="0">
                <a:solidFill>
                  <a:srgbClr val="0070C0"/>
                </a:solidFill>
              </a:rPr>
              <a:t>Prise en charge</a:t>
            </a:r>
            <a:endParaRPr lang="fr-FR" b="1" i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20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S'il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prolonge il est conseillé de surélever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jambes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à 90 °  afin de favoriser le retour sanguin des jambes vers le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coeur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d'attendre le retour à la normale. </a:t>
            </a:r>
          </a:p>
        </p:txBody>
      </p:sp>
    </p:spTree>
    <p:extLst>
      <p:ext uri="{BB962C8B-B14F-4D97-AF65-F5344CB8AC3E}">
        <p14:creationId xmlns:p14="http://schemas.microsoft.com/office/powerpoint/2010/main" val="1105816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formationambulancier.fr/00-images/10-05-gestes/11-transport/13-position-jambes-surelev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4714908" cy="364333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755840" y="332656"/>
            <a:ext cx="3816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i="1" u="sng" dirty="0">
                <a:solidFill>
                  <a:srgbClr val="0070C0"/>
                </a:solidFill>
              </a:rPr>
              <a:t>Prise en charge</a:t>
            </a:r>
            <a:endParaRPr lang="fr-FR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fr-FR" b="1" i="1" u="sng" dirty="0">
                <a:solidFill>
                  <a:srgbClr val="0070C0"/>
                </a:solidFill>
              </a:rPr>
              <a:t>Prise en </a:t>
            </a:r>
            <a:r>
              <a:rPr lang="fr-FR" b="1" i="1" u="sng" dirty="0" smtClean="0">
                <a:solidFill>
                  <a:srgbClr val="0070C0"/>
                </a:solidFill>
              </a:rPr>
              <a:t>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643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 la personne est inconsciente, mettez-la en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position latérale de sécurité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PLS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algn="just">
              <a:lnSpc>
                <a:spcPct val="150000"/>
              </a:lnSpc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ition latérale de sécurité en cas de perte de connaissance de l'individu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585791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4799" y="404664"/>
            <a:ext cx="7772400" cy="1470025"/>
          </a:xfrm>
        </p:spPr>
        <p:txBody>
          <a:bodyPr>
            <a:normAutofit/>
          </a:bodyPr>
          <a:lstStyle/>
          <a:p>
            <a:r>
              <a:rPr lang="fr-FR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Définition</a:t>
            </a:r>
            <a:endParaRPr lang="fr-FR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docteurclic.com/galerie-photos/image_5045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2132856"/>
            <a:ext cx="564360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fr-FR" b="1" i="1" u="sng" dirty="0">
                <a:solidFill>
                  <a:srgbClr val="0070C0"/>
                </a:solidFill>
              </a:rPr>
              <a:t>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399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Injection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intra-veineuse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0,5 mg d’atropine.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 ceci n’est pas rapidement suffisant, on fait un remplissage vasculaire (par exemple 500 ml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plasmion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en 10 à 15 minutes).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fr-FR" b="1" i="1" u="sng" dirty="0">
                <a:solidFill>
                  <a:srgbClr val="0070C0"/>
                </a:solidFill>
              </a:rPr>
              <a:t>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079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malaise se prolonge ou s'il se produit chez une personne cardiaque ou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diabétique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appelez le SAMU.</a:t>
            </a:r>
          </a:p>
          <a:p>
            <a:pPr algn="just">
              <a:lnSpc>
                <a:spcPct val="150000"/>
              </a:lnSpc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92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b="1" i="1" u="sng" dirty="0">
                <a:solidFill>
                  <a:srgbClr val="0070C0"/>
                </a:solidFill>
              </a:rPr>
              <a:t>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1199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Rappelons  qu‘une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consultation médicale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est nécessaire pour éliminer 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3"/>
              </a:rPr>
              <a:t>pathologie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plus grave comme par exemple un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4"/>
              </a:rPr>
              <a:t>infarctus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un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5"/>
              </a:rPr>
              <a:t>accident vasculaire cérébral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6"/>
              </a:rPr>
              <a:t>hémorragie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7"/>
              </a:rPr>
              <a:t>interne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...).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2-Malaise hypoglycémique</a:t>
            </a:r>
            <a:endParaRPr lang="fr-F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Rappel</a:t>
            </a:r>
            <a:endParaRPr lang="fr-FR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20% du glucose consommé par l’organisme =&gt; cerveau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glucose est un substrat énergétique obligatoire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Besoins : 5mg / 100g de tissu cérébral / mn ⇒ 140 g de glucose par jour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Besoins élevés dans régions à activité métabolique importante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– Substance grise (cortex, noyaux gris): 5‐15 mg/100g/mn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– Substance blanche : 1.5‐2mg/100g/mn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Rappel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réserves en glucose du cerveau ne dépassent pas les 10 minutes. 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noter qu’au repos, le cerveau mobilise 60% du glucose de l’organisme.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Définition</a:t>
            </a:r>
            <a:endParaRPr lang="fr-FR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Malaise avec hypoglycémie :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- &lt; 0,6 g/L chez le diabétique,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-0,5g/L en dehors du diabète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Mécanisme</a:t>
            </a:r>
            <a:endParaRPr lang="fr-FR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Dépendance quasi-exclusive des cellules corticales cérébrales au glucose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Réaction hormonale et sympathique si glycémie &lt; 3,5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/l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Causes d’hypoglycémie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Excès d’insuline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Déficit de la néoglucogenèse (insuffisance hépatique ou rénale)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Dénutrition sévère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Défaut de sécrétion de GH ou cortisol (surtout enfant)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Signes cliniques</a:t>
            </a:r>
            <a:endParaRPr lang="fr-FR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fréquents mais peu spécifiques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 Faim intense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 Anxiété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 Tremblements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 Nausées, sueurs, pâleur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 Tachycardie, palpitations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malaise est une </a:t>
            </a:r>
            <a:r>
              <a:rPr lang="fr-F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sensation de mal-être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 impression imminente de perte de connaissance, qui peut ou non survenir de façon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plus ou moins complète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Prise en charge</a:t>
            </a:r>
            <a:endParaRPr lang="fr-FR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Prise en charge</a:t>
            </a:r>
            <a:endParaRPr lang="fr-FR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Malaise hypoglycémique est une urgence thérapeutique</a:t>
            </a: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Urgence thérapeutique</a:t>
            </a:r>
            <a:endParaRPr lang="fr-F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276872"/>
            <a:ext cx="8786874" cy="4223962"/>
          </a:xfrm>
        </p:spPr>
        <p:txBody>
          <a:bodyPr>
            <a:normAutofit/>
          </a:bodyPr>
          <a:lstStyle/>
          <a:p>
            <a:r>
              <a:rPr lang="fr-FR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PATIENT CONSCIENT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- Ingestion de 15 grammes de glucose : 3 morceaux de sucre (ou jus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fuit,confiture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ou miel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Urgence thérapeutique</a:t>
            </a:r>
            <a:endParaRPr lang="fr-F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060848"/>
            <a:ext cx="8786874" cy="4439986"/>
          </a:xfrm>
        </p:spPr>
        <p:txBody>
          <a:bodyPr>
            <a:normAutofit/>
          </a:bodyPr>
          <a:lstStyle/>
          <a:p>
            <a:r>
              <a:rPr lang="fr-FR" i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lang="fr-FR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AVEC TROUBLES DE CONSCIENCE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- Injection IV directe de glucosé 30% : 1 ou 2 ampoules, renouvelable jusqu’au réveil du patient, généralement rapide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- Si injection intraveineuse impossible : injection sous cutanée ou intramusculaire de 1 mg de Glucagon, réveil en 15 minutes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97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55000" cy="5080000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708844" y="4509120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latin typeface="Segoe Script" pitchFamily="34" charset="0"/>
              </a:rPr>
              <a:t>Merci</a:t>
            </a:r>
            <a:endParaRPr lang="fr-FR" sz="5400" b="1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Etiologies de Malaise</a:t>
            </a:r>
            <a:b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sans </a:t>
            </a:r>
            <a:r>
              <a:rPr lang="fr-FR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maladie organique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Malaise Vagal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Malaise du à une Hyperventilation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Malaises Métaboliques :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-Hypocalcémie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-Hypoglycémie                            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Malaises Psychogènes : Crise d’Angoisse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Hystérique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Etiologies de Malaise</a:t>
            </a:r>
            <a:b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sans </a:t>
            </a:r>
            <a:r>
              <a:rPr lang="fr-FR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maladie organique</a:t>
            </a:r>
          </a:p>
          <a:p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Malaise Vagal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Malaise du à une Hyperventilation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Malaises Métaboliques :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-Hypocalcémie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-Hypoglycémie                             </a:t>
            </a:r>
            <a:endParaRPr lang="fr-FR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Malaises Psychogènes : Crise d’Angoisse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P.C. Hystérique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Etiologies de Malaise</a:t>
            </a:r>
            <a:b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sans </a:t>
            </a:r>
            <a:r>
              <a:rPr lang="fr-FR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maladie organique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Malaises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Psychogènes : Crise d’Angoisse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P.C. Hystérique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273" y="3284984"/>
            <a:ext cx="7092280" cy="314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0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1-Malaise vagal</a:t>
            </a:r>
            <a:endParaRPr lang="fr-FR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472518" cy="37687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est de loin le plus fréquent, et le plus souvent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bénigne sans conséquence à distance.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644</Words>
  <Application>Microsoft Macintosh PowerPoint</Application>
  <PresentationFormat>Présentation à l'écran (4:3)</PresentationFormat>
  <Paragraphs>105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0" baseType="lpstr">
      <vt:lpstr>Calibri</vt:lpstr>
      <vt:lpstr>Segoe Script</vt:lpstr>
      <vt:lpstr>Times New Roman</vt:lpstr>
      <vt:lpstr>Wingdings</vt:lpstr>
      <vt:lpstr>Arial</vt:lpstr>
      <vt:lpstr>Thème Office</vt:lpstr>
      <vt:lpstr>Malaise </vt:lpstr>
      <vt:lpstr>Définition</vt:lpstr>
      <vt:lpstr>Présentation PowerPoint</vt:lpstr>
      <vt:lpstr>Présentation PowerPoint</vt:lpstr>
      <vt:lpstr>Etiologies de Malaise </vt:lpstr>
      <vt:lpstr>Etiologies de Malaise </vt:lpstr>
      <vt:lpstr>Etiologies de Malaise </vt:lpstr>
      <vt:lpstr>1-Malaise vagal</vt:lpstr>
      <vt:lpstr>Présentation PowerPoint</vt:lpstr>
      <vt:lpstr>Mécanisme</vt:lpstr>
      <vt:lpstr>Présentation PowerPoint</vt:lpstr>
      <vt:lpstr>Signes cliniques</vt:lpstr>
      <vt:lpstr>Signes cliniques</vt:lpstr>
      <vt:lpstr>Prise en charge</vt:lpstr>
      <vt:lpstr>Prise en charge</vt:lpstr>
      <vt:lpstr>Prise en charge</vt:lpstr>
      <vt:lpstr>Présentation PowerPoint</vt:lpstr>
      <vt:lpstr>Prise en charge</vt:lpstr>
      <vt:lpstr>Présentation PowerPoint</vt:lpstr>
      <vt:lpstr>Prise en charge</vt:lpstr>
      <vt:lpstr>Prise en charge</vt:lpstr>
      <vt:lpstr>Prise en charge</vt:lpstr>
      <vt:lpstr>2-Malaise hypoglycémique</vt:lpstr>
      <vt:lpstr>Rappel</vt:lpstr>
      <vt:lpstr>Rappel</vt:lpstr>
      <vt:lpstr>Définition</vt:lpstr>
      <vt:lpstr>Mécanisme</vt:lpstr>
      <vt:lpstr>Causes d’hypoglycémie </vt:lpstr>
      <vt:lpstr>Signes cliniques</vt:lpstr>
      <vt:lpstr>Prise en charge</vt:lpstr>
      <vt:lpstr>Prise en charge</vt:lpstr>
      <vt:lpstr>Urgence thérapeutique</vt:lpstr>
      <vt:lpstr>Urgence thérapeutique</vt:lpstr>
      <vt:lpstr>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Malaise Vagal</dc:title>
  <dc:creator>MacBook</dc:creator>
  <cp:lastModifiedBy>Utilisateur de Microsoft Office</cp:lastModifiedBy>
  <cp:revision>11</cp:revision>
  <dcterms:created xsi:type="dcterms:W3CDTF">2014-11-04T17:20:45Z</dcterms:created>
  <dcterms:modified xsi:type="dcterms:W3CDTF">2019-10-24T06:41:21Z</dcterms:modified>
</cp:coreProperties>
</file>