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393" r:id="rId2"/>
    <p:sldId id="410" r:id="rId3"/>
    <p:sldId id="330" r:id="rId4"/>
    <p:sldId id="331" r:id="rId5"/>
    <p:sldId id="333" r:id="rId6"/>
    <p:sldId id="334" r:id="rId7"/>
    <p:sldId id="335" r:id="rId8"/>
    <p:sldId id="338" r:id="rId9"/>
    <p:sldId id="339" r:id="rId10"/>
    <p:sldId id="341" r:id="rId11"/>
    <p:sldId id="342" r:id="rId12"/>
    <p:sldId id="337" r:id="rId13"/>
    <p:sldId id="345" r:id="rId14"/>
    <p:sldId id="404" r:id="rId15"/>
    <p:sldId id="409" r:id="rId16"/>
    <p:sldId id="346" r:id="rId17"/>
    <p:sldId id="407" r:id="rId18"/>
    <p:sldId id="408" r:id="rId19"/>
    <p:sldId id="395" r:id="rId20"/>
    <p:sldId id="350" r:id="rId21"/>
    <p:sldId id="351" r:id="rId22"/>
    <p:sldId id="352" r:id="rId23"/>
    <p:sldId id="353" r:id="rId24"/>
    <p:sldId id="359" r:id="rId25"/>
    <p:sldId id="360" r:id="rId26"/>
    <p:sldId id="361" r:id="rId27"/>
    <p:sldId id="362" r:id="rId28"/>
    <p:sldId id="363" r:id="rId29"/>
    <p:sldId id="364" r:id="rId30"/>
    <p:sldId id="365" r:id="rId31"/>
    <p:sldId id="366" r:id="rId32"/>
    <p:sldId id="367" r:id="rId33"/>
    <p:sldId id="369" r:id="rId34"/>
    <p:sldId id="370" r:id="rId35"/>
    <p:sldId id="374" r:id="rId36"/>
    <p:sldId id="379" r:id="rId37"/>
    <p:sldId id="382" r:id="rId38"/>
    <p:sldId id="384" r:id="rId39"/>
    <p:sldId id="385" r:id="rId40"/>
    <p:sldId id="396" r:id="rId41"/>
    <p:sldId id="386" r:id="rId42"/>
    <p:sldId id="388" r:id="rId43"/>
    <p:sldId id="389" r:id="rId44"/>
    <p:sldId id="390" r:id="rId45"/>
    <p:sldId id="401" r:id="rId46"/>
    <p:sldId id="397" r:id="rId47"/>
    <p:sldId id="398" r:id="rId48"/>
    <p:sldId id="399" r:id="rId49"/>
    <p:sldId id="402" r:id="rId50"/>
    <p:sldId id="403" r:id="rId51"/>
    <p:sldId id="394" r:id="rId52"/>
    <p:sldId id="295" r:id="rId53"/>
    <p:sldId id="315" r:id="rId54"/>
    <p:sldId id="296" r:id="rId55"/>
    <p:sldId id="312" r:id="rId56"/>
    <p:sldId id="313" r:id="rId57"/>
    <p:sldId id="314" r:id="rId58"/>
    <p:sldId id="293" r:id="rId59"/>
    <p:sldId id="327" r:id="rId60"/>
    <p:sldId id="328" r:id="rId61"/>
    <p:sldId id="298" r:id="rId62"/>
    <p:sldId id="299" r:id="rId63"/>
    <p:sldId id="300" r:id="rId64"/>
    <p:sldId id="320" r:id="rId65"/>
    <p:sldId id="316" r:id="rId66"/>
    <p:sldId id="318" r:id="rId67"/>
    <p:sldId id="319" r:id="rId68"/>
    <p:sldId id="321" r:id="rId69"/>
    <p:sldId id="322" r:id="rId70"/>
    <p:sldId id="323" r:id="rId71"/>
    <p:sldId id="324" r:id="rId72"/>
    <p:sldId id="325" r:id="rId73"/>
    <p:sldId id="301" r:id="rId74"/>
    <p:sldId id="302" r:id="rId75"/>
    <p:sldId id="303" r:id="rId76"/>
    <p:sldId id="304" r:id="rId77"/>
    <p:sldId id="264" r:id="rId78"/>
    <p:sldId id="261" r:id="rId79"/>
    <p:sldId id="258" r:id="rId80"/>
    <p:sldId id="262" r:id="rId81"/>
    <p:sldId id="263" r:id="rId82"/>
    <p:sldId id="266" r:id="rId83"/>
    <p:sldId id="267" r:id="rId84"/>
    <p:sldId id="268" r:id="rId85"/>
    <p:sldId id="270" r:id="rId86"/>
    <p:sldId id="271" r:id="rId87"/>
    <p:sldId id="273" r:id="rId88"/>
    <p:sldId id="274" r:id="rId89"/>
    <p:sldId id="277" r:id="rId90"/>
    <p:sldId id="281" r:id="rId91"/>
    <p:sldId id="405" r:id="rId92"/>
    <p:sldId id="284" r:id="rId93"/>
    <p:sldId id="259" r:id="rId94"/>
    <p:sldId id="326" r:id="rId95"/>
    <p:sldId id="287" r:id="rId96"/>
    <p:sldId id="288" r:id="rId97"/>
    <p:sldId id="260" r:id="rId98"/>
    <p:sldId id="305" r:id="rId99"/>
    <p:sldId id="306" r:id="rId10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17574"/>
    </p:cViewPr>
  </p:outlineViewPr>
  <p:notesTextViewPr>
    <p:cViewPr>
      <p:scale>
        <a:sx n="100" d="100"/>
        <a:sy n="100" d="100"/>
      </p:scale>
      <p:origin x="0" y="0"/>
    </p:cViewPr>
  </p:notesTextViewPr>
  <p:sorterViewPr>
    <p:cViewPr>
      <p:scale>
        <a:sx n="47" d="100"/>
        <a:sy n="47" d="100"/>
      </p:scale>
      <p:origin x="0" y="-32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FEC7D2-90B5-4885-B6D9-80AD7A3C55ED}" type="doc">
      <dgm:prSet loTypeId="urn:microsoft.com/office/officeart/2005/8/layout/process2" loCatId="process" qsTypeId="urn:microsoft.com/office/officeart/2005/8/quickstyle/simple1" qsCatId="simple" csTypeId="urn:microsoft.com/office/officeart/2005/8/colors/accent1_2" csCatId="accent1" phldr="1"/>
      <dgm:spPr/>
    </dgm:pt>
    <dgm:pt modelId="{32E5BF95-3252-40AA-B76C-5E6F5C983822}">
      <dgm:prSet phldrT="[Texte]" custT="1"/>
      <dgm:spPr/>
      <dgm:t>
        <a:bodyPr/>
        <a:lstStyle/>
        <a:p>
          <a:r>
            <a:rPr lang="fr-FR" sz="2400" dirty="0"/>
            <a:t>maladie</a:t>
          </a:r>
        </a:p>
      </dgm:t>
    </dgm:pt>
    <dgm:pt modelId="{64962DF0-DB8B-44EF-A912-A72B637429E4}" type="parTrans" cxnId="{9D0B1A89-2FB8-448D-8B3C-E1D15AD4829F}">
      <dgm:prSet/>
      <dgm:spPr/>
      <dgm:t>
        <a:bodyPr/>
        <a:lstStyle/>
        <a:p>
          <a:endParaRPr lang="fr-FR"/>
        </a:p>
      </dgm:t>
    </dgm:pt>
    <dgm:pt modelId="{B8DBB51A-738E-4FC5-80AF-0147D5B66C4D}" type="sibTrans" cxnId="{9D0B1A89-2FB8-448D-8B3C-E1D15AD4829F}">
      <dgm:prSet/>
      <dgm:spPr/>
      <dgm:t>
        <a:bodyPr/>
        <a:lstStyle/>
        <a:p>
          <a:endParaRPr lang="fr-FR"/>
        </a:p>
      </dgm:t>
    </dgm:pt>
    <dgm:pt modelId="{92194486-F9C4-4CAE-93D6-62EAB7186E8E}">
      <dgm:prSet phldrT="[Texte]" custT="1"/>
      <dgm:spPr/>
      <dgm:t>
        <a:bodyPr/>
        <a:lstStyle/>
        <a:p>
          <a:r>
            <a:rPr lang="fr-FR" sz="2400" dirty="0" smtClean="0"/>
            <a:t>déficience</a:t>
          </a:r>
          <a:r>
            <a:rPr lang="fr-FR" sz="1800" dirty="0" smtClean="0"/>
            <a:t> </a:t>
          </a:r>
          <a:endParaRPr lang="fr-FR" sz="1800" dirty="0"/>
        </a:p>
      </dgm:t>
    </dgm:pt>
    <dgm:pt modelId="{E288F614-A88E-4E27-B97F-58E6D7AE11F6}" type="parTrans" cxnId="{8A4E37D7-B6EA-4A83-8323-DEA3CA4EDC26}">
      <dgm:prSet/>
      <dgm:spPr/>
      <dgm:t>
        <a:bodyPr/>
        <a:lstStyle/>
        <a:p>
          <a:endParaRPr lang="fr-FR"/>
        </a:p>
      </dgm:t>
    </dgm:pt>
    <dgm:pt modelId="{31A59A75-4DFE-4393-83E3-2681B69BCC90}" type="sibTrans" cxnId="{8A4E37D7-B6EA-4A83-8323-DEA3CA4EDC26}">
      <dgm:prSet/>
      <dgm:spPr/>
      <dgm:t>
        <a:bodyPr/>
        <a:lstStyle/>
        <a:p>
          <a:endParaRPr lang="fr-FR"/>
        </a:p>
      </dgm:t>
    </dgm:pt>
    <dgm:pt modelId="{D952701E-B0E5-454B-9F50-8AB10B0C1FF8}">
      <dgm:prSet phldrT="[Texte]" custT="1"/>
      <dgm:spPr/>
      <dgm:t>
        <a:bodyPr/>
        <a:lstStyle/>
        <a:p>
          <a:r>
            <a:rPr lang="fr-FR" sz="2400" dirty="0"/>
            <a:t>incapacité</a:t>
          </a:r>
          <a:r>
            <a:rPr lang="fr-FR" sz="1800" dirty="0"/>
            <a:t> </a:t>
          </a:r>
        </a:p>
      </dgm:t>
    </dgm:pt>
    <dgm:pt modelId="{9016755D-6249-43EF-BD58-9AF1E0F06E00}" type="parTrans" cxnId="{446BD7E7-CCB1-456B-B7A6-E1FEB368C82F}">
      <dgm:prSet/>
      <dgm:spPr/>
      <dgm:t>
        <a:bodyPr/>
        <a:lstStyle/>
        <a:p>
          <a:endParaRPr lang="fr-FR"/>
        </a:p>
      </dgm:t>
    </dgm:pt>
    <dgm:pt modelId="{D8732638-D23F-4492-8E25-0958EA028D83}" type="sibTrans" cxnId="{446BD7E7-CCB1-456B-B7A6-E1FEB368C82F}">
      <dgm:prSet/>
      <dgm:spPr/>
      <dgm:t>
        <a:bodyPr/>
        <a:lstStyle/>
        <a:p>
          <a:endParaRPr lang="fr-FR"/>
        </a:p>
      </dgm:t>
    </dgm:pt>
    <dgm:pt modelId="{C340EEA0-B076-4AD9-9D55-E0CE89EA75EE}">
      <dgm:prSet custT="1"/>
      <dgm:spPr/>
      <dgm:t>
        <a:bodyPr/>
        <a:lstStyle/>
        <a:p>
          <a:r>
            <a:rPr lang="fr-FR" sz="2000" b="1" dirty="0"/>
            <a:t>handicap/désavantage</a:t>
          </a:r>
        </a:p>
      </dgm:t>
    </dgm:pt>
    <dgm:pt modelId="{6F826C45-D117-4C1A-B13A-2DF3890CC32D}" type="parTrans" cxnId="{99A2C642-C0D0-46BC-9E3A-2E75A067268D}">
      <dgm:prSet/>
      <dgm:spPr/>
      <dgm:t>
        <a:bodyPr/>
        <a:lstStyle/>
        <a:p>
          <a:endParaRPr lang="fr-FR"/>
        </a:p>
      </dgm:t>
    </dgm:pt>
    <dgm:pt modelId="{72B9FDC3-34FF-46DD-8688-A5AFF7BDB9E0}" type="sibTrans" cxnId="{99A2C642-C0D0-46BC-9E3A-2E75A067268D}">
      <dgm:prSet/>
      <dgm:spPr/>
      <dgm:t>
        <a:bodyPr/>
        <a:lstStyle/>
        <a:p>
          <a:endParaRPr lang="fr-FR"/>
        </a:p>
      </dgm:t>
    </dgm:pt>
    <dgm:pt modelId="{40DB7D97-A980-4655-8D0F-7B66B1E27476}" type="pres">
      <dgm:prSet presAssocID="{1CFEC7D2-90B5-4885-B6D9-80AD7A3C55ED}" presName="linearFlow" presStyleCnt="0">
        <dgm:presLayoutVars>
          <dgm:resizeHandles val="exact"/>
        </dgm:presLayoutVars>
      </dgm:prSet>
      <dgm:spPr/>
    </dgm:pt>
    <dgm:pt modelId="{CC48E79E-7A3F-4934-8D6E-EF2A97764373}" type="pres">
      <dgm:prSet presAssocID="{32E5BF95-3252-40AA-B76C-5E6F5C983822}" presName="node" presStyleLbl="node1" presStyleIdx="0" presStyleCnt="4">
        <dgm:presLayoutVars>
          <dgm:bulletEnabled val="1"/>
        </dgm:presLayoutVars>
      </dgm:prSet>
      <dgm:spPr/>
      <dgm:t>
        <a:bodyPr/>
        <a:lstStyle/>
        <a:p>
          <a:endParaRPr lang="fr-FR"/>
        </a:p>
      </dgm:t>
    </dgm:pt>
    <dgm:pt modelId="{E85278FA-8E4E-4D85-BDAE-0CA37B14E252}" type="pres">
      <dgm:prSet presAssocID="{B8DBB51A-738E-4FC5-80AF-0147D5B66C4D}" presName="sibTrans" presStyleLbl="sibTrans2D1" presStyleIdx="0" presStyleCnt="3"/>
      <dgm:spPr/>
      <dgm:t>
        <a:bodyPr/>
        <a:lstStyle/>
        <a:p>
          <a:endParaRPr lang="fr-FR"/>
        </a:p>
      </dgm:t>
    </dgm:pt>
    <dgm:pt modelId="{7C059F1A-EB24-4B3B-B942-A33F6A8CC7E5}" type="pres">
      <dgm:prSet presAssocID="{B8DBB51A-738E-4FC5-80AF-0147D5B66C4D}" presName="connectorText" presStyleLbl="sibTrans2D1" presStyleIdx="0" presStyleCnt="3"/>
      <dgm:spPr/>
      <dgm:t>
        <a:bodyPr/>
        <a:lstStyle/>
        <a:p>
          <a:endParaRPr lang="fr-FR"/>
        </a:p>
      </dgm:t>
    </dgm:pt>
    <dgm:pt modelId="{B38D273C-3125-42D5-8716-17FA606EF5D0}" type="pres">
      <dgm:prSet presAssocID="{92194486-F9C4-4CAE-93D6-62EAB7186E8E}" presName="node" presStyleLbl="node1" presStyleIdx="1" presStyleCnt="4">
        <dgm:presLayoutVars>
          <dgm:bulletEnabled val="1"/>
        </dgm:presLayoutVars>
      </dgm:prSet>
      <dgm:spPr/>
      <dgm:t>
        <a:bodyPr/>
        <a:lstStyle/>
        <a:p>
          <a:endParaRPr lang="fr-FR"/>
        </a:p>
      </dgm:t>
    </dgm:pt>
    <dgm:pt modelId="{6C438BA0-E961-4A74-96DE-7C20F74D9005}" type="pres">
      <dgm:prSet presAssocID="{31A59A75-4DFE-4393-83E3-2681B69BCC90}" presName="sibTrans" presStyleLbl="sibTrans2D1" presStyleIdx="1" presStyleCnt="3"/>
      <dgm:spPr/>
      <dgm:t>
        <a:bodyPr/>
        <a:lstStyle/>
        <a:p>
          <a:endParaRPr lang="fr-FR"/>
        </a:p>
      </dgm:t>
    </dgm:pt>
    <dgm:pt modelId="{6F1E1B2C-321B-4A91-91AE-D9ED9AA157BA}" type="pres">
      <dgm:prSet presAssocID="{31A59A75-4DFE-4393-83E3-2681B69BCC90}" presName="connectorText" presStyleLbl="sibTrans2D1" presStyleIdx="1" presStyleCnt="3"/>
      <dgm:spPr/>
      <dgm:t>
        <a:bodyPr/>
        <a:lstStyle/>
        <a:p>
          <a:endParaRPr lang="fr-FR"/>
        </a:p>
      </dgm:t>
    </dgm:pt>
    <dgm:pt modelId="{7D773BF7-484B-4483-ADF3-9EE49DCC8260}" type="pres">
      <dgm:prSet presAssocID="{D952701E-B0E5-454B-9F50-8AB10B0C1FF8}" presName="node" presStyleLbl="node1" presStyleIdx="2" presStyleCnt="4">
        <dgm:presLayoutVars>
          <dgm:bulletEnabled val="1"/>
        </dgm:presLayoutVars>
      </dgm:prSet>
      <dgm:spPr/>
      <dgm:t>
        <a:bodyPr/>
        <a:lstStyle/>
        <a:p>
          <a:endParaRPr lang="fr-FR"/>
        </a:p>
      </dgm:t>
    </dgm:pt>
    <dgm:pt modelId="{2A6F3E55-98B3-441B-8609-C22527DB4434}" type="pres">
      <dgm:prSet presAssocID="{D8732638-D23F-4492-8E25-0958EA028D83}" presName="sibTrans" presStyleLbl="sibTrans2D1" presStyleIdx="2" presStyleCnt="3"/>
      <dgm:spPr/>
      <dgm:t>
        <a:bodyPr/>
        <a:lstStyle/>
        <a:p>
          <a:endParaRPr lang="fr-FR"/>
        </a:p>
      </dgm:t>
    </dgm:pt>
    <dgm:pt modelId="{3D78B1CC-647A-49D2-9646-E2EFA5979539}" type="pres">
      <dgm:prSet presAssocID="{D8732638-D23F-4492-8E25-0958EA028D83}" presName="connectorText" presStyleLbl="sibTrans2D1" presStyleIdx="2" presStyleCnt="3"/>
      <dgm:spPr/>
      <dgm:t>
        <a:bodyPr/>
        <a:lstStyle/>
        <a:p>
          <a:endParaRPr lang="fr-FR"/>
        </a:p>
      </dgm:t>
    </dgm:pt>
    <dgm:pt modelId="{500466F2-B6B3-47C1-9722-F361D4B9F794}" type="pres">
      <dgm:prSet presAssocID="{C340EEA0-B076-4AD9-9D55-E0CE89EA75EE}" presName="node" presStyleLbl="node1" presStyleIdx="3" presStyleCnt="4">
        <dgm:presLayoutVars>
          <dgm:bulletEnabled val="1"/>
        </dgm:presLayoutVars>
      </dgm:prSet>
      <dgm:spPr/>
      <dgm:t>
        <a:bodyPr/>
        <a:lstStyle/>
        <a:p>
          <a:endParaRPr lang="fr-FR"/>
        </a:p>
      </dgm:t>
    </dgm:pt>
  </dgm:ptLst>
  <dgm:cxnLst>
    <dgm:cxn modelId="{8A4E37D7-B6EA-4A83-8323-DEA3CA4EDC26}" srcId="{1CFEC7D2-90B5-4885-B6D9-80AD7A3C55ED}" destId="{92194486-F9C4-4CAE-93D6-62EAB7186E8E}" srcOrd="1" destOrd="0" parTransId="{E288F614-A88E-4E27-B97F-58E6D7AE11F6}" sibTransId="{31A59A75-4DFE-4393-83E3-2681B69BCC90}"/>
    <dgm:cxn modelId="{6CC9AF19-B36D-47D9-9365-C8A7036D1333}" type="presOf" srcId="{1CFEC7D2-90B5-4885-B6D9-80AD7A3C55ED}" destId="{40DB7D97-A980-4655-8D0F-7B66B1E27476}" srcOrd="0" destOrd="0" presId="urn:microsoft.com/office/officeart/2005/8/layout/process2"/>
    <dgm:cxn modelId="{FC435F30-DBB4-40B3-9D43-DCD7CB4B2967}" type="presOf" srcId="{31A59A75-4DFE-4393-83E3-2681B69BCC90}" destId="{6F1E1B2C-321B-4A91-91AE-D9ED9AA157BA}" srcOrd="1" destOrd="0" presId="urn:microsoft.com/office/officeart/2005/8/layout/process2"/>
    <dgm:cxn modelId="{CA72F742-4214-4C81-A2AF-E5B08D67CE5A}" type="presOf" srcId="{C340EEA0-B076-4AD9-9D55-E0CE89EA75EE}" destId="{500466F2-B6B3-47C1-9722-F361D4B9F794}" srcOrd="0" destOrd="0" presId="urn:microsoft.com/office/officeart/2005/8/layout/process2"/>
    <dgm:cxn modelId="{85EF0428-4E97-4DEC-8C5A-66B71A6F7C90}" type="presOf" srcId="{92194486-F9C4-4CAE-93D6-62EAB7186E8E}" destId="{B38D273C-3125-42D5-8716-17FA606EF5D0}" srcOrd="0" destOrd="0" presId="urn:microsoft.com/office/officeart/2005/8/layout/process2"/>
    <dgm:cxn modelId="{58DF9121-2E7C-4128-A102-0AA64D7CC340}" type="presOf" srcId="{32E5BF95-3252-40AA-B76C-5E6F5C983822}" destId="{CC48E79E-7A3F-4934-8D6E-EF2A97764373}" srcOrd="0" destOrd="0" presId="urn:microsoft.com/office/officeart/2005/8/layout/process2"/>
    <dgm:cxn modelId="{E469C005-D157-4485-ACD9-89F9E53358FB}" type="presOf" srcId="{31A59A75-4DFE-4393-83E3-2681B69BCC90}" destId="{6C438BA0-E961-4A74-96DE-7C20F74D9005}" srcOrd="0" destOrd="0" presId="urn:microsoft.com/office/officeart/2005/8/layout/process2"/>
    <dgm:cxn modelId="{204C72CC-D7F2-4198-98AD-D185E4F1B1A7}" type="presOf" srcId="{D952701E-B0E5-454B-9F50-8AB10B0C1FF8}" destId="{7D773BF7-484B-4483-ADF3-9EE49DCC8260}" srcOrd="0" destOrd="0" presId="urn:microsoft.com/office/officeart/2005/8/layout/process2"/>
    <dgm:cxn modelId="{783DB06A-746A-4212-821A-F9DD673DB6F0}" type="presOf" srcId="{D8732638-D23F-4492-8E25-0958EA028D83}" destId="{3D78B1CC-647A-49D2-9646-E2EFA5979539}" srcOrd="1" destOrd="0" presId="urn:microsoft.com/office/officeart/2005/8/layout/process2"/>
    <dgm:cxn modelId="{446BD7E7-CCB1-456B-B7A6-E1FEB368C82F}" srcId="{1CFEC7D2-90B5-4885-B6D9-80AD7A3C55ED}" destId="{D952701E-B0E5-454B-9F50-8AB10B0C1FF8}" srcOrd="2" destOrd="0" parTransId="{9016755D-6249-43EF-BD58-9AF1E0F06E00}" sibTransId="{D8732638-D23F-4492-8E25-0958EA028D83}"/>
    <dgm:cxn modelId="{1F1AEE5D-2169-4146-942B-A7DAE47BE0BA}" type="presOf" srcId="{B8DBB51A-738E-4FC5-80AF-0147D5B66C4D}" destId="{E85278FA-8E4E-4D85-BDAE-0CA37B14E252}" srcOrd="0" destOrd="0" presId="urn:microsoft.com/office/officeart/2005/8/layout/process2"/>
    <dgm:cxn modelId="{9D0B1A89-2FB8-448D-8B3C-E1D15AD4829F}" srcId="{1CFEC7D2-90B5-4885-B6D9-80AD7A3C55ED}" destId="{32E5BF95-3252-40AA-B76C-5E6F5C983822}" srcOrd="0" destOrd="0" parTransId="{64962DF0-DB8B-44EF-A912-A72B637429E4}" sibTransId="{B8DBB51A-738E-4FC5-80AF-0147D5B66C4D}"/>
    <dgm:cxn modelId="{99318BE0-D259-4E3D-9CD3-D00307957BA5}" type="presOf" srcId="{D8732638-D23F-4492-8E25-0958EA028D83}" destId="{2A6F3E55-98B3-441B-8609-C22527DB4434}" srcOrd="0" destOrd="0" presId="urn:microsoft.com/office/officeart/2005/8/layout/process2"/>
    <dgm:cxn modelId="{2612F74D-D9B9-4076-95DD-B9DD84452780}" type="presOf" srcId="{B8DBB51A-738E-4FC5-80AF-0147D5B66C4D}" destId="{7C059F1A-EB24-4B3B-B942-A33F6A8CC7E5}" srcOrd="1" destOrd="0" presId="urn:microsoft.com/office/officeart/2005/8/layout/process2"/>
    <dgm:cxn modelId="{99A2C642-C0D0-46BC-9E3A-2E75A067268D}" srcId="{1CFEC7D2-90B5-4885-B6D9-80AD7A3C55ED}" destId="{C340EEA0-B076-4AD9-9D55-E0CE89EA75EE}" srcOrd="3" destOrd="0" parTransId="{6F826C45-D117-4C1A-B13A-2DF3890CC32D}" sibTransId="{72B9FDC3-34FF-46DD-8688-A5AFF7BDB9E0}"/>
    <dgm:cxn modelId="{B7738E39-CCE5-495C-930E-231A58F737FA}" type="presParOf" srcId="{40DB7D97-A980-4655-8D0F-7B66B1E27476}" destId="{CC48E79E-7A3F-4934-8D6E-EF2A97764373}" srcOrd="0" destOrd="0" presId="urn:microsoft.com/office/officeart/2005/8/layout/process2"/>
    <dgm:cxn modelId="{68C88968-EEC8-48BD-ACA1-C8501A770FEF}" type="presParOf" srcId="{40DB7D97-A980-4655-8D0F-7B66B1E27476}" destId="{E85278FA-8E4E-4D85-BDAE-0CA37B14E252}" srcOrd="1" destOrd="0" presId="urn:microsoft.com/office/officeart/2005/8/layout/process2"/>
    <dgm:cxn modelId="{D5BB0887-2EC8-477B-AAFF-A2C530D28D2D}" type="presParOf" srcId="{E85278FA-8E4E-4D85-BDAE-0CA37B14E252}" destId="{7C059F1A-EB24-4B3B-B942-A33F6A8CC7E5}" srcOrd="0" destOrd="0" presId="urn:microsoft.com/office/officeart/2005/8/layout/process2"/>
    <dgm:cxn modelId="{1340D9B0-1683-4128-938F-D303AFF69BB6}" type="presParOf" srcId="{40DB7D97-A980-4655-8D0F-7B66B1E27476}" destId="{B38D273C-3125-42D5-8716-17FA606EF5D0}" srcOrd="2" destOrd="0" presId="urn:microsoft.com/office/officeart/2005/8/layout/process2"/>
    <dgm:cxn modelId="{F017C876-908C-41C4-A0D2-262659D48FF4}" type="presParOf" srcId="{40DB7D97-A980-4655-8D0F-7B66B1E27476}" destId="{6C438BA0-E961-4A74-96DE-7C20F74D9005}" srcOrd="3" destOrd="0" presId="urn:microsoft.com/office/officeart/2005/8/layout/process2"/>
    <dgm:cxn modelId="{1F372D79-E793-422F-8C76-9DD18B356846}" type="presParOf" srcId="{6C438BA0-E961-4A74-96DE-7C20F74D9005}" destId="{6F1E1B2C-321B-4A91-91AE-D9ED9AA157BA}" srcOrd="0" destOrd="0" presId="urn:microsoft.com/office/officeart/2005/8/layout/process2"/>
    <dgm:cxn modelId="{C745E590-CE6C-4A1C-806B-E2095B8528A1}" type="presParOf" srcId="{40DB7D97-A980-4655-8D0F-7B66B1E27476}" destId="{7D773BF7-484B-4483-ADF3-9EE49DCC8260}" srcOrd="4" destOrd="0" presId="urn:microsoft.com/office/officeart/2005/8/layout/process2"/>
    <dgm:cxn modelId="{AF257DE3-C492-446B-8BD4-B313881DB395}" type="presParOf" srcId="{40DB7D97-A980-4655-8D0F-7B66B1E27476}" destId="{2A6F3E55-98B3-441B-8609-C22527DB4434}" srcOrd="5" destOrd="0" presId="urn:microsoft.com/office/officeart/2005/8/layout/process2"/>
    <dgm:cxn modelId="{0AF11D42-B475-4727-98F1-339290FDC6CC}" type="presParOf" srcId="{2A6F3E55-98B3-441B-8609-C22527DB4434}" destId="{3D78B1CC-647A-49D2-9646-E2EFA5979539}" srcOrd="0" destOrd="0" presId="urn:microsoft.com/office/officeart/2005/8/layout/process2"/>
    <dgm:cxn modelId="{317F6BBE-BE3B-453C-A027-4B855DB6F43D}" type="presParOf" srcId="{40DB7D97-A980-4655-8D0F-7B66B1E27476}" destId="{500466F2-B6B3-47C1-9722-F361D4B9F794}" srcOrd="6" destOrd="0" presId="urn:microsoft.com/office/officeart/2005/8/layout/process2"/>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0AEFE-10EA-46A8-8EBC-76E5D7A10715}"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fr-FR"/>
        </a:p>
      </dgm:t>
    </dgm:pt>
    <dgm:pt modelId="{68549E99-72E8-49CA-A658-B6F0B61D37ED}">
      <dgm:prSet phldrT="[Texte]"/>
      <dgm:spPr/>
      <dgm:t>
        <a:bodyPr/>
        <a:lstStyle/>
        <a:p>
          <a:r>
            <a:rPr lang="fr-FR" dirty="0" smtClean="0"/>
            <a:t>MPR </a:t>
          </a:r>
          <a:endParaRPr lang="fr-FR" dirty="0"/>
        </a:p>
      </dgm:t>
    </dgm:pt>
    <dgm:pt modelId="{927B5A23-B4DC-46B5-AA5C-7D757CCBCD09}" type="parTrans" cxnId="{1583FCBB-294E-4A12-B288-B0359EAB7627}">
      <dgm:prSet/>
      <dgm:spPr/>
      <dgm:t>
        <a:bodyPr/>
        <a:lstStyle/>
        <a:p>
          <a:endParaRPr lang="fr-FR"/>
        </a:p>
      </dgm:t>
    </dgm:pt>
    <dgm:pt modelId="{C9F01C4A-1BCD-43E0-A1D9-0A0E1C57585A}" type="sibTrans" cxnId="{1583FCBB-294E-4A12-B288-B0359EAB7627}">
      <dgm:prSet/>
      <dgm:spPr/>
      <dgm:t>
        <a:bodyPr/>
        <a:lstStyle/>
        <a:p>
          <a:endParaRPr lang="fr-FR"/>
        </a:p>
      </dgm:t>
    </dgm:pt>
    <dgm:pt modelId="{B80A306B-91F0-426C-9C90-44CA59662121}">
      <dgm:prSet phldrT="[Texte]"/>
      <dgm:spPr/>
      <dgm:t>
        <a:bodyPr/>
        <a:lstStyle/>
        <a:p>
          <a:r>
            <a:rPr lang="fr-FR" dirty="0" smtClean="0"/>
            <a:t>Kinésithérapie </a:t>
          </a:r>
          <a:endParaRPr lang="fr-FR" dirty="0"/>
        </a:p>
      </dgm:t>
    </dgm:pt>
    <dgm:pt modelId="{E0EA111D-0C97-48F4-817B-47B5D4B9D717}" type="parTrans" cxnId="{E9B81388-6AF5-4B30-99EF-4D8A9573DF57}">
      <dgm:prSet/>
      <dgm:spPr/>
      <dgm:t>
        <a:bodyPr/>
        <a:lstStyle/>
        <a:p>
          <a:endParaRPr lang="fr-FR"/>
        </a:p>
      </dgm:t>
    </dgm:pt>
    <dgm:pt modelId="{96DF8B57-1F35-4B9A-ABC6-CCBB45475F44}" type="sibTrans" cxnId="{E9B81388-6AF5-4B30-99EF-4D8A9573DF57}">
      <dgm:prSet/>
      <dgm:spPr/>
      <dgm:t>
        <a:bodyPr/>
        <a:lstStyle/>
        <a:p>
          <a:endParaRPr lang="fr-FR"/>
        </a:p>
      </dgm:t>
    </dgm:pt>
    <dgm:pt modelId="{1DBF526C-91E0-4483-AF22-8864CE6C60E9}">
      <dgm:prSet phldrT="[Texte]"/>
      <dgm:spPr/>
      <dgm:t>
        <a:bodyPr/>
        <a:lstStyle/>
        <a:p>
          <a:r>
            <a:rPr lang="fr-FR" dirty="0" smtClean="0"/>
            <a:t>ergothérapie</a:t>
          </a:r>
          <a:endParaRPr lang="fr-FR" dirty="0"/>
        </a:p>
      </dgm:t>
    </dgm:pt>
    <dgm:pt modelId="{56ED09BF-BD32-4A9B-B1CA-EF7391BA5281}" type="parTrans" cxnId="{4C749976-56B2-4D6F-A152-1A7F4D7E39E4}">
      <dgm:prSet/>
      <dgm:spPr/>
      <dgm:t>
        <a:bodyPr/>
        <a:lstStyle/>
        <a:p>
          <a:endParaRPr lang="fr-FR"/>
        </a:p>
      </dgm:t>
    </dgm:pt>
    <dgm:pt modelId="{157B34E8-C456-4399-9F8C-E2A1564D8059}" type="sibTrans" cxnId="{4C749976-56B2-4D6F-A152-1A7F4D7E39E4}">
      <dgm:prSet/>
      <dgm:spPr/>
      <dgm:t>
        <a:bodyPr/>
        <a:lstStyle/>
        <a:p>
          <a:endParaRPr lang="fr-FR"/>
        </a:p>
      </dgm:t>
    </dgm:pt>
    <dgm:pt modelId="{78206806-FFE3-44BC-A37F-12093A5D69A0}">
      <dgm:prSet phldrT="[Texte]"/>
      <dgm:spPr/>
      <dgm:t>
        <a:bodyPr/>
        <a:lstStyle/>
        <a:p>
          <a:r>
            <a:rPr lang="fr-FR" dirty="0" smtClean="0"/>
            <a:t>Appareillage </a:t>
          </a:r>
          <a:endParaRPr lang="fr-FR" dirty="0"/>
        </a:p>
      </dgm:t>
    </dgm:pt>
    <dgm:pt modelId="{20A4801E-85B9-4ECD-930C-F271FE7A5B47}" type="parTrans" cxnId="{E801AB42-73AB-469B-A025-4E4CA02DDA4D}">
      <dgm:prSet/>
      <dgm:spPr/>
      <dgm:t>
        <a:bodyPr/>
        <a:lstStyle/>
        <a:p>
          <a:endParaRPr lang="fr-FR"/>
        </a:p>
      </dgm:t>
    </dgm:pt>
    <dgm:pt modelId="{ABB6FDD6-D6FD-47A8-B4BD-291F4B6449D0}" type="sibTrans" cxnId="{E801AB42-73AB-469B-A025-4E4CA02DDA4D}">
      <dgm:prSet/>
      <dgm:spPr/>
      <dgm:t>
        <a:bodyPr/>
        <a:lstStyle/>
        <a:p>
          <a:endParaRPr lang="fr-FR"/>
        </a:p>
      </dgm:t>
    </dgm:pt>
    <dgm:pt modelId="{BC30532C-43F9-47BA-8B91-FE05ADEA3EFD}">
      <dgm:prSet phldrT="[Texte]"/>
      <dgm:spPr/>
      <dgm:t>
        <a:bodyPr/>
        <a:lstStyle/>
        <a:p>
          <a:r>
            <a:rPr lang="fr-FR" dirty="0" smtClean="0"/>
            <a:t>AUTRES </a:t>
          </a:r>
          <a:endParaRPr lang="fr-FR" dirty="0"/>
        </a:p>
      </dgm:t>
    </dgm:pt>
    <dgm:pt modelId="{7A3B034C-8293-49B0-832A-7DFBD1B2FC39}" type="parTrans" cxnId="{2F8F3BBE-C09F-4EB1-B769-7E73B58D2310}">
      <dgm:prSet/>
      <dgm:spPr/>
      <dgm:t>
        <a:bodyPr/>
        <a:lstStyle/>
        <a:p>
          <a:endParaRPr lang="fr-FR"/>
        </a:p>
      </dgm:t>
    </dgm:pt>
    <dgm:pt modelId="{FAEE5459-8D80-4B7C-A611-78308C1C6E84}" type="sibTrans" cxnId="{2F8F3BBE-C09F-4EB1-B769-7E73B58D2310}">
      <dgm:prSet/>
      <dgm:spPr/>
      <dgm:t>
        <a:bodyPr/>
        <a:lstStyle/>
        <a:p>
          <a:endParaRPr lang="fr-FR"/>
        </a:p>
      </dgm:t>
    </dgm:pt>
    <dgm:pt modelId="{AFB48AA7-403E-4627-88B9-A9855D711217}" type="pres">
      <dgm:prSet presAssocID="{2810AEFE-10EA-46A8-8EBC-76E5D7A10715}" presName="Name0" presStyleCnt="0">
        <dgm:presLayoutVars>
          <dgm:chMax val="1"/>
          <dgm:dir/>
          <dgm:animLvl val="ctr"/>
          <dgm:resizeHandles val="exact"/>
        </dgm:presLayoutVars>
      </dgm:prSet>
      <dgm:spPr/>
      <dgm:t>
        <a:bodyPr/>
        <a:lstStyle/>
        <a:p>
          <a:endParaRPr lang="fr-FR"/>
        </a:p>
      </dgm:t>
    </dgm:pt>
    <dgm:pt modelId="{8478F93F-475C-49B3-AD16-2C938D7395D6}" type="pres">
      <dgm:prSet presAssocID="{68549E99-72E8-49CA-A658-B6F0B61D37ED}" presName="centerShape" presStyleLbl="node0" presStyleIdx="0" presStyleCnt="1" custScaleX="138262" custLinFactNeighborX="-447" custLinFactNeighborY="-182"/>
      <dgm:spPr/>
      <dgm:t>
        <a:bodyPr/>
        <a:lstStyle/>
        <a:p>
          <a:endParaRPr lang="fr-FR"/>
        </a:p>
      </dgm:t>
    </dgm:pt>
    <dgm:pt modelId="{765096FA-5FAE-46C9-B44D-967FC50280DC}" type="pres">
      <dgm:prSet presAssocID="{E0EA111D-0C97-48F4-817B-47B5D4B9D717}" presName="parTrans" presStyleLbl="sibTrans2D1" presStyleIdx="0" presStyleCnt="4"/>
      <dgm:spPr/>
      <dgm:t>
        <a:bodyPr/>
        <a:lstStyle/>
        <a:p>
          <a:endParaRPr lang="fr-FR"/>
        </a:p>
      </dgm:t>
    </dgm:pt>
    <dgm:pt modelId="{BB036275-88E4-4787-BE2A-4DBA2B9D65C2}" type="pres">
      <dgm:prSet presAssocID="{E0EA111D-0C97-48F4-817B-47B5D4B9D717}" presName="connectorText" presStyleLbl="sibTrans2D1" presStyleIdx="0" presStyleCnt="4"/>
      <dgm:spPr/>
      <dgm:t>
        <a:bodyPr/>
        <a:lstStyle/>
        <a:p>
          <a:endParaRPr lang="fr-FR"/>
        </a:p>
      </dgm:t>
    </dgm:pt>
    <dgm:pt modelId="{40D58707-EF69-47CE-AA04-FCAD39C11E4B}" type="pres">
      <dgm:prSet presAssocID="{B80A306B-91F0-426C-9C90-44CA59662121}" presName="node" presStyleLbl="node1" presStyleIdx="0" presStyleCnt="4" custScaleX="144484">
        <dgm:presLayoutVars>
          <dgm:bulletEnabled val="1"/>
        </dgm:presLayoutVars>
      </dgm:prSet>
      <dgm:spPr/>
      <dgm:t>
        <a:bodyPr/>
        <a:lstStyle/>
        <a:p>
          <a:endParaRPr lang="fr-FR"/>
        </a:p>
      </dgm:t>
    </dgm:pt>
    <dgm:pt modelId="{DF966B68-B28C-4566-84F3-6E0929AB94E1}" type="pres">
      <dgm:prSet presAssocID="{56ED09BF-BD32-4A9B-B1CA-EF7391BA5281}" presName="parTrans" presStyleLbl="sibTrans2D1" presStyleIdx="1" presStyleCnt="4"/>
      <dgm:spPr/>
      <dgm:t>
        <a:bodyPr/>
        <a:lstStyle/>
        <a:p>
          <a:endParaRPr lang="fr-FR"/>
        </a:p>
      </dgm:t>
    </dgm:pt>
    <dgm:pt modelId="{BF7CC72B-1EE5-44F6-B87F-A581C60A3116}" type="pres">
      <dgm:prSet presAssocID="{56ED09BF-BD32-4A9B-B1CA-EF7391BA5281}" presName="connectorText" presStyleLbl="sibTrans2D1" presStyleIdx="1" presStyleCnt="4"/>
      <dgm:spPr/>
      <dgm:t>
        <a:bodyPr/>
        <a:lstStyle/>
        <a:p>
          <a:endParaRPr lang="fr-FR"/>
        </a:p>
      </dgm:t>
    </dgm:pt>
    <dgm:pt modelId="{AE6E4E9B-D515-4D83-AB01-AA81914B57E6}" type="pres">
      <dgm:prSet presAssocID="{1DBF526C-91E0-4483-AF22-8864CE6C60E9}" presName="node" presStyleLbl="node1" presStyleIdx="1" presStyleCnt="4" custScaleX="155818" custRadScaleRad="140014" custRadScaleInc="-10">
        <dgm:presLayoutVars>
          <dgm:bulletEnabled val="1"/>
        </dgm:presLayoutVars>
      </dgm:prSet>
      <dgm:spPr/>
      <dgm:t>
        <a:bodyPr/>
        <a:lstStyle/>
        <a:p>
          <a:endParaRPr lang="fr-FR"/>
        </a:p>
      </dgm:t>
    </dgm:pt>
    <dgm:pt modelId="{2C12FAFB-D96D-4A6E-A09E-EFFB9C3222F9}" type="pres">
      <dgm:prSet presAssocID="{20A4801E-85B9-4ECD-930C-F271FE7A5B47}" presName="parTrans" presStyleLbl="sibTrans2D1" presStyleIdx="2" presStyleCnt="4"/>
      <dgm:spPr/>
      <dgm:t>
        <a:bodyPr/>
        <a:lstStyle/>
        <a:p>
          <a:endParaRPr lang="fr-FR"/>
        </a:p>
      </dgm:t>
    </dgm:pt>
    <dgm:pt modelId="{2106D6F7-6A96-4FDA-A4D9-4697DAB80C40}" type="pres">
      <dgm:prSet presAssocID="{20A4801E-85B9-4ECD-930C-F271FE7A5B47}" presName="connectorText" presStyleLbl="sibTrans2D1" presStyleIdx="2" presStyleCnt="4"/>
      <dgm:spPr/>
      <dgm:t>
        <a:bodyPr/>
        <a:lstStyle/>
        <a:p>
          <a:endParaRPr lang="fr-FR"/>
        </a:p>
      </dgm:t>
    </dgm:pt>
    <dgm:pt modelId="{5827D46D-770C-4125-A86C-9E081C9E9D01}" type="pres">
      <dgm:prSet presAssocID="{78206806-FFE3-44BC-A37F-12093A5D69A0}" presName="node" presStyleLbl="node1" presStyleIdx="2" presStyleCnt="4" custScaleX="150165">
        <dgm:presLayoutVars>
          <dgm:bulletEnabled val="1"/>
        </dgm:presLayoutVars>
      </dgm:prSet>
      <dgm:spPr/>
      <dgm:t>
        <a:bodyPr/>
        <a:lstStyle/>
        <a:p>
          <a:endParaRPr lang="fr-FR"/>
        </a:p>
      </dgm:t>
    </dgm:pt>
    <dgm:pt modelId="{AE4E4250-E0F2-4AB5-9260-3F9E6FDE4109}" type="pres">
      <dgm:prSet presAssocID="{7A3B034C-8293-49B0-832A-7DFBD1B2FC39}" presName="parTrans" presStyleLbl="sibTrans2D1" presStyleIdx="3" presStyleCnt="4"/>
      <dgm:spPr/>
      <dgm:t>
        <a:bodyPr/>
        <a:lstStyle/>
        <a:p>
          <a:endParaRPr lang="fr-FR"/>
        </a:p>
      </dgm:t>
    </dgm:pt>
    <dgm:pt modelId="{4FDED33E-1135-40B1-9A3F-A15DBBB4E569}" type="pres">
      <dgm:prSet presAssocID="{7A3B034C-8293-49B0-832A-7DFBD1B2FC39}" presName="connectorText" presStyleLbl="sibTrans2D1" presStyleIdx="3" presStyleCnt="4"/>
      <dgm:spPr/>
      <dgm:t>
        <a:bodyPr/>
        <a:lstStyle/>
        <a:p>
          <a:endParaRPr lang="fr-FR"/>
        </a:p>
      </dgm:t>
    </dgm:pt>
    <dgm:pt modelId="{C801E15C-66C6-445F-A2B2-426E851C51C5}" type="pres">
      <dgm:prSet presAssocID="{BC30532C-43F9-47BA-8B91-FE05ADEA3EFD}" presName="node" presStyleLbl="node1" presStyleIdx="3" presStyleCnt="4" custScaleX="161251" custRadScaleRad="144383" custRadScaleInc="10">
        <dgm:presLayoutVars>
          <dgm:bulletEnabled val="1"/>
        </dgm:presLayoutVars>
      </dgm:prSet>
      <dgm:spPr/>
      <dgm:t>
        <a:bodyPr/>
        <a:lstStyle/>
        <a:p>
          <a:endParaRPr lang="fr-FR"/>
        </a:p>
      </dgm:t>
    </dgm:pt>
  </dgm:ptLst>
  <dgm:cxnLst>
    <dgm:cxn modelId="{B5CBF711-9683-4BF9-B509-79BCBA6FF1B8}" type="presOf" srcId="{78206806-FFE3-44BC-A37F-12093A5D69A0}" destId="{5827D46D-770C-4125-A86C-9E081C9E9D01}" srcOrd="0" destOrd="0" presId="urn:microsoft.com/office/officeart/2005/8/layout/radial5"/>
    <dgm:cxn modelId="{A7A9A668-2546-4AF1-A0FE-24FB5F9E0B35}" type="presOf" srcId="{68549E99-72E8-49CA-A658-B6F0B61D37ED}" destId="{8478F93F-475C-49B3-AD16-2C938D7395D6}" srcOrd="0" destOrd="0" presId="urn:microsoft.com/office/officeart/2005/8/layout/radial5"/>
    <dgm:cxn modelId="{1583FCBB-294E-4A12-B288-B0359EAB7627}" srcId="{2810AEFE-10EA-46A8-8EBC-76E5D7A10715}" destId="{68549E99-72E8-49CA-A658-B6F0B61D37ED}" srcOrd="0" destOrd="0" parTransId="{927B5A23-B4DC-46B5-AA5C-7D757CCBCD09}" sibTransId="{C9F01C4A-1BCD-43E0-A1D9-0A0E1C57585A}"/>
    <dgm:cxn modelId="{4C749976-56B2-4D6F-A152-1A7F4D7E39E4}" srcId="{68549E99-72E8-49CA-A658-B6F0B61D37ED}" destId="{1DBF526C-91E0-4483-AF22-8864CE6C60E9}" srcOrd="1" destOrd="0" parTransId="{56ED09BF-BD32-4A9B-B1CA-EF7391BA5281}" sibTransId="{157B34E8-C456-4399-9F8C-E2A1564D8059}"/>
    <dgm:cxn modelId="{96DA9D31-6FF9-4BA4-B7A9-33875582C05E}" type="presOf" srcId="{7A3B034C-8293-49B0-832A-7DFBD1B2FC39}" destId="{4FDED33E-1135-40B1-9A3F-A15DBBB4E569}" srcOrd="1" destOrd="0" presId="urn:microsoft.com/office/officeart/2005/8/layout/radial5"/>
    <dgm:cxn modelId="{7D08A902-2733-48C4-B083-05E997DA8B40}" type="presOf" srcId="{2810AEFE-10EA-46A8-8EBC-76E5D7A10715}" destId="{AFB48AA7-403E-4627-88B9-A9855D711217}" srcOrd="0" destOrd="0" presId="urn:microsoft.com/office/officeart/2005/8/layout/radial5"/>
    <dgm:cxn modelId="{3374F6AB-D350-4349-B3DC-ED09286BB90D}" type="presOf" srcId="{E0EA111D-0C97-48F4-817B-47B5D4B9D717}" destId="{765096FA-5FAE-46C9-B44D-967FC50280DC}" srcOrd="0" destOrd="0" presId="urn:microsoft.com/office/officeart/2005/8/layout/radial5"/>
    <dgm:cxn modelId="{B0E6EC29-E4CD-4D40-80E7-F09813430D6C}" type="presOf" srcId="{20A4801E-85B9-4ECD-930C-F271FE7A5B47}" destId="{2C12FAFB-D96D-4A6E-A09E-EFFB9C3222F9}" srcOrd="0" destOrd="0" presId="urn:microsoft.com/office/officeart/2005/8/layout/radial5"/>
    <dgm:cxn modelId="{A997D686-1FE7-4B87-8CEF-14C1AB7A5EFF}" type="presOf" srcId="{20A4801E-85B9-4ECD-930C-F271FE7A5B47}" destId="{2106D6F7-6A96-4FDA-A4D9-4697DAB80C40}" srcOrd="1" destOrd="0" presId="urn:microsoft.com/office/officeart/2005/8/layout/radial5"/>
    <dgm:cxn modelId="{15941DA4-0151-46F0-BA89-7FB1160D9C27}" type="presOf" srcId="{1DBF526C-91E0-4483-AF22-8864CE6C60E9}" destId="{AE6E4E9B-D515-4D83-AB01-AA81914B57E6}" srcOrd="0" destOrd="0" presId="urn:microsoft.com/office/officeart/2005/8/layout/radial5"/>
    <dgm:cxn modelId="{FF479633-A163-4BE6-BF7B-FFA62FF6B024}" type="presOf" srcId="{BC30532C-43F9-47BA-8B91-FE05ADEA3EFD}" destId="{C801E15C-66C6-445F-A2B2-426E851C51C5}" srcOrd="0" destOrd="0" presId="urn:microsoft.com/office/officeart/2005/8/layout/radial5"/>
    <dgm:cxn modelId="{86151E25-C7CD-4621-B1A2-B7E8421D52A6}" type="presOf" srcId="{7A3B034C-8293-49B0-832A-7DFBD1B2FC39}" destId="{AE4E4250-E0F2-4AB5-9260-3F9E6FDE4109}" srcOrd="0" destOrd="0" presId="urn:microsoft.com/office/officeart/2005/8/layout/radial5"/>
    <dgm:cxn modelId="{AB6CA522-5ACF-43FA-894B-5D3405487DE0}" type="presOf" srcId="{56ED09BF-BD32-4A9B-B1CA-EF7391BA5281}" destId="{DF966B68-B28C-4566-84F3-6E0929AB94E1}" srcOrd="0" destOrd="0" presId="urn:microsoft.com/office/officeart/2005/8/layout/radial5"/>
    <dgm:cxn modelId="{2F8F3BBE-C09F-4EB1-B769-7E73B58D2310}" srcId="{68549E99-72E8-49CA-A658-B6F0B61D37ED}" destId="{BC30532C-43F9-47BA-8B91-FE05ADEA3EFD}" srcOrd="3" destOrd="0" parTransId="{7A3B034C-8293-49B0-832A-7DFBD1B2FC39}" sibTransId="{FAEE5459-8D80-4B7C-A611-78308C1C6E84}"/>
    <dgm:cxn modelId="{E801AB42-73AB-469B-A025-4E4CA02DDA4D}" srcId="{68549E99-72E8-49CA-A658-B6F0B61D37ED}" destId="{78206806-FFE3-44BC-A37F-12093A5D69A0}" srcOrd="2" destOrd="0" parTransId="{20A4801E-85B9-4ECD-930C-F271FE7A5B47}" sibTransId="{ABB6FDD6-D6FD-47A8-B4BD-291F4B6449D0}"/>
    <dgm:cxn modelId="{E9B81388-6AF5-4B30-99EF-4D8A9573DF57}" srcId="{68549E99-72E8-49CA-A658-B6F0B61D37ED}" destId="{B80A306B-91F0-426C-9C90-44CA59662121}" srcOrd="0" destOrd="0" parTransId="{E0EA111D-0C97-48F4-817B-47B5D4B9D717}" sibTransId="{96DF8B57-1F35-4B9A-ABC6-CCBB45475F44}"/>
    <dgm:cxn modelId="{10DD25E5-EDBE-4889-B9CC-1D60D2290F5E}" type="presOf" srcId="{56ED09BF-BD32-4A9B-B1CA-EF7391BA5281}" destId="{BF7CC72B-1EE5-44F6-B87F-A581C60A3116}" srcOrd="1" destOrd="0" presId="urn:microsoft.com/office/officeart/2005/8/layout/radial5"/>
    <dgm:cxn modelId="{E5C82FA0-5ABC-4C40-8D06-E4804A7DE5B4}" type="presOf" srcId="{E0EA111D-0C97-48F4-817B-47B5D4B9D717}" destId="{BB036275-88E4-4787-BE2A-4DBA2B9D65C2}" srcOrd="1" destOrd="0" presId="urn:microsoft.com/office/officeart/2005/8/layout/radial5"/>
    <dgm:cxn modelId="{A081F506-3DD2-4030-A263-DDD56CD7D0EF}" type="presOf" srcId="{B80A306B-91F0-426C-9C90-44CA59662121}" destId="{40D58707-EF69-47CE-AA04-FCAD39C11E4B}" srcOrd="0" destOrd="0" presId="urn:microsoft.com/office/officeart/2005/8/layout/radial5"/>
    <dgm:cxn modelId="{D0ED7420-D018-4A0D-9AB7-B0903CE0BFCD}" type="presParOf" srcId="{AFB48AA7-403E-4627-88B9-A9855D711217}" destId="{8478F93F-475C-49B3-AD16-2C938D7395D6}" srcOrd="0" destOrd="0" presId="urn:microsoft.com/office/officeart/2005/8/layout/radial5"/>
    <dgm:cxn modelId="{A694F7C4-5CDE-4FB3-AC1F-2ACAEB5B6D13}" type="presParOf" srcId="{AFB48AA7-403E-4627-88B9-A9855D711217}" destId="{765096FA-5FAE-46C9-B44D-967FC50280DC}" srcOrd="1" destOrd="0" presId="urn:microsoft.com/office/officeart/2005/8/layout/radial5"/>
    <dgm:cxn modelId="{FE4ED30F-13C5-4C39-9333-61A20558636A}" type="presParOf" srcId="{765096FA-5FAE-46C9-B44D-967FC50280DC}" destId="{BB036275-88E4-4787-BE2A-4DBA2B9D65C2}" srcOrd="0" destOrd="0" presId="urn:microsoft.com/office/officeart/2005/8/layout/radial5"/>
    <dgm:cxn modelId="{8D900BDE-3C41-4D6D-AB86-3FB7719EBF83}" type="presParOf" srcId="{AFB48AA7-403E-4627-88B9-A9855D711217}" destId="{40D58707-EF69-47CE-AA04-FCAD39C11E4B}" srcOrd="2" destOrd="0" presId="urn:microsoft.com/office/officeart/2005/8/layout/radial5"/>
    <dgm:cxn modelId="{16D9E46C-189D-45AE-ABFA-86D786F4F952}" type="presParOf" srcId="{AFB48AA7-403E-4627-88B9-A9855D711217}" destId="{DF966B68-B28C-4566-84F3-6E0929AB94E1}" srcOrd="3" destOrd="0" presId="urn:microsoft.com/office/officeart/2005/8/layout/radial5"/>
    <dgm:cxn modelId="{B4C018FB-B9D2-4E9A-B9B9-0025C103D233}" type="presParOf" srcId="{DF966B68-B28C-4566-84F3-6E0929AB94E1}" destId="{BF7CC72B-1EE5-44F6-B87F-A581C60A3116}" srcOrd="0" destOrd="0" presId="urn:microsoft.com/office/officeart/2005/8/layout/radial5"/>
    <dgm:cxn modelId="{02CC0E76-E9E8-47B5-8664-CBD40A5818AB}" type="presParOf" srcId="{AFB48AA7-403E-4627-88B9-A9855D711217}" destId="{AE6E4E9B-D515-4D83-AB01-AA81914B57E6}" srcOrd="4" destOrd="0" presId="urn:microsoft.com/office/officeart/2005/8/layout/radial5"/>
    <dgm:cxn modelId="{673168E7-2FD8-4516-9333-3EF30E3AF5F9}" type="presParOf" srcId="{AFB48AA7-403E-4627-88B9-A9855D711217}" destId="{2C12FAFB-D96D-4A6E-A09E-EFFB9C3222F9}" srcOrd="5" destOrd="0" presId="urn:microsoft.com/office/officeart/2005/8/layout/radial5"/>
    <dgm:cxn modelId="{AAD2A353-A906-4216-8BA6-F41E00E2BDED}" type="presParOf" srcId="{2C12FAFB-D96D-4A6E-A09E-EFFB9C3222F9}" destId="{2106D6F7-6A96-4FDA-A4D9-4697DAB80C40}" srcOrd="0" destOrd="0" presId="urn:microsoft.com/office/officeart/2005/8/layout/radial5"/>
    <dgm:cxn modelId="{E3272114-4B5C-4EAD-86C1-21DD4EBA52C7}" type="presParOf" srcId="{AFB48AA7-403E-4627-88B9-A9855D711217}" destId="{5827D46D-770C-4125-A86C-9E081C9E9D01}" srcOrd="6" destOrd="0" presId="urn:microsoft.com/office/officeart/2005/8/layout/radial5"/>
    <dgm:cxn modelId="{DDF5F58F-C4C0-4B91-B051-049DAB89A3DF}" type="presParOf" srcId="{AFB48AA7-403E-4627-88B9-A9855D711217}" destId="{AE4E4250-E0F2-4AB5-9260-3F9E6FDE4109}" srcOrd="7" destOrd="0" presId="urn:microsoft.com/office/officeart/2005/8/layout/radial5"/>
    <dgm:cxn modelId="{A42ABEAF-4759-44C7-934A-78F37B4C7AE4}" type="presParOf" srcId="{AE4E4250-E0F2-4AB5-9260-3F9E6FDE4109}" destId="{4FDED33E-1135-40B1-9A3F-A15DBBB4E569}" srcOrd="0" destOrd="0" presId="urn:microsoft.com/office/officeart/2005/8/layout/radial5"/>
    <dgm:cxn modelId="{55EEAFFE-06D4-4C42-9E4E-9A3132648E2F}" type="presParOf" srcId="{AFB48AA7-403E-4627-88B9-A9855D711217}" destId="{C801E15C-66C6-445F-A2B2-426E851C51C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DB9AAB-0332-47EF-9286-A543C2E5FDA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2CA771F1-F6F3-4D4E-B230-CAC574AC847E}">
      <dgm:prSet phldrT="[Texte]"/>
      <dgm:spPr/>
      <dgm:t>
        <a:bodyPr/>
        <a:lstStyle/>
        <a:p>
          <a:r>
            <a:rPr lang="fr-FR" dirty="0" smtClean="0"/>
            <a:t>PATIENT</a:t>
          </a:r>
          <a:endParaRPr lang="fr-FR" dirty="0"/>
        </a:p>
      </dgm:t>
    </dgm:pt>
    <dgm:pt modelId="{E0F340F6-F422-4B99-AC0C-5ECF381F5E7A}" type="parTrans" cxnId="{96F88A0A-985E-4115-8C75-EA5496B76437}">
      <dgm:prSet/>
      <dgm:spPr/>
      <dgm:t>
        <a:bodyPr/>
        <a:lstStyle/>
        <a:p>
          <a:endParaRPr lang="fr-FR"/>
        </a:p>
      </dgm:t>
    </dgm:pt>
    <dgm:pt modelId="{B7BEAE1C-F859-437F-A76C-6B8E56C96CE3}" type="sibTrans" cxnId="{96F88A0A-985E-4115-8C75-EA5496B76437}">
      <dgm:prSet/>
      <dgm:spPr/>
      <dgm:t>
        <a:bodyPr/>
        <a:lstStyle/>
        <a:p>
          <a:endParaRPr lang="fr-FR"/>
        </a:p>
      </dgm:t>
    </dgm:pt>
    <dgm:pt modelId="{F3A39218-3C4F-4193-A227-AAE74708090C}">
      <dgm:prSet phldrT="[Texte]" custT="1"/>
      <dgm:spPr/>
      <dgm:t>
        <a:bodyPr/>
        <a:lstStyle/>
        <a:p>
          <a:r>
            <a:rPr lang="fr-FR" sz="2000" b="1" dirty="0" smtClean="0"/>
            <a:t>MPR</a:t>
          </a:r>
          <a:r>
            <a:rPr lang="fr-FR" sz="1200" dirty="0" smtClean="0"/>
            <a:t> </a:t>
          </a:r>
          <a:endParaRPr lang="fr-FR" sz="1200" dirty="0"/>
        </a:p>
      </dgm:t>
    </dgm:pt>
    <dgm:pt modelId="{501C312A-F5FA-49B3-829F-47E942EF2E27}" type="parTrans" cxnId="{12D1F342-951E-4EEC-BD53-B25425CE531B}">
      <dgm:prSet/>
      <dgm:spPr/>
      <dgm:t>
        <a:bodyPr/>
        <a:lstStyle/>
        <a:p>
          <a:endParaRPr lang="fr-FR"/>
        </a:p>
      </dgm:t>
    </dgm:pt>
    <dgm:pt modelId="{602E496E-CC4E-4204-8346-02FBAD5D1C6E}" type="sibTrans" cxnId="{12D1F342-951E-4EEC-BD53-B25425CE531B}">
      <dgm:prSet/>
      <dgm:spPr/>
      <dgm:t>
        <a:bodyPr/>
        <a:lstStyle/>
        <a:p>
          <a:endParaRPr lang="fr-FR"/>
        </a:p>
      </dgm:t>
    </dgm:pt>
    <dgm:pt modelId="{4E3234A5-A2F4-4D34-A286-A7DFC268B845}">
      <dgm:prSet phldrT="[Texte]" custT="1"/>
      <dgm:spPr/>
      <dgm:t>
        <a:bodyPr/>
        <a:lstStyle/>
        <a:p>
          <a:r>
            <a:rPr lang="fr-FR" sz="2000" b="1" dirty="0" smtClean="0"/>
            <a:t>Orthopédiste</a:t>
          </a:r>
          <a:r>
            <a:rPr lang="fr-FR" sz="2000" dirty="0" smtClean="0"/>
            <a:t> </a:t>
          </a:r>
          <a:endParaRPr lang="fr-FR" sz="2000" dirty="0"/>
        </a:p>
      </dgm:t>
    </dgm:pt>
    <dgm:pt modelId="{9BD55612-9105-4E28-A6C8-ADF7B5F28EDB}" type="parTrans" cxnId="{72465C85-1FDF-4E49-B766-080FE894DFF5}">
      <dgm:prSet/>
      <dgm:spPr/>
      <dgm:t>
        <a:bodyPr/>
        <a:lstStyle/>
        <a:p>
          <a:endParaRPr lang="fr-FR"/>
        </a:p>
      </dgm:t>
    </dgm:pt>
    <dgm:pt modelId="{47EF24C0-6A24-4663-9890-3EB605C5C028}" type="sibTrans" cxnId="{72465C85-1FDF-4E49-B766-080FE894DFF5}">
      <dgm:prSet/>
      <dgm:spPr/>
      <dgm:t>
        <a:bodyPr/>
        <a:lstStyle/>
        <a:p>
          <a:endParaRPr lang="fr-FR"/>
        </a:p>
      </dgm:t>
    </dgm:pt>
    <dgm:pt modelId="{1DA21AB9-5EDC-43F9-B166-23742CD8CE07}">
      <dgm:prSet phldrT="[Texte]"/>
      <dgm:spPr/>
      <dgm:t>
        <a:bodyPr/>
        <a:lstStyle/>
        <a:p>
          <a:r>
            <a:rPr lang="fr-FR" dirty="0" smtClean="0"/>
            <a:t>Kinés</a:t>
          </a:r>
        </a:p>
        <a:p>
          <a:r>
            <a:rPr lang="fr-FR" dirty="0" smtClean="0"/>
            <a:t>Ergo</a:t>
          </a:r>
        </a:p>
        <a:p>
          <a:r>
            <a:rPr lang="fr-FR" dirty="0" smtClean="0"/>
            <a:t>Appareilleur…</a:t>
          </a:r>
          <a:endParaRPr lang="fr-FR" dirty="0"/>
        </a:p>
      </dgm:t>
    </dgm:pt>
    <dgm:pt modelId="{F86C6CEF-FD83-4BC3-8459-6F0CE8BB70D3}" type="parTrans" cxnId="{3568BCD9-14DA-4111-B639-DF5C20D79E9A}">
      <dgm:prSet/>
      <dgm:spPr/>
      <dgm:t>
        <a:bodyPr/>
        <a:lstStyle/>
        <a:p>
          <a:endParaRPr lang="fr-FR"/>
        </a:p>
      </dgm:t>
    </dgm:pt>
    <dgm:pt modelId="{D606EF69-DF70-4B91-AA48-E136E61ED668}" type="sibTrans" cxnId="{3568BCD9-14DA-4111-B639-DF5C20D79E9A}">
      <dgm:prSet/>
      <dgm:spPr/>
      <dgm:t>
        <a:bodyPr/>
        <a:lstStyle/>
        <a:p>
          <a:endParaRPr lang="fr-FR"/>
        </a:p>
      </dgm:t>
    </dgm:pt>
    <dgm:pt modelId="{F6B5F1B1-11B4-4D7E-B33C-F3F2CE3CB260}" type="pres">
      <dgm:prSet presAssocID="{20DB9AAB-0332-47EF-9286-A543C2E5FDAC}" presName="cycle" presStyleCnt="0">
        <dgm:presLayoutVars>
          <dgm:chMax val="1"/>
          <dgm:dir/>
          <dgm:animLvl val="ctr"/>
          <dgm:resizeHandles val="exact"/>
        </dgm:presLayoutVars>
      </dgm:prSet>
      <dgm:spPr/>
      <dgm:t>
        <a:bodyPr/>
        <a:lstStyle/>
        <a:p>
          <a:endParaRPr lang="fr-FR"/>
        </a:p>
      </dgm:t>
    </dgm:pt>
    <dgm:pt modelId="{1D76A6D5-CBDE-4137-B3C7-8D3C1F65270C}" type="pres">
      <dgm:prSet presAssocID="{2CA771F1-F6F3-4D4E-B230-CAC574AC847E}" presName="centerShape" presStyleLbl="node0" presStyleIdx="0" presStyleCnt="1"/>
      <dgm:spPr/>
      <dgm:t>
        <a:bodyPr/>
        <a:lstStyle/>
        <a:p>
          <a:endParaRPr lang="fr-FR"/>
        </a:p>
      </dgm:t>
    </dgm:pt>
    <dgm:pt modelId="{47C159FD-F8C1-4AA2-A50D-6877B72F26D2}" type="pres">
      <dgm:prSet presAssocID="{501C312A-F5FA-49B3-829F-47E942EF2E27}" presName="parTrans" presStyleLbl="bgSibTrans2D1" presStyleIdx="0" presStyleCnt="3"/>
      <dgm:spPr/>
      <dgm:t>
        <a:bodyPr/>
        <a:lstStyle/>
        <a:p>
          <a:endParaRPr lang="fr-FR"/>
        </a:p>
      </dgm:t>
    </dgm:pt>
    <dgm:pt modelId="{D7B13A1E-9CC9-4471-BE58-0815D1AEF5B1}" type="pres">
      <dgm:prSet presAssocID="{F3A39218-3C4F-4193-A227-AAE74708090C}" presName="node" presStyleLbl="node1" presStyleIdx="0" presStyleCnt="3" custScaleY="58018">
        <dgm:presLayoutVars>
          <dgm:bulletEnabled val="1"/>
        </dgm:presLayoutVars>
      </dgm:prSet>
      <dgm:spPr/>
      <dgm:t>
        <a:bodyPr/>
        <a:lstStyle/>
        <a:p>
          <a:endParaRPr lang="fr-FR"/>
        </a:p>
      </dgm:t>
    </dgm:pt>
    <dgm:pt modelId="{34227D7F-2A5C-4AE9-B5B3-EF2E2868FCE2}" type="pres">
      <dgm:prSet presAssocID="{9BD55612-9105-4E28-A6C8-ADF7B5F28EDB}" presName="parTrans" presStyleLbl="bgSibTrans2D1" presStyleIdx="1" presStyleCnt="3"/>
      <dgm:spPr/>
      <dgm:t>
        <a:bodyPr/>
        <a:lstStyle/>
        <a:p>
          <a:endParaRPr lang="fr-FR"/>
        </a:p>
      </dgm:t>
    </dgm:pt>
    <dgm:pt modelId="{99121FE7-4E31-46C5-B38B-7E6A06C15E6A}" type="pres">
      <dgm:prSet presAssocID="{4E3234A5-A2F4-4D34-A286-A7DFC268B845}" presName="node" presStyleLbl="node1" presStyleIdx="1" presStyleCnt="3">
        <dgm:presLayoutVars>
          <dgm:bulletEnabled val="1"/>
        </dgm:presLayoutVars>
      </dgm:prSet>
      <dgm:spPr/>
      <dgm:t>
        <a:bodyPr/>
        <a:lstStyle/>
        <a:p>
          <a:endParaRPr lang="fr-FR"/>
        </a:p>
      </dgm:t>
    </dgm:pt>
    <dgm:pt modelId="{6748D29C-EBA7-403D-8CA4-790EC8D670F5}" type="pres">
      <dgm:prSet presAssocID="{F86C6CEF-FD83-4BC3-8459-6F0CE8BB70D3}" presName="parTrans" presStyleLbl="bgSibTrans2D1" presStyleIdx="2" presStyleCnt="3"/>
      <dgm:spPr/>
      <dgm:t>
        <a:bodyPr/>
        <a:lstStyle/>
        <a:p>
          <a:endParaRPr lang="fr-FR"/>
        </a:p>
      </dgm:t>
    </dgm:pt>
    <dgm:pt modelId="{02FE1248-9928-45ED-A270-E7E9F2B0409C}" type="pres">
      <dgm:prSet presAssocID="{1DA21AB9-5EDC-43F9-B166-23742CD8CE07}" presName="node" presStyleLbl="node1" presStyleIdx="2" presStyleCnt="3" custScaleX="127577" custScaleY="91539" custRadScaleRad="104352" custRadScaleInc="-6953">
        <dgm:presLayoutVars>
          <dgm:bulletEnabled val="1"/>
        </dgm:presLayoutVars>
      </dgm:prSet>
      <dgm:spPr/>
      <dgm:t>
        <a:bodyPr/>
        <a:lstStyle/>
        <a:p>
          <a:endParaRPr lang="fr-FR"/>
        </a:p>
      </dgm:t>
    </dgm:pt>
  </dgm:ptLst>
  <dgm:cxnLst>
    <dgm:cxn modelId="{F548EA80-207A-4ACC-8BF3-EA1BA13855EF}" type="presOf" srcId="{1DA21AB9-5EDC-43F9-B166-23742CD8CE07}" destId="{02FE1248-9928-45ED-A270-E7E9F2B0409C}" srcOrd="0" destOrd="0" presId="urn:microsoft.com/office/officeart/2005/8/layout/radial4"/>
    <dgm:cxn modelId="{96F08E7C-C980-4956-B7C4-1530D1BB7882}" type="presOf" srcId="{2CA771F1-F6F3-4D4E-B230-CAC574AC847E}" destId="{1D76A6D5-CBDE-4137-B3C7-8D3C1F65270C}" srcOrd="0" destOrd="0" presId="urn:microsoft.com/office/officeart/2005/8/layout/radial4"/>
    <dgm:cxn modelId="{7EC5BDCC-EF49-4B50-9260-0CFE4BE7F2EC}" type="presOf" srcId="{9BD55612-9105-4E28-A6C8-ADF7B5F28EDB}" destId="{34227D7F-2A5C-4AE9-B5B3-EF2E2868FCE2}" srcOrd="0" destOrd="0" presId="urn:microsoft.com/office/officeart/2005/8/layout/radial4"/>
    <dgm:cxn modelId="{3568BCD9-14DA-4111-B639-DF5C20D79E9A}" srcId="{2CA771F1-F6F3-4D4E-B230-CAC574AC847E}" destId="{1DA21AB9-5EDC-43F9-B166-23742CD8CE07}" srcOrd="2" destOrd="0" parTransId="{F86C6CEF-FD83-4BC3-8459-6F0CE8BB70D3}" sibTransId="{D606EF69-DF70-4B91-AA48-E136E61ED668}"/>
    <dgm:cxn modelId="{D9E7E67A-C528-4646-ABF1-68252AD75D72}" type="presOf" srcId="{20DB9AAB-0332-47EF-9286-A543C2E5FDAC}" destId="{F6B5F1B1-11B4-4D7E-B33C-F3F2CE3CB260}" srcOrd="0" destOrd="0" presId="urn:microsoft.com/office/officeart/2005/8/layout/radial4"/>
    <dgm:cxn modelId="{FE9A4C19-2255-4D0A-8DDA-95C5211272DB}" type="presOf" srcId="{F3A39218-3C4F-4193-A227-AAE74708090C}" destId="{D7B13A1E-9CC9-4471-BE58-0815D1AEF5B1}" srcOrd="0" destOrd="0" presId="urn:microsoft.com/office/officeart/2005/8/layout/radial4"/>
    <dgm:cxn modelId="{72465C85-1FDF-4E49-B766-080FE894DFF5}" srcId="{2CA771F1-F6F3-4D4E-B230-CAC574AC847E}" destId="{4E3234A5-A2F4-4D34-A286-A7DFC268B845}" srcOrd="1" destOrd="0" parTransId="{9BD55612-9105-4E28-A6C8-ADF7B5F28EDB}" sibTransId="{47EF24C0-6A24-4663-9890-3EB605C5C028}"/>
    <dgm:cxn modelId="{94E02912-EE2B-4BDD-8500-DB990C320541}" type="presOf" srcId="{4E3234A5-A2F4-4D34-A286-A7DFC268B845}" destId="{99121FE7-4E31-46C5-B38B-7E6A06C15E6A}" srcOrd="0" destOrd="0" presId="urn:microsoft.com/office/officeart/2005/8/layout/radial4"/>
    <dgm:cxn modelId="{00961FE3-D84D-456C-A76E-1DCF4DBEEFD2}" type="presOf" srcId="{F86C6CEF-FD83-4BC3-8459-6F0CE8BB70D3}" destId="{6748D29C-EBA7-403D-8CA4-790EC8D670F5}" srcOrd="0" destOrd="0" presId="urn:microsoft.com/office/officeart/2005/8/layout/radial4"/>
    <dgm:cxn modelId="{96F88A0A-985E-4115-8C75-EA5496B76437}" srcId="{20DB9AAB-0332-47EF-9286-A543C2E5FDAC}" destId="{2CA771F1-F6F3-4D4E-B230-CAC574AC847E}" srcOrd="0" destOrd="0" parTransId="{E0F340F6-F422-4B99-AC0C-5ECF381F5E7A}" sibTransId="{B7BEAE1C-F859-437F-A76C-6B8E56C96CE3}"/>
    <dgm:cxn modelId="{F2EF7CF4-B0B3-48E0-8042-BC9A035E0876}" type="presOf" srcId="{501C312A-F5FA-49B3-829F-47E942EF2E27}" destId="{47C159FD-F8C1-4AA2-A50D-6877B72F26D2}" srcOrd="0" destOrd="0" presId="urn:microsoft.com/office/officeart/2005/8/layout/radial4"/>
    <dgm:cxn modelId="{12D1F342-951E-4EEC-BD53-B25425CE531B}" srcId="{2CA771F1-F6F3-4D4E-B230-CAC574AC847E}" destId="{F3A39218-3C4F-4193-A227-AAE74708090C}" srcOrd="0" destOrd="0" parTransId="{501C312A-F5FA-49B3-829F-47E942EF2E27}" sibTransId="{602E496E-CC4E-4204-8346-02FBAD5D1C6E}"/>
    <dgm:cxn modelId="{37B23A40-22C6-4D8F-BEB1-FF458B09474E}" type="presParOf" srcId="{F6B5F1B1-11B4-4D7E-B33C-F3F2CE3CB260}" destId="{1D76A6D5-CBDE-4137-B3C7-8D3C1F65270C}" srcOrd="0" destOrd="0" presId="urn:microsoft.com/office/officeart/2005/8/layout/radial4"/>
    <dgm:cxn modelId="{BC062D90-0255-44BA-A8F5-5E156E14A479}" type="presParOf" srcId="{F6B5F1B1-11B4-4D7E-B33C-F3F2CE3CB260}" destId="{47C159FD-F8C1-4AA2-A50D-6877B72F26D2}" srcOrd="1" destOrd="0" presId="urn:microsoft.com/office/officeart/2005/8/layout/radial4"/>
    <dgm:cxn modelId="{DD840308-8292-45EC-9594-798E451F97D7}" type="presParOf" srcId="{F6B5F1B1-11B4-4D7E-B33C-F3F2CE3CB260}" destId="{D7B13A1E-9CC9-4471-BE58-0815D1AEF5B1}" srcOrd="2" destOrd="0" presId="urn:microsoft.com/office/officeart/2005/8/layout/radial4"/>
    <dgm:cxn modelId="{3A6E17DF-6803-4F90-A595-96B4D70A9B76}" type="presParOf" srcId="{F6B5F1B1-11B4-4D7E-B33C-F3F2CE3CB260}" destId="{34227D7F-2A5C-4AE9-B5B3-EF2E2868FCE2}" srcOrd="3" destOrd="0" presId="urn:microsoft.com/office/officeart/2005/8/layout/radial4"/>
    <dgm:cxn modelId="{B15E40A8-7CBD-4E5F-8832-981807338A26}" type="presParOf" srcId="{F6B5F1B1-11B4-4D7E-B33C-F3F2CE3CB260}" destId="{99121FE7-4E31-46C5-B38B-7E6A06C15E6A}" srcOrd="4" destOrd="0" presId="urn:microsoft.com/office/officeart/2005/8/layout/radial4"/>
    <dgm:cxn modelId="{81E4B540-39A6-481E-932E-92A58FFD78BB}" type="presParOf" srcId="{F6B5F1B1-11B4-4D7E-B33C-F3F2CE3CB260}" destId="{6748D29C-EBA7-403D-8CA4-790EC8D670F5}" srcOrd="5" destOrd="0" presId="urn:microsoft.com/office/officeart/2005/8/layout/radial4"/>
    <dgm:cxn modelId="{BFDFA1E2-29F6-4BB6-9B6B-23F7444C748D}" type="presParOf" srcId="{F6B5F1B1-11B4-4D7E-B33C-F3F2CE3CB260}" destId="{02FE1248-9928-45ED-A270-E7E9F2B0409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E79E-7A3F-4934-8D6E-EF2A97764373}">
      <dsp:nvSpPr>
        <dsp:cNvPr id="0" name=""/>
        <dsp:cNvSpPr/>
      </dsp:nvSpPr>
      <dsp:spPr>
        <a:xfrm>
          <a:off x="553174" y="2476"/>
          <a:ext cx="2608427" cy="921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maladie</a:t>
          </a:r>
        </a:p>
      </dsp:txBody>
      <dsp:txXfrm>
        <a:off x="580158" y="29460"/>
        <a:ext cx="2554459" cy="867331"/>
      </dsp:txXfrm>
    </dsp:sp>
    <dsp:sp modelId="{E85278FA-8E4E-4D85-BDAE-0CA37B14E252}">
      <dsp:nvSpPr>
        <dsp:cNvPr id="0" name=""/>
        <dsp:cNvSpPr/>
      </dsp:nvSpPr>
      <dsp:spPr>
        <a:xfrm rot="5400000">
          <a:off x="1684644" y="946808"/>
          <a:ext cx="345487" cy="414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1733013" y="981356"/>
        <a:ext cx="248750" cy="241841"/>
      </dsp:txXfrm>
    </dsp:sp>
    <dsp:sp modelId="{B38D273C-3125-42D5-8716-17FA606EF5D0}">
      <dsp:nvSpPr>
        <dsp:cNvPr id="0" name=""/>
        <dsp:cNvSpPr/>
      </dsp:nvSpPr>
      <dsp:spPr>
        <a:xfrm>
          <a:off x="553174" y="1384425"/>
          <a:ext cx="2608427" cy="921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déficience</a:t>
          </a:r>
          <a:r>
            <a:rPr lang="fr-FR" sz="1800" kern="1200" dirty="0" smtClean="0"/>
            <a:t> </a:t>
          </a:r>
          <a:endParaRPr lang="fr-FR" sz="1800" kern="1200" dirty="0"/>
        </a:p>
      </dsp:txBody>
      <dsp:txXfrm>
        <a:off x="580158" y="1411409"/>
        <a:ext cx="2554459" cy="867331"/>
      </dsp:txXfrm>
    </dsp:sp>
    <dsp:sp modelId="{6C438BA0-E961-4A74-96DE-7C20F74D9005}">
      <dsp:nvSpPr>
        <dsp:cNvPr id="0" name=""/>
        <dsp:cNvSpPr/>
      </dsp:nvSpPr>
      <dsp:spPr>
        <a:xfrm rot="5400000">
          <a:off x="1684644" y="2328756"/>
          <a:ext cx="345487" cy="414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1733013" y="2363304"/>
        <a:ext cx="248750" cy="241841"/>
      </dsp:txXfrm>
    </dsp:sp>
    <dsp:sp modelId="{7D773BF7-484B-4483-ADF3-9EE49DCC8260}">
      <dsp:nvSpPr>
        <dsp:cNvPr id="0" name=""/>
        <dsp:cNvSpPr/>
      </dsp:nvSpPr>
      <dsp:spPr>
        <a:xfrm>
          <a:off x="553174" y="2766373"/>
          <a:ext cx="2608427" cy="921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incapacité</a:t>
          </a:r>
          <a:r>
            <a:rPr lang="fr-FR" sz="1800" kern="1200" dirty="0"/>
            <a:t> </a:t>
          </a:r>
        </a:p>
      </dsp:txBody>
      <dsp:txXfrm>
        <a:off x="580158" y="2793357"/>
        <a:ext cx="2554459" cy="867331"/>
      </dsp:txXfrm>
    </dsp:sp>
    <dsp:sp modelId="{2A6F3E55-98B3-441B-8609-C22527DB4434}">
      <dsp:nvSpPr>
        <dsp:cNvPr id="0" name=""/>
        <dsp:cNvSpPr/>
      </dsp:nvSpPr>
      <dsp:spPr>
        <a:xfrm rot="5400000">
          <a:off x="1684644" y="3710705"/>
          <a:ext cx="345487" cy="414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5400000">
        <a:off x="1733013" y="3745253"/>
        <a:ext cx="248750" cy="241841"/>
      </dsp:txXfrm>
    </dsp:sp>
    <dsp:sp modelId="{500466F2-B6B3-47C1-9722-F361D4B9F794}">
      <dsp:nvSpPr>
        <dsp:cNvPr id="0" name=""/>
        <dsp:cNvSpPr/>
      </dsp:nvSpPr>
      <dsp:spPr>
        <a:xfrm>
          <a:off x="553174" y="4148322"/>
          <a:ext cx="2608427" cy="921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a:t>handicap/désavantage</a:t>
          </a:r>
        </a:p>
      </dsp:txBody>
      <dsp:txXfrm>
        <a:off x="580158" y="4175306"/>
        <a:ext cx="2554459" cy="867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F93F-475C-49B3-AD16-2C938D7395D6}">
      <dsp:nvSpPr>
        <dsp:cNvPr id="0" name=""/>
        <dsp:cNvSpPr/>
      </dsp:nvSpPr>
      <dsp:spPr>
        <a:xfrm>
          <a:off x="2357339" y="1480267"/>
          <a:ext cx="1242334" cy="89853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fr-FR" sz="3000" kern="1200" dirty="0" smtClean="0"/>
            <a:t>MPR </a:t>
          </a:r>
          <a:endParaRPr lang="fr-FR" sz="3000" kern="1200" dirty="0"/>
        </a:p>
      </dsp:txBody>
      <dsp:txXfrm>
        <a:off x="2539275" y="1611855"/>
        <a:ext cx="878462" cy="635360"/>
      </dsp:txXfrm>
    </dsp:sp>
    <dsp:sp modelId="{765096FA-5FAE-46C9-B44D-967FC50280DC}">
      <dsp:nvSpPr>
        <dsp:cNvPr id="0" name=""/>
        <dsp:cNvSpPr/>
      </dsp:nvSpPr>
      <dsp:spPr>
        <a:xfrm rot="16230845">
          <a:off x="2889978" y="1155305"/>
          <a:ext cx="188207" cy="3055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917956" y="1244635"/>
        <a:ext cx="131745" cy="183302"/>
      </dsp:txXfrm>
    </dsp:sp>
    <dsp:sp modelId="{40D58707-EF69-47CE-AA04-FCAD39C11E4B}">
      <dsp:nvSpPr>
        <dsp:cNvPr id="0" name=""/>
        <dsp:cNvSpPr/>
      </dsp:nvSpPr>
      <dsp:spPr>
        <a:xfrm>
          <a:off x="2179361" y="2023"/>
          <a:ext cx="1622801" cy="11231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Kinésithérapie </a:t>
          </a:r>
          <a:endParaRPr lang="fr-FR" sz="1500" kern="1200" dirty="0"/>
        </a:p>
      </dsp:txBody>
      <dsp:txXfrm>
        <a:off x="2417015" y="166507"/>
        <a:ext cx="1147493" cy="794202"/>
      </dsp:txXfrm>
    </dsp:sp>
    <dsp:sp modelId="{DF966B68-B28C-4566-84F3-6E0929AB94E1}">
      <dsp:nvSpPr>
        <dsp:cNvPr id="0" name=""/>
        <dsp:cNvSpPr/>
      </dsp:nvSpPr>
      <dsp:spPr>
        <a:xfrm rot="8612">
          <a:off x="3695484" y="1778870"/>
          <a:ext cx="230828" cy="3055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3695484" y="1839883"/>
        <a:ext cx="161580" cy="183302"/>
      </dsp:txXfrm>
    </dsp:sp>
    <dsp:sp modelId="{AE6E4E9B-D515-4D83-AB01-AA81914B57E6}">
      <dsp:nvSpPr>
        <dsp:cNvPr id="0" name=""/>
        <dsp:cNvSpPr/>
      </dsp:nvSpPr>
      <dsp:spPr>
        <a:xfrm>
          <a:off x="4035188" y="1372790"/>
          <a:ext cx="1750101" cy="11231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ergothérapie</a:t>
          </a:r>
          <a:endParaRPr lang="fr-FR" sz="1500" kern="1200" dirty="0"/>
        </a:p>
      </dsp:txBody>
      <dsp:txXfrm>
        <a:off x="4291484" y="1537274"/>
        <a:ext cx="1237509" cy="794202"/>
      </dsp:txXfrm>
    </dsp:sp>
    <dsp:sp modelId="{2C12FAFB-D96D-4A6E-A09E-EFFB9C3222F9}">
      <dsp:nvSpPr>
        <dsp:cNvPr id="0" name=""/>
        <dsp:cNvSpPr/>
      </dsp:nvSpPr>
      <dsp:spPr>
        <a:xfrm rot="5369379">
          <a:off x="2887337" y="2403104"/>
          <a:ext cx="193496" cy="3055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916103" y="2435181"/>
        <a:ext cx="135447" cy="183302"/>
      </dsp:txXfrm>
    </dsp:sp>
    <dsp:sp modelId="{5827D46D-770C-4125-A86C-9E081C9E9D01}">
      <dsp:nvSpPr>
        <dsp:cNvPr id="0" name=""/>
        <dsp:cNvSpPr/>
      </dsp:nvSpPr>
      <dsp:spPr>
        <a:xfrm>
          <a:off x="2147458" y="2743858"/>
          <a:ext cx="1686608" cy="11231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Appareillage </a:t>
          </a:r>
          <a:endParaRPr lang="fr-FR" sz="1500" kern="1200" dirty="0"/>
        </a:p>
      </dsp:txBody>
      <dsp:txXfrm>
        <a:off x="2394456" y="2908342"/>
        <a:ext cx="1192612" cy="794202"/>
      </dsp:txXfrm>
    </dsp:sp>
    <dsp:sp modelId="{AE4E4250-E0F2-4AB5-9260-3F9E6FDE4109}">
      <dsp:nvSpPr>
        <dsp:cNvPr id="0" name=""/>
        <dsp:cNvSpPr/>
      </dsp:nvSpPr>
      <dsp:spPr>
        <a:xfrm rot="10791551">
          <a:off x="2027044" y="1778836"/>
          <a:ext cx="233411" cy="30550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2097067" y="1839850"/>
        <a:ext cx="163388" cy="183302"/>
      </dsp:txXfrm>
    </dsp:sp>
    <dsp:sp modelId="{C801E15C-66C6-445F-A2B2-426E851C51C5}">
      <dsp:nvSpPr>
        <dsp:cNvPr id="0" name=""/>
        <dsp:cNvSpPr/>
      </dsp:nvSpPr>
      <dsp:spPr>
        <a:xfrm>
          <a:off x="105828" y="1372785"/>
          <a:ext cx="1811123" cy="11231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kern="1200" dirty="0" smtClean="0"/>
            <a:t>AUTRES </a:t>
          </a:r>
          <a:endParaRPr lang="fr-FR" sz="1500" kern="1200" dirty="0"/>
        </a:p>
      </dsp:txBody>
      <dsp:txXfrm>
        <a:off x="371061" y="1537269"/>
        <a:ext cx="1280657" cy="794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6A6D5-CBDE-4137-B3C7-8D3C1F65270C}">
      <dsp:nvSpPr>
        <dsp:cNvPr id="0" name=""/>
        <dsp:cNvSpPr/>
      </dsp:nvSpPr>
      <dsp:spPr>
        <a:xfrm>
          <a:off x="2117239" y="2131794"/>
          <a:ext cx="1645920" cy="16459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r-FR" sz="2600" kern="1200" dirty="0" smtClean="0"/>
            <a:t>PATIENT</a:t>
          </a:r>
          <a:endParaRPr lang="fr-FR" sz="2600" kern="1200" dirty="0"/>
        </a:p>
      </dsp:txBody>
      <dsp:txXfrm>
        <a:off x="2358278" y="2372833"/>
        <a:ext cx="1163842" cy="1163842"/>
      </dsp:txXfrm>
    </dsp:sp>
    <dsp:sp modelId="{47C159FD-F8C1-4AA2-A50D-6877B72F26D2}">
      <dsp:nvSpPr>
        <dsp:cNvPr id="0" name=""/>
        <dsp:cNvSpPr/>
      </dsp:nvSpPr>
      <dsp:spPr>
        <a:xfrm rot="12900000">
          <a:off x="903931" y="1792586"/>
          <a:ext cx="1422968" cy="4690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13A1E-9CC9-4471-BE58-0815D1AEF5B1}">
      <dsp:nvSpPr>
        <dsp:cNvPr id="0" name=""/>
        <dsp:cNvSpPr/>
      </dsp:nvSpPr>
      <dsp:spPr>
        <a:xfrm>
          <a:off x="250790" y="1256166"/>
          <a:ext cx="1563624" cy="7257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t>MPR</a:t>
          </a:r>
          <a:r>
            <a:rPr lang="fr-FR" sz="1200" kern="1200" dirty="0" smtClean="0"/>
            <a:t> </a:t>
          </a:r>
          <a:endParaRPr lang="fr-FR" sz="1200" kern="1200" dirty="0"/>
        </a:p>
      </dsp:txBody>
      <dsp:txXfrm>
        <a:off x="272046" y="1277422"/>
        <a:ext cx="1521112" cy="683234"/>
      </dsp:txXfrm>
    </dsp:sp>
    <dsp:sp modelId="{34227D7F-2A5C-4AE9-B5B3-EF2E2868FCE2}">
      <dsp:nvSpPr>
        <dsp:cNvPr id="0" name=""/>
        <dsp:cNvSpPr/>
      </dsp:nvSpPr>
      <dsp:spPr>
        <a:xfrm rot="16200000">
          <a:off x="2228715" y="1102948"/>
          <a:ext cx="1422968" cy="4690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121FE7-4E31-46C5-B38B-7E6A06C15E6A}">
      <dsp:nvSpPr>
        <dsp:cNvPr id="0" name=""/>
        <dsp:cNvSpPr/>
      </dsp:nvSpPr>
      <dsp:spPr>
        <a:xfrm>
          <a:off x="2158387" y="557"/>
          <a:ext cx="1563624" cy="1250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FR" sz="2000" b="1" kern="1200" dirty="0" smtClean="0"/>
            <a:t>Orthopédiste</a:t>
          </a:r>
          <a:r>
            <a:rPr lang="fr-FR" sz="2000" kern="1200" dirty="0" smtClean="0"/>
            <a:t> </a:t>
          </a:r>
          <a:endParaRPr lang="fr-FR" sz="2000" kern="1200" dirty="0"/>
        </a:p>
      </dsp:txBody>
      <dsp:txXfrm>
        <a:off x="2195025" y="37195"/>
        <a:ext cx="1490348" cy="1177623"/>
      </dsp:txXfrm>
    </dsp:sp>
    <dsp:sp modelId="{6748D29C-EBA7-403D-8CA4-790EC8D670F5}">
      <dsp:nvSpPr>
        <dsp:cNvPr id="0" name=""/>
        <dsp:cNvSpPr/>
      </dsp:nvSpPr>
      <dsp:spPr>
        <a:xfrm rot="19249692">
          <a:off x="3476066" y="1664901"/>
          <a:ext cx="1518741" cy="4690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FE1248-9928-45ED-A270-E7E9F2B0409C}">
      <dsp:nvSpPr>
        <dsp:cNvPr id="0" name=""/>
        <dsp:cNvSpPr/>
      </dsp:nvSpPr>
      <dsp:spPr>
        <a:xfrm>
          <a:off x="3826731" y="847260"/>
          <a:ext cx="1994824" cy="11450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fr-FR" sz="1900" kern="1200" dirty="0" smtClean="0"/>
            <a:t>Kinés</a:t>
          </a:r>
        </a:p>
        <a:p>
          <a:pPr lvl="0" algn="ctr" defTabSz="844550">
            <a:lnSpc>
              <a:spcPct val="90000"/>
            </a:lnSpc>
            <a:spcBef>
              <a:spcPct val="0"/>
            </a:spcBef>
            <a:spcAft>
              <a:spcPct val="35000"/>
            </a:spcAft>
          </a:pPr>
          <a:r>
            <a:rPr lang="fr-FR" sz="1900" kern="1200" dirty="0" smtClean="0"/>
            <a:t>Ergo</a:t>
          </a:r>
        </a:p>
        <a:p>
          <a:pPr lvl="0" algn="ctr" defTabSz="844550">
            <a:lnSpc>
              <a:spcPct val="90000"/>
            </a:lnSpc>
            <a:spcBef>
              <a:spcPct val="0"/>
            </a:spcBef>
            <a:spcAft>
              <a:spcPct val="35000"/>
            </a:spcAft>
          </a:pPr>
          <a:r>
            <a:rPr lang="fr-FR" sz="1900" kern="1200" dirty="0" smtClean="0"/>
            <a:t>Appareilleur…</a:t>
          </a:r>
          <a:endParaRPr lang="fr-FR" sz="1900" kern="1200" dirty="0"/>
        </a:p>
      </dsp:txBody>
      <dsp:txXfrm>
        <a:off x="3860269" y="880798"/>
        <a:ext cx="1927748" cy="10779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6FE2E-7D2F-4BA6-9135-3FC49FC1152F}" type="datetimeFigureOut">
              <a:rPr lang="fr-FR" smtClean="0"/>
              <a:t>24/09/2018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6C822-63ED-400C-A89A-90482DC96890}" type="slidenum">
              <a:rPr lang="fr-FR" smtClean="0"/>
              <a:t>‹N°›</a:t>
            </a:fld>
            <a:endParaRPr lang="fr-FR"/>
          </a:p>
        </p:txBody>
      </p:sp>
    </p:spTree>
    <p:extLst>
      <p:ext uri="{BB962C8B-B14F-4D97-AF65-F5344CB8AC3E}">
        <p14:creationId xmlns:p14="http://schemas.microsoft.com/office/powerpoint/2010/main" val="409463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9634EA01-7A18-4A22-9EE0-F6BCB9D7480F}" type="slidenum">
              <a:rPr lang="fr-FR" sz="1200">
                <a:latin typeface="Arial" panose="020B0604020202020204" pitchFamily="34" charset="0"/>
              </a:rPr>
              <a:pPr/>
              <a:t>3</a:t>
            </a:fld>
            <a:endParaRPr lang="fr-FR"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75354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10C7CA66-1543-4C96-B18F-B0E670E069BE}" type="slidenum">
              <a:rPr lang="fr-FR" sz="1200">
                <a:latin typeface="Arial" panose="020B0604020202020204" pitchFamily="34" charset="0"/>
              </a:rPr>
              <a:pPr/>
              <a:t>12</a:t>
            </a:fld>
            <a:endParaRPr lang="fr-FR" sz="1200">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93970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6C92870C-2E5C-41AE-8378-3AE05F7C9338}" type="slidenum">
              <a:rPr lang="fr-FR" sz="1200">
                <a:latin typeface="Arial" panose="020B0604020202020204" pitchFamily="34" charset="0"/>
              </a:rPr>
              <a:pPr/>
              <a:t>13</a:t>
            </a:fld>
            <a:endParaRPr lang="fr-FR" sz="1200">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58030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F6C627D-EA20-411A-879D-F64B7AA63220}" type="slidenum">
              <a:rPr lang="fr-FR" sz="1200">
                <a:latin typeface="Arial" panose="020B0604020202020204" pitchFamily="34" charset="0"/>
              </a:rPr>
              <a:pPr/>
              <a:t>15</a:t>
            </a:fld>
            <a:endParaRPr lang="fr-FR" sz="12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39154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F6C627D-EA20-411A-879D-F64B7AA63220}" type="slidenum">
              <a:rPr lang="fr-FR" sz="1200">
                <a:latin typeface="Arial" panose="020B0604020202020204" pitchFamily="34" charset="0"/>
              </a:rPr>
              <a:pPr/>
              <a:t>16</a:t>
            </a:fld>
            <a:endParaRPr lang="fr-FR" sz="12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5655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F6C627D-EA20-411A-879D-F64B7AA63220}" type="slidenum">
              <a:rPr lang="fr-FR" sz="1200">
                <a:latin typeface="Arial" panose="020B0604020202020204" pitchFamily="34" charset="0"/>
              </a:rPr>
              <a:pPr/>
              <a:t>17</a:t>
            </a:fld>
            <a:endParaRPr lang="fr-FR" sz="12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08565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F6C627D-EA20-411A-879D-F64B7AA63220}" type="slidenum">
              <a:rPr lang="fr-FR" sz="1200">
                <a:latin typeface="Arial" panose="020B0604020202020204" pitchFamily="34" charset="0"/>
              </a:rPr>
              <a:pPr/>
              <a:t>18</a:t>
            </a:fld>
            <a:endParaRPr lang="fr-FR" sz="120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75258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D32E30C8-6E60-4616-BC22-F6F6B6BF6612}" type="slidenum">
              <a:rPr lang="fr-FR" sz="1200">
                <a:latin typeface="Arial" panose="020B0604020202020204" pitchFamily="34" charset="0"/>
              </a:rPr>
              <a:pPr/>
              <a:t>20</a:t>
            </a:fld>
            <a:endParaRPr lang="fr-FR" sz="120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44329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C58430D-8A8E-4384-A1BE-3D069B1B4ADB}" type="slidenum">
              <a:rPr lang="fr-FR" sz="1200">
                <a:latin typeface="Arial" panose="020B0604020202020204" pitchFamily="34" charset="0"/>
              </a:rPr>
              <a:pPr/>
              <a:t>21</a:t>
            </a:fld>
            <a:endParaRPr lang="fr-FR" sz="1200">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58876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07F07D2D-4FB3-456F-8058-8A2F865332F0}" type="slidenum">
              <a:rPr lang="fr-FR" sz="1200">
                <a:latin typeface="Arial" panose="020B0604020202020204" pitchFamily="34" charset="0"/>
              </a:rPr>
              <a:pPr/>
              <a:t>22</a:t>
            </a:fld>
            <a:endParaRPr lang="fr-FR" sz="1200">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76229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9B09A6DA-37E7-4C64-BA0A-E9C0FAE89F49}" type="slidenum">
              <a:rPr lang="fr-FR" sz="1200">
                <a:latin typeface="Arial" panose="020B0604020202020204" pitchFamily="34" charset="0"/>
              </a:rPr>
              <a:pPr/>
              <a:t>23</a:t>
            </a:fld>
            <a:endParaRPr lang="fr-FR" sz="1200">
              <a:latin typeface="Arial" panose="020B0604020202020204"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16302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A762A5DC-CA76-42E5-AA91-20B18C40C31A}" type="slidenum">
              <a:rPr lang="fr-FR" sz="1200">
                <a:latin typeface="Arial" panose="020B0604020202020204" pitchFamily="34" charset="0"/>
              </a:rPr>
              <a:pPr/>
              <a:t>4</a:t>
            </a:fld>
            <a:endParaRPr lang="fr-FR" sz="1200">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47411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E8A9C027-8183-4EEE-8351-8A97545D224E}" type="slidenum">
              <a:rPr lang="fr-FR" sz="1200">
                <a:latin typeface="Arial" panose="020B0604020202020204" pitchFamily="34" charset="0"/>
              </a:rPr>
              <a:pPr/>
              <a:t>24</a:t>
            </a:fld>
            <a:endParaRPr lang="fr-FR" sz="1200">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276738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07FA3ACB-D837-44B3-B6C4-74D2F43DC919}" type="slidenum">
              <a:rPr lang="fr-FR" sz="1200">
                <a:latin typeface="Arial" panose="020B0604020202020204" pitchFamily="34" charset="0"/>
              </a:rPr>
              <a:pPr/>
              <a:t>25</a:t>
            </a:fld>
            <a:endParaRPr lang="fr-FR" sz="1200">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322037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AAC0631C-B4DB-46CA-9545-33B4A87F9F5E}" type="slidenum">
              <a:rPr lang="fr-FR" sz="1200">
                <a:latin typeface="Arial" panose="020B0604020202020204" pitchFamily="34" charset="0"/>
              </a:rPr>
              <a:pPr/>
              <a:t>26</a:t>
            </a:fld>
            <a:endParaRPr lang="fr-FR" sz="1200">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102246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D4CEF5C4-15C7-42E7-9AF6-0D421EEB2056}" type="slidenum">
              <a:rPr lang="fr-FR" sz="1200">
                <a:latin typeface="Arial" panose="020B0604020202020204" pitchFamily="34" charset="0"/>
              </a:rPr>
              <a:pPr/>
              <a:t>27</a:t>
            </a:fld>
            <a:endParaRPr lang="fr-FR" sz="1200">
              <a:latin typeface="Arial" panose="020B060402020202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86685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ACECC767-DF4B-4B62-B527-030E117D489E}" type="slidenum">
              <a:rPr lang="fr-FR" sz="1200">
                <a:latin typeface="Arial" panose="020B0604020202020204" pitchFamily="34" charset="0"/>
              </a:rPr>
              <a:pPr/>
              <a:t>28</a:t>
            </a:fld>
            <a:endParaRPr lang="fr-FR" sz="1200">
              <a:latin typeface="Arial" panose="020B0604020202020204"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89864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201A0509-1E6E-4A7E-8DBC-93C40E34E189}" type="slidenum">
              <a:rPr lang="fr-FR" sz="1200">
                <a:latin typeface="Arial" panose="020B0604020202020204" pitchFamily="34" charset="0"/>
              </a:rPr>
              <a:pPr/>
              <a:t>29</a:t>
            </a:fld>
            <a:endParaRPr lang="fr-FR" sz="1200">
              <a:latin typeface="Arial" panose="020B0604020202020204"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74396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72E715B9-690C-4984-9807-1A61BAF532E8}" type="slidenum">
              <a:rPr lang="fr-FR" sz="1200">
                <a:latin typeface="Arial" panose="020B0604020202020204" pitchFamily="34" charset="0"/>
              </a:rPr>
              <a:pPr/>
              <a:t>30</a:t>
            </a:fld>
            <a:endParaRPr lang="fr-FR" sz="1200">
              <a:latin typeface="Arial" panose="020B0604020202020204"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8693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B62BAFA-627E-4AFC-9FBB-A6289689BA74}" type="slidenum">
              <a:rPr lang="fr-FR" sz="1200">
                <a:latin typeface="Arial" panose="020B0604020202020204" pitchFamily="34" charset="0"/>
              </a:rPr>
              <a:pPr/>
              <a:t>31</a:t>
            </a:fld>
            <a:endParaRPr lang="fr-FR" sz="1200">
              <a:latin typeface="Arial" panose="020B060402020202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561561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2B7D071A-3D20-4896-89A7-3E4FAE881DAB}" type="slidenum">
              <a:rPr lang="fr-FR" sz="1200">
                <a:latin typeface="Arial" panose="020B0604020202020204" pitchFamily="34" charset="0"/>
              </a:rPr>
              <a:pPr/>
              <a:t>32</a:t>
            </a:fld>
            <a:endParaRPr lang="fr-FR" sz="1200">
              <a:latin typeface="Arial" panose="020B0604020202020204"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255192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F3F4F752-8328-43F6-892F-1F4A2DE49DC2}" type="slidenum">
              <a:rPr lang="fr-FR" sz="1200">
                <a:latin typeface="Arial" panose="020B0604020202020204" pitchFamily="34" charset="0"/>
              </a:rPr>
              <a:pPr/>
              <a:t>33</a:t>
            </a:fld>
            <a:endParaRPr lang="fr-FR" sz="1200">
              <a:latin typeface="Arial" panose="020B0604020202020204"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5620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0B239F0C-ECA8-442F-87DB-C3B9D1AF0E98}" type="slidenum">
              <a:rPr lang="fr-FR" sz="1200">
                <a:latin typeface="Arial" panose="020B0604020202020204" pitchFamily="34" charset="0"/>
              </a:rPr>
              <a:pPr/>
              <a:t>5</a:t>
            </a:fld>
            <a:endParaRPr lang="fr-FR" sz="1200">
              <a:latin typeface="Arial" panose="020B0604020202020204" pitchFamily="34" charset="0"/>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63388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3790FCC0-AC07-45B1-A584-51643724F07A}" type="slidenum">
              <a:rPr lang="fr-FR" sz="1200">
                <a:latin typeface="Arial" panose="020B0604020202020204" pitchFamily="34" charset="0"/>
              </a:rPr>
              <a:pPr/>
              <a:t>34</a:t>
            </a:fld>
            <a:endParaRPr lang="fr-FR" sz="1200">
              <a:latin typeface="Arial" panose="020B060402020202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438685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B41DBFD5-B2E8-44E6-9DEE-41D987E15B6A}" type="slidenum">
              <a:rPr lang="fr-FR" sz="1200">
                <a:latin typeface="Arial" panose="020B0604020202020204" pitchFamily="34" charset="0"/>
              </a:rPr>
              <a:pPr/>
              <a:t>35</a:t>
            </a:fld>
            <a:endParaRPr lang="fr-FR" sz="1200">
              <a:latin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703091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F9595991-95A0-4806-89B9-425C0A5BD29A}" type="slidenum">
              <a:rPr lang="fr-FR" sz="1200">
                <a:latin typeface="Arial" panose="020B0604020202020204" pitchFamily="34" charset="0"/>
              </a:rPr>
              <a:pPr/>
              <a:t>36</a:t>
            </a:fld>
            <a:endParaRPr lang="fr-FR" sz="1200">
              <a:latin typeface="Arial" panose="020B0604020202020204"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153709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30A9BE82-DE64-4338-806A-84B9825B06BF}" type="slidenum">
              <a:rPr lang="fr-FR" sz="1200">
                <a:latin typeface="Arial" panose="020B0604020202020204" pitchFamily="34" charset="0"/>
              </a:rPr>
              <a:pPr/>
              <a:t>37</a:t>
            </a:fld>
            <a:endParaRPr lang="fr-FR" sz="1200">
              <a:latin typeface="Arial" panose="020B0604020202020204"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40183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ECE82711-76C0-4177-99FC-0701C3EC59DC}" type="slidenum">
              <a:rPr lang="fr-FR" sz="1200">
                <a:latin typeface="Arial" panose="020B0604020202020204" pitchFamily="34" charset="0"/>
              </a:rPr>
              <a:pPr/>
              <a:t>38</a:t>
            </a:fld>
            <a:endParaRPr lang="fr-FR" sz="1200">
              <a:latin typeface="Arial" panose="020B0604020202020204"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940142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57C3E66B-58E0-438A-87F2-B1BCFDBEE282}" type="slidenum">
              <a:rPr lang="fr-FR" sz="1200">
                <a:latin typeface="Arial" panose="020B0604020202020204" pitchFamily="34" charset="0"/>
              </a:rPr>
              <a:pPr/>
              <a:t>39</a:t>
            </a:fld>
            <a:endParaRPr lang="fr-FR" sz="1200">
              <a:latin typeface="Arial" panose="020B0604020202020204"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293876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216DC587-7013-4E6B-A750-6A59D2567C5D}" type="slidenum">
              <a:rPr lang="fr-FR" sz="1200">
                <a:latin typeface="Arial" panose="020B0604020202020204" pitchFamily="34" charset="0"/>
              </a:rPr>
              <a:pPr/>
              <a:t>41</a:t>
            </a:fld>
            <a:endParaRPr lang="fr-FR" sz="1200">
              <a:latin typeface="Arial" panose="020B0604020202020204"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557663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8282FDBB-B479-47AA-812A-459B7CF3D8C2}" type="slidenum">
              <a:rPr lang="fr-FR" sz="1200">
                <a:latin typeface="Arial" panose="020B0604020202020204" pitchFamily="34" charset="0"/>
              </a:rPr>
              <a:pPr/>
              <a:t>42</a:t>
            </a:fld>
            <a:endParaRPr lang="fr-FR" sz="1200">
              <a:latin typeface="Arial" panose="020B0604020202020204"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318202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FE9E6CDB-0BEC-46E3-AC2E-6490C7EB3CF5}" type="slidenum">
              <a:rPr lang="fr-FR" sz="1200">
                <a:latin typeface="Arial" panose="020B0604020202020204" pitchFamily="34" charset="0"/>
              </a:rPr>
              <a:pPr/>
              <a:t>43</a:t>
            </a:fld>
            <a:endParaRPr lang="fr-FR" sz="1200">
              <a:latin typeface="Arial" panose="020B0604020202020204"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77847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957D38EE-06BE-4C7A-A63C-595DF283DEFB}" type="slidenum">
              <a:rPr lang="fr-FR" sz="1200">
                <a:latin typeface="Arial" panose="020B0604020202020204" pitchFamily="34" charset="0"/>
              </a:rPr>
              <a:pPr/>
              <a:t>44</a:t>
            </a:fld>
            <a:endParaRPr lang="fr-FR" sz="1200">
              <a:latin typeface="Arial" panose="020B0604020202020204"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03209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8C925669-A76B-4C56-A545-78A403D12A16}" type="slidenum">
              <a:rPr lang="fr-FR" sz="1200">
                <a:latin typeface="Arial" panose="020B0604020202020204" pitchFamily="34" charset="0"/>
              </a:rPr>
              <a:pPr/>
              <a:t>6</a:t>
            </a:fld>
            <a:endParaRPr lang="fr-FR" sz="1200">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371352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0D6C822-63ED-400C-A89A-90482DC96890}" type="slidenum">
              <a:rPr lang="fr-FR" smtClean="0"/>
              <a:t>61</a:t>
            </a:fld>
            <a:endParaRPr lang="fr-FR"/>
          </a:p>
        </p:txBody>
      </p:sp>
    </p:spTree>
    <p:extLst>
      <p:ext uri="{BB962C8B-B14F-4D97-AF65-F5344CB8AC3E}">
        <p14:creationId xmlns:p14="http://schemas.microsoft.com/office/powerpoint/2010/main" val="1107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41CC11A8-1E1C-4379-8BA2-BFF262C124A7}" type="slidenum">
              <a:rPr lang="fr-FR" sz="1200">
                <a:latin typeface="Arial" panose="020B0604020202020204" pitchFamily="34" charset="0"/>
              </a:rPr>
              <a:pPr/>
              <a:t>7</a:t>
            </a:fld>
            <a:endParaRPr lang="fr-FR" sz="1200">
              <a:latin typeface="Arial" panose="020B0604020202020204"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398425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EA7EB7FF-ED68-4959-A71F-5864C0F59DEF}" type="slidenum">
              <a:rPr lang="fr-FR" sz="1200">
                <a:latin typeface="Arial" panose="020B0604020202020204" pitchFamily="34" charset="0"/>
              </a:rPr>
              <a:pPr/>
              <a:t>8</a:t>
            </a:fld>
            <a:endParaRPr lang="fr-FR" sz="12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215792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3D7939C7-B3FF-4DA1-92A2-43BCBDF29CF2}" type="slidenum">
              <a:rPr lang="fr-FR" sz="1200">
                <a:latin typeface="Arial" panose="020B0604020202020204" pitchFamily="34" charset="0"/>
              </a:rPr>
              <a:pPr/>
              <a:t>9</a:t>
            </a:fld>
            <a:endParaRPr lang="fr-FR" sz="1200">
              <a:latin typeface="Arial" panose="020B0604020202020204"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47778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C0B49865-0CF3-4044-9983-0FAA71DCCE90}" type="slidenum">
              <a:rPr lang="fr-FR" sz="1200">
                <a:latin typeface="Arial" panose="020B0604020202020204" pitchFamily="34" charset="0"/>
              </a:rPr>
              <a:pPr/>
              <a:t>10</a:t>
            </a:fld>
            <a:endParaRPr lang="fr-FR" sz="1200">
              <a:latin typeface="Arial" panose="020B060402020202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107077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fld id="{CF0ADFA6-77DB-4174-86A7-95D856ECC696}" type="slidenum">
              <a:rPr lang="fr-FR" sz="1200">
                <a:latin typeface="Arial" panose="020B0604020202020204" pitchFamily="34" charset="0"/>
              </a:rPr>
              <a:pPr/>
              <a:t>11</a:t>
            </a:fld>
            <a:endParaRPr lang="fr-FR" sz="120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latin typeface="Arial" panose="020B0604020202020204" pitchFamily="34" charset="0"/>
            </a:endParaRPr>
          </a:p>
        </p:txBody>
      </p:sp>
    </p:spTree>
    <p:extLst>
      <p:ext uri="{BB962C8B-B14F-4D97-AF65-F5344CB8AC3E}">
        <p14:creationId xmlns:p14="http://schemas.microsoft.com/office/powerpoint/2010/main" val="57040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488141F-741C-4ADD-A313-0DCB16EB2888}" type="slidenum">
              <a:rPr lang="fr-FR"/>
              <a:pPr/>
              <a:t>‹N°›</a:t>
            </a:fld>
            <a:endParaRPr lang="fr-FR"/>
          </a:p>
        </p:txBody>
      </p:sp>
    </p:spTree>
    <p:extLst>
      <p:ext uri="{BB962C8B-B14F-4D97-AF65-F5344CB8AC3E}">
        <p14:creationId xmlns:p14="http://schemas.microsoft.com/office/powerpoint/2010/main" val="205504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990E4C7-8B54-4742-850F-F9307ECC2EA0}" type="datetimeFigureOut">
              <a:rPr lang="fr-FR" smtClean="0"/>
              <a:pPr/>
              <a:t>24/09/2018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BB2187-2646-409F-9014-DE72BD7C7AA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0E4C7-8B54-4742-850F-F9307ECC2EA0}" type="datetimeFigureOut">
              <a:rPr lang="fr-FR" smtClean="0"/>
              <a:pPr/>
              <a:t>24/09/2018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B2187-2646-409F-9014-DE72BD7C7AA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 Id="rId5" Type="http://schemas.openxmlformats.org/officeDocument/2006/relationships/image" Target="../media/image84.jpeg"/><Relationship Id="rId4" Type="http://schemas.openxmlformats.org/officeDocument/2006/relationships/image" Target="../media/image83.jpeg"/></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 Id="rId5" Type="http://schemas.openxmlformats.org/officeDocument/2006/relationships/image" Target="../media/image99.jpeg"/><Relationship Id="rId4" Type="http://schemas.openxmlformats.org/officeDocument/2006/relationships/image" Target="../media/image98.jpeg"/></Relationships>
</file>

<file path=ppt/slides/_rels/slide8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103.jpeg"/></Relationships>
</file>

<file path=ppt/slides/_rels/slide8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8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3.jpeg"/><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94.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6.xml"/><Relationship Id="rId4" Type="http://schemas.openxmlformats.org/officeDocument/2006/relationships/image" Target="../media/image119.jpeg"/></Relationships>
</file>

<file path=ppt/slides/_rels/slide9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 Id="rId6" Type="http://schemas.openxmlformats.org/officeDocument/2006/relationships/image" Target="../media/image126.jpeg"/><Relationship Id="rId5" Type="http://schemas.openxmlformats.org/officeDocument/2006/relationships/image" Target="../media/image125.jpeg"/><Relationship Id="rId4" Type="http://schemas.openxmlformats.org/officeDocument/2006/relationships/image" Target="../media/image124.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1052736"/>
            <a:ext cx="7772400" cy="1917463"/>
          </a:xfrm>
          <a:solidFill>
            <a:schemeClr val="accent6">
              <a:lumMod val="60000"/>
              <a:lumOff val="40000"/>
            </a:schemeClr>
          </a:solidFill>
        </p:spPr>
        <p:txBody>
          <a:bodyPr>
            <a:normAutofit fontScale="90000"/>
          </a:bodyPr>
          <a:lstStyle/>
          <a:p>
            <a:r>
              <a:rPr lang="fr-FR" b="1" dirty="0" smtClean="0"/>
              <a:t>PRINCIPES GENERAUX EN MEDECINE PHYSIQUE ET READAPTATION </a:t>
            </a:r>
            <a:endParaRPr lang="fr-FR" b="1" dirty="0"/>
          </a:p>
        </p:txBody>
      </p:sp>
      <p:sp>
        <p:nvSpPr>
          <p:cNvPr id="3" name="Sous-titre 2"/>
          <p:cNvSpPr>
            <a:spLocks noGrp="1"/>
          </p:cNvSpPr>
          <p:nvPr>
            <p:ph type="subTitle" idx="1"/>
          </p:nvPr>
        </p:nvSpPr>
        <p:spPr>
          <a:xfrm>
            <a:off x="1471586" y="3717032"/>
            <a:ext cx="6400800" cy="2231678"/>
          </a:xfrm>
          <a:solidFill>
            <a:schemeClr val="accent1">
              <a:lumMod val="40000"/>
              <a:lumOff val="60000"/>
            </a:schemeClr>
          </a:solidFill>
        </p:spPr>
        <p:txBody>
          <a:bodyPr>
            <a:normAutofit fontScale="92500"/>
          </a:bodyPr>
          <a:lstStyle/>
          <a:p>
            <a:r>
              <a:rPr lang="fr-FR" b="1" i="1" u="sng" dirty="0" smtClean="0">
                <a:solidFill>
                  <a:srgbClr val="C00000"/>
                </a:solidFill>
                <a:effectLst>
                  <a:outerShdw blurRad="38100" dist="38100" dir="2700000" algn="tl">
                    <a:srgbClr val="000000">
                      <a:alpha val="43137"/>
                    </a:srgbClr>
                  </a:outerShdw>
                </a:effectLst>
              </a:rPr>
              <a:t>Pr S LEMAI </a:t>
            </a:r>
          </a:p>
          <a:p>
            <a:r>
              <a:rPr lang="fr-FR" b="1" i="1" u="sng" dirty="0" smtClean="0">
                <a:solidFill>
                  <a:srgbClr val="C00000"/>
                </a:solidFill>
                <a:effectLst>
                  <a:outerShdw blurRad="38100" dist="38100" dir="2700000" algn="tl">
                    <a:srgbClr val="000000">
                      <a:alpha val="43137"/>
                    </a:srgbClr>
                  </a:outerShdw>
                </a:effectLst>
              </a:rPr>
              <a:t>SERVICE MPR </a:t>
            </a:r>
          </a:p>
          <a:p>
            <a:r>
              <a:rPr lang="fr-FR" b="1" i="1" u="sng" dirty="0" smtClean="0">
                <a:solidFill>
                  <a:srgbClr val="C00000"/>
                </a:solidFill>
                <a:effectLst>
                  <a:outerShdw blurRad="38100" dist="38100" dir="2700000" algn="tl">
                    <a:srgbClr val="000000">
                      <a:alpha val="43137"/>
                    </a:srgbClr>
                  </a:outerShdw>
                </a:effectLst>
              </a:rPr>
              <a:t>CHUCONSTANTINE </a:t>
            </a:r>
          </a:p>
          <a:p>
            <a:r>
              <a:rPr lang="fr-FR" b="1" i="1" u="sng" dirty="0" smtClean="0">
                <a:solidFill>
                  <a:srgbClr val="C00000"/>
                </a:solidFill>
                <a:effectLst>
                  <a:outerShdw blurRad="38100" dist="38100" dir="2700000" algn="tl">
                    <a:srgbClr val="000000">
                      <a:alpha val="43137"/>
                    </a:srgbClr>
                  </a:outerShdw>
                </a:effectLst>
              </a:rPr>
              <a:t>FACULTE DE MEDECINE CONSTANTINE </a:t>
            </a:r>
            <a:endParaRPr lang="fr-FR" b="1" i="1" u="sng"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60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609600"/>
          </a:xfrm>
        </p:spPr>
        <p:txBody>
          <a:bodyPr>
            <a:normAutofit fontScale="90000"/>
          </a:bodyPr>
          <a:lstStyle/>
          <a:p>
            <a:pPr eaLnBrk="1" hangingPunct="1"/>
            <a:r>
              <a:rPr lang="fr-FR" sz="3200" b="1" smtClean="0">
                <a:latin typeface="Didot" pitchFamily="28" charset="0"/>
              </a:rPr>
              <a:t>OSTÉOLOGIE </a:t>
            </a:r>
            <a:br>
              <a:rPr lang="fr-FR" sz="3200" b="1" smtClean="0">
                <a:latin typeface="Didot" pitchFamily="28" charset="0"/>
              </a:rPr>
            </a:br>
            <a:r>
              <a:rPr lang="fr-FR" sz="3200" b="1" smtClean="0">
                <a:latin typeface="Didot" pitchFamily="28" charset="0"/>
              </a:rPr>
              <a:t>R</a:t>
            </a:r>
            <a:r>
              <a:rPr lang="fr-FR" altLang="ja-JP" sz="3200" b="1" smtClean="0">
                <a:latin typeface="Didot" pitchFamily="28" charset="0"/>
              </a:rPr>
              <a:t>ÔLES DES OS</a:t>
            </a:r>
            <a:endParaRPr lang="fr-FR" smtClean="0">
              <a:latin typeface="Didot" pitchFamily="28" charset="0"/>
            </a:endParaRPr>
          </a:p>
        </p:txBody>
      </p:sp>
      <p:sp>
        <p:nvSpPr>
          <p:cNvPr id="15363" name="Rectangle 3"/>
          <p:cNvSpPr>
            <a:spLocks noGrp="1" noChangeArrowheads="1"/>
          </p:cNvSpPr>
          <p:nvPr>
            <p:ph type="body" idx="1"/>
          </p:nvPr>
        </p:nvSpPr>
        <p:spPr/>
        <p:txBody>
          <a:bodyPr/>
          <a:lstStyle/>
          <a:p>
            <a:pPr eaLnBrk="1" hangingPunct="1">
              <a:lnSpc>
                <a:spcPct val="90000"/>
              </a:lnSpc>
            </a:pPr>
            <a:r>
              <a:rPr lang="fr-FR" sz="2800" smtClean="0">
                <a:latin typeface="Didot" pitchFamily="28" charset="0"/>
              </a:rPr>
              <a:t>4 r</a:t>
            </a:r>
            <a:r>
              <a:rPr lang="fr-FR" altLang="ja-JP" sz="2800" smtClean="0">
                <a:latin typeface="Didot" pitchFamily="28" charset="0"/>
              </a:rPr>
              <a:t>ôles principaux</a:t>
            </a:r>
          </a:p>
          <a:p>
            <a:pPr eaLnBrk="1" hangingPunct="1">
              <a:lnSpc>
                <a:spcPct val="90000"/>
              </a:lnSpc>
            </a:pPr>
            <a:r>
              <a:rPr lang="fr-FR" altLang="ja-JP" sz="2800" smtClean="0">
                <a:latin typeface="Didot" pitchFamily="28" charset="0"/>
              </a:rPr>
              <a:t>1 : soutien des tissus mous et protection des viscères</a:t>
            </a:r>
          </a:p>
          <a:p>
            <a:pPr eaLnBrk="1" hangingPunct="1">
              <a:lnSpc>
                <a:spcPct val="90000"/>
              </a:lnSpc>
            </a:pPr>
            <a:r>
              <a:rPr lang="fr-FR" altLang="ja-JP" sz="2800" smtClean="0">
                <a:latin typeface="Didot" pitchFamily="28" charset="0"/>
              </a:rPr>
              <a:t>2 : posture et locomotion</a:t>
            </a:r>
          </a:p>
          <a:p>
            <a:pPr eaLnBrk="1" hangingPunct="1">
              <a:lnSpc>
                <a:spcPct val="90000"/>
              </a:lnSpc>
            </a:pPr>
            <a:r>
              <a:rPr lang="fr-FR" altLang="ja-JP" sz="2800" smtClean="0">
                <a:latin typeface="Didot" pitchFamily="28" charset="0"/>
              </a:rPr>
              <a:t>3 : élaboration des cellules du sang (moelle osseuse)</a:t>
            </a:r>
          </a:p>
          <a:p>
            <a:pPr eaLnBrk="1" hangingPunct="1">
              <a:lnSpc>
                <a:spcPct val="90000"/>
              </a:lnSpc>
            </a:pPr>
            <a:r>
              <a:rPr lang="fr-FR" altLang="ja-JP" sz="2800" smtClean="0">
                <a:latin typeface="Didot" pitchFamily="28" charset="0"/>
              </a:rPr>
              <a:t>4 : rôle biochimique (métabolisme et réserve du calcium, et des sels inorganiques comme hydroxyapatite)</a:t>
            </a:r>
            <a:endParaRPr lang="fr-FR" sz="2800" smtClean="0">
              <a:latin typeface="Didot" pitchFamily="28" charset="0"/>
            </a:endParaRPr>
          </a:p>
        </p:txBody>
      </p:sp>
    </p:spTree>
    <p:extLst>
      <p:ext uri="{BB962C8B-B14F-4D97-AF65-F5344CB8AC3E}">
        <p14:creationId xmlns:p14="http://schemas.microsoft.com/office/powerpoint/2010/main" val="2535943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06090"/>
          </a:xfrm>
        </p:spPr>
        <p:txBody>
          <a:bodyPr>
            <a:normAutofit fontScale="90000"/>
          </a:bodyPr>
          <a:lstStyle/>
          <a:p>
            <a:pPr eaLnBrk="1" hangingPunct="1"/>
            <a:r>
              <a:rPr lang="fr-FR" dirty="0" smtClean="0">
                <a:latin typeface="Didot" pitchFamily="28" charset="0"/>
              </a:rPr>
              <a:t>Composition </a:t>
            </a:r>
          </a:p>
        </p:txBody>
      </p:sp>
      <p:sp>
        <p:nvSpPr>
          <p:cNvPr id="3" name="Espace réservé du texte 2"/>
          <p:cNvSpPr>
            <a:spLocks noGrp="1"/>
          </p:cNvSpPr>
          <p:nvPr>
            <p:ph type="body" idx="1"/>
          </p:nvPr>
        </p:nvSpPr>
        <p:spPr>
          <a:xfrm>
            <a:off x="302739" y="1215232"/>
            <a:ext cx="4040188" cy="639762"/>
          </a:xfrm>
          <a:solidFill>
            <a:schemeClr val="accent5">
              <a:lumMod val="40000"/>
              <a:lumOff val="60000"/>
            </a:schemeClr>
          </a:solidFill>
        </p:spPr>
        <p:txBody>
          <a:bodyPr>
            <a:normAutofit fontScale="92500" lnSpcReduction="20000"/>
          </a:bodyPr>
          <a:lstStyle/>
          <a:p>
            <a:r>
              <a:rPr lang="fr-FR" dirty="0">
                <a:latin typeface="Didot" pitchFamily="28" charset="0"/>
              </a:rPr>
              <a:t>COMPOSITION CHIMIQUE DES OS</a:t>
            </a:r>
            <a:endParaRPr lang="fr-FR" dirty="0"/>
          </a:p>
        </p:txBody>
      </p:sp>
      <p:sp>
        <p:nvSpPr>
          <p:cNvPr id="16387" name="Rectangle 3"/>
          <p:cNvSpPr>
            <a:spLocks noGrp="1" noChangeArrowheads="1"/>
          </p:cNvSpPr>
          <p:nvPr>
            <p:ph sz="half" idx="2"/>
          </p:nvPr>
        </p:nvSpPr>
        <p:spPr>
          <a:xfrm>
            <a:off x="302739" y="2174875"/>
            <a:ext cx="3477173" cy="3951288"/>
          </a:xfrm>
        </p:spPr>
        <p:txBody>
          <a:bodyPr>
            <a:normAutofit fontScale="92500"/>
          </a:bodyPr>
          <a:lstStyle/>
          <a:p>
            <a:pPr eaLnBrk="1" hangingPunct="1"/>
            <a:r>
              <a:rPr lang="fr-FR" b="1" dirty="0" smtClean="0">
                <a:solidFill>
                  <a:srgbClr val="C00000"/>
                </a:solidFill>
                <a:latin typeface="Didot" pitchFamily="28" charset="0"/>
              </a:rPr>
              <a:t>Sels minéraux 65 à 70 %. </a:t>
            </a:r>
            <a:r>
              <a:rPr lang="fr-FR" dirty="0" smtClean="0">
                <a:latin typeface="Didot" pitchFamily="28" charset="0"/>
              </a:rPr>
              <a:t>Fluorures, carbonate de calcium, phosphate tricalcique, sulfates, chlorures</a:t>
            </a:r>
          </a:p>
          <a:p>
            <a:pPr eaLnBrk="1" hangingPunct="1"/>
            <a:endParaRPr lang="fr-FR" dirty="0" smtClean="0">
              <a:latin typeface="Didot" pitchFamily="28" charset="0"/>
            </a:endParaRPr>
          </a:p>
          <a:p>
            <a:pPr eaLnBrk="1" hangingPunct="1"/>
            <a:r>
              <a:rPr lang="fr-FR" b="1" dirty="0" smtClean="0">
                <a:solidFill>
                  <a:srgbClr val="C00000"/>
                </a:solidFill>
                <a:latin typeface="Didot" pitchFamily="28" charset="0"/>
              </a:rPr>
              <a:t>Substances organiques 30 à 35%. </a:t>
            </a:r>
            <a:r>
              <a:rPr lang="fr-FR" dirty="0" smtClean="0">
                <a:latin typeface="Didot" pitchFamily="28" charset="0"/>
              </a:rPr>
              <a:t>Collagène, élastine, composants du tissus adipeux (graisse)</a:t>
            </a:r>
          </a:p>
        </p:txBody>
      </p:sp>
      <p:sp>
        <p:nvSpPr>
          <p:cNvPr id="4" name="Espace réservé du texte 3"/>
          <p:cNvSpPr>
            <a:spLocks noGrp="1"/>
          </p:cNvSpPr>
          <p:nvPr>
            <p:ph type="body" sz="quarter" idx="3"/>
          </p:nvPr>
        </p:nvSpPr>
        <p:spPr>
          <a:xfrm>
            <a:off x="4932040" y="1529951"/>
            <a:ext cx="4041775" cy="639762"/>
          </a:xfrm>
          <a:solidFill>
            <a:schemeClr val="accent6">
              <a:lumMod val="40000"/>
              <a:lumOff val="60000"/>
            </a:schemeClr>
          </a:solidFill>
        </p:spPr>
        <p:txBody>
          <a:bodyPr>
            <a:normAutofit fontScale="92500" lnSpcReduction="20000"/>
          </a:bodyPr>
          <a:lstStyle/>
          <a:p>
            <a:r>
              <a:rPr lang="fr-FR" altLang="fr-FR" dirty="0">
                <a:latin typeface="Trebuchet MS" panose="020B0603020202020204" pitchFamily="34" charset="0"/>
              </a:rPr>
              <a:t>Comme tout tissu conjonctif contient </a:t>
            </a:r>
            <a:r>
              <a:rPr lang="fr-FR" altLang="fr-FR" dirty="0" smtClean="0">
                <a:latin typeface="Trebuchet MS" panose="020B0603020202020204" pitchFamily="34" charset="0"/>
              </a:rPr>
              <a:t>:</a:t>
            </a:r>
            <a:endParaRPr lang="fr-FR" altLang="fr-FR" dirty="0">
              <a:latin typeface="Trebuchet MS" panose="020B0603020202020204" pitchFamily="34" charset="0"/>
            </a:endParaRPr>
          </a:p>
        </p:txBody>
      </p:sp>
      <p:sp>
        <p:nvSpPr>
          <p:cNvPr id="8" name="Rectangle 3"/>
          <p:cNvSpPr>
            <a:spLocks noGrp="1" noChangeArrowheads="1"/>
          </p:cNvSpPr>
          <p:nvPr>
            <p:ph sz="quarter" idx="4"/>
          </p:nvPr>
        </p:nvSpPr>
        <p:spPr>
          <a:xfrm>
            <a:off x="4645025" y="2300442"/>
            <a:ext cx="4041775" cy="4368918"/>
          </a:xfrm>
        </p:spPr>
        <p:txBody>
          <a:bodyPr>
            <a:normAutofit fontScale="92500" lnSpcReduction="20000"/>
          </a:bodyPr>
          <a:lstStyle/>
          <a:p>
            <a:pPr marL="457200" lvl="1" indent="0" eaLnBrk="1" hangingPunct="1">
              <a:buNone/>
            </a:pPr>
            <a:r>
              <a:rPr lang="fr-FR" altLang="fr-FR" sz="2400" dirty="0" smtClean="0">
                <a:latin typeface="Didot"/>
              </a:rPr>
              <a:t>Une matrice extracellulaire abondante</a:t>
            </a:r>
          </a:p>
          <a:p>
            <a:pPr lvl="2" eaLnBrk="1" hangingPunct="1"/>
            <a:r>
              <a:rPr lang="fr-FR" altLang="fr-FR" sz="2000" dirty="0" smtClean="0">
                <a:latin typeface="Didot"/>
              </a:rPr>
              <a:t>25% H2O</a:t>
            </a:r>
          </a:p>
          <a:p>
            <a:pPr lvl="2" eaLnBrk="1" hangingPunct="1"/>
            <a:r>
              <a:rPr lang="fr-FR" altLang="fr-FR" sz="2000" dirty="0" smtClean="0">
                <a:latin typeface="Didot"/>
              </a:rPr>
              <a:t>25% de protéines (collagène)</a:t>
            </a:r>
          </a:p>
          <a:p>
            <a:pPr lvl="2" eaLnBrk="1" hangingPunct="1"/>
            <a:r>
              <a:rPr lang="fr-FR" altLang="fr-FR" sz="2000" dirty="0" smtClean="0">
                <a:latin typeface="Didot"/>
              </a:rPr>
              <a:t>50% de sels minéraux (cristaux de phosphate de calcium , Ca</a:t>
            </a:r>
            <a:r>
              <a:rPr lang="fr-FR" altLang="fr-FR" sz="2000" baseline="-25000" dirty="0" smtClean="0">
                <a:latin typeface="Didot"/>
              </a:rPr>
              <a:t>3</a:t>
            </a:r>
            <a:r>
              <a:rPr lang="fr-FR" altLang="fr-FR" sz="2000" dirty="0" smtClean="0">
                <a:latin typeface="Didot"/>
              </a:rPr>
              <a:t>(PO</a:t>
            </a:r>
            <a:r>
              <a:rPr lang="fr-FR" altLang="fr-FR" sz="2000" baseline="-25000" dirty="0" smtClean="0">
                <a:latin typeface="Didot"/>
              </a:rPr>
              <a:t>4</a:t>
            </a:r>
            <a:r>
              <a:rPr lang="fr-FR" altLang="fr-FR" sz="2000" dirty="0" smtClean="0">
                <a:latin typeface="Didot"/>
              </a:rPr>
              <a:t>)</a:t>
            </a:r>
            <a:r>
              <a:rPr lang="fr-FR" altLang="fr-FR" sz="2000" baseline="-25000" dirty="0" smtClean="0">
                <a:latin typeface="Didot"/>
              </a:rPr>
              <a:t>2</a:t>
            </a:r>
            <a:r>
              <a:rPr lang="fr-FR" altLang="fr-FR" sz="2000" dirty="0" smtClean="0">
                <a:latin typeface="Didot"/>
              </a:rPr>
              <a:t>, carbonate de calcium, CaCO</a:t>
            </a:r>
            <a:r>
              <a:rPr lang="fr-FR" altLang="fr-FR" sz="2000" baseline="-25000" dirty="0" smtClean="0">
                <a:latin typeface="Didot"/>
              </a:rPr>
              <a:t>3</a:t>
            </a:r>
            <a:r>
              <a:rPr lang="fr-FR" altLang="fr-FR" sz="2000" dirty="0" smtClean="0">
                <a:latin typeface="Didot"/>
              </a:rPr>
              <a:t>)</a:t>
            </a:r>
          </a:p>
          <a:p>
            <a:pPr marL="457200" lvl="1" indent="0" eaLnBrk="1" hangingPunct="1">
              <a:buNone/>
            </a:pPr>
            <a:r>
              <a:rPr lang="fr-FR" altLang="fr-FR" sz="2600" b="1" dirty="0" smtClean="0">
                <a:latin typeface="Didot"/>
              </a:rPr>
              <a:t>4 types cellulaires :</a:t>
            </a:r>
          </a:p>
          <a:p>
            <a:pPr lvl="2" eaLnBrk="1" hangingPunct="1"/>
            <a:r>
              <a:rPr lang="fr-FR" altLang="fr-FR" sz="2000" dirty="0" smtClean="0">
                <a:latin typeface="Didot"/>
              </a:rPr>
              <a:t>Cellules ostéogènes</a:t>
            </a:r>
          </a:p>
          <a:p>
            <a:pPr lvl="2" eaLnBrk="1" hangingPunct="1"/>
            <a:r>
              <a:rPr lang="fr-FR" altLang="fr-FR" sz="2000" dirty="0" smtClean="0">
                <a:latin typeface="Didot"/>
              </a:rPr>
              <a:t>Les ostéoblastes</a:t>
            </a:r>
          </a:p>
          <a:p>
            <a:pPr lvl="2" eaLnBrk="1" hangingPunct="1"/>
            <a:r>
              <a:rPr lang="fr-FR" altLang="fr-FR" sz="2000" dirty="0" smtClean="0">
                <a:latin typeface="Didot"/>
              </a:rPr>
              <a:t>Les </a:t>
            </a:r>
            <a:r>
              <a:rPr lang="fr-FR" altLang="fr-FR" sz="2000" dirty="0" err="1" smtClean="0">
                <a:latin typeface="Didot"/>
              </a:rPr>
              <a:t>ostéocystes</a:t>
            </a:r>
            <a:endParaRPr lang="fr-FR" altLang="fr-FR" sz="2000" dirty="0" smtClean="0">
              <a:latin typeface="Didot"/>
            </a:endParaRPr>
          </a:p>
          <a:p>
            <a:pPr lvl="2" eaLnBrk="1" hangingPunct="1"/>
            <a:r>
              <a:rPr lang="fr-FR" altLang="fr-FR" sz="2000" dirty="0" smtClean="0">
                <a:latin typeface="Didot"/>
              </a:rPr>
              <a:t>Les ostéoclastes</a:t>
            </a:r>
          </a:p>
        </p:txBody>
      </p:sp>
    </p:spTree>
    <p:extLst>
      <p:ext uri="{BB962C8B-B14F-4D97-AF65-F5344CB8AC3E}">
        <p14:creationId xmlns:p14="http://schemas.microsoft.com/office/powerpoint/2010/main" val="287949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457200" y="231775"/>
            <a:ext cx="7737475" cy="898526"/>
          </a:xfrm>
          <a:solidFill>
            <a:schemeClr val="accent6">
              <a:lumMod val="60000"/>
              <a:lumOff val="40000"/>
            </a:schemeClr>
          </a:solidFill>
        </p:spPr>
        <p:txBody>
          <a:bodyPr>
            <a:normAutofit/>
          </a:bodyPr>
          <a:lstStyle/>
          <a:p>
            <a:pPr eaLnBrk="1" hangingPunct="1"/>
            <a:r>
              <a:rPr lang="fr-FR" sz="2400" b="1" dirty="0" smtClean="0">
                <a:latin typeface="Didot" pitchFamily="28" charset="0"/>
              </a:rPr>
              <a:t>PROCESSUS FORMATION OS = </a:t>
            </a:r>
            <a:br>
              <a:rPr lang="fr-FR" sz="2400" b="1" dirty="0" smtClean="0">
                <a:latin typeface="Didot" pitchFamily="28" charset="0"/>
              </a:rPr>
            </a:br>
            <a:r>
              <a:rPr lang="fr-FR" sz="2400" b="1" dirty="0" smtClean="0">
                <a:latin typeface="Didot" pitchFamily="28" charset="0"/>
              </a:rPr>
              <a:t>ÉQUILIBRE FORMATION / RÉSORPTION</a:t>
            </a:r>
            <a:endParaRPr lang="fr-FR" sz="2400" dirty="0" smtClean="0">
              <a:latin typeface="Didot" pitchFamily="28" charset="0"/>
            </a:endParaRPr>
          </a:p>
        </p:txBody>
      </p:sp>
      <p:sp>
        <p:nvSpPr>
          <p:cNvPr id="11267" name="Text Box 1028"/>
          <p:cNvSpPr txBox="1">
            <a:spLocks noChangeArrowheads="1"/>
          </p:cNvSpPr>
          <p:nvPr/>
        </p:nvSpPr>
        <p:spPr bwMode="auto">
          <a:xfrm>
            <a:off x="179512" y="1816100"/>
            <a:ext cx="3952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dirty="0"/>
              <a:t>Formation osseuse</a:t>
            </a:r>
            <a:endParaRPr lang="fr-FR" dirty="0"/>
          </a:p>
          <a:p>
            <a:endParaRPr lang="fr-FR" dirty="0"/>
          </a:p>
          <a:p>
            <a:r>
              <a:rPr lang="fr-FR" dirty="0" smtClean="0"/>
              <a:t>Ostéoblastes= construction </a:t>
            </a:r>
            <a:endParaRPr lang="fr-FR" dirty="0"/>
          </a:p>
          <a:p>
            <a:endParaRPr lang="fr-FR" dirty="0"/>
          </a:p>
        </p:txBody>
      </p:sp>
      <p:sp>
        <p:nvSpPr>
          <p:cNvPr id="11268" name="Line 1029"/>
          <p:cNvSpPr>
            <a:spLocks noChangeShapeType="1"/>
          </p:cNvSpPr>
          <p:nvPr/>
        </p:nvSpPr>
        <p:spPr bwMode="auto">
          <a:xfrm>
            <a:off x="1752600" y="3048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269" name="Text Box 1030"/>
          <p:cNvSpPr txBox="1">
            <a:spLocks noChangeArrowheads="1"/>
          </p:cNvSpPr>
          <p:nvPr/>
        </p:nvSpPr>
        <p:spPr bwMode="auto">
          <a:xfrm>
            <a:off x="898525" y="3721100"/>
            <a:ext cx="2154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Tissu ostéo</a:t>
            </a:r>
            <a:r>
              <a:rPr lang="fr-FR" altLang="ja-JP"/>
              <a:t>ïde</a:t>
            </a:r>
            <a:endParaRPr lang="fr-FR"/>
          </a:p>
        </p:txBody>
      </p:sp>
      <p:sp>
        <p:nvSpPr>
          <p:cNvPr id="11270" name="Text Box 1031"/>
          <p:cNvSpPr txBox="1">
            <a:spLocks noChangeArrowheads="1"/>
          </p:cNvSpPr>
          <p:nvPr/>
        </p:nvSpPr>
        <p:spPr bwMode="auto">
          <a:xfrm>
            <a:off x="974725" y="4711700"/>
            <a:ext cx="189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Calcification</a:t>
            </a:r>
          </a:p>
        </p:txBody>
      </p:sp>
      <p:sp>
        <p:nvSpPr>
          <p:cNvPr id="11271" name="Text Box 1032"/>
          <p:cNvSpPr txBox="1">
            <a:spLocks noChangeArrowheads="1"/>
          </p:cNvSpPr>
          <p:nvPr/>
        </p:nvSpPr>
        <p:spPr bwMode="auto">
          <a:xfrm>
            <a:off x="1508125" y="5549900"/>
            <a:ext cx="241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OS DÉFINITIF</a:t>
            </a:r>
          </a:p>
        </p:txBody>
      </p:sp>
      <p:sp>
        <p:nvSpPr>
          <p:cNvPr id="11272" name="Text Box 1033"/>
          <p:cNvSpPr txBox="1">
            <a:spLocks noChangeArrowheads="1"/>
          </p:cNvSpPr>
          <p:nvPr/>
        </p:nvSpPr>
        <p:spPr bwMode="auto">
          <a:xfrm>
            <a:off x="5318125" y="1892300"/>
            <a:ext cx="287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Résorption osseuse</a:t>
            </a:r>
            <a:endParaRPr lang="fr-FR"/>
          </a:p>
        </p:txBody>
      </p:sp>
      <p:sp>
        <p:nvSpPr>
          <p:cNvPr id="11273" name="Text Box 1034"/>
          <p:cNvSpPr txBox="1">
            <a:spLocks noChangeArrowheads="1"/>
          </p:cNvSpPr>
          <p:nvPr/>
        </p:nvSpPr>
        <p:spPr bwMode="auto">
          <a:xfrm>
            <a:off x="5927725" y="2578100"/>
            <a:ext cx="188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Ostéoclastes</a:t>
            </a:r>
          </a:p>
        </p:txBody>
      </p:sp>
      <p:sp>
        <p:nvSpPr>
          <p:cNvPr id="11274" name="Text Box 1035"/>
          <p:cNvSpPr txBox="1">
            <a:spLocks noChangeArrowheads="1"/>
          </p:cNvSpPr>
          <p:nvPr/>
        </p:nvSpPr>
        <p:spPr bwMode="auto">
          <a:xfrm>
            <a:off x="5943600" y="37973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OS DÉFINITIF</a:t>
            </a:r>
          </a:p>
        </p:txBody>
      </p:sp>
      <p:sp>
        <p:nvSpPr>
          <p:cNvPr id="11275" name="Text Box 1036"/>
          <p:cNvSpPr txBox="1">
            <a:spLocks noChangeArrowheads="1"/>
          </p:cNvSpPr>
          <p:nvPr/>
        </p:nvSpPr>
        <p:spPr bwMode="auto">
          <a:xfrm>
            <a:off x="365125" y="31115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1</a:t>
            </a:r>
          </a:p>
        </p:txBody>
      </p:sp>
      <p:sp>
        <p:nvSpPr>
          <p:cNvPr id="11276" name="Text Box 1037"/>
          <p:cNvSpPr txBox="1">
            <a:spLocks noChangeArrowheads="1"/>
          </p:cNvSpPr>
          <p:nvPr/>
        </p:nvSpPr>
        <p:spPr bwMode="auto">
          <a:xfrm>
            <a:off x="457200" y="4711700"/>
            <a:ext cx="396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2</a:t>
            </a:r>
          </a:p>
          <a:p>
            <a:endParaRPr lang="fr-FR"/>
          </a:p>
        </p:txBody>
      </p:sp>
      <p:sp>
        <p:nvSpPr>
          <p:cNvPr id="11277" name="Text Box 1038"/>
          <p:cNvSpPr txBox="1">
            <a:spLocks noChangeArrowheads="1"/>
          </p:cNvSpPr>
          <p:nvPr/>
        </p:nvSpPr>
        <p:spPr bwMode="auto">
          <a:xfrm>
            <a:off x="7985125" y="31877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3</a:t>
            </a:r>
          </a:p>
        </p:txBody>
      </p:sp>
      <p:sp>
        <p:nvSpPr>
          <p:cNvPr id="11278" name="Text Box 1039"/>
          <p:cNvSpPr txBox="1">
            <a:spLocks noChangeArrowheads="1"/>
          </p:cNvSpPr>
          <p:nvPr/>
        </p:nvSpPr>
        <p:spPr bwMode="auto">
          <a:xfrm>
            <a:off x="5470525" y="5245100"/>
            <a:ext cx="3457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1 : Phosphatase alcaline</a:t>
            </a:r>
          </a:p>
          <a:p>
            <a:r>
              <a:rPr lang="fr-FR"/>
              <a:t>2 : Vitamine D</a:t>
            </a:r>
          </a:p>
          <a:p>
            <a:r>
              <a:rPr lang="fr-FR"/>
              <a:t>3 : Parathormone</a:t>
            </a:r>
          </a:p>
        </p:txBody>
      </p:sp>
      <p:sp>
        <p:nvSpPr>
          <p:cNvPr id="11279" name="Line 1040"/>
          <p:cNvSpPr>
            <a:spLocks noChangeShapeType="1"/>
          </p:cNvSpPr>
          <p:nvPr/>
        </p:nvSpPr>
        <p:spPr bwMode="auto">
          <a:xfrm>
            <a:off x="6477000" y="29718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280" name="Line 1041"/>
          <p:cNvSpPr>
            <a:spLocks noChangeShapeType="1"/>
          </p:cNvSpPr>
          <p:nvPr/>
        </p:nvSpPr>
        <p:spPr bwMode="auto">
          <a:xfrm flipV="1">
            <a:off x="3276600" y="4114800"/>
            <a:ext cx="26670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11281" name="Line 1042"/>
          <p:cNvSpPr>
            <a:spLocks noChangeShapeType="1"/>
          </p:cNvSpPr>
          <p:nvPr/>
        </p:nvSpPr>
        <p:spPr bwMode="auto">
          <a:xfrm>
            <a:off x="762000" y="3352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282" name="Line 1043"/>
          <p:cNvSpPr>
            <a:spLocks noChangeShapeType="1"/>
          </p:cNvSpPr>
          <p:nvPr/>
        </p:nvSpPr>
        <p:spPr bwMode="auto">
          <a:xfrm>
            <a:off x="762000" y="49530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283" name="Line 1044"/>
          <p:cNvSpPr>
            <a:spLocks noChangeShapeType="1"/>
          </p:cNvSpPr>
          <p:nvPr/>
        </p:nvSpPr>
        <p:spPr bwMode="auto">
          <a:xfrm flipH="1">
            <a:off x="7010400" y="3429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284" name="Line 1045"/>
          <p:cNvSpPr>
            <a:spLocks noChangeShapeType="1"/>
          </p:cNvSpPr>
          <p:nvPr/>
        </p:nvSpPr>
        <p:spPr bwMode="auto">
          <a:xfrm flipV="1">
            <a:off x="1828800" y="4343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11285" name="Line 1046"/>
          <p:cNvSpPr>
            <a:spLocks noChangeShapeType="1"/>
          </p:cNvSpPr>
          <p:nvPr/>
        </p:nvSpPr>
        <p:spPr bwMode="auto">
          <a:xfrm>
            <a:off x="1828800" y="5181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Tree>
    <p:extLst>
      <p:ext uri="{BB962C8B-B14F-4D97-AF65-F5344CB8AC3E}">
        <p14:creationId xmlns:p14="http://schemas.microsoft.com/office/powerpoint/2010/main" val="3113533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381000"/>
          </a:xfrm>
        </p:spPr>
        <p:txBody>
          <a:bodyPr>
            <a:normAutofit fontScale="90000"/>
          </a:bodyPr>
          <a:lstStyle/>
          <a:p>
            <a:pPr eaLnBrk="1" hangingPunct="1"/>
            <a:r>
              <a:rPr lang="fr-FR" sz="3200" b="1" smtClean="0">
                <a:latin typeface="Didot" pitchFamily="28" charset="0"/>
              </a:rPr>
              <a:t>CROISSANCE OSSEUSE</a:t>
            </a:r>
            <a:endParaRPr lang="fr-FR" smtClean="0">
              <a:latin typeface="Didot" pitchFamily="28" charset="0"/>
            </a:endParaRPr>
          </a:p>
        </p:txBody>
      </p:sp>
      <p:sp>
        <p:nvSpPr>
          <p:cNvPr id="19459" name="Rectangle 3"/>
          <p:cNvSpPr>
            <a:spLocks noGrp="1" noChangeArrowheads="1"/>
          </p:cNvSpPr>
          <p:nvPr>
            <p:ph type="body" sz="half" idx="1"/>
          </p:nvPr>
        </p:nvSpPr>
        <p:spPr>
          <a:xfrm>
            <a:off x="0" y="762000"/>
            <a:ext cx="4495800" cy="5334000"/>
          </a:xfrm>
        </p:spPr>
        <p:txBody>
          <a:bodyPr/>
          <a:lstStyle/>
          <a:p>
            <a:pPr eaLnBrk="1" hangingPunct="1">
              <a:lnSpc>
                <a:spcPct val="90000"/>
              </a:lnSpc>
            </a:pPr>
            <a:r>
              <a:rPr lang="fr-FR" sz="2800" smtClean="0">
                <a:latin typeface="Didot" pitchFamily="28" charset="0"/>
              </a:rPr>
              <a:t>En épaisseur : ostéoblastes en superficie</a:t>
            </a:r>
          </a:p>
          <a:p>
            <a:pPr eaLnBrk="1" hangingPunct="1">
              <a:lnSpc>
                <a:spcPct val="90000"/>
              </a:lnSpc>
            </a:pPr>
            <a:r>
              <a:rPr lang="fr-FR" sz="2800" smtClean="0">
                <a:latin typeface="Didot" pitchFamily="28" charset="0"/>
              </a:rPr>
              <a:t>En longueur : cartilage de croissance ou de conjugaison. Prolifération cellulaire niveau épiphyse</a:t>
            </a:r>
          </a:p>
          <a:p>
            <a:pPr eaLnBrk="1" hangingPunct="1">
              <a:lnSpc>
                <a:spcPct val="90000"/>
              </a:lnSpc>
            </a:pPr>
            <a:r>
              <a:rPr lang="fr-FR" sz="2800" smtClean="0">
                <a:latin typeface="Didot" pitchFamily="28" charset="0"/>
              </a:rPr>
              <a:t>Après la puberté arr</a:t>
            </a:r>
            <a:r>
              <a:rPr lang="fr-FR" altLang="ja-JP" sz="2800" smtClean="0">
                <a:latin typeface="Didot" pitchFamily="28" charset="0"/>
              </a:rPr>
              <a:t>êt de prolifération cellulaire et disparition du cartilage de conjugaison</a:t>
            </a:r>
            <a:endParaRPr lang="fr-FR" sz="2800" smtClean="0">
              <a:latin typeface="Didot" pitchFamily="28" charset="0"/>
            </a:endParaRPr>
          </a:p>
        </p:txBody>
      </p:sp>
      <p:pic>
        <p:nvPicPr>
          <p:cNvPr id="19460" name="Picture 7" descr="genou-ir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4114800"/>
            <a:ext cx="2667000" cy="2667000"/>
          </a:xfrm>
        </p:spPr>
      </p:pic>
      <p:pic>
        <p:nvPicPr>
          <p:cNvPr id="19461" name="Picture 8" descr="cartcroissI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4572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361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Espace réservé du numéro de diapositive 5"/>
          <p:cNvSpPr>
            <a:spLocks noGrp="1"/>
          </p:cNvSpPr>
          <p:nvPr>
            <p:ph type="sldNum" sz="quarter" idx="12"/>
          </p:nvPr>
        </p:nvSpPr>
        <p:spPr>
          <a:noFill/>
        </p:spPr>
        <p:txBody>
          <a:bodyPr/>
          <a:lstStyle>
            <a:lvl1pPr algn="r">
              <a:defRPr sz="1400">
                <a:solidFill>
                  <a:schemeClr val="tx1"/>
                </a:solidFill>
                <a:latin typeface="Arial" panose="020B0604020202020204" pitchFamily="34" charset="0"/>
              </a:defRPr>
            </a:lvl1pPr>
            <a:lvl2pPr marL="742950" indent="-285750" algn="r">
              <a:defRPr sz="1400">
                <a:solidFill>
                  <a:schemeClr val="tx1"/>
                </a:solidFill>
                <a:latin typeface="Arial" panose="020B0604020202020204" pitchFamily="34" charset="0"/>
              </a:defRPr>
            </a:lvl2pPr>
            <a:lvl3pPr marL="1143000" indent="-228600" algn="r">
              <a:defRPr sz="1400">
                <a:solidFill>
                  <a:schemeClr val="tx1"/>
                </a:solidFill>
                <a:latin typeface="Arial" panose="020B0604020202020204" pitchFamily="34" charset="0"/>
              </a:defRPr>
            </a:lvl3pPr>
            <a:lvl4pPr marL="1600200" indent="-228600" algn="r">
              <a:defRPr sz="1400">
                <a:solidFill>
                  <a:schemeClr val="tx1"/>
                </a:solidFill>
                <a:latin typeface="Arial" panose="020B0604020202020204" pitchFamily="34" charset="0"/>
              </a:defRPr>
            </a:lvl4pPr>
            <a:lvl5pPr marL="2057400" indent="-228600" algn="r">
              <a:defRPr sz="1400">
                <a:solidFill>
                  <a:schemeClr val="tx1"/>
                </a:solidFill>
                <a:latin typeface="Arial" panose="020B0604020202020204" pitchFamily="34" charset="0"/>
              </a:defRPr>
            </a:lvl5pPr>
            <a:lvl6pPr marL="2514600" indent="-228600" algn="r" eaLnBrk="0" fontAlgn="base" hangingPunct="0">
              <a:spcBef>
                <a:spcPct val="0"/>
              </a:spcBef>
              <a:spcAft>
                <a:spcPct val="0"/>
              </a:spcAft>
              <a:defRPr sz="1400">
                <a:solidFill>
                  <a:schemeClr val="tx1"/>
                </a:solidFill>
                <a:latin typeface="Arial" panose="020B0604020202020204" pitchFamily="34" charset="0"/>
              </a:defRPr>
            </a:lvl6pPr>
            <a:lvl7pPr marL="2971800" indent="-228600" algn="r" eaLnBrk="0" fontAlgn="base" hangingPunct="0">
              <a:spcBef>
                <a:spcPct val="0"/>
              </a:spcBef>
              <a:spcAft>
                <a:spcPct val="0"/>
              </a:spcAft>
              <a:defRPr sz="1400">
                <a:solidFill>
                  <a:schemeClr val="tx1"/>
                </a:solidFill>
                <a:latin typeface="Arial" panose="020B0604020202020204" pitchFamily="34" charset="0"/>
              </a:defRPr>
            </a:lvl7pPr>
            <a:lvl8pPr marL="3429000" indent="-228600" algn="r" eaLnBrk="0" fontAlgn="base" hangingPunct="0">
              <a:spcBef>
                <a:spcPct val="0"/>
              </a:spcBef>
              <a:spcAft>
                <a:spcPct val="0"/>
              </a:spcAft>
              <a:defRPr sz="1400">
                <a:solidFill>
                  <a:schemeClr val="tx1"/>
                </a:solidFill>
                <a:latin typeface="Arial" panose="020B0604020202020204" pitchFamily="34" charset="0"/>
              </a:defRPr>
            </a:lvl8pPr>
            <a:lvl9pPr marL="3886200" indent="-228600" algn="r" eaLnBrk="0" fontAlgn="base" hangingPunct="0">
              <a:spcBef>
                <a:spcPct val="0"/>
              </a:spcBef>
              <a:spcAft>
                <a:spcPct val="0"/>
              </a:spcAft>
              <a:defRPr sz="1400">
                <a:solidFill>
                  <a:schemeClr val="tx1"/>
                </a:solidFill>
                <a:latin typeface="Arial" panose="020B0604020202020204" pitchFamily="34" charset="0"/>
              </a:defRPr>
            </a:lvl9pPr>
          </a:lstStyle>
          <a:p>
            <a:fld id="{A8BAC2BF-A103-45EE-8F40-526F9147AE29}" type="slidenum">
              <a:rPr lang="fr-FR" altLang="fr-FR"/>
              <a:pPr/>
              <a:t>14</a:t>
            </a:fld>
            <a:endParaRPr lang="fr-FR" altLang="fr-FR"/>
          </a:p>
        </p:txBody>
      </p:sp>
      <p:sp>
        <p:nvSpPr>
          <p:cNvPr id="11267" name="Rectangle 2"/>
          <p:cNvSpPr>
            <a:spLocks noGrp="1" noChangeArrowheads="1"/>
          </p:cNvSpPr>
          <p:nvPr>
            <p:ph type="body" idx="1"/>
          </p:nvPr>
        </p:nvSpPr>
        <p:spPr>
          <a:xfrm>
            <a:off x="685800" y="1361108"/>
            <a:ext cx="7772400" cy="5105400"/>
          </a:xfrm>
        </p:spPr>
        <p:txBody>
          <a:bodyPr/>
          <a:lstStyle/>
          <a:p>
            <a:pPr lvl="4" eaLnBrk="1" hangingPunct="1">
              <a:buFontTx/>
              <a:buNone/>
            </a:pPr>
            <a:endParaRPr lang="fr-FR" altLang="fr-FR" sz="1800" dirty="0" smtClean="0">
              <a:latin typeface="Trebuchet MS" panose="020B0603020202020204" pitchFamily="34" charset="0"/>
            </a:endParaRPr>
          </a:p>
          <a:p>
            <a:pPr eaLnBrk="1" hangingPunct="1"/>
            <a:r>
              <a:rPr lang="fr-FR" altLang="fr-FR" sz="2800" dirty="0" smtClean="0">
                <a:latin typeface="Trebuchet MS" panose="020B0603020202020204" pitchFamily="34" charset="0"/>
              </a:rPr>
              <a:t>Clavicule = dernier os à cesser de croître</a:t>
            </a:r>
          </a:p>
          <a:p>
            <a:pPr eaLnBrk="1" hangingPunct="1"/>
            <a:endParaRPr lang="fr-FR" altLang="fr-FR" sz="2800" dirty="0" smtClean="0">
              <a:latin typeface="Trebuchet MS" panose="020B0603020202020204" pitchFamily="34" charset="0"/>
            </a:endParaRPr>
          </a:p>
          <a:p>
            <a:pPr eaLnBrk="1" hangingPunct="1"/>
            <a:r>
              <a:rPr lang="fr-FR" altLang="fr-FR" sz="2800" dirty="0" smtClean="0">
                <a:latin typeface="Trebuchet MS" panose="020B0603020202020204" pitchFamily="34" charset="0"/>
              </a:rPr>
              <a:t>Croissance en longueur des os cesse à 15/17 ans pour les </a:t>
            </a:r>
            <a:r>
              <a:rPr lang="fr-FR" altLang="fr-FR" sz="2800" dirty="0" smtClean="0">
                <a:latin typeface="Trebuchet MS" panose="020B0603020202020204" pitchFamily="34" charset="0"/>
                <a:sym typeface="Bookshelf Symbol 3" pitchFamily="18" charset="2"/>
              </a:rPr>
              <a:t>femmes et à 18/19 ans pour les hommes</a:t>
            </a:r>
            <a:endParaRPr lang="fr-FR" altLang="fr-FR" sz="2800" dirty="0" smtClean="0">
              <a:latin typeface="Trebuchet MS" panose="020B0603020202020204" pitchFamily="34" charset="0"/>
            </a:endParaRPr>
          </a:p>
          <a:p>
            <a:pPr eaLnBrk="1" hangingPunct="1"/>
            <a:endParaRPr lang="fr-FR" altLang="fr-FR" sz="2800" dirty="0" smtClean="0">
              <a:latin typeface="Trebuchet MS" panose="020B0603020202020204" pitchFamily="34" charset="0"/>
            </a:endParaRPr>
          </a:p>
          <a:p>
            <a:pPr eaLnBrk="1" hangingPunct="1"/>
            <a:r>
              <a:rPr lang="fr-FR" altLang="fr-FR" sz="2800" dirty="0" smtClean="0">
                <a:latin typeface="Trebuchet MS" panose="020B0603020202020204" pitchFamily="34" charset="0"/>
              </a:rPr>
              <a:t>Ossification terminée à 25 ans</a:t>
            </a:r>
          </a:p>
        </p:txBody>
      </p:sp>
      <p:sp>
        <p:nvSpPr>
          <p:cNvPr id="11268" name="Rectangle 5"/>
          <p:cNvSpPr>
            <a:spLocks noGrp="1" noChangeArrowheads="1"/>
          </p:cNvSpPr>
          <p:nvPr>
            <p:ph type="title"/>
          </p:nvPr>
        </p:nvSpPr>
        <p:spPr/>
        <p:txBody>
          <a:bodyPr>
            <a:normAutofit/>
          </a:bodyPr>
          <a:lstStyle/>
          <a:p>
            <a:pPr eaLnBrk="1" hangingPunct="1"/>
            <a:r>
              <a:rPr lang="fr-FR" altLang="fr-FR" sz="3600" dirty="0" smtClean="0">
                <a:solidFill>
                  <a:srgbClr val="C00000"/>
                </a:solidFill>
                <a:latin typeface="Didot"/>
              </a:rPr>
              <a:t>Croissance de l ’os</a:t>
            </a:r>
          </a:p>
        </p:txBody>
      </p:sp>
    </p:spTree>
    <p:extLst>
      <p:ext uri="{BB962C8B-B14F-4D97-AF65-F5344CB8AC3E}">
        <p14:creationId xmlns:p14="http://schemas.microsoft.com/office/powerpoint/2010/main" val="1110770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60648"/>
            <a:ext cx="7772400" cy="729952"/>
          </a:xfrm>
        </p:spPr>
        <p:txBody>
          <a:bodyPr>
            <a:normAutofit fontScale="90000"/>
          </a:bodyPr>
          <a:lstStyle/>
          <a:p>
            <a:pPr eaLnBrk="1" hangingPunct="1"/>
            <a:r>
              <a:rPr lang="fr-FR" sz="3200" b="1" dirty="0" smtClean="0">
                <a:latin typeface="Didot" pitchFamily="28" charset="0"/>
              </a:rPr>
              <a:t>FACTEURS pouvant influencer la  CROISSANCE OSSEUSE </a:t>
            </a:r>
            <a:endParaRPr lang="fr-FR" dirty="0" smtClean="0">
              <a:latin typeface="Didot" pitchFamily="28" charset="0"/>
            </a:endParaRPr>
          </a:p>
        </p:txBody>
      </p:sp>
      <p:sp>
        <p:nvSpPr>
          <p:cNvPr id="20483" name="Rectangle 3"/>
          <p:cNvSpPr>
            <a:spLocks noGrp="1" noChangeArrowheads="1"/>
          </p:cNvSpPr>
          <p:nvPr>
            <p:ph type="body" idx="1"/>
          </p:nvPr>
        </p:nvSpPr>
        <p:spPr>
          <a:xfrm>
            <a:off x="457200" y="1268760"/>
            <a:ext cx="8229600" cy="1296145"/>
          </a:xfrm>
        </p:spPr>
        <p:txBody>
          <a:bodyPr>
            <a:normAutofit/>
          </a:bodyPr>
          <a:lstStyle/>
          <a:p>
            <a:pPr eaLnBrk="1" hangingPunct="1">
              <a:lnSpc>
                <a:spcPct val="90000"/>
              </a:lnSpc>
            </a:pPr>
            <a:r>
              <a:rPr lang="fr-FR" sz="2800" b="1" dirty="0" smtClean="0">
                <a:solidFill>
                  <a:srgbClr val="C00000"/>
                </a:solidFill>
                <a:latin typeface="Didot" pitchFamily="28" charset="0"/>
              </a:rPr>
              <a:t>1. Facteurs génétiques </a:t>
            </a:r>
            <a:r>
              <a:rPr lang="fr-FR" sz="2800" dirty="0" smtClean="0">
                <a:latin typeface="Didot" pitchFamily="28" charset="0"/>
              </a:rPr>
              <a:t>:</a:t>
            </a:r>
            <a:r>
              <a:rPr lang="fr-FR" sz="2800" dirty="0" err="1" smtClean="0">
                <a:latin typeface="Didot" pitchFamily="28" charset="0"/>
              </a:rPr>
              <a:t>Exp</a:t>
            </a:r>
            <a:r>
              <a:rPr lang="fr-FR" sz="2800" dirty="0" smtClean="0">
                <a:latin typeface="Didot" pitchFamily="28" charset="0"/>
              </a:rPr>
              <a:t>:  achondroplasie ( nanisme) , ostéogenèse imparfaite ( maladies des os de verre ) </a:t>
            </a:r>
          </a:p>
        </p:txBody>
      </p:sp>
      <p:pic>
        <p:nvPicPr>
          <p:cNvPr id="1026" name="Picture 2" descr="Image result for achondroplasie"/>
          <p:cNvPicPr>
            <a:picLocks noChangeAspect="1" noChangeArrowheads="1"/>
          </p:cNvPicPr>
          <p:nvPr/>
        </p:nvPicPr>
        <p:blipFill rotWithShape="1">
          <a:blip r:embed="rId3">
            <a:extLst>
              <a:ext uri="{28A0092B-C50C-407E-A947-70E740481C1C}">
                <a14:useLocalDpi xmlns:a14="http://schemas.microsoft.com/office/drawing/2010/main" val="0"/>
              </a:ext>
            </a:extLst>
          </a:blip>
          <a:srcRect l="14436" t="19237" r="9965" b="9364"/>
          <a:stretch/>
        </p:blipFill>
        <p:spPr bwMode="auto">
          <a:xfrm>
            <a:off x="457200" y="3068960"/>
            <a:ext cx="376135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638" y="2599900"/>
            <a:ext cx="2755193" cy="2755193"/>
          </a:xfrm>
          <a:prstGeom prst="rect">
            <a:avLst/>
          </a:prstGeom>
        </p:spPr>
      </p:pic>
      <p:sp>
        <p:nvSpPr>
          <p:cNvPr id="3" name="Ellipse 2"/>
          <p:cNvSpPr/>
          <p:nvPr/>
        </p:nvSpPr>
        <p:spPr>
          <a:xfrm>
            <a:off x="6444208" y="3212976"/>
            <a:ext cx="64807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3554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381000"/>
          </a:xfrm>
        </p:spPr>
        <p:txBody>
          <a:bodyPr>
            <a:normAutofit fontScale="90000"/>
          </a:bodyPr>
          <a:lstStyle/>
          <a:p>
            <a:pPr eaLnBrk="1" hangingPunct="1"/>
            <a:r>
              <a:rPr lang="fr-FR" sz="3200" b="1" smtClean="0">
                <a:latin typeface="Didot" pitchFamily="28" charset="0"/>
              </a:rPr>
              <a:t>FACTEURS DE CROISSANCE</a:t>
            </a:r>
            <a:endParaRPr lang="fr-FR" smtClean="0">
              <a:latin typeface="Didot" pitchFamily="28" charset="0"/>
            </a:endParaRPr>
          </a:p>
        </p:txBody>
      </p:sp>
      <p:sp>
        <p:nvSpPr>
          <p:cNvPr id="20483" name="Rectangle 3"/>
          <p:cNvSpPr>
            <a:spLocks noGrp="1" noChangeArrowheads="1"/>
          </p:cNvSpPr>
          <p:nvPr>
            <p:ph type="body" idx="1"/>
          </p:nvPr>
        </p:nvSpPr>
        <p:spPr>
          <a:xfrm>
            <a:off x="457200" y="1600201"/>
            <a:ext cx="8229600" cy="1108720"/>
          </a:xfrm>
        </p:spPr>
        <p:txBody>
          <a:bodyPr/>
          <a:lstStyle/>
          <a:p>
            <a:pPr marL="0" indent="0" eaLnBrk="1" hangingPunct="1">
              <a:lnSpc>
                <a:spcPct val="90000"/>
              </a:lnSpc>
              <a:buNone/>
            </a:pPr>
            <a:r>
              <a:rPr lang="fr-FR" sz="2800" b="1" dirty="0" smtClean="0">
                <a:solidFill>
                  <a:srgbClr val="C00000"/>
                </a:solidFill>
                <a:latin typeface="Didot" pitchFamily="28" charset="0"/>
              </a:rPr>
              <a:t>2. Facteurs mécaniques </a:t>
            </a:r>
            <a:r>
              <a:rPr lang="fr-FR" sz="2800" dirty="0" smtClean="0">
                <a:latin typeface="Didot" pitchFamily="28" charset="0"/>
              </a:rPr>
              <a:t>: immobilisation, inactivité, ostéoporose</a:t>
            </a:r>
          </a:p>
        </p:txBody>
      </p:sp>
      <p:pic>
        <p:nvPicPr>
          <p:cNvPr id="4" name="Picture 1030" descr="osteopo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612" y="2679446"/>
            <a:ext cx="5622776"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05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381000"/>
          </a:xfrm>
        </p:spPr>
        <p:txBody>
          <a:bodyPr>
            <a:normAutofit fontScale="90000"/>
          </a:bodyPr>
          <a:lstStyle/>
          <a:p>
            <a:pPr eaLnBrk="1" hangingPunct="1"/>
            <a:r>
              <a:rPr lang="fr-FR" sz="3200" b="1" smtClean="0">
                <a:latin typeface="Didot" pitchFamily="28" charset="0"/>
              </a:rPr>
              <a:t>FACTEURS DE CROISSANCE</a:t>
            </a:r>
            <a:endParaRPr lang="fr-FR" smtClean="0">
              <a:latin typeface="Didot" pitchFamily="28" charset="0"/>
            </a:endParaRPr>
          </a:p>
        </p:txBody>
      </p:sp>
      <p:sp>
        <p:nvSpPr>
          <p:cNvPr id="20483" name="Rectangle 3"/>
          <p:cNvSpPr>
            <a:spLocks noGrp="1" noChangeArrowheads="1"/>
          </p:cNvSpPr>
          <p:nvPr>
            <p:ph type="body" idx="1"/>
          </p:nvPr>
        </p:nvSpPr>
        <p:spPr>
          <a:xfrm>
            <a:off x="457200" y="1600201"/>
            <a:ext cx="8229600" cy="1108720"/>
          </a:xfrm>
        </p:spPr>
        <p:txBody>
          <a:bodyPr/>
          <a:lstStyle/>
          <a:p>
            <a:pPr marL="0" indent="0" eaLnBrk="1" hangingPunct="1">
              <a:lnSpc>
                <a:spcPct val="90000"/>
              </a:lnSpc>
              <a:buNone/>
            </a:pPr>
            <a:r>
              <a:rPr lang="fr-FR" sz="2800" b="1" dirty="0" smtClean="0">
                <a:solidFill>
                  <a:srgbClr val="C00000"/>
                </a:solidFill>
                <a:latin typeface="Didot" pitchFamily="28" charset="0"/>
              </a:rPr>
              <a:t>3. Facteurs vasculaires </a:t>
            </a:r>
            <a:r>
              <a:rPr lang="fr-FR" sz="2800" dirty="0" smtClean="0">
                <a:latin typeface="Didot" pitchFamily="28" charset="0"/>
              </a:rPr>
              <a:t>: fracture du col, ostéonécrose</a:t>
            </a:r>
          </a:p>
        </p:txBody>
      </p:sp>
      <p:pic>
        <p:nvPicPr>
          <p:cNvPr id="4" name="Picture 1028" descr="fracture 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636912"/>
            <a:ext cx="3744416"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60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381000"/>
          </a:xfrm>
        </p:spPr>
        <p:txBody>
          <a:bodyPr>
            <a:normAutofit fontScale="90000"/>
          </a:bodyPr>
          <a:lstStyle/>
          <a:p>
            <a:pPr eaLnBrk="1" hangingPunct="1"/>
            <a:r>
              <a:rPr lang="fr-FR" sz="3200" b="1" smtClean="0">
                <a:latin typeface="Didot" pitchFamily="28" charset="0"/>
              </a:rPr>
              <a:t>FACTEURS DE CROISSANCE</a:t>
            </a:r>
            <a:endParaRPr lang="fr-FR" smtClean="0">
              <a:latin typeface="Didot" pitchFamily="28" charset="0"/>
            </a:endParaRPr>
          </a:p>
        </p:txBody>
      </p:sp>
      <p:sp>
        <p:nvSpPr>
          <p:cNvPr id="20483" name="Rectangle 3"/>
          <p:cNvSpPr>
            <a:spLocks noGrp="1" noChangeArrowheads="1"/>
          </p:cNvSpPr>
          <p:nvPr>
            <p:ph type="body" idx="1"/>
          </p:nvPr>
        </p:nvSpPr>
        <p:spPr>
          <a:xfrm>
            <a:off x="457200" y="1600200"/>
            <a:ext cx="3898776" cy="4205063"/>
          </a:xfrm>
        </p:spPr>
        <p:txBody>
          <a:bodyPr>
            <a:normAutofit/>
          </a:bodyPr>
          <a:lstStyle/>
          <a:p>
            <a:pPr marL="0" indent="0" eaLnBrk="1" hangingPunct="1">
              <a:lnSpc>
                <a:spcPct val="90000"/>
              </a:lnSpc>
              <a:buNone/>
            </a:pPr>
            <a:r>
              <a:rPr lang="fr-FR" sz="2800" b="1" dirty="0" smtClean="0">
                <a:solidFill>
                  <a:srgbClr val="C00000"/>
                </a:solidFill>
                <a:latin typeface="Didot" pitchFamily="28" charset="0"/>
              </a:rPr>
              <a:t>4. Facteurs métaboliques </a:t>
            </a:r>
            <a:r>
              <a:rPr lang="fr-FR" sz="2800" dirty="0" smtClean="0">
                <a:latin typeface="Didot" pitchFamily="28" charset="0"/>
              </a:rPr>
              <a:t>: vitamine D</a:t>
            </a:r>
          </a:p>
          <a:p>
            <a:pPr marL="0" indent="0" eaLnBrk="1" hangingPunct="1">
              <a:lnSpc>
                <a:spcPct val="90000"/>
              </a:lnSpc>
              <a:buNone/>
            </a:pPr>
            <a:r>
              <a:rPr lang="fr-FR" sz="2800" b="1" dirty="0" smtClean="0">
                <a:solidFill>
                  <a:srgbClr val="C00000"/>
                </a:solidFill>
                <a:latin typeface="Didot" pitchFamily="28" charset="0"/>
              </a:rPr>
              <a:t>Et Facteurs hormonaux </a:t>
            </a:r>
            <a:r>
              <a:rPr lang="fr-FR" sz="2800" dirty="0" smtClean="0">
                <a:latin typeface="Didot" pitchFamily="28" charset="0"/>
              </a:rPr>
              <a:t>: hormone de croissance, hyperparathyro</a:t>
            </a:r>
            <a:r>
              <a:rPr lang="fr-FR" altLang="ja-JP" sz="2800" dirty="0" smtClean="0">
                <a:latin typeface="Didot" pitchFamily="28" charset="0"/>
              </a:rPr>
              <a:t>ïdie, hypothyroïdie, ménopause</a:t>
            </a:r>
            <a:endParaRPr lang="fr-FR" sz="2800" dirty="0" smtClean="0">
              <a:latin typeface="Didot" pitchFamily="28" charset="0"/>
            </a:endParaRPr>
          </a:p>
        </p:txBody>
      </p:sp>
      <p:pic>
        <p:nvPicPr>
          <p:cNvPr id="4" name="Picture 1029" descr="rachitis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15437"/>
            <a:ext cx="2185988"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30"/>
          <p:cNvSpPr txBox="1">
            <a:spLocks noChangeArrowheads="1"/>
          </p:cNvSpPr>
          <p:nvPr/>
        </p:nvSpPr>
        <p:spPr bwMode="auto">
          <a:xfrm>
            <a:off x="1691680" y="6241956"/>
            <a:ext cx="6934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dirty="0"/>
              <a:t>			</a:t>
            </a:r>
            <a:r>
              <a:rPr lang="fr-FR" dirty="0" smtClean="0"/>
              <a:t>Rachitisme avitaminose </a:t>
            </a:r>
            <a:r>
              <a:rPr lang="fr-FR" dirty="0"/>
              <a:t>D</a:t>
            </a:r>
          </a:p>
        </p:txBody>
      </p:sp>
    </p:spTree>
    <p:extLst>
      <p:ext uri="{BB962C8B-B14F-4D97-AF65-F5344CB8AC3E}">
        <p14:creationId xmlns:p14="http://schemas.microsoft.com/office/powerpoint/2010/main" val="206114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Espace réservé du numéro de diapositive 5"/>
          <p:cNvSpPr>
            <a:spLocks noGrp="1"/>
          </p:cNvSpPr>
          <p:nvPr>
            <p:ph type="sldNum" sz="quarter" idx="12"/>
          </p:nvPr>
        </p:nvSpPr>
        <p:spPr/>
        <p:txBody>
          <a:bodyPr/>
          <a:lstStyle/>
          <a:p>
            <a:fld id="{249DEFB4-93C5-4FE1-917A-A936137008F5}" type="slidenum">
              <a:rPr lang="fr-FR"/>
              <a:pPr/>
              <a:t>19</a:t>
            </a:fld>
            <a:endParaRPr lang="fr-FR"/>
          </a:p>
        </p:txBody>
      </p:sp>
      <p:sp>
        <p:nvSpPr>
          <p:cNvPr id="35842" name="Rectangle 2"/>
          <p:cNvSpPr>
            <a:spLocks noGrp="1" noChangeArrowheads="1"/>
          </p:cNvSpPr>
          <p:nvPr>
            <p:ph type="body" idx="1"/>
          </p:nvPr>
        </p:nvSpPr>
        <p:spPr>
          <a:xfrm>
            <a:off x="228600" y="838200"/>
            <a:ext cx="7772400" cy="5257800"/>
          </a:xfrm>
        </p:spPr>
        <p:txBody>
          <a:bodyPr>
            <a:normAutofit/>
          </a:bodyPr>
          <a:lstStyle/>
          <a:p>
            <a:r>
              <a:rPr lang="fr-FR" sz="2800" dirty="0">
                <a:latin typeface="Trebuchet MS" panose="020B0603020202020204" pitchFamily="34" charset="0"/>
              </a:rPr>
              <a:t>Réparation d ’une </a:t>
            </a:r>
            <a:r>
              <a:rPr lang="fr-FR" sz="2800" dirty="0" smtClean="0">
                <a:latin typeface="Trebuchet MS" panose="020B0603020202020204" pitchFamily="34" charset="0"/>
              </a:rPr>
              <a:t>fracture</a:t>
            </a:r>
            <a:endParaRPr lang="fr-FR" sz="2800" dirty="0">
              <a:latin typeface="Trebuchet MS" panose="020B0603020202020204" pitchFamily="34" charset="0"/>
            </a:endParaRPr>
          </a:p>
          <a:p>
            <a:pPr marL="819150" lvl="1"/>
            <a:r>
              <a:rPr lang="fr-FR" sz="2400" dirty="0">
                <a:latin typeface="Trebuchet MS" panose="020B0603020202020204" pitchFamily="34" charset="0"/>
              </a:rPr>
              <a:t>A : formation d ’un hématome </a:t>
            </a:r>
          </a:p>
          <a:p>
            <a:pPr marL="819150" lvl="1">
              <a:buFontTx/>
              <a:buNone/>
            </a:pPr>
            <a:r>
              <a:rPr lang="fr-FR" sz="2400" dirty="0">
                <a:latin typeface="Trebuchet MS" panose="020B0603020202020204" pitchFamily="34" charset="0"/>
              </a:rPr>
              <a:t>(6 à 8 heures après la facture)</a:t>
            </a:r>
          </a:p>
          <a:p>
            <a:pPr marL="819150" lvl="1">
              <a:buFontTx/>
              <a:buNone/>
            </a:pPr>
            <a:endParaRPr lang="fr-FR" sz="2400" dirty="0">
              <a:latin typeface="Trebuchet MS" panose="020B0603020202020204" pitchFamily="34" charset="0"/>
            </a:endParaRPr>
          </a:p>
          <a:p>
            <a:pPr marL="819150" lvl="1"/>
            <a:r>
              <a:rPr lang="fr-FR" sz="2400" dirty="0">
                <a:latin typeface="Trebuchet MS" panose="020B0603020202020204" pitchFamily="34" charset="0"/>
              </a:rPr>
              <a:t>B : formation d ’un cal </a:t>
            </a:r>
            <a:r>
              <a:rPr lang="fr-FR" sz="2400" dirty="0" err="1">
                <a:latin typeface="Trebuchet MS" panose="020B0603020202020204" pitchFamily="34" charset="0"/>
              </a:rPr>
              <a:t>fibro</a:t>
            </a:r>
            <a:r>
              <a:rPr lang="fr-FR" sz="2400" dirty="0">
                <a:latin typeface="Trebuchet MS" panose="020B0603020202020204" pitchFamily="34" charset="0"/>
              </a:rPr>
              <a:t>-</a:t>
            </a:r>
          </a:p>
          <a:p>
            <a:pPr marL="819150" lvl="1">
              <a:buFontTx/>
              <a:buNone/>
            </a:pPr>
            <a:r>
              <a:rPr lang="fr-FR" sz="2400" dirty="0">
                <a:latin typeface="Trebuchet MS" panose="020B0603020202020204" pitchFamily="34" charset="0"/>
              </a:rPr>
              <a:t>cartilagineux (3 semaines)</a:t>
            </a:r>
          </a:p>
          <a:p>
            <a:pPr marL="819150" lvl="1">
              <a:buFontTx/>
              <a:buNone/>
            </a:pPr>
            <a:endParaRPr lang="fr-FR" sz="2400" dirty="0">
              <a:latin typeface="Trebuchet MS" panose="020B0603020202020204" pitchFamily="34" charset="0"/>
            </a:endParaRPr>
          </a:p>
          <a:p>
            <a:pPr marL="819150" lvl="1"/>
            <a:r>
              <a:rPr lang="fr-FR" sz="2400" dirty="0">
                <a:latin typeface="Trebuchet MS" panose="020B0603020202020204" pitchFamily="34" charset="0"/>
              </a:rPr>
              <a:t>C : formation d ’un cal osseux</a:t>
            </a:r>
            <a:br>
              <a:rPr lang="fr-FR" sz="2400" dirty="0">
                <a:latin typeface="Trebuchet MS" panose="020B0603020202020204" pitchFamily="34" charset="0"/>
              </a:rPr>
            </a:br>
            <a:r>
              <a:rPr lang="fr-FR" sz="2400" dirty="0">
                <a:latin typeface="Trebuchet MS" panose="020B0603020202020204" pitchFamily="34" charset="0"/>
              </a:rPr>
              <a:t>(3 ou 4 mois)</a:t>
            </a:r>
          </a:p>
          <a:p>
            <a:pPr marL="819150" lvl="1">
              <a:buFontTx/>
              <a:buNone/>
            </a:pPr>
            <a:endParaRPr lang="fr-FR" sz="2400" dirty="0">
              <a:latin typeface="Trebuchet MS" panose="020B0603020202020204" pitchFamily="34" charset="0"/>
            </a:endParaRPr>
          </a:p>
          <a:p>
            <a:pPr marL="819150" lvl="1"/>
            <a:r>
              <a:rPr lang="fr-FR" sz="2400" dirty="0">
                <a:latin typeface="Trebuchet MS" panose="020B0603020202020204" pitchFamily="34" charset="0"/>
              </a:rPr>
              <a:t>D : Remaniement</a:t>
            </a:r>
          </a:p>
          <a:p>
            <a:pPr marL="819150" lvl="1">
              <a:buFontTx/>
              <a:buNone/>
            </a:pPr>
            <a:endParaRPr lang="fr-FR" sz="2400" dirty="0">
              <a:latin typeface="Trebuchet MS" panose="020B0603020202020204" pitchFamily="34" charset="0"/>
            </a:endParaRPr>
          </a:p>
        </p:txBody>
      </p:sp>
      <p:grpSp>
        <p:nvGrpSpPr>
          <p:cNvPr id="35865" name="Group 25"/>
          <p:cNvGrpSpPr>
            <a:grpSpLocks/>
          </p:cNvGrpSpPr>
          <p:nvPr/>
        </p:nvGrpSpPr>
        <p:grpSpPr bwMode="auto">
          <a:xfrm>
            <a:off x="4932363" y="1341438"/>
            <a:ext cx="4211637" cy="5073650"/>
            <a:chOff x="3107" y="845"/>
            <a:chExt cx="2653" cy="3196"/>
          </a:xfrm>
        </p:grpSpPr>
        <p:pic>
          <p:nvPicPr>
            <p:cNvPr id="35844" name="Picture 4" descr="consolid_frac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133"/>
              <a:ext cx="1200" cy="72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5" descr="consolid_frac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 y="1859"/>
              <a:ext cx="1200" cy="72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consolid_frac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 y="2584"/>
              <a:ext cx="1200" cy="72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consolid_frac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3311"/>
              <a:ext cx="1200" cy="720"/>
            </a:xfrm>
            <a:prstGeom prst="rect">
              <a:avLst/>
            </a:prstGeom>
            <a:noFill/>
            <a:extLst>
              <a:ext uri="{909E8E84-426E-40DD-AFC4-6F175D3DCCD1}">
                <a14:hiddenFill xmlns:a14="http://schemas.microsoft.com/office/drawing/2010/main">
                  <a:solidFill>
                    <a:srgbClr val="FFFFFF"/>
                  </a:solidFill>
                </a14:hiddenFill>
              </a:ext>
            </a:extLst>
          </p:spPr>
        </p:pic>
        <p:sp>
          <p:nvSpPr>
            <p:cNvPr id="35848" name="Text Box 8"/>
            <p:cNvSpPr txBox="1">
              <a:spLocks noChangeArrowheads="1"/>
            </p:cNvSpPr>
            <p:nvPr/>
          </p:nvSpPr>
          <p:spPr bwMode="auto">
            <a:xfrm>
              <a:off x="5376" y="127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latin typeface="Trebuchet MS" panose="020B0603020202020204" pitchFamily="34" charset="0"/>
                </a:rPr>
                <a:t>A</a:t>
              </a:r>
            </a:p>
          </p:txBody>
        </p:sp>
        <p:sp>
          <p:nvSpPr>
            <p:cNvPr id="35849" name="Text Box 9"/>
            <p:cNvSpPr txBox="1">
              <a:spLocks noChangeArrowheads="1"/>
            </p:cNvSpPr>
            <p:nvPr/>
          </p:nvSpPr>
          <p:spPr bwMode="auto">
            <a:xfrm>
              <a:off x="5376" y="2099"/>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latin typeface="Trebuchet MS" panose="020B0603020202020204" pitchFamily="34" charset="0"/>
                </a:rPr>
                <a:t>B</a:t>
              </a:r>
            </a:p>
          </p:txBody>
        </p:sp>
        <p:sp>
          <p:nvSpPr>
            <p:cNvPr id="35850" name="Text Box 10"/>
            <p:cNvSpPr txBox="1">
              <a:spLocks noChangeArrowheads="1"/>
            </p:cNvSpPr>
            <p:nvPr/>
          </p:nvSpPr>
          <p:spPr bwMode="auto">
            <a:xfrm>
              <a:off x="5424" y="282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latin typeface="Trebuchet MS" panose="020B0603020202020204" pitchFamily="34" charset="0"/>
                </a:rPr>
                <a:t>C</a:t>
              </a:r>
            </a:p>
          </p:txBody>
        </p:sp>
        <p:sp>
          <p:nvSpPr>
            <p:cNvPr id="35851" name="Text Box 11"/>
            <p:cNvSpPr txBox="1">
              <a:spLocks noChangeArrowheads="1"/>
            </p:cNvSpPr>
            <p:nvPr/>
          </p:nvSpPr>
          <p:spPr bwMode="auto">
            <a:xfrm>
              <a:off x="5376" y="355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800" b="1">
                  <a:latin typeface="Trebuchet MS" panose="020B0603020202020204" pitchFamily="34" charset="0"/>
                </a:rPr>
                <a:t>D</a:t>
              </a:r>
            </a:p>
          </p:txBody>
        </p:sp>
        <p:sp>
          <p:nvSpPr>
            <p:cNvPr id="35852" name="Line 12"/>
            <p:cNvSpPr>
              <a:spLocks noChangeShapeType="1"/>
            </p:cNvSpPr>
            <p:nvPr/>
          </p:nvSpPr>
          <p:spPr bwMode="auto">
            <a:xfrm flipH="1" flipV="1">
              <a:off x="4224" y="1037"/>
              <a:ext cx="144" cy="2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3" name="Line 13"/>
            <p:cNvSpPr>
              <a:spLocks noChangeShapeType="1"/>
            </p:cNvSpPr>
            <p:nvPr/>
          </p:nvSpPr>
          <p:spPr bwMode="auto">
            <a:xfrm flipH="1">
              <a:off x="4656" y="1037"/>
              <a:ext cx="48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4" name="Line 14"/>
            <p:cNvSpPr>
              <a:spLocks noChangeShapeType="1"/>
            </p:cNvSpPr>
            <p:nvPr/>
          </p:nvSpPr>
          <p:spPr bwMode="auto">
            <a:xfrm flipV="1">
              <a:off x="3878" y="2232"/>
              <a:ext cx="778" cy="2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5" name="Line 15"/>
            <p:cNvSpPr>
              <a:spLocks noChangeShapeType="1"/>
            </p:cNvSpPr>
            <p:nvPr/>
          </p:nvSpPr>
          <p:spPr bwMode="auto">
            <a:xfrm>
              <a:off x="3787" y="2614"/>
              <a:ext cx="581" cy="3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6" name="Line 16"/>
            <p:cNvSpPr>
              <a:spLocks noChangeShapeType="1"/>
            </p:cNvSpPr>
            <p:nvPr/>
          </p:nvSpPr>
          <p:spPr bwMode="auto">
            <a:xfrm flipH="1">
              <a:off x="4704" y="2536"/>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7" name="Line 17"/>
            <p:cNvSpPr>
              <a:spLocks noChangeShapeType="1"/>
            </p:cNvSpPr>
            <p:nvPr/>
          </p:nvSpPr>
          <p:spPr bwMode="auto">
            <a:xfrm flipV="1">
              <a:off x="3792" y="3839"/>
              <a:ext cx="81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858" name="Text Box 18"/>
            <p:cNvSpPr txBox="1">
              <a:spLocks noChangeArrowheads="1"/>
            </p:cNvSpPr>
            <p:nvPr/>
          </p:nvSpPr>
          <p:spPr bwMode="auto">
            <a:xfrm>
              <a:off x="3552" y="845"/>
              <a:ext cx="864"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solidFill>
                    <a:srgbClr val="FF3300"/>
                  </a:solidFill>
                  <a:latin typeface="Trebuchet MS" panose="020B0603020202020204" pitchFamily="34" charset="0"/>
                </a:rPr>
                <a:t>Vx sanguins </a:t>
              </a:r>
            </a:p>
            <a:p>
              <a:pPr algn="l">
                <a:spcBef>
                  <a:spcPct val="50000"/>
                </a:spcBef>
              </a:pPr>
              <a:r>
                <a:rPr lang="fr-FR" sz="1000">
                  <a:solidFill>
                    <a:srgbClr val="FF3300"/>
                  </a:solidFill>
                  <a:latin typeface="Trebuchet MS" panose="020B0603020202020204" pitchFamily="34" charset="0"/>
                </a:rPr>
                <a:t>endommagés</a:t>
              </a:r>
            </a:p>
          </p:txBody>
        </p:sp>
        <p:sp>
          <p:nvSpPr>
            <p:cNvPr id="35859" name="Text Box 19"/>
            <p:cNvSpPr txBox="1">
              <a:spLocks noChangeArrowheads="1"/>
            </p:cNvSpPr>
            <p:nvPr/>
          </p:nvSpPr>
          <p:spPr bwMode="auto">
            <a:xfrm>
              <a:off x="4896" y="893"/>
              <a:ext cx="86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solidFill>
                    <a:srgbClr val="FF3300"/>
                  </a:solidFill>
                  <a:latin typeface="Trebuchet MS" panose="020B0603020202020204" pitchFamily="34" charset="0"/>
                </a:rPr>
                <a:t>Hématome</a:t>
              </a:r>
            </a:p>
          </p:txBody>
        </p:sp>
        <p:sp>
          <p:nvSpPr>
            <p:cNvPr id="35860" name="Text Box 20"/>
            <p:cNvSpPr txBox="1">
              <a:spLocks noChangeArrowheads="1"/>
            </p:cNvSpPr>
            <p:nvPr/>
          </p:nvSpPr>
          <p:spPr bwMode="auto">
            <a:xfrm>
              <a:off x="3339" y="2432"/>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solidFill>
                    <a:srgbClr val="FF3300"/>
                  </a:solidFill>
                  <a:latin typeface="Trebuchet MS" panose="020B0603020202020204" pitchFamily="34" charset="0"/>
                </a:rPr>
                <a:t>Nouveaux vx sanguins</a:t>
              </a:r>
            </a:p>
          </p:txBody>
        </p:sp>
        <p:sp>
          <p:nvSpPr>
            <p:cNvPr id="35861" name="Text Box 21"/>
            <p:cNvSpPr txBox="1">
              <a:spLocks noChangeArrowheads="1"/>
            </p:cNvSpPr>
            <p:nvPr/>
          </p:nvSpPr>
          <p:spPr bwMode="auto">
            <a:xfrm>
              <a:off x="5012" y="2414"/>
              <a:ext cx="49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solidFill>
                    <a:srgbClr val="FF3300"/>
                  </a:solidFill>
                  <a:latin typeface="Trebuchet MS" panose="020B0603020202020204" pitchFamily="34" charset="0"/>
                </a:rPr>
                <a:t>Cal osseux</a:t>
              </a:r>
            </a:p>
          </p:txBody>
        </p:sp>
        <p:sp>
          <p:nvSpPr>
            <p:cNvPr id="35862" name="Text Box 22"/>
            <p:cNvSpPr txBox="1">
              <a:spLocks noChangeArrowheads="1"/>
            </p:cNvSpPr>
            <p:nvPr/>
          </p:nvSpPr>
          <p:spPr bwMode="auto">
            <a:xfrm>
              <a:off x="3107" y="3887"/>
              <a:ext cx="6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sz="1000">
                  <a:solidFill>
                    <a:srgbClr val="FF3300"/>
                  </a:solidFill>
                  <a:latin typeface="Trebuchet MS" panose="020B0603020202020204" pitchFamily="34" charset="0"/>
                </a:rPr>
                <a:t>Fracture guérie</a:t>
              </a:r>
              <a:endParaRPr lang="fr-FR" sz="1000">
                <a:latin typeface="Trebuchet MS" panose="020B0603020202020204" pitchFamily="34" charset="0"/>
              </a:endParaRPr>
            </a:p>
          </p:txBody>
        </p:sp>
      </p:grpSp>
      <p:sp>
        <p:nvSpPr>
          <p:cNvPr id="35864" name="Rectangle 24"/>
          <p:cNvSpPr>
            <a:spLocks noGrp="1" noChangeArrowheads="1"/>
          </p:cNvSpPr>
          <p:nvPr>
            <p:ph type="title"/>
          </p:nvPr>
        </p:nvSpPr>
        <p:spPr>
          <a:xfrm>
            <a:off x="457200" y="53976"/>
            <a:ext cx="8229600" cy="1143000"/>
          </a:xfrm>
        </p:spPr>
        <p:txBody>
          <a:bodyPr/>
          <a:lstStyle/>
          <a:p>
            <a:r>
              <a:rPr lang="fr-FR" sz="3200" dirty="0">
                <a:solidFill>
                  <a:srgbClr val="FF3300"/>
                </a:solidFill>
                <a:latin typeface="Trebuchet MS" panose="020B0603020202020204" pitchFamily="34" charset="0"/>
              </a:rPr>
              <a:t>Fracture et réparation de l ’os</a:t>
            </a:r>
          </a:p>
        </p:txBody>
      </p:sp>
    </p:spTree>
    <p:extLst>
      <p:ext uri="{BB962C8B-B14F-4D97-AF65-F5344CB8AC3E}">
        <p14:creationId xmlns:p14="http://schemas.microsoft.com/office/powerpoint/2010/main" val="441637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endParaRPr lang="fr-FR" dirty="0"/>
          </a:p>
        </p:txBody>
      </p:sp>
      <p:sp>
        <p:nvSpPr>
          <p:cNvPr id="3" name="Espace réservé du contenu 2"/>
          <p:cNvSpPr>
            <a:spLocks noGrp="1"/>
          </p:cNvSpPr>
          <p:nvPr>
            <p:ph idx="1"/>
          </p:nvPr>
        </p:nvSpPr>
        <p:spPr>
          <a:xfrm>
            <a:off x="323528" y="1556792"/>
            <a:ext cx="8229600" cy="4525963"/>
          </a:xfrm>
        </p:spPr>
        <p:txBody>
          <a:bodyPr/>
          <a:lstStyle/>
          <a:p>
            <a:r>
              <a:rPr lang="fr-FR" dirty="0" smtClean="0"/>
              <a:t>Ce TD comporte 2 chapitres : </a:t>
            </a:r>
          </a:p>
          <a:p>
            <a:r>
              <a:rPr lang="fr-FR" dirty="0" smtClean="0"/>
              <a:t>Chapitre 1 : rappel anatomique et récapitulatif des affections de l’appareil locomoteur </a:t>
            </a:r>
          </a:p>
          <a:p>
            <a:r>
              <a:rPr lang="fr-FR" dirty="0" smtClean="0"/>
              <a:t>Chapitre 2 : principes généraux en médecine physique et réadaptation  et rôle dans ces affections . </a:t>
            </a:r>
          </a:p>
          <a:p>
            <a:endParaRPr lang="fr-FR" dirty="0"/>
          </a:p>
        </p:txBody>
      </p:sp>
    </p:spTree>
    <p:extLst>
      <p:ext uri="{BB962C8B-B14F-4D97-AF65-F5344CB8AC3E}">
        <p14:creationId xmlns:p14="http://schemas.microsoft.com/office/powerpoint/2010/main" val="70562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609600"/>
            <a:ext cx="5562600" cy="76200"/>
          </a:xfrm>
        </p:spPr>
        <p:txBody>
          <a:bodyPr>
            <a:normAutofit fontScale="90000"/>
          </a:bodyPr>
          <a:lstStyle/>
          <a:p>
            <a:pPr eaLnBrk="1" hangingPunct="1"/>
            <a:r>
              <a:rPr lang="fr-FR" sz="3200" b="1" smtClean="0">
                <a:latin typeface="Didot" pitchFamily="28" charset="0"/>
              </a:rPr>
              <a:t>LE RACHIS</a:t>
            </a:r>
            <a:endParaRPr lang="fr-FR" smtClean="0">
              <a:latin typeface="Didot" pitchFamily="28" charset="0"/>
            </a:endParaRPr>
          </a:p>
        </p:txBody>
      </p:sp>
      <p:sp>
        <p:nvSpPr>
          <p:cNvPr id="24579" name="Rectangle 3"/>
          <p:cNvSpPr>
            <a:spLocks noGrp="1" noChangeArrowheads="1"/>
          </p:cNvSpPr>
          <p:nvPr>
            <p:ph type="body" idx="1"/>
          </p:nvPr>
        </p:nvSpPr>
        <p:spPr>
          <a:xfrm>
            <a:off x="533400" y="1143000"/>
            <a:ext cx="4343400" cy="4114800"/>
          </a:xfrm>
        </p:spPr>
        <p:txBody>
          <a:bodyPr>
            <a:normAutofit fontScale="92500" lnSpcReduction="20000"/>
          </a:bodyPr>
          <a:lstStyle/>
          <a:p>
            <a:pPr eaLnBrk="1" hangingPunct="1">
              <a:lnSpc>
                <a:spcPct val="90000"/>
              </a:lnSpc>
            </a:pPr>
            <a:r>
              <a:rPr lang="fr-FR" sz="2000" smtClean="0">
                <a:latin typeface="Didot" pitchFamily="28" charset="0"/>
              </a:rPr>
              <a:t>Composé de vertèbres</a:t>
            </a:r>
          </a:p>
          <a:p>
            <a:pPr eaLnBrk="1" hangingPunct="1">
              <a:lnSpc>
                <a:spcPct val="90000"/>
              </a:lnSpc>
            </a:pPr>
            <a:endParaRPr lang="fr-FR" sz="2000" smtClean="0">
              <a:latin typeface="Didot" pitchFamily="28" charset="0"/>
            </a:endParaRPr>
          </a:p>
          <a:p>
            <a:pPr eaLnBrk="1" hangingPunct="1">
              <a:lnSpc>
                <a:spcPct val="90000"/>
              </a:lnSpc>
            </a:pPr>
            <a:r>
              <a:rPr lang="fr-FR" sz="2000" smtClean="0">
                <a:latin typeface="Didot" pitchFamily="28" charset="0"/>
              </a:rPr>
              <a:t>7 cervicales</a:t>
            </a:r>
          </a:p>
          <a:p>
            <a:pPr eaLnBrk="1" hangingPunct="1">
              <a:lnSpc>
                <a:spcPct val="90000"/>
              </a:lnSpc>
            </a:pPr>
            <a:endParaRPr lang="fr-FR" sz="2000" smtClean="0">
              <a:latin typeface="Didot" pitchFamily="28" charset="0"/>
            </a:endParaRPr>
          </a:p>
          <a:p>
            <a:pPr eaLnBrk="1" hangingPunct="1">
              <a:lnSpc>
                <a:spcPct val="90000"/>
              </a:lnSpc>
            </a:pPr>
            <a:r>
              <a:rPr lang="fr-FR" sz="2000" smtClean="0">
                <a:latin typeface="Didot" pitchFamily="28" charset="0"/>
              </a:rPr>
              <a:t>12 thoraciques</a:t>
            </a:r>
          </a:p>
          <a:p>
            <a:pPr eaLnBrk="1" hangingPunct="1">
              <a:lnSpc>
                <a:spcPct val="90000"/>
              </a:lnSpc>
            </a:pPr>
            <a:endParaRPr lang="fr-FR" sz="2000" smtClean="0">
              <a:latin typeface="Didot" pitchFamily="28" charset="0"/>
            </a:endParaRPr>
          </a:p>
          <a:p>
            <a:pPr eaLnBrk="1" hangingPunct="1">
              <a:lnSpc>
                <a:spcPct val="90000"/>
              </a:lnSpc>
            </a:pPr>
            <a:r>
              <a:rPr lang="fr-FR" sz="2000" smtClean="0">
                <a:latin typeface="Didot" pitchFamily="28" charset="0"/>
              </a:rPr>
              <a:t>5 lombaires</a:t>
            </a:r>
          </a:p>
          <a:p>
            <a:pPr eaLnBrk="1" hangingPunct="1">
              <a:lnSpc>
                <a:spcPct val="90000"/>
              </a:lnSpc>
            </a:pPr>
            <a:endParaRPr lang="fr-FR" sz="2000" smtClean="0">
              <a:latin typeface="Didot" pitchFamily="28" charset="0"/>
            </a:endParaRPr>
          </a:p>
          <a:p>
            <a:pPr eaLnBrk="1" hangingPunct="1">
              <a:lnSpc>
                <a:spcPct val="90000"/>
              </a:lnSpc>
            </a:pPr>
            <a:r>
              <a:rPr lang="fr-FR" sz="2000" smtClean="0">
                <a:latin typeface="Didot" pitchFamily="28" charset="0"/>
              </a:rPr>
              <a:t>5 sacrées fusionnées</a:t>
            </a:r>
          </a:p>
          <a:p>
            <a:pPr eaLnBrk="1" hangingPunct="1">
              <a:lnSpc>
                <a:spcPct val="90000"/>
              </a:lnSpc>
            </a:pPr>
            <a:endParaRPr lang="fr-FR" sz="2000" smtClean="0">
              <a:latin typeface="Didot" pitchFamily="28" charset="0"/>
            </a:endParaRPr>
          </a:p>
          <a:p>
            <a:pPr eaLnBrk="1" hangingPunct="1">
              <a:lnSpc>
                <a:spcPct val="90000"/>
              </a:lnSpc>
            </a:pPr>
            <a:r>
              <a:rPr lang="fr-FR" sz="2000" smtClean="0">
                <a:latin typeface="Didot" pitchFamily="28" charset="0"/>
              </a:rPr>
              <a:t>5 coccygiennes fusionnées</a:t>
            </a:r>
          </a:p>
          <a:p>
            <a:pPr eaLnBrk="1" hangingPunct="1">
              <a:lnSpc>
                <a:spcPct val="90000"/>
              </a:lnSpc>
            </a:pPr>
            <a:endParaRPr lang="fr-FR" sz="2000" smtClean="0">
              <a:latin typeface="Didot" pitchFamily="28" charset="0"/>
            </a:endParaRPr>
          </a:p>
          <a:p>
            <a:pPr eaLnBrk="1" hangingPunct="1">
              <a:lnSpc>
                <a:spcPct val="90000"/>
              </a:lnSpc>
            </a:pPr>
            <a:endParaRPr lang="fr-FR" sz="2000" smtClean="0">
              <a:latin typeface="Didot" pitchFamily="28" charset="0"/>
            </a:endParaRPr>
          </a:p>
          <a:p>
            <a:pPr eaLnBrk="1" hangingPunct="1">
              <a:lnSpc>
                <a:spcPct val="90000"/>
              </a:lnSpc>
            </a:pPr>
            <a:r>
              <a:rPr lang="fr-FR" sz="2000" smtClean="0">
                <a:latin typeface="Didot" pitchFamily="28" charset="0"/>
              </a:rPr>
              <a:t>Variations possibles niveau lombosacré</a:t>
            </a:r>
          </a:p>
        </p:txBody>
      </p:sp>
      <p:pic>
        <p:nvPicPr>
          <p:cNvPr id="24580" name="Picture 4" descr="rachis"/>
          <p:cNvPicPr>
            <a:picLocks noChangeAspect="1" noChangeArrowheads="1"/>
          </p:cNvPicPr>
          <p:nvPr/>
        </p:nvPicPr>
        <p:blipFill>
          <a:blip r:embed="rId3">
            <a:extLst>
              <a:ext uri="{28A0092B-C50C-407E-A947-70E740481C1C}">
                <a14:useLocalDpi xmlns:a14="http://schemas.microsoft.com/office/drawing/2010/main" val="0"/>
              </a:ext>
            </a:extLst>
          </a:blip>
          <a:srcRect l="39021" t="10001" r="42094" b="4355"/>
          <a:stretch>
            <a:fillRect/>
          </a:stretch>
        </p:blipFill>
        <p:spPr bwMode="auto">
          <a:xfrm>
            <a:off x="6400800" y="381000"/>
            <a:ext cx="13811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Line 5"/>
          <p:cNvSpPr>
            <a:spLocks noChangeShapeType="1"/>
          </p:cNvSpPr>
          <p:nvPr/>
        </p:nvSpPr>
        <p:spPr bwMode="auto">
          <a:xfrm flipV="1">
            <a:off x="2267744" y="914400"/>
            <a:ext cx="4818856" cy="858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4582" name="Line 6"/>
          <p:cNvSpPr>
            <a:spLocks noChangeShapeType="1"/>
          </p:cNvSpPr>
          <p:nvPr/>
        </p:nvSpPr>
        <p:spPr bwMode="auto">
          <a:xfrm flipV="1">
            <a:off x="2593074" y="2286000"/>
            <a:ext cx="4264925" cy="508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4583" name="Line 7"/>
          <p:cNvSpPr>
            <a:spLocks noChangeShapeType="1"/>
          </p:cNvSpPr>
          <p:nvPr/>
        </p:nvSpPr>
        <p:spPr bwMode="auto">
          <a:xfrm>
            <a:off x="2088285" y="2790114"/>
            <a:ext cx="4882877" cy="200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4584" name="Line 8"/>
          <p:cNvSpPr>
            <a:spLocks noChangeShapeType="1"/>
          </p:cNvSpPr>
          <p:nvPr/>
        </p:nvSpPr>
        <p:spPr bwMode="auto">
          <a:xfrm>
            <a:off x="3343275" y="3933056"/>
            <a:ext cx="3627888" cy="21248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24585" name="Line 9"/>
          <p:cNvSpPr>
            <a:spLocks noChangeShapeType="1"/>
          </p:cNvSpPr>
          <p:nvPr/>
        </p:nvSpPr>
        <p:spPr bwMode="auto">
          <a:xfrm>
            <a:off x="3779912" y="4797152"/>
            <a:ext cx="3343651" cy="9178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Tree>
    <p:extLst>
      <p:ext uri="{BB962C8B-B14F-4D97-AF65-F5344CB8AC3E}">
        <p14:creationId xmlns:p14="http://schemas.microsoft.com/office/powerpoint/2010/main" val="539017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609600"/>
            <a:ext cx="7772400" cy="457200"/>
          </a:xfrm>
        </p:spPr>
        <p:txBody>
          <a:bodyPr>
            <a:normAutofit fontScale="90000"/>
          </a:bodyPr>
          <a:lstStyle/>
          <a:p>
            <a:pPr eaLnBrk="1" hangingPunct="1"/>
            <a:r>
              <a:rPr lang="fr-FR" sz="3200" b="1" smtClean="0">
                <a:latin typeface="Didot" pitchFamily="28" charset="0"/>
              </a:rPr>
              <a:t>LE RACHIS </a:t>
            </a:r>
            <a:endParaRPr lang="fr-FR" smtClean="0">
              <a:latin typeface="Didot" pitchFamily="28" charset="0"/>
            </a:endParaRPr>
          </a:p>
        </p:txBody>
      </p:sp>
      <p:sp>
        <p:nvSpPr>
          <p:cNvPr id="25603" name="Rectangle 3"/>
          <p:cNvSpPr>
            <a:spLocks noGrp="1" noChangeArrowheads="1"/>
          </p:cNvSpPr>
          <p:nvPr>
            <p:ph type="body" idx="1"/>
          </p:nvPr>
        </p:nvSpPr>
        <p:spPr>
          <a:xfrm>
            <a:off x="304800" y="1295400"/>
            <a:ext cx="6477000" cy="4800600"/>
          </a:xfrm>
        </p:spPr>
        <p:txBody>
          <a:bodyPr/>
          <a:lstStyle/>
          <a:p>
            <a:pPr eaLnBrk="1" hangingPunct="1"/>
            <a:r>
              <a:rPr lang="fr-FR" sz="2400" smtClean="0">
                <a:latin typeface="Didot" pitchFamily="28" charset="0"/>
              </a:rPr>
              <a:t>Courbures physiologiques</a:t>
            </a:r>
          </a:p>
          <a:p>
            <a:pPr eaLnBrk="1" hangingPunct="1"/>
            <a:endParaRPr lang="fr-FR" sz="2400" smtClean="0">
              <a:latin typeface="Didot" pitchFamily="28" charset="0"/>
            </a:endParaRPr>
          </a:p>
          <a:p>
            <a:pPr eaLnBrk="1" hangingPunct="1"/>
            <a:r>
              <a:rPr lang="fr-FR" sz="2400" smtClean="0">
                <a:latin typeface="Didot" pitchFamily="28" charset="0"/>
              </a:rPr>
              <a:t>thoracique = concavité antérieure </a:t>
            </a:r>
            <a:r>
              <a:rPr lang="fr-FR" sz="2400" b="1" smtClean="0">
                <a:latin typeface="Didot" pitchFamily="28" charset="0"/>
              </a:rPr>
              <a:t>cyphose</a:t>
            </a:r>
          </a:p>
          <a:p>
            <a:pPr eaLnBrk="1" hangingPunct="1"/>
            <a:endParaRPr lang="fr-FR" sz="2400" smtClean="0">
              <a:latin typeface="Didot" pitchFamily="28" charset="0"/>
            </a:endParaRPr>
          </a:p>
          <a:p>
            <a:pPr eaLnBrk="1" hangingPunct="1"/>
            <a:r>
              <a:rPr lang="fr-FR" sz="2400" smtClean="0">
                <a:latin typeface="Didot" pitchFamily="28" charset="0"/>
              </a:rPr>
              <a:t>lombaire = convexité antérieure </a:t>
            </a:r>
            <a:r>
              <a:rPr lang="fr-FR" sz="2400" b="1" smtClean="0">
                <a:latin typeface="Didot" pitchFamily="28" charset="0"/>
              </a:rPr>
              <a:t>lordose</a:t>
            </a:r>
            <a:endParaRPr lang="fr-FR" sz="2400" smtClean="0">
              <a:latin typeface="Didot" pitchFamily="28" charset="0"/>
            </a:endParaRPr>
          </a:p>
          <a:p>
            <a:pPr eaLnBrk="1" hangingPunct="1"/>
            <a:endParaRPr lang="fr-FR" sz="2400" smtClean="0">
              <a:latin typeface="Didot" pitchFamily="28" charset="0"/>
            </a:endParaRPr>
          </a:p>
          <a:p>
            <a:pPr eaLnBrk="1" hangingPunct="1"/>
            <a:r>
              <a:rPr lang="fr-FR" sz="2400" smtClean="0">
                <a:latin typeface="Didot" pitchFamily="28" charset="0"/>
              </a:rPr>
              <a:t>Sacro-cocygienne = concavité antérieure</a:t>
            </a:r>
          </a:p>
        </p:txBody>
      </p:sp>
      <p:pic>
        <p:nvPicPr>
          <p:cNvPr id="25604" name="Picture 4" descr="rachis"/>
          <p:cNvPicPr>
            <a:picLocks noChangeAspect="1" noChangeArrowheads="1"/>
          </p:cNvPicPr>
          <p:nvPr/>
        </p:nvPicPr>
        <p:blipFill>
          <a:blip r:embed="rId3">
            <a:extLst>
              <a:ext uri="{28A0092B-C50C-407E-A947-70E740481C1C}">
                <a14:useLocalDpi xmlns:a14="http://schemas.microsoft.com/office/drawing/2010/main" val="0"/>
              </a:ext>
            </a:extLst>
          </a:blip>
          <a:srcRect l="40881" t="6976" r="42285" b="4651"/>
          <a:stretch>
            <a:fillRect/>
          </a:stretch>
        </p:blipFill>
        <p:spPr bwMode="auto">
          <a:xfrm>
            <a:off x="7086600" y="304800"/>
            <a:ext cx="11223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31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sz="3200" b="1" dirty="0" smtClean="0">
                <a:latin typeface="Didot" pitchFamily="28" charset="0"/>
              </a:rPr>
              <a:t>Os particuliers : LA </a:t>
            </a:r>
            <a:r>
              <a:rPr lang="fr-FR" sz="3200" b="1" dirty="0" smtClean="0">
                <a:latin typeface="Didot" pitchFamily="28" charset="0"/>
              </a:rPr>
              <a:t>VERTÈBRE</a:t>
            </a:r>
            <a:endParaRPr lang="fr-FR" dirty="0" smtClean="0">
              <a:latin typeface="Didot" pitchFamily="28" charset="0"/>
            </a:endParaRPr>
          </a:p>
        </p:txBody>
      </p:sp>
      <p:sp>
        <p:nvSpPr>
          <p:cNvPr id="26627" name="Rectangle 3"/>
          <p:cNvSpPr>
            <a:spLocks noGrp="1" noChangeArrowheads="1"/>
          </p:cNvSpPr>
          <p:nvPr>
            <p:ph type="body" idx="1"/>
          </p:nvPr>
        </p:nvSpPr>
        <p:spPr/>
        <p:txBody>
          <a:bodyPr/>
          <a:lstStyle/>
          <a:p>
            <a:pPr eaLnBrk="1" hangingPunct="1">
              <a:buFontTx/>
              <a:buNone/>
            </a:pPr>
            <a:r>
              <a:rPr lang="fr-FR" sz="2800" smtClean="0">
                <a:latin typeface="Didot" pitchFamily="28" charset="0"/>
              </a:rPr>
              <a:t>Quel que soit le niveau, correspond à l’union de différentes structures qui sont les points d’ossification embryonnaires et fœtales</a:t>
            </a:r>
          </a:p>
          <a:p>
            <a:pPr eaLnBrk="1" hangingPunct="1">
              <a:buFontTx/>
              <a:buChar char="-"/>
            </a:pPr>
            <a:r>
              <a:rPr lang="fr-FR" sz="2800" smtClean="0">
                <a:latin typeface="Didot" pitchFamily="28" charset="0"/>
              </a:rPr>
              <a:t>le corps</a:t>
            </a:r>
          </a:p>
          <a:p>
            <a:pPr eaLnBrk="1" hangingPunct="1">
              <a:buFontTx/>
              <a:buChar char="-"/>
            </a:pPr>
            <a:r>
              <a:rPr lang="fr-FR" sz="2800" smtClean="0">
                <a:latin typeface="Didot" pitchFamily="28" charset="0"/>
              </a:rPr>
              <a:t>Les pédicules</a:t>
            </a:r>
          </a:p>
          <a:p>
            <a:pPr eaLnBrk="1" hangingPunct="1">
              <a:buFontTx/>
              <a:buChar char="-"/>
            </a:pPr>
            <a:r>
              <a:rPr lang="fr-FR" sz="2800" smtClean="0">
                <a:latin typeface="Didot" pitchFamily="28" charset="0"/>
              </a:rPr>
              <a:t>Les lames</a:t>
            </a:r>
          </a:p>
          <a:p>
            <a:pPr eaLnBrk="1" hangingPunct="1">
              <a:buFontTx/>
              <a:buChar char="-"/>
            </a:pPr>
            <a:r>
              <a:rPr lang="fr-FR" sz="2800" smtClean="0">
                <a:latin typeface="Didot" pitchFamily="28" charset="0"/>
              </a:rPr>
              <a:t>Les processus articulaires, transverses, épineux</a:t>
            </a:r>
          </a:p>
        </p:txBody>
      </p:sp>
    </p:spTree>
    <p:extLst>
      <p:ext uri="{BB962C8B-B14F-4D97-AF65-F5344CB8AC3E}">
        <p14:creationId xmlns:p14="http://schemas.microsoft.com/office/powerpoint/2010/main" val="2416730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990600"/>
          </a:xfrm>
        </p:spPr>
        <p:txBody>
          <a:bodyPr/>
          <a:lstStyle/>
          <a:p>
            <a:pPr eaLnBrk="1" hangingPunct="1"/>
            <a:r>
              <a:rPr lang="fr-FR" sz="3200" b="1" smtClean="0">
                <a:latin typeface="Didot" pitchFamily="28" charset="0"/>
              </a:rPr>
              <a:t>LA VERTÈBRE</a:t>
            </a:r>
            <a:endParaRPr lang="fr-FR" smtClean="0">
              <a:latin typeface="Didot" pitchFamily="28" charset="0"/>
            </a:endParaRPr>
          </a:p>
        </p:txBody>
      </p:sp>
      <p:pic>
        <p:nvPicPr>
          <p:cNvPr id="27651" name="Picture 6" descr="p_vertebre_thoracique_T6_vue_superieure_ezg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066800"/>
            <a:ext cx="6448425" cy="5335588"/>
          </a:xfrm>
        </p:spPr>
      </p:pic>
    </p:spTree>
    <p:extLst>
      <p:ext uri="{BB962C8B-B14F-4D97-AF65-F5344CB8AC3E}">
        <p14:creationId xmlns:p14="http://schemas.microsoft.com/office/powerpoint/2010/main" val="313849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685800"/>
          </a:xfrm>
        </p:spPr>
        <p:txBody>
          <a:bodyPr/>
          <a:lstStyle/>
          <a:p>
            <a:pPr eaLnBrk="1" hangingPunct="1"/>
            <a:r>
              <a:rPr lang="fr-FR" sz="3200" b="1" smtClean="0">
                <a:latin typeface="Didot" pitchFamily="28" charset="0"/>
              </a:rPr>
              <a:t>MEMBRES INFÉRIEURS</a:t>
            </a:r>
          </a:p>
        </p:txBody>
      </p:sp>
      <p:pic>
        <p:nvPicPr>
          <p:cNvPr id="33795" name="Picture 3" descr="73_Squelette_du_membre_big_2"/>
          <p:cNvPicPr>
            <a:picLocks noChangeAspect="1" noChangeArrowheads="1"/>
          </p:cNvPicPr>
          <p:nvPr/>
        </p:nvPicPr>
        <p:blipFill>
          <a:blip r:embed="rId3">
            <a:extLst>
              <a:ext uri="{28A0092B-C50C-407E-A947-70E740481C1C}">
                <a14:useLocalDpi xmlns:a14="http://schemas.microsoft.com/office/drawing/2010/main" val="0"/>
              </a:ext>
            </a:extLst>
          </a:blip>
          <a:srcRect l="24504" r="26204"/>
          <a:stretch>
            <a:fillRect/>
          </a:stretch>
        </p:blipFill>
        <p:spPr bwMode="auto">
          <a:xfrm>
            <a:off x="838200" y="1066800"/>
            <a:ext cx="22098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5089525" y="1739900"/>
            <a:ext cx="353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La ceinture pelvienne</a:t>
            </a:r>
          </a:p>
          <a:p>
            <a:r>
              <a:rPr lang="fr-FR"/>
              <a:t>Le squelette de la cuisse</a:t>
            </a:r>
          </a:p>
          <a:p>
            <a:r>
              <a:rPr lang="fr-FR"/>
              <a:t>La patelle = rotule</a:t>
            </a:r>
          </a:p>
          <a:p>
            <a:r>
              <a:rPr lang="fr-FR"/>
              <a:t>Le squelette de la jambe</a:t>
            </a:r>
          </a:p>
          <a:p>
            <a:r>
              <a:rPr lang="fr-FR"/>
              <a:t>Le squelette du pied</a:t>
            </a:r>
          </a:p>
        </p:txBody>
      </p:sp>
    </p:spTree>
    <p:extLst>
      <p:ext uri="{BB962C8B-B14F-4D97-AF65-F5344CB8AC3E}">
        <p14:creationId xmlns:p14="http://schemas.microsoft.com/office/powerpoint/2010/main" val="356050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533400"/>
          </a:xfrm>
        </p:spPr>
        <p:txBody>
          <a:bodyPr>
            <a:normAutofit fontScale="90000"/>
          </a:bodyPr>
          <a:lstStyle/>
          <a:p>
            <a:pPr eaLnBrk="1" hangingPunct="1"/>
            <a:r>
              <a:rPr lang="fr-FR" sz="3200" b="1" smtClean="0">
                <a:latin typeface="Didot" pitchFamily="28" charset="0"/>
              </a:rPr>
              <a:t>LA CEINTURE PELVIENNE</a:t>
            </a:r>
            <a:endParaRPr lang="fr-FR" sz="3200" smtClean="0">
              <a:latin typeface="Didot" pitchFamily="28" charset="0"/>
            </a:endParaRPr>
          </a:p>
        </p:txBody>
      </p:sp>
      <p:pic>
        <p:nvPicPr>
          <p:cNvPr id="34819" name="Picture 3" descr="os cox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53975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Line 5"/>
          <p:cNvSpPr>
            <a:spLocks noChangeShapeType="1"/>
          </p:cNvSpPr>
          <p:nvPr/>
        </p:nvSpPr>
        <p:spPr bwMode="auto">
          <a:xfrm flipH="1">
            <a:off x="4267200" y="31242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4821" name="Line 6"/>
          <p:cNvSpPr>
            <a:spLocks noChangeShapeType="1"/>
          </p:cNvSpPr>
          <p:nvPr/>
        </p:nvSpPr>
        <p:spPr bwMode="auto">
          <a:xfrm flipH="1" flipV="1">
            <a:off x="3886200" y="4343400"/>
            <a:ext cx="1676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4822" name="Line 7"/>
          <p:cNvSpPr>
            <a:spLocks noChangeShapeType="1"/>
          </p:cNvSpPr>
          <p:nvPr/>
        </p:nvSpPr>
        <p:spPr bwMode="auto">
          <a:xfrm flipH="1">
            <a:off x="3733800" y="38100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4823" name="Line 8"/>
          <p:cNvSpPr>
            <a:spLocks noChangeShapeType="1"/>
          </p:cNvSpPr>
          <p:nvPr/>
        </p:nvSpPr>
        <p:spPr bwMode="auto">
          <a:xfrm flipV="1">
            <a:off x="3200400" y="43434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4824" name="Line 9"/>
          <p:cNvSpPr>
            <a:spLocks noChangeShapeType="1"/>
          </p:cNvSpPr>
          <p:nvPr/>
        </p:nvSpPr>
        <p:spPr bwMode="auto">
          <a:xfrm flipV="1">
            <a:off x="1143000" y="3886200"/>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4825" name="Text Box 10"/>
          <p:cNvSpPr txBox="1">
            <a:spLocks noChangeArrowheads="1"/>
          </p:cNvSpPr>
          <p:nvPr/>
        </p:nvSpPr>
        <p:spPr bwMode="auto">
          <a:xfrm>
            <a:off x="5546725" y="2882900"/>
            <a:ext cx="12112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Ilion</a:t>
            </a:r>
          </a:p>
          <a:p>
            <a:endParaRPr lang="fr-FR"/>
          </a:p>
          <a:p>
            <a:r>
              <a:rPr lang="fr-FR"/>
              <a:t>Pubis</a:t>
            </a:r>
          </a:p>
          <a:p>
            <a:endParaRPr lang="fr-FR"/>
          </a:p>
          <a:p>
            <a:r>
              <a:rPr lang="fr-FR"/>
              <a:t>Ischion</a:t>
            </a:r>
          </a:p>
        </p:txBody>
      </p:sp>
      <p:sp>
        <p:nvSpPr>
          <p:cNvPr id="34826" name="Text Box 11"/>
          <p:cNvSpPr txBox="1">
            <a:spLocks noChangeArrowheads="1"/>
          </p:cNvSpPr>
          <p:nvPr/>
        </p:nvSpPr>
        <p:spPr bwMode="auto">
          <a:xfrm>
            <a:off x="2574925" y="5473700"/>
            <a:ext cx="167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Symphyse </a:t>
            </a:r>
          </a:p>
        </p:txBody>
      </p:sp>
      <p:sp>
        <p:nvSpPr>
          <p:cNvPr id="34827" name="Text Box 12"/>
          <p:cNvSpPr txBox="1">
            <a:spLocks noChangeArrowheads="1"/>
          </p:cNvSpPr>
          <p:nvPr/>
        </p:nvSpPr>
        <p:spPr bwMode="auto">
          <a:xfrm>
            <a:off x="212725" y="43307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cotyle</a:t>
            </a:r>
          </a:p>
        </p:txBody>
      </p:sp>
      <p:sp>
        <p:nvSpPr>
          <p:cNvPr id="34828" name="Line 13"/>
          <p:cNvSpPr>
            <a:spLocks noChangeShapeType="1"/>
          </p:cNvSpPr>
          <p:nvPr/>
        </p:nvSpPr>
        <p:spPr bwMode="auto">
          <a:xfrm flipH="1">
            <a:off x="3962400" y="2590800"/>
            <a:ext cx="2362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4829" name="Text Box 14"/>
          <p:cNvSpPr txBox="1">
            <a:spLocks noChangeArrowheads="1"/>
          </p:cNvSpPr>
          <p:nvPr/>
        </p:nvSpPr>
        <p:spPr bwMode="auto">
          <a:xfrm>
            <a:off x="6308725" y="2349500"/>
            <a:ext cx="253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Art. sacro iliaque</a:t>
            </a:r>
          </a:p>
        </p:txBody>
      </p:sp>
      <p:sp>
        <p:nvSpPr>
          <p:cNvPr id="34830" name="Text Box 15"/>
          <p:cNvSpPr txBox="1">
            <a:spLocks noChangeArrowheads="1"/>
          </p:cNvSpPr>
          <p:nvPr/>
        </p:nvSpPr>
        <p:spPr bwMode="auto">
          <a:xfrm>
            <a:off x="4876800" y="5245100"/>
            <a:ext cx="4330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Ceinture pelvienne relie </a:t>
            </a:r>
          </a:p>
          <a:p>
            <a:r>
              <a:rPr lang="fr-FR" b="1"/>
              <a:t>Membre inférieur au tronc</a:t>
            </a:r>
            <a:endParaRPr lang="fr-FR"/>
          </a:p>
          <a:p>
            <a:endParaRPr lang="fr-FR"/>
          </a:p>
        </p:txBody>
      </p:sp>
    </p:spTree>
    <p:extLst>
      <p:ext uri="{BB962C8B-B14F-4D97-AF65-F5344CB8AC3E}">
        <p14:creationId xmlns:p14="http://schemas.microsoft.com/office/powerpoint/2010/main" val="852049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838200"/>
          </a:xfrm>
        </p:spPr>
        <p:txBody>
          <a:bodyPr/>
          <a:lstStyle/>
          <a:p>
            <a:pPr eaLnBrk="1" hangingPunct="1"/>
            <a:r>
              <a:rPr lang="fr-FR" sz="3200" b="1" smtClean="0">
                <a:latin typeface="Didot" pitchFamily="28" charset="0"/>
              </a:rPr>
              <a:t>SQUELETTE DE LA CUISSE</a:t>
            </a:r>
          </a:p>
        </p:txBody>
      </p:sp>
      <p:sp>
        <p:nvSpPr>
          <p:cNvPr id="35843" name="Text Box 3"/>
          <p:cNvSpPr txBox="1">
            <a:spLocks noChangeArrowheads="1"/>
          </p:cNvSpPr>
          <p:nvPr/>
        </p:nvSpPr>
        <p:spPr bwMode="auto">
          <a:xfrm>
            <a:off x="517525" y="1358900"/>
            <a:ext cx="3192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Formé par un seul os </a:t>
            </a:r>
          </a:p>
          <a:p>
            <a:r>
              <a:rPr lang="fr-FR" b="1"/>
              <a:t>Le Fémur</a:t>
            </a:r>
            <a:endParaRPr lang="fr-FR"/>
          </a:p>
        </p:txBody>
      </p:sp>
      <p:pic>
        <p:nvPicPr>
          <p:cNvPr id="35844" name="Picture 5" descr="Femur"/>
          <p:cNvPicPr>
            <a:picLocks noChangeAspect="1" noChangeArrowheads="1"/>
          </p:cNvPicPr>
          <p:nvPr/>
        </p:nvPicPr>
        <p:blipFill>
          <a:blip r:embed="rId3">
            <a:extLst>
              <a:ext uri="{28A0092B-C50C-407E-A947-70E740481C1C}">
                <a14:useLocalDpi xmlns:a14="http://schemas.microsoft.com/office/drawing/2010/main" val="0"/>
              </a:ext>
            </a:extLst>
          </a:blip>
          <a:srcRect l="3674" t="2000" r="3674" b="7333"/>
          <a:stretch>
            <a:fillRect/>
          </a:stretch>
        </p:blipFill>
        <p:spPr bwMode="auto">
          <a:xfrm>
            <a:off x="3352800" y="1828800"/>
            <a:ext cx="51054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026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533400"/>
          </a:xfrm>
        </p:spPr>
        <p:txBody>
          <a:bodyPr>
            <a:normAutofit fontScale="90000"/>
          </a:bodyPr>
          <a:lstStyle/>
          <a:p>
            <a:pPr eaLnBrk="1" hangingPunct="1"/>
            <a:r>
              <a:rPr lang="fr-FR" sz="3200" b="1" smtClean="0">
                <a:latin typeface="Didot" pitchFamily="28" charset="0"/>
              </a:rPr>
              <a:t>SQUELETTE DE LA JAMBE</a:t>
            </a:r>
          </a:p>
        </p:txBody>
      </p:sp>
      <p:pic>
        <p:nvPicPr>
          <p:cNvPr id="36867" name="Picture 3" descr="ti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42560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669925" y="1968500"/>
            <a:ext cx="25209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Formé de 2 os</a:t>
            </a:r>
          </a:p>
          <a:p>
            <a:endParaRPr lang="fr-FR"/>
          </a:p>
          <a:p>
            <a:pPr>
              <a:buFontTx/>
              <a:buChar char="-"/>
            </a:pPr>
            <a:r>
              <a:rPr lang="fr-FR"/>
              <a:t>Tibia</a:t>
            </a:r>
          </a:p>
          <a:p>
            <a:pPr>
              <a:buFontTx/>
              <a:buChar char="-"/>
            </a:pPr>
            <a:endParaRPr lang="fr-FR"/>
          </a:p>
          <a:p>
            <a:pPr>
              <a:buFontTx/>
              <a:buChar char="-"/>
            </a:pPr>
            <a:r>
              <a:rPr lang="fr-FR"/>
              <a:t>Fibula = Péroné</a:t>
            </a:r>
          </a:p>
        </p:txBody>
      </p:sp>
    </p:spTree>
    <p:extLst>
      <p:ext uri="{BB962C8B-B14F-4D97-AF65-F5344CB8AC3E}">
        <p14:creationId xmlns:p14="http://schemas.microsoft.com/office/powerpoint/2010/main" val="3184023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762000"/>
          </a:xfrm>
        </p:spPr>
        <p:txBody>
          <a:bodyPr/>
          <a:lstStyle/>
          <a:p>
            <a:pPr eaLnBrk="1" hangingPunct="1"/>
            <a:r>
              <a:rPr lang="fr-FR" sz="3200" b="1" smtClean="0">
                <a:latin typeface="Didot" pitchFamily="28" charset="0"/>
              </a:rPr>
              <a:t>SQUELETTE DU PIED</a:t>
            </a:r>
          </a:p>
        </p:txBody>
      </p:sp>
      <p:sp>
        <p:nvSpPr>
          <p:cNvPr id="37891" name="Text Box 3"/>
          <p:cNvSpPr txBox="1">
            <a:spLocks noChangeArrowheads="1"/>
          </p:cNvSpPr>
          <p:nvPr/>
        </p:nvSpPr>
        <p:spPr bwMode="auto">
          <a:xfrm>
            <a:off x="0" y="1143000"/>
            <a:ext cx="3657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Tarse postérieur :</a:t>
            </a:r>
            <a:r>
              <a:rPr lang="fr-FR"/>
              <a:t> calcaléum,</a:t>
            </a:r>
          </a:p>
          <a:p>
            <a:r>
              <a:rPr lang="fr-FR"/>
              <a:t>talus ou astragale</a:t>
            </a:r>
          </a:p>
          <a:p>
            <a:endParaRPr lang="fr-FR"/>
          </a:p>
          <a:p>
            <a:r>
              <a:rPr lang="fr-FR" b="1"/>
              <a:t>Tarse antérieur  :</a:t>
            </a:r>
            <a:r>
              <a:rPr lang="fr-FR"/>
              <a:t> scapho</a:t>
            </a:r>
            <a:r>
              <a:rPr lang="fr-FR" altLang="ja-JP"/>
              <a:t>ïde, cuboïde, </a:t>
            </a:r>
          </a:p>
          <a:p>
            <a:r>
              <a:rPr lang="fr-FR" altLang="ja-JP"/>
              <a:t>3 cunéiformes</a:t>
            </a:r>
          </a:p>
          <a:p>
            <a:endParaRPr lang="fr-FR" altLang="ja-JP"/>
          </a:p>
          <a:p>
            <a:r>
              <a:rPr lang="fr-FR" altLang="ja-JP" b="1"/>
              <a:t>Avant-pied :</a:t>
            </a:r>
            <a:endParaRPr lang="fr-FR" altLang="ja-JP"/>
          </a:p>
          <a:p>
            <a:r>
              <a:rPr lang="fr-FR" altLang="ja-JP"/>
              <a:t> 5 métatarsiens, 5 orteils</a:t>
            </a:r>
            <a:endParaRPr lang="fr-FR"/>
          </a:p>
        </p:txBody>
      </p:sp>
      <p:pic>
        <p:nvPicPr>
          <p:cNvPr id="37892" name="Picture 4" descr="visuel-squelette-du-pied-gauche-vu-de-dessus-ae6"/>
          <p:cNvPicPr>
            <a:picLocks noChangeAspect="1" noChangeArrowheads="1"/>
          </p:cNvPicPr>
          <p:nvPr/>
        </p:nvPicPr>
        <p:blipFill>
          <a:blip r:embed="rId3">
            <a:extLst>
              <a:ext uri="{28A0092B-C50C-407E-A947-70E740481C1C}">
                <a14:useLocalDpi xmlns:a14="http://schemas.microsoft.com/office/drawing/2010/main" val="0"/>
              </a:ext>
            </a:extLst>
          </a:blip>
          <a:srcRect b="10187"/>
          <a:stretch>
            <a:fillRect/>
          </a:stretch>
        </p:blipFill>
        <p:spPr bwMode="auto">
          <a:xfrm>
            <a:off x="3886200" y="1752600"/>
            <a:ext cx="4797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330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FR" sz="3200" b="1" smtClean="0"/>
              <a:t>LA CEINTURE SCAPULAIRE</a:t>
            </a:r>
            <a:endParaRPr lang="fr-FR" smtClean="0"/>
          </a:p>
        </p:txBody>
      </p:sp>
      <p:pic>
        <p:nvPicPr>
          <p:cNvPr id="38915" name="Picture 3" descr="scapula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1752600"/>
            <a:ext cx="76215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1127125" y="5245100"/>
            <a:ext cx="3333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B : clavicule</a:t>
            </a:r>
          </a:p>
          <a:p>
            <a:r>
              <a:rPr lang="fr-FR"/>
              <a:t>D : omoplate = scapula</a:t>
            </a:r>
          </a:p>
          <a:p>
            <a:r>
              <a:rPr lang="fr-FR"/>
              <a:t>F : acromion</a:t>
            </a:r>
          </a:p>
          <a:p>
            <a:r>
              <a:rPr lang="fr-FR"/>
              <a:t>C : cavité gléno</a:t>
            </a:r>
            <a:r>
              <a:rPr lang="fr-FR" altLang="ja-JP"/>
              <a:t>ïde</a:t>
            </a:r>
            <a:endParaRPr lang="fr-FR"/>
          </a:p>
        </p:txBody>
      </p:sp>
    </p:spTree>
    <p:extLst>
      <p:ext uri="{BB962C8B-B14F-4D97-AF65-F5344CB8AC3E}">
        <p14:creationId xmlns:p14="http://schemas.microsoft.com/office/powerpoint/2010/main" val="420697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066800"/>
          </a:xfrm>
        </p:spPr>
        <p:txBody>
          <a:bodyPr/>
          <a:lstStyle/>
          <a:p>
            <a:pPr eaLnBrk="1" hangingPunct="1"/>
            <a:r>
              <a:rPr lang="fr-FR" sz="3200" b="1" dirty="0" smtClean="0">
                <a:latin typeface="Didot" pitchFamily="28" charset="0"/>
              </a:rPr>
              <a:t>RAPPEL : APPAREIL </a:t>
            </a:r>
            <a:r>
              <a:rPr lang="fr-FR" sz="3200" b="1" dirty="0" smtClean="0">
                <a:latin typeface="Didot" pitchFamily="28" charset="0"/>
              </a:rPr>
              <a:t>LOCOMOTEUR</a:t>
            </a:r>
            <a:br>
              <a:rPr lang="fr-FR" sz="3200" b="1" dirty="0" smtClean="0">
                <a:latin typeface="Didot" pitchFamily="28" charset="0"/>
              </a:rPr>
            </a:br>
            <a:r>
              <a:rPr lang="fr-FR" sz="3200" b="1" dirty="0" smtClean="0">
                <a:latin typeface="Didot" pitchFamily="28" charset="0"/>
              </a:rPr>
              <a:t>INTRODUCTION</a:t>
            </a:r>
            <a:endParaRPr lang="fr-FR" dirty="0" smtClean="0">
              <a:latin typeface="Didot" pitchFamily="28" charset="0"/>
            </a:endParaRPr>
          </a:p>
        </p:txBody>
      </p:sp>
      <p:sp>
        <p:nvSpPr>
          <p:cNvPr id="4099" name="Rectangle 3"/>
          <p:cNvSpPr>
            <a:spLocks noGrp="1" noChangeArrowheads="1"/>
          </p:cNvSpPr>
          <p:nvPr>
            <p:ph type="body" idx="1"/>
          </p:nvPr>
        </p:nvSpPr>
        <p:spPr/>
        <p:txBody>
          <a:bodyPr/>
          <a:lstStyle/>
          <a:p>
            <a:pPr eaLnBrk="1" hangingPunct="1">
              <a:lnSpc>
                <a:spcPct val="90000"/>
              </a:lnSpc>
              <a:buFontTx/>
              <a:buNone/>
            </a:pPr>
            <a:r>
              <a:rPr lang="fr-FR" sz="2800" dirty="0" smtClean="0">
                <a:latin typeface="Didot" pitchFamily="28" charset="0"/>
              </a:rPr>
              <a:t>Composé par : </a:t>
            </a:r>
          </a:p>
          <a:p>
            <a:pPr eaLnBrk="1" hangingPunct="1">
              <a:lnSpc>
                <a:spcPct val="90000"/>
              </a:lnSpc>
            </a:pPr>
            <a:r>
              <a:rPr lang="fr-FR" sz="2800" dirty="0" smtClean="0">
                <a:latin typeface="Didot" pitchFamily="28" charset="0"/>
              </a:rPr>
              <a:t>Système osseux           (ostéologie) </a:t>
            </a:r>
          </a:p>
          <a:p>
            <a:pPr eaLnBrk="1" hangingPunct="1">
              <a:lnSpc>
                <a:spcPct val="90000"/>
              </a:lnSpc>
            </a:pPr>
            <a:r>
              <a:rPr lang="fr-FR" sz="2800" dirty="0" smtClean="0">
                <a:latin typeface="Didot" pitchFamily="28" charset="0"/>
              </a:rPr>
              <a:t>Système articulaire       ( arthrologie) </a:t>
            </a:r>
          </a:p>
          <a:p>
            <a:pPr eaLnBrk="1" hangingPunct="1">
              <a:lnSpc>
                <a:spcPct val="90000"/>
              </a:lnSpc>
            </a:pPr>
            <a:r>
              <a:rPr lang="fr-FR" sz="2800" dirty="0" smtClean="0">
                <a:latin typeface="Didot" pitchFamily="28" charset="0"/>
              </a:rPr>
              <a:t>Système musculaire      (myologie) </a:t>
            </a:r>
          </a:p>
          <a:p>
            <a:pPr eaLnBrk="1" hangingPunct="1">
              <a:lnSpc>
                <a:spcPct val="90000"/>
              </a:lnSpc>
            </a:pPr>
            <a:endParaRPr lang="fr-FR" sz="2800" dirty="0" smtClean="0">
              <a:latin typeface="Didot" pitchFamily="28" charset="0"/>
            </a:endParaRPr>
          </a:p>
          <a:p>
            <a:pPr eaLnBrk="1" hangingPunct="1">
              <a:lnSpc>
                <a:spcPct val="90000"/>
              </a:lnSpc>
            </a:pPr>
            <a:r>
              <a:rPr lang="fr-FR" sz="2800" dirty="0" smtClean="0">
                <a:latin typeface="Didot" pitchFamily="28" charset="0"/>
              </a:rPr>
              <a:t>Ainsi que :</a:t>
            </a:r>
          </a:p>
          <a:p>
            <a:pPr eaLnBrk="1" hangingPunct="1">
              <a:lnSpc>
                <a:spcPct val="90000"/>
              </a:lnSpc>
            </a:pPr>
            <a:r>
              <a:rPr lang="fr-FR" sz="2800" dirty="0" smtClean="0">
                <a:latin typeface="Didot" pitchFamily="28" charset="0"/>
              </a:rPr>
              <a:t>leurs nerfs (dépendant du système nerveux)</a:t>
            </a:r>
          </a:p>
          <a:p>
            <a:pPr eaLnBrk="1" hangingPunct="1">
              <a:lnSpc>
                <a:spcPct val="90000"/>
              </a:lnSpc>
            </a:pPr>
            <a:r>
              <a:rPr lang="fr-FR" sz="2800" dirty="0" smtClean="0">
                <a:latin typeface="Didot" pitchFamily="28" charset="0"/>
              </a:rPr>
              <a:t>leurs vaisseaux (artères, veines, lymphatiques)</a:t>
            </a:r>
          </a:p>
        </p:txBody>
      </p:sp>
    </p:spTree>
    <p:extLst>
      <p:ext uri="{BB962C8B-B14F-4D97-AF65-F5344CB8AC3E}">
        <p14:creationId xmlns:p14="http://schemas.microsoft.com/office/powerpoint/2010/main" val="2391982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609600"/>
            <a:ext cx="7772400" cy="533400"/>
          </a:xfrm>
        </p:spPr>
        <p:txBody>
          <a:bodyPr>
            <a:normAutofit fontScale="90000"/>
          </a:bodyPr>
          <a:lstStyle/>
          <a:p>
            <a:pPr eaLnBrk="1" hangingPunct="1"/>
            <a:r>
              <a:rPr lang="fr-FR" sz="3200" b="1" smtClean="0"/>
              <a:t>SQUELETTE DU BRAS</a:t>
            </a:r>
            <a:endParaRPr lang="fr-FR" smtClean="0"/>
          </a:p>
        </p:txBody>
      </p:sp>
      <p:sp>
        <p:nvSpPr>
          <p:cNvPr id="39939" name="Text Box 3"/>
          <p:cNvSpPr txBox="1">
            <a:spLocks noChangeArrowheads="1"/>
          </p:cNvSpPr>
          <p:nvPr/>
        </p:nvSpPr>
        <p:spPr bwMode="auto">
          <a:xfrm>
            <a:off x="2209800" y="1143000"/>
            <a:ext cx="465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formé par un seul os : l’humérus</a:t>
            </a:r>
          </a:p>
        </p:txBody>
      </p:sp>
      <p:pic>
        <p:nvPicPr>
          <p:cNvPr id="39940" name="Picture 4" descr="hume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10350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5775325" y="19685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t</a:t>
            </a:r>
            <a:r>
              <a:rPr lang="fr-FR" altLang="ja-JP"/>
              <a:t>ête</a:t>
            </a:r>
            <a:endParaRPr lang="fr-FR"/>
          </a:p>
        </p:txBody>
      </p:sp>
      <p:sp>
        <p:nvSpPr>
          <p:cNvPr id="39942" name="Line 6"/>
          <p:cNvSpPr>
            <a:spLocks noChangeShapeType="1"/>
          </p:cNvSpPr>
          <p:nvPr/>
        </p:nvSpPr>
        <p:spPr bwMode="auto">
          <a:xfrm flipH="1">
            <a:off x="4876800" y="2209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9943" name="Text Box 7"/>
          <p:cNvSpPr txBox="1">
            <a:spLocks noChangeArrowheads="1"/>
          </p:cNvSpPr>
          <p:nvPr/>
        </p:nvSpPr>
        <p:spPr bwMode="auto">
          <a:xfrm>
            <a:off x="5851525" y="3492500"/>
            <a:ext cx="139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diaphyse</a:t>
            </a:r>
          </a:p>
        </p:txBody>
      </p:sp>
      <p:sp>
        <p:nvSpPr>
          <p:cNvPr id="39944" name="Line 9"/>
          <p:cNvSpPr>
            <a:spLocks noChangeShapeType="1"/>
          </p:cNvSpPr>
          <p:nvPr/>
        </p:nvSpPr>
        <p:spPr bwMode="auto">
          <a:xfrm flipH="1" flipV="1">
            <a:off x="4572000" y="3733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pic>
        <p:nvPicPr>
          <p:cNvPr id="39945" name="Picture 10" descr="gouttière bic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1609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 Box 11"/>
          <p:cNvSpPr txBox="1">
            <a:spLocks noChangeArrowheads="1"/>
          </p:cNvSpPr>
          <p:nvPr/>
        </p:nvSpPr>
        <p:spPr bwMode="auto">
          <a:xfrm>
            <a:off x="2041525" y="2044700"/>
            <a:ext cx="149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Gouttière</a:t>
            </a:r>
          </a:p>
          <a:p>
            <a:r>
              <a:rPr lang="fr-FR"/>
              <a:t>bicipitale</a:t>
            </a:r>
          </a:p>
        </p:txBody>
      </p:sp>
      <p:pic>
        <p:nvPicPr>
          <p:cNvPr id="39947" name="Picture 12" descr="pal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419600"/>
            <a:ext cx="15113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13"/>
          <p:cNvSpPr txBox="1">
            <a:spLocks noChangeArrowheads="1"/>
          </p:cNvSpPr>
          <p:nvPr/>
        </p:nvSpPr>
        <p:spPr bwMode="auto">
          <a:xfrm>
            <a:off x="1889125" y="4330700"/>
            <a:ext cx="1781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Palette</a:t>
            </a:r>
          </a:p>
          <a:p>
            <a:r>
              <a:rPr lang="fr-FR"/>
              <a:t>Surface art.</a:t>
            </a:r>
          </a:p>
          <a:p>
            <a:r>
              <a:rPr lang="fr-FR"/>
              <a:t>Radius (a)</a:t>
            </a:r>
          </a:p>
          <a:p>
            <a:r>
              <a:rPr lang="fr-FR"/>
              <a:t>Ulna (b)</a:t>
            </a:r>
          </a:p>
        </p:txBody>
      </p:sp>
      <p:sp>
        <p:nvSpPr>
          <p:cNvPr id="39949" name="Text Box 14"/>
          <p:cNvSpPr txBox="1">
            <a:spLocks noChangeArrowheads="1"/>
          </p:cNvSpPr>
          <p:nvPr/>
        </p:nvSpPr>
        <p:spPr bwMode="auto">
          <a:xfrm>
            <a:off x="609600" y="6248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b       a</a:t>
            </a:r>
          </a:p>
        </p:txBody>
      </p:sp>
      <p:sp>
        <p:nvSpPr>
          <p:cNvPr id="39950" name="Line 15"/>
          <p:cNvSpPr>
            <a:spLocks noChangeShapeType="1"/>
          </p:cNvSpPr>
          <p:nvPr/>
        </p:nvSpPr>
        <p:spPr bwMode="auto">
          <a:xfrm flipV="1">
            <a:off x="838200" y="609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39951" name="Line 17"/>
          <p:cNvSpPr>
            <a:spLocks noChangeShapeType="1"/>
          </p:cNvSpPr>
          <p:nvPr/>
        </p:nvSpPr>
        <p:spPr bwMode="auto">
          <a:xfrm flipH="1" flipV="1">
            <a:off x="1447800" y="60198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Tree>
    <p:extLst>
      <p:ext uri="{BB962C8B-B14F-4D97-AF65-F5344CB8AC3E}">
        <p14:creationId xmlns:p14="http://schemas.microsoft.com/office/powerpoint/2010/main" val="236726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838200"/>
          </a:xfrm>
        </p:spPr>
        <p:txBody>
          <a:bodyPr/>
          <a:lstStyle/>
          <a:p>
            <a:pPr eaLnBrk="1" hangingPunct="1"/>
            <a:r>
              <a:rPr lang="fr-FR" sz="3200" b="1" smtClean="0"/>
              <a:t>SQUELETTE DE L’AVANT-BRAS</a:t>
            </a:r>
            <a:endParaRPr lang="fr-FR" smtClean="0"/>
          </a:p>
        </p:txBody>
      </p:sp>
      <p:sp>
        <p:nvSpPr>
          <p:cNvPr id="40963" name="Text Box 3"/>
          <p:cNvSpPr txBox="1">
            <a:spLocks noChangeArrowheads="1"/>
          </p:cNvSpPr>
          <p:nvPr/>
        </p:nvSpPr>
        <p:spPr bwMode="auto">
          <a:xfrm>
            <a:off x="1355725" y="1524000"/>
            <a:ext cx="7026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Composé de 2 os : radius (2) et ulna (3)</a:t>
            </a:r>
          </a:p>
          <a:p>
            <a:endParaRPr lang="fr-FR"/>
          </a:p>
          <a:p>
            <a:r>
              <a:rPr lang="fr-FR"/>
              <a:t>Reliés par membrane interosseuse</a:t>
            </a:r>
          </a:p>
        </p:txBody>
      </p:sp>
      <p:pic>
        <p:nvPicPr>
          <p:cNvPr id="40964" name="Picture 4" descr="avant-bras_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1400"/>
            <a:ext cx="71628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235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7772400" cy="76200"/>
          </a:xfrm>
        </p:spPr>
        <p:txBody>
          <a:bodyPr>
            <a:normAutofit fontScale="90000"/>
          </a:bodyPr>
          <a:lstStyle/>
          <a:p>
            <a:pPr eaLnBrk="1" hangingPunct="1"/>
            <a:r>
              <a:rPr lang="fr-FR" sz="3200" b="1" smtClean="0"/>
              <a:t>SQUELETTE DU POIGNET ET MAIN</a:t>
            </a:r>
            <a:endParaRPr lang="fr-FR" smtClean="0"/>
          </a:p>
        </p:txBody>
      </p:sp>
      <p:sp>
        <p:nvSpPr>
          <p:cNvPr id="41987" name="Text Box 3"/>
          <p:cNvSpPr txBox="1">
            <a:spLocks noChangeArrowheads="1"/>
          </p:cNvSpPr>
          <p:nvPr/>
        </p:nvSpPr>
        <p:spPr bwMode="auto">
          <a:xfrm>
            <a:off x="1050925" y="990600"/>
            <a:ext cx="25669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Poignet ou carpe</a:t>
            </a:r>
            <a:endParaRPr lang="fr-FR"/>
          </a:p>
          <a:p>
            <a:r>
              <a:rPr lang="fr-FR"/>
              <a:t>Scapho</a:t>
            </a:r>
            <a:r>
              <a:rPr lang="fr-FR" altLang="ja-JP"/>
              <a:t>ïde (4)</a:t>
            </a:r>
          </a:p>
          <a:p>
            <a:r>
              <a:rPr lang="fr-FR"/>
              <a:t>Semi-lunaire (5)</a:t>
            </a:r>
          </a:p>
          <a:p>
            <a:r>
              <a:rPr lang="fr-FR"/>
              <a:t>Pyramidal</a:t>
            </a:r>
          </a:p>
          <a:p>
            <a:r>
              <a:rPr lang="fr-FR"/>
              <a:t>Pisiforme</a:t>
            </a:r>
          </a:p>
          <a:p>
            <a:r>
              <a:rPr lang="fr-FR"/>
              <a:t>Trapèze</a:t>
            </a:r>
          </a:p>
          <a:p>
            <a:r>
              <a:rPr lang="fr-FR"/>
              <a:t>Trapézo</a:t>
            </a:r>
            <a:r>
              <a:rPr lang="fr-FR" altLang="ja-JP"/>
              <a:t>ïde</a:t>
            </a:r>
          </a:p>
          <a:p>
            <a:r>
              <a:rPr lang="fr-FR"/>
              <a:t>Grand os (7)</a:t>
            </a:r>
          </a:p>
          <a:p>
            <a:r>
              <a:rPr lang="fr-FR"/>
              <a:t>Os crochu (6)</a:t>
            </a:r>
          </a:p>
          <a:p>
            <a:endParaRPr lang="fr-FR"/>
          </a:p>
        </p:txBody>
      </p:sp>
      <p:sp>
        <p:nvSpPr>
          <p:cNvPr id="41988" name="Text Box 4"/>
          <p:cNvSpPr txBox="1">
            <a:spLocks noChangeArrowheads="1"/>
          </p:cNvSpPr>
          <p:nvPr/>
        </p:nvSpPr>
        <p:spPr bwMode="auto">
          <a:xfrm>
            <a:off x="5851525" y="1219200"/>
            <a:ext cx="2911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b="1"/>
              <a:t>Main</a:t>
            </a:r>
            <a:endParaRPr lang="fr-FR"/>
          </a:p>
          <a:p>
            <a:r>
              <a:rPr lang="fr-FR"/>
              <a:t>5 métacarpiens</a:t>
            </a:r>
          </a:p>
          <a:p>
            <a:r>
              <a:rPr lang="fr-FR"/>
              <a:t>5 doigts composés de phalanges</a:t>
            </a:r>
          </a:p>
        </p:txBody>
      </p:sp>
      <p:pic>
        <p:nvPicPr>
          <p:cNvPr id="41989" name="Picture 5" descr="avant-bras_face"/>
          <p:cNvPicPr>
            <a:picLocks noChangeAspect="1" noChangeArrowheads="1"/>
          </p:cNvPicPr>
          <p:nvPr/>
        </p:nvPicPr>
        <p:blipFill>
          <a:blip r:embed="rId3">
            <a:extLst>
              <a:ext uri="{28A0092B-C50C-407E-A947-70E740481C1C}">
                <a14:useLocalDpi xmlns:a14="http://schemas.microsoft.com/office/drawing/2010/main" val="0"/>
              </a:ext>
            </a:extLst>
          </a:blip>
          <a:srcRect r="58333"/>
          <a:stretch>
            <a:fillRect/>
          </a:stretch>
        </p:blipFill>
        <p:spPr bwMode="auto">
          <a:xfrm>
            <a:off x="3200400" y="2819400"/>
            <a:ext cx="5562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262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fr-FR" b="1" smtClean="0">
                <a:latin typeface="Didot" pitchFamily="28" charset="0"/>
              </a:rPr>
              <a:t>ARTHROLOGIE</a:t>
            </a:r>
          </a:p>
        </p:txBody>
      </p:sp>
      <p:sp>
        <p:nvSpPr>
          <p:cNvPr id="44035" name="Rectangle 3"/>
          <p:cNvSpPr>
            <a:spLocks noGrp="1" noChangeArrowheads="1"/>
          </p:cNvSpPr>
          <p:nvPr>
            <p:ph type="body" idx="1"/>
          </p:nvPr>
        </p:nvSpPr>
        <p:spPr/>
        <p:txBody>
          <a:bodyPr/>
          <a:lstStyle/>
          <a:p>
            <a:pPr eaLnBrk="1" hangingPunct="1">
              <a:lnSpc>
                <a:spcPct val="90000"/>
              </a:lnSpc>
            </a:pPr>
            <a:r>
              <a:rPr lang="fr-FR" sz="2800" b="1" smtClean="0">
                <a:latin typeface="Didot" pitchFamily="28" charset="0"/>
              </a:rPr>
              <a:t>Définition </a:t>
            </a:r>
            <a:r>
              <a:rPr lang="fr-FR" sz="2800" smtClean="0">
                <a:latin typeface="Didot" pitchFamily="28" charset="0"/>
              </a:rPr>
              <a:t>: éléments anatomiques unissant deux ou plusieurs pièces osseuses. Permettent la mobilité de ces pièces.</a:t>
            </a:r>
          </a:p>
          <a:p>
            <a:pPr eaLnBrk="1" hangingPunct="1">
              <a:lnSpc>
                <a:spcPct val="90000"/>
              </a:lnSpc>
            </a:pPr>
            <a:endParaRPr lang="fr-FR" sz="2800" smtClean="0">
              <a:latin typeface="Didot" pitchFamily="28" charset="0"/>
            </a:endParaRPr>
          </a:p>
          <a:p>
            <a:pPr eaLnBrk="1" hangingPunct="1">
              <a:lnSpc>
                <a:spcPct val="90000"/>
              </a:lnSpc>
            </a:pPr>
            <a:r>
              <a:rPr lang="fr-FR" sz="2800" b="1" smtClean="0">
                <a:latin typeface="Didot" pitchFamily="28" charset="0"/>
              </a:rPr>
              <a:t>Classification</a:t>
            </a:r>
            <a:r>
              <a:rPr lang="fr-FR" sz="2800" smtClean="0">
                <a:latin typeface="Didot" pitchFamily="28" charset="0"/>
              </a:rPr>
              <a:t> : selon leur degré de mobilité</a:t>
            </a:r>
          </a:p>
          <a:p>
            <a:pPr eaLnBrk="1" hangingPunct="1">
              <a:lnSpc>
                <a:spcPct val="90000"/>
              </a:lnSpc>
              <a:buFontTx/>
              <a:buNone/>
            </a:pPr>
            <a:endParaRPr lang="fr-FR" sz="2800" smtClean="0">
              <a:latin typeface="Didot" pitchFamily="28" charset="0"/>
            </a:endParaRPr>
          </a:p>
          <a:p>
            <a:pPr eaLnBrk="1" hangingPunct="1">
              <a:lnSpc>
                <a:spcPct val="90000"/>
              </a:lnSpc>
            </a:pPr>
            <a:r>
              <a:rPr lang="fr-FR" sz="2800" smtClean="0">
                <a:latin typeface="Didot" pitchFamily="28" charset="0"/>
              </a:rPr>
              <a:t>Synarthroses : pas de mobilité (cr</a:t>
            </a:r>
            <a:r>
              <a:rPr lang="fr-FR" altLang="ja-JP" sz="2800" smtClean="0">
                <a:latin typeface="Didot" pitchFamily="28" charset="0"/>
              </a:rPr>
              <a:t>âne)</a:t>
            </a:r>
          </a:p>
          <a:p>
            <a:pPr eaLnBrk="1" hangingPunct="1">
              <a:lnSpc>
                <a:spcPct val="90000"/>
              </a:lnSpc>
            </a:pPr>
            <a:r>
              <a:rPr lang="fr-FR" altLang="ja-JP" sz="2800" smtClean="0">
                <a:latin typeface="Didot" pitchFamily="28" charset="0"/>
              </a:rPr>
              <a:t>Amphiarthroses : mobilité moyenne (vertèbres entre elles)</a:t>
            </a:r>
          </a:p>
          <a:p>
            <a:pPr eaLnBrk="1" hangingPunct="1">
              <a:lnSpc>
                <a:spcPct val="90000"/>
              </a:lnSpc>
            </a:pPr>
            <a:r>
              <a:rPr lang="fr-FR" sz="2800" smtClean="0">
                <a:latin typeface="Didot" pitchFamily="28" charset="0"/>
              </a:rPr>
              <a:t>Diarthroses : grande mobilité </a:t>
            </a:r>
          </a:p>
        </p:txBody>
      </p:sp>
    </p:spTree>
    <p:extLst>
      <p:ext uri="{BB962C8B-B14F-4D97-AF65-F5344CB8AC3E}">
        <p14:creationId xmlns:p14="http://schemas.microsoft.com/office/powerpoint/2010/main" val="3376997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838200"/>
          </a:xfrm>
        </p:spPr>
        <p:txBody>
          <a:bodyPr/>
          <a:lstStyle/>
          <a:p>
            <a:pPr eaLnBrk="1" hangingPunct="1"/>
            <a:r>
              <a:rPr lang="fr-FR" b="1" smtClean="0">
                <a:latin typeface="Didot" pitchFamily="28" charset="0"/>
              </a:rPr>
              <a:t>ARTHROLOGIE</a:t>
            </a:r>
          </a:p>
        </p:txBody>
      </p:sp>
      <p:pic>
        <p:nvPicPr>
          <p:cNvPr id="45059" name="Picture 5" descr="suture c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28194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colon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447800"/>
            <a:ext cx="224155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coxo femo R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62400"/>
            <a:ext cx="28956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8"/>
          <p:cNvSpPr txBox="1">
            <a:spLocks noChangeArrowheads="1"/>
          </p:cNvSpPr>
          <p:nvPr/>
        </p:nvSpPr>
        <p:spPr bwMode="auto">
          <a:xfrm>
            <a:off x="365125" y="3492500"/>
            <a:ext cx="178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synarthrose</a:t>
            </a:r>
          </a:p>
        </p:txBody>
      </p:sp>
      <p:sp>
        <p:nvSpPr>
          <p:cNvPr id="45063" name="Text Box 9"/>
          <p:cNvSpPr txBox="1">
            <a:spLocks noChangeArrowheads="1"/>
          </p:cNvSpPr>
          <p:nvPr/>
        </p:nvSpPr>
        <p:spPr bwMode="auto">
          <a:xfrm>
            <a:off x="3489325" y="3568700"/>
            <a:ext cx="158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diarthrose</a:t>
            </a:r>
          </a:p>
        </p:txBody>
      </p:sp>
      <p:sp>
        <p:nvSpPr>
          <p:cNvPr id="45064" name="Text Box 10"/>
          <p:cNvSpPr txBox="1">
            <a:spLocks noChangeArrowheads="1"/>
          </p:cNvSpPr>
          <p:nvPr/>
        </p:nvSpPr>
        <p:spPr bwMode="auto">
          <a:xfrm>
            <a:off x="6765925" y="3962400"/>
            <a:ext cx="2187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amphiarthrose</a:t>
            </a:r>
          </a:p>
          <a:p>
            <a:endParaRPr lang="fr-FR"/>
          </a:p>
        </p:txBody>
      </p:sp>
    </p:spTree>
    <p:extLst>
      <p:ext uri="{BB962C8B-B14F-4D97-AF65-F5344CB8AC3E}">
        <p14:creationId xmlns:p14="http://schemas.microsoft.com/office/powerpoint/2010/main" val="18567498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title"/>
          </p:nvPr>
        </p:nvSpPr>
        <p:spPr>
          <a:xfrm>
            <a:off x="683568" y="116632"/>
            <a:ext cx="7772400" cy="762000"/>
          </a:xfrm>
        </p:spPr>
        <p:txBody>
          <a:bodyPr/>
          <a:lstStyle/>
          <a:p>
            <a:pPr eaLnBrk="1" hangingPunct="1"/>
            <a:r>
              <a:rPr lang="fr-FR" dirty="0" smtClean="0"/>
              <a:t>DIARTHROSES</a:t>
            </a:r>
          </a:p>
        </p:txBody>
      </p:sp>
      <p:sp>
        <p:nvSpPr>
          <p:cNvPr id="48131" name="Rectangle 8"/>
          <p:cNvSpPr>
            <a:spLocks noGrp="1" noChangeArrowheads="1"/>
          </p:cNvSpPr>
          <p:nvPr>
            <p:ph type="body" sz="half" idx="1"/>
          </p:nvPr>
        </p:nvSpPr>
        <p:spPr>
          <a:xfrm>
            <a:off x="0" y="2670350"/>
            <a:ext cx="4495800" cy="3493368"/>
          </a:xfrm>
        </p:spPr>
        <p:txBody>
          <a:bodyPr>
            <a:normAutofit/>
          </a:bodyPr>
          <a:lstStyle/>
          <a:p>
            <a:pPr eaLnBrk="1" hangingPunct="1">
              <a:lnSpc>
                <a:spcPct val="90000"/>
              </a:lnSpc>
            </a:pPr>
            <a:r>
              <a:rPr lang="fr-FR" sz="2400" dirty="0" smtClean="0"/>
              <a:t>Cartilage articulaire</a:t>
            </a:r>
          </a:p>
          <a:p>
            <a:pPr eaLnBrk="1" hangingPunct="1">
              <a:lnSpc>
                <a:spcPct val="90000"/>
              </a:lnSpc>
            </a:pPr>
            <a:r>
              <a:rPr lang="fr-FR" sz="2400" dirty="0" smtClean="0"/>
              <a:t>Bourrelet et ménisques</a:t>
            </a:r>
          </a:p>
          <a:p>
            <a:pPr eaLnBrk="1" hangingPunct="1">
              <a:lnSpc>
                <a:spcPct val="90000"/>
              </a:lnSpc>
            </a:pPr>
            <a:r>
              <a:rPr lang="fr-FR" sz="2400" dirty="0" smtClean="0"/>
              <a:t>Membrane synoviale</a:t>
            </a:r>
          </a:p>
          <a:p>
            <a:pPr eaLnBrk="1" hangingPunct="1">
              <a:lnSpc>
                <a:spcPct val="90000"/>
              </a:lnSpc>
            </a:pPr>
            <a:r>
              <a:rPr lang="fr-FR" sz="2400" dirty="0" smtClean="0"/>
              <a:t>Capsule articulaire</a:t>
            </a:r>
          </a:p>
          <a:p>
            <a:pPr eaLnBrk="1" hangingPunct="1">
              <a:lnSpc>
                <a:spcPct val="90000"/>
              </a:lnSpc>
            </a:pPr>
            <a:r>
              <a:rPr lang="fr-FR" sz="2400" dirty="0" smtClean="0"/>
              <a:t>Bourse séreuse</a:t>
            </a:r>
          </a:p>
          <a:p>
            <a:pPr eaLnBrk="1" hangingPunct="1">
              <a:lnSpc>
                <a:spcPct val="90000"/>
              </a:lnSpc>
            </a:pPr>
            <a:r>
              <a:rPr lang="fr-FR" sz="2400" dirty="0" smtClean="0"/>
              <a:t>Ligaments </a:t>
            </a:r>
            <a:r>
              <a:rPr lang="fr-FR" sz="2400" dirty="0" err="1" smtClean="0"/>
              <a:t>intra-articulaires</a:t>
            </a:r>
            <a:endParaRPr lang="fr-FR" sz="2400" dirty="0" smtClean="0"/>
          </a:p>
          <a:p>
            <a:pPr eaLnBrk="1" hangingPunct="1">
              <a:lnSpc>
                <a:spcPct val="90000"/>
              </a:lnSpc>
            </a:pPr>
            <a:r>
              <a:rPr lang="fr-FR" sz="2400" dirty="0" smtClean="0"/>
              <a:t>Ligaments extra-articulaires</a:t>
            </a:r>
          </a:p>
          <a:p>
            <a:pPr eaLnBrk="1" hangingPunct="1">
              <a:lnSpc>
                <a:spcPct val="90000"/>
              </a:lnSpc>
            </a:pPr>
            <a:endParaRPr lang="fr-FR" sz="2400" dirty="0" smtClean="0"/>
          </a:p>
          <a:p>
            <a:pPr eaLnBrk="1" hangingPunct="1">
              <a:lnSpc>
                <a:spcPct val="90000"/>
              </a:lnSpc>
            </a:pPr>
            <a:endParaRPr lang="fr-FR" sz="2400" dirty="0" smtClean="0"/>
          </a:p>
          <a:p>
            <a:pPr eaLnBrk="1" hangingPunct="1">
              <a:lnSpc>
                <a:spcPct val="90000"/>
              </a:lnSpc>
            </a:pPr>
            <a:endParaRPr lang="fr-FR" sz="2400" dirty="0" smtClean="0"/>
          </a:p>
        </p:txBody>
      </p:sp>
      <p:pic>
        <p:nvPicPr>
          <p:cNvPr id="48132"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670350"/>
            <a:ext cx="4211960" cy="3701825"/>
          </a:xfrm>
        </p:spPr>
      </p:pic>
      <p:sp>
        <p:nvSpPr>
          <p:cNvPr id="2" name="Rectangle 1"/>
          <p:cNvSpPr/>
          <p:nvPr/>
        </p:nvSpPr>
        <p:spPr>
          <a:xfrm>
            <a:off x="2555776" y="1138454"/>
            <a:ext cx="4572000" cy="1323439"/>
          </a:xfrm>
          <a:prstGeom prst="rect">
            <a:avLst/>
          </a:prstGeom>
          <a:solidFill>
            <a:schemeClr val="accent6">
              <a:lumMod val="40000"/>
              <a:lumOff val="60000"/>
            </a:schemeClr>
          </a:solidFill>
        </p:spPr>
        <p:txBody>
          <a:bodyPr>
            <a:spAutoFit/>
          </a:bodyPr>
          <a:lstStyle/>
          <a:p>
            <a:r>
              <a:rPr lang="fr-FR" sz="2000" dirty="0" smtClean="0"/>
              <a:t>CLASSIFICATION DES DIARHTROSES </a:t>
            </a:r>
          </a:p>
          <a:p>
            <a:r>
              <a:rPr lang="fr-FR" sz="2000" dirty="0" smtClean="0"/>
              <a:t>Enarthrose </a:t>
            </a:r>
            <a:r>
              <a:rPr lang="fr-FR" sz="2000" dirty="0"/>
              <a:t>: coxo-fémorale</a:t>
            </a:r>
          </a:p>
          <a:p>
            <a:r>
              <a:rPr lang="fr-FR" sz="2000" dirty="0"/>
              <a:t>Trochléenne : </a:t>
            </a:r>
            <a:r>
              <a:rPr lang="fr-FR" sz="2000" dirty="0" err="1"/>
              <a:t>huméro</a:t>
            </a:r>
            <a:r>
              <a:rPr lang="fr-FR" sz="2000" dirty="0"/>
              <a:t>-ulnaire</a:t>
            </a:r>
          </a:p>
          <a:p>
            <a:r>
              <a:rPr lang="fr-FR" sz="2000" dirty="0"/>
              <a:t>Condylienne : radio-carpienne</a:t>
            </a:r>
          </a:p>
        </p:txBody>
      </p:sp>
    </p:spTree>
    <p:extLst>
      <p:ext uri="{BB962C8B-B14F-4D97-AF65-F5344CB8AC3E}">
        <p14:creationId xmlns:p14="http://schemas.microsoft.com/office/powerpoint/2010/main" val="1081363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fr-FR" sz="3200" b="1" smtClean="0">
                <a:latin typeface="Didot" pitchFamily="28" charset="0"/>
              </a:rPr>
              <a:t>MOUVEMENTS ARTICULAIRES</a:t>
            </a:r>
          </a:p>
        </p:txBody>
      </p:sp>
      <p:sp>
        <p:nvSpPr>
          <p:cNvPr id="53251" name="Text Box 4"/>
          <p:cNvSpPr txBox="1">
            <a:spLocks noChangeArrowheads="1"/>
          </p:cNvSpPr>
          <p:nvPr/>
        </p:nvSpPr>
        <p:spPr bwMode="auto">
          <a:xfrm>
            <a:off x="914400" y="2057400"/>
            <a:ext cx="6019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Didot" pitchFamily="28" charset="0"/>
                <a:ea typeface="ＭＳ Ｐゴシック" pitchFamily="28" charset="-128"/>
              </a:defRPr>
            </a:lvl1pPr>
            <a:lvl2pPr marL="742950" indent="-285750">
              <a:defRPr sz="2400">
                <a:solidFill>
                  <a:schemeClr val="tx1"/>
                </a:solidFill>
                <a:latin typeface="Didot" pitchFamily="28" charset="0"/>
                <a:ea typeface="ＭＳ Ｐゴシック" pitchFamily="28" charset="-128"/>
              </a:defRPr>
            </a:lvl2pPr>
            <a:lvl3pPr marL="1143000" indent="-228600">
              <a:defRPr sz="2400">
                <a:solidFill>
                  <a:schemeClr val="tx1"/>
                </a:solidFill>
                <a:latin typeface="Didot" pitchFamily="28" charset="0"/>
                <a:ea typeface="ＭＳ Ｐゴシック" pitchFamily="28" charset="-128"/>
              </a:defRPr>
            </a:lvl3pPr>
            <a:lvl4pPr marL="1600200" indent="-228600">
              <a:defRPr sz="2400">
                <a:solidFill>
                  <a:schemeClr val="tx1"/>
                </a:solidFill>
                <a:latin typeface="Didot" pitchFamily="28" charset="0"/>
                <a:ea typeface="ＭＳ Ｐゴシック" pitchFamily="28" charset="-128"/>
              </a:defRPr>
            </a:lvl4pPr>
            <a:lvl5pPr marL="2057400" indent="-228600">
              <a:defRPr sz="2400">
                <a:solidFill>
                  <a:schemeClr val="tx1"/>
                </a:solidFill>
                <a:latin typeface="Didot" pitchFamily="2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Didot" pitchFamily="28" charset="0"/>
                <a:ea typeface="ＭＳ Ｐゴシック" pitchFamily="28" charset="-128"/>
              </a:defRPr>
            </a:lvl9pPr>
          </a:lstStyle>
          <a:p>
            <a:r>
              <a:rPr lang="fr-FR"/>
              <a:t>Simples : 	glissement</a:t>
            </a:r>
          </a:p>
          <a:p>
            <a:r>
              <a:rPr lang="fr-FR"/>
              <a:t>		angulaire (flexion, extension, </a:t>
            </a:r>
          </a:p>
          <a:p>
            <a:r>
              <a:rPr lang="fr-FR"/>
              <a:t>		adduction, abduction)</a:t>
            </a:r>
          </a:p>
          <a:p>
            <a:endParaRPr lang="fr-FR"/>
          </a:p>
          <a:p>
            <a:r>
              <a:rPr lang="fr-FR"/>
              <a:t>Complexes : rotation </a:t>
            </a:r>
          </a:p>
          <a:p>
            <a:endParaRPr lang="fr-FR"/>
          </a:p>
          <a:p>
            <a:r>
              <a:rPr lang="fr-FR"/>
              <a:t>Spécifiques : pronation - supination</a:t>
            </a:r>
          </a:p>
          <a:p>
            <a:r>
              <a:rPr lang="fr-FR"/>
              <a:t>		inversion - éversion</a:t>
            </a:r>
          </a:p>
          <a:p>
            <a:r>
              <a:rPr lang="fr-FR"/>
              <a:t>		abaissement - élévation</a:t>
            </a:r>
          </a:p>
          <a:p>
            <a:endParaRPr lang="fr-FR"/>
          </a:p>
          <a:p>
            <a:endParaRPr lang="fr-FR"/>
          </a:p>
        </p:txBody>
      </p:sp>
    </p:spTree>
    <p:extLst>
      <p:ext uri="{BB962C8B-B14F-4D97-AF65-F5344CB8AC3E}">
        <p14:creationId xmlns:p14="http://schemas.microsoft.com/office/powerpoint/2010/main" val="4247883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fr-FR" sz="3200" b="1" smtClean="0">
                <a:latin typeface="Didot" pitchFamily="28" charset="0"/>
              </a:rPr>
              <a:t>MOUVEMENTS ARTICULAIRES</a:t>
            </a:r>
            <a:br>
              <a:rPr lang="fr-FR" sz="3200" b="1" smtClean="0">
                <a:latin typeface="Didot" pitchFamily="28" charset="0"/>
              </a:rPr>
            </a:br>
            <a:r>
              <a:rPr lang="fr-FR" sz="3200" b="1" smtClean="0">
                <a:latin typeface="Didot" pitchFamily="28" charset="0"/>
              </a:rPr>
              <a:t>exemples</a:t>
            </a:r>
          </a:p>
        </p:txBody>
      </p:sp>
      <p:pic>
        <p:nvPicPr>
          <p:cNvPr id="56323" name="Picture 3" descr="INVERSION-E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1148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pronation_suplin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3962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481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fr-FR" sz="3600" b="1" dirty="0" smtClean="0">
                <a:latin typeface="Didot" pitchFamily="28" charset="0"/>
              </a:rPr>
              <a:t> LES MUSCLES</a:t>
            </a:r>
            <a:endParaRPr lang="fr-FR" dirty="0" smtClean="0"/>
          </a:p>
        </p:txBody>
      </p:sp>
      <p:sp>
        <p:nvSpPr>
          <p:cNvPr id="58371" name="Rectangle 3"/>
          <p:cNvSpPr>
            <a:spLocks noGrp="1" noChangeArrowheads="1"/>
          </p:cNvSpPr>
          <p:nvPr>
            <p:ph type="body" idx="1"/>
          </p:nvPr>
        </p:nvSpPr>
        <p:spPr/>
        <p:txBody>
          <a:bodyPr/>
          <a:lstStyle/>
          <a:p>
            <a:pPr eaLnBrk="1" hangingPunct="1"/>
            <a:r>
              <a:rPr lang="fr-FR" smtClean="0">
                <a:latin typeface="Didot" pitchFamily="28" charset="0"/>
              </a:rPr>
              <a:t>On distingue :</a:t>
            </a:r>
          </a:p>
          <a:p>
            <a:pPr eaLnBrk="1" hangingPunct="1">
              <a:buFontTx/>
              <a:buNone/>
            </a:pPr>
            <a:r>
              <a:rPr lang="fr-FR" smtClean="0">
                <a:latin typeface="Didot" pitchFamily="28" charset="0"/>
              </a:rPr>
              <a:t> - muscle lisse : contraction automatique </a:t>
            </a:r>
          </a:p>
          <a:p>
            <a:pPr eaLnBrk="1" hangingPunct="1">
              <a:buFontTx/>
              <a:buNone/>
            </a:pPr>
            <a:r>
              <a:rPr lang="fr-FR" smtClean="0">
                <a:latin typeface="Didot" pitchFamily="28" charset="0"/>
              </a:rPr>
              <a:t> - muscle cardiaque : contraction automatique </a:t>
            </a:r>
          </a:p>
          <a:p>
            <a:pPr eaLnBrk="1" hangingPunct="1">
              <a:buFontTx/>
              <a:buNone/>
            </a:pPr>
            <a:r>
              <a:rPr lang="fr-FR" smtClean="0">
                <a:latin typeface="Didot" pitchFamily="28" charset="0"/>
              </a:rPr>
              <a:t> - muscle strié : contraction volontaire</a:t>
            </a:r>
          </a:p>
          <a:p>
            <a:pPr eaLnBrk="1" hangingPunct="1">
              <a:buFontTx/>
              <a:buNone/>
            </a:pPr>
            <a:r>
              <a:rPr lang="fr-FR" smtClean="0">
                <a:latin typeface="Didot" pitchFamily="28" charset="0"/>
              </a:rPr>
              <a:t>	(seul ce dernier groupe musculaire est associé à Appareil Locomoteur)</a:t>
            </a:r>
          </a:p>
        </p:txBody>
      </p:sp>
    </p:spTree>
    <p:extLst>
      <p:ext uri="{BB962C8B-B14F-4D97-AF65-F5344CB8AC3E}">
        <p14:creationId xmlns:p14="http://schemas.microsoft.com/office/powerpoint/2010/main" val="1354916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fr-FR" sz="3200" b="1" smtClean="0">
                <a:latin typeface="Didot" pitchFamily="28" charset="0"/>
              </a:rPr>
              <a:t>MUSCLES</a:t>
            </a:r>
          </a:p>
        </p:txBody>
      </p:sp>
      <p:sp>
        <p:nvSpPr>
          <p:cNvPr id="59395" name="Rectangle 3"/>
          <p:cNvSpPr>
            <a:spLocks noGrp="1" noChangeArrowheads="1"/>
          </p:cNvSpPr>
          <p:nvPr>
            <p:ph type="body" idx="1"/>
          </p:nvPr>
        </p:nvSpPr>
        <p:spPr/>
        <p:txBody>
          <a:bodyPr/>
          <a:lstStyle/>
          <a:p>
            <a:pPr eaLnBrk="1" hangingPunct="1">
              <a:lnSpc>
                <a:spcPct val="90000"/>
              </a:lnSpc>
            </a:pPr>
            <a:r>
              <a:rPr lang="fr-FR" sz="2800" dirty="0" smtClean="0">
                <a:latin typeface="Didot" pitchFamily="28" charset="0"/>
              </a:rPr>
              <a:t>Sont organes actifs du mouvement</a:t>
            </a:r>
          </a:p>
          <a:p>
            <a:pPr eaLnBrk="1" hangingPunct="1">
              <a:lnSpc>
                <a:spcPct val="90000"/>
              </a:lnSpc>
            </a:pPr>
            <a:r>
              <a:rPr lang="fr-FR" sz="2800" dirty="0" smtClean="0">
                <a:latin typeface="Didot" pitchFamily="28" charset="0"/>
              </a:rPr>
              <a:t>Environ 40% poids du corps</a:t>
            </a:r>
          </a:p>
          <a:p>
            <a:pPr eaLnBrk="1" hangingPunct="1">
              <a:lnSpc>
                <a:spcPct val="90000"/>
              </a:lnSpc>
            </a:pPr>
            <a:r>
              <a:rPr lang="fr-FR" sz="2800" dirty="0" smtClean="0">
                <a:latin typeface="Didot" pitchFamily="28" charset="0"/>
              </a:rPr>
              <a:t>Doués de propriétés :</a:t>
            </a:r>
          </a:p>
          <a:p>
            <a:pPr eaLnBrk="1" hangingPunct="1">
              <a:lnSpc>
                <a:spcPct val="90000"/>
              </a:lnSpc>
            </a:pPr>
            <a:r>
              <a:rPr lang="fr-FR" sz="2800" dirty="0" smtClean="0">
                <a:latin typeface="Didot" pitchFamily="28" charset="0"/>
              </a:rPr>
              <a:t>- élasticité = capacité à étirement. Emmagasinage d’énergie pouvant </a:t>
            </a:r>
            <a:r>
              <a:rPr lang="fr-FR" altLang="ja-JP" sz="2800" dirty="0" smtClean="0">
                <a:latin typeface="Didot" pitchFamily="28" charset="0"/>
              </a:rPr>
              <a:t>être restituée</a:t>
            </a:r>
            <a:endParaRPr lang="fr-FR" sz="2800" dirty="0" smtClean="0">
              <a:latin typeface="Didot" pitchFamily="28" charset="0"/>
            </a:endParaRPr>
          </a:p>
          <a:p>
            <a:pPr eaLnBrk="1" hangingPunct="1">
              <a:lnSpc>
                <a:spcPct val="90000"/>
              </a:lnSpc>
            </a:pPr>
            <a:r>
              <a:rPr lang="fr-FR" sz="2800" dirty="0" smtClean="0">
                <a:latin typeface="Didot" pitchFamily="28" charset="0"/>
              </a:rPr>
              <a:t>- contractilité = contraction par influx nerveux, stimulation électrique</a:t>
            </a:r>
          </a:p>
          <a:p>
            <a:pPr eaLnBrk="1" hangingPunct="1">
              <a:lnSpc>
                <a:spcPct val="90000"/>
              </a:lnSpc>
            </a:pPr>
            <a:r>
              <a:rPr lang="fr-FR" sz="2800" dirty="0" smtClean="0">
                <a:latin typeface="Didot" pitchFamily="28" charset="0"/>
              </a:rPr>
              <a:t>- tonicité = peut garder degré contraction. Responsable tonus musculaire, posture</a:t>
            </a:r>
          </a:p>
        </p:txBody>
      </p:sp>
    </p:spTree>
    <p:extLst>
      <p:ext uri="{BB962C8B-B14F-4D97-AF65-F5344CB8AC3E}">
        <p14:creationId xmlns:p14="http://schemas.microsoft.com/office/powerpoint/2010/main" val="29350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799" y="609600"/>
            <a:ext cx="8060789" cy="659160"/>
          </a:xfrm>
        </p:spPr>
        <p:txBody>
          <a:bodyPr>
            <a:normAutofit fontScale="90000"/>
          </a:bodyPr>
          <a:lstStyle/>
          <a:p>
            <a:pPr eaLnBrk="1" hangingPunct="1"/>
            <a:r>
              <a:rPr lang="fr-FR" sz="3200" b="1" dirty="0" smtClean="0">
                <a:latin typeface="Didot" pitchFamily="28" charset="0"/>
              </a:rPr>
              <a:t/>
            </a:r>
            <a:br>
              <a:rPr lang="fr-FR" sz="3200" b="1" dirty="0" smtClean="0">
                <a:latin typeface="Didot" pitchFamily="28" charset="0"/>
              </a:rPr>
            </a:br>
            <a:r>
              <a:rPr lang="fr-FR" sz="3200" b="1" dirty="0" smtClean="0">
                <a:latin typeface="Didot" pitchFamily="28" charset="0"/>
              </a:rPr>
              <a:t>L’ APPAREIL LOCOMOTEUR  travaille dans : </a:t>
            </a:r>
            <a:br>
              <a:rPr lang="fr-FR" sz="3200" b="1" dirty="0" smtClean="0">
                <a:latin typeface="Didot" pitchFamily="28" charset="0"/>
              </a:rPr>
            </a:br>
            <a:endParaRPr lang="fr-FR" dirty="0" smtClean="0">
              <a:latin typeface="Didot" pitchFamily="28" charset="0"/>
            </a:endParaRPr>
          </a:p>
        </p:txBody>
      </p:sp>
      <p:sp>
        <p:nvSpPr>
          <p:cNvPr id="5123" name="Rectangle 3"/>
          <p:cNvSpPr>
            <a:spLocks noGrp="1" noChangeArrowheads="1"/>
          </p:cNvSpPr>
          <p:nvPr>
            <p:ph type="body" sz="half" idx="1"/>
          </p:nvPr>
        </p:nvSpPr>
        <p:spPr>
          <a:xfrm>
            <a:off x="827584" y="1273476"/>
            <a:ext cx="7919005" cy="1080120"/>
          </a:xfrm>
          <a:solidFill>
            <a:schemeClr val="accent5">
              <a:lumMod val="20000"/>
              <a:lumOff val="80000"/>
            </a:schemeClr>
          </a:solidFill>
        </p:spPr>
        <p:txBody>
          <a:bodyPr>
            <a:noAutofit/>
          </a:bodyPr>
          <a:lstStyle/>
          <a:p>
            <a:pPr eaLnBrk="1" hangingPunct="1">
              <a:lnSpc>
                <a:spcPct val="90000"/>
              </a:lnSpc>
            </a:pPr>
            <a:r>
              <a:rPr lang="fr-FR" sz="2800" b="1" dirty="0" smtClean="0">
                <a:solidFill>
                  <a:srgbClr val="C00000"/>
                </a:solidFill>
                <a:latin typeface="Didot" pitchFamily="28" charset="0"/>
              </a:rPr>
              <a:t>Synchronisation anatomique, physiologique et fonctionnelle</a:t>
            </a:r>
          </a:p>
        </p:txBody>
      </p:sp>
      <p:pic>
        <p:nvPicPr>
          <p:cNvPr id="5124" name="Picture 6" descr="athlet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7408"/>
          <a:stretch>
            <a:fillRect/>
          </a:stretch>
        </p:blipFill>
        <p:spPr>
          <a:xfrm>
            <a:off x="1828800" y="2492896"/>
            <a:ext cx="5486400" cy="3810000"/>
          </a:xfrm>
        </p:spPr>
      </p:pic>
    </p:spTree>
    <p:extLst>
      <p:ext uri="{BB962C8B-B14F-4D97-AF65-F5344CB8AC3E}">
        <p14:creationId xmlns:p14="http://schemas.microsoft.com/office/powerpoint/2010/main" val="574740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4"/>
          <p:cNvSpPr>
            <a:spLocks noGrp="1"/>
          </p:cNvSpPr>
          <p:nvPr>
            <p:ph type="sldNum" sz="quarter" idx="12"/>
          </p:nvPr>
        </p:nvSpPr>
        <p:spPr/>
        <p:txBody>
          <a:bodyPr/>
          <a:lstStyle/>
          <a:p>
            <a:fld id="{02DD96B5-BA7F-41F1-8BF1-034BA86ACD4D}" type="slidenum">
              <a:rPr lang="fr-FR"/>
              <a:pPr/>
              <a:t>40</a:t>
            </a:fld>
            <a:endParaRPr lang="fr-FR"/>
          </a:p>
        </p:txBody>
      </p:sp>
      <p:sp>
        <p:nvSpPr>
          <p:cNvPr id="70667" name="Rectangle 11"/>
          <p:cNvSpPr>
            <a:spLocks noGrp="1" noChangeArrowheads="1"/>
          </p:cNvSpPr>
          <p:nvPr>
            <p:ph type="title"/>
          </p:nvPr>
        </p:nvSpPr>
        <p:spPr>
          <a:xfrm>
            <a:off x="457200" y="274638"/>
            <a:ext cx="8229600" cy="735012"/>
          </a:xfrm>
        </p:spPr>
        <p:txBody>
          <a:bodyPr>
            <a:normAutofit fontScale="90000"/>
          </a:bodyPr>
          <a:lstStyle/>
          <a:p>
            <a:r>
              <a:rPr lang="en-US" sz="2800" dirty="0" smtClean="0">
                <a:latin typeface="Didot"/>
              </a:rPr>
              <a:t/>
            </a:r>
            <a:br>
              <a:rPr lang="en-US" sz="2800" dirty="0" smtClean="0">
                <a:latin typeface="Didot"/>
              </a:rPr>
            </a:br>
            <a:r>
              <a:rPr lang="en-US" sz="2800" dirty="0" err="1" smtClean="0">
                <a:latin typeface="Didot"/>
              </a:rPr>
              <a:t>Diversité</a:t>
            </a:r>
            <a:r>
              <a:rPr lang="en-US" sz="2800" dirty="0" smtClean="0">
                <a:latin typeface="Didot"/>
              </a:rPr>
              <a:t> </a:t>
            </a:r>
            <a:r>
              <a:rPr lang="en-US" sz="2800" dirty="0" err="1">
                <a:latin typeface="Didot"/>
              </a:rPr>
              <a:t>fonctionnelle</a:t>
            </a:r>
            <a:r>
              <a:rPr lang="en-US" sz="2800" dirty="0">
                <a:latin typeface="Didot"/>
              </a:rPr>
              <a:t> des muscles </a:t>
            </a:r>
            <a:r>
              <a:rPr lang="en-US" sz="2800" dirty="0" err="1">
                <a:latin typeface="Didot"/>
              </a:rPr>
              <a:t>squelettiques</a:t>
            </a:r>
            <a:r>
              <a:rPr lang="en-US" sz="2800" dirty="0">
                <a:latin typeface="Didot"/>
              </a:rPr>
              <a:t/>
            </a:r>
            <a:br>
              <a:rPr lang="en-US" sz="2800" dirty="0">
                <a:latin typeface="Didot"/>
              </a:rPr>
            </a:br>
            <a:endParaRPr lang="fr-FR" sz="2800" dirty="0">
              <a:latin typeface="Didot"/>
            </a:endParaRP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87" y="1117600"/>
            <a:ext cx="2371725" cy="2033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114800"/>
            <a:ext cx="17367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Text Box 5"/>
          <p:cNvSpPr txBox="1">
            <a:spLocks noChangeArrowheads="1"/>
          </p:cNvSpPr>
          <p:nvPr/>
        </p:nvSpPr>
        <p:spPr bwMode="auto">
          <a:xfrm>
            <a:off x="6227763" y="3495675"/>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sz="2000" b="1" dirty="0">
                <a:solidFill>
                  <a:srgbClr val="C00000"/>
                </a:solidFill>
                <a:latin typeface="Trebuchet MS" panose="020B0603020202020204" pitchFamily="34" charset="0"/>
              </a:rPr>
              <a:t>4- </a:t>
            </a:r>
            <a:r>
              <a:rPr lang="en-US" sz="2000" b="1" dirty="0" err="1">
                <a:solidFill>
                  <a:srgbClr val="C00000"/>
                </a:solidFill>
                <a:latin typeface="Trebuchet MS" panose="020B0603020202020204" pitchFamily="34" charset="0"/>
              </a:rPr>
              <a:t>Thermorégulation</a:t>
            </a:r>
            <a:endParaRPr lang="en-US" sz="2000" b="1" dirty="0">
              <a:solidFill>
                <a:srgbClr val="C00000"/>
              </a:solidFill>
              <a:latin typeface="Trebuchet MS" panose="020B0603020202020204" pitchFamily="34" charset="0"/>
            </a:endParaRPr>
          </a:p>
        </p:txBody>
      </p:sp>
      <p:pic>
        <p:nvPicPr>
          <p:cNvPr id="706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18653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3" name="Text Box 7"/>
          <p:cNvSpPr txBox="1">
            <a:spLocks noChangeArrowheads="1"/>
          </p:cNvSpPr>
          <p:nvPr/>
        </p:nvSpPr>
        <p:spPr bwMode="auto">
          <a:xfrm>
            <a:off x="228600" y="2416175"/>
            <a:ext cx="3733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sz="2000" b="1" dirty="0">
                <a:solidFill>
                  <a:srgbClr val="C00000"/>
                </a:solidFill>
                <a:latin typeface="Trebuchet MS" panose="020B0603020202020204" pitchFamily="34" charset="0"/>
              </a:rPr>
              <a:t>2 - </a:t>
            </a:r>
            <a:r>
              <a:rPr lang="en-US" sz="2000" b="1" dirty="0" err="1">
                <a:solidFill>
                  <a:srgbClr val="C00000"/>
                </a:solidFill>
                <a:latin typeface="Trebuchet MS" panose="020B0603020202020204" pitchFamily="34" charset="0"/>
              </a:rPr>
              <a:t>Maintien</a:t>
            </a:r>
            <a:r>
              <a:rPr lang="en-US" sz="2000" b="1" dirty="0">
                <a:solidFill>
                  <a:srgbClr val="C00000"/>
                </a:solidFill>
                <a:latin typeface="Trebuchet MS" panose="020B0603020202020204" pitchFamily="34" charset="0"/>
              </a:rPr>
              <a:t> </a:t>
            </a:r>
            <a:r>
              <a:rPr lang="en-US" sz="2000" b="1" dirty="0" smtClean="0">
                <a:solidFill>
                  <a:srgbClr val="C00000"/>
                </a:solidFill>
                <a:latin typeface="Trebuchet MS" panose="020B0603020202020204" pitchFamily="34" charset="0"/>
              </a:rPr>
              <a:t>postural </a:t>
            </a:r>
            <a:endParaRPr lang="en-US" sz="2000" b="1" dirty="0">
              <a:solidFill>
                <a:srgbClr val="C00000"/>
              </a:solidFill>
              <a:latin typeface="Trebuchet MS" panose="020B0603020202020204" pitchFamily="34" charset="0"/>
            </a:endParaRPr>
          </a:p>
          <a:p>
            <a:pPr algn="l">
              <a:spcBef>
                <a:spcPct val="50000"/>
              </a:spcBef>
            </a:pPr>
            <a:r>
              <a:rPr lang="en-US" sz="2000" b="1" dirty="0" err="1">
                <a:latin typeface="Trebuchet MS" panose="020B0603020202020204" pitchFamily="34" charset="0"/>
              </a:rPr>
              <a:t>ou</a:t>
            </a:r>
            <a:r>
              <a:rPr lang="en-US" sz="2000" b="1" dirty="0">
                <a:latin typeface="Trebuchet MS" panose="020B0603020202020204" pitchFamily="34" charset="0"/>
              </a:rPr>
              <a:t> le </a:t>
            </a:r>
            <a:r>
              <a:rPr lang="en-US" sz="2000" b="1" dirty="0" err="1">
                <a:latin typeface="Trebuchet MS" panose="020B0603020202020204" pitchFamily="34" charset="0"/>
              </a:rPr>
              <a:t>changement</a:t>
            </a:r>
            <a:r>
              <a:rPr lang="en-US" sz="2000" b="1" dirty="0">
                <a:latin typeface="Trebuchet MS" panose="020B0603020202020204" pitchFamily="34" charset="0"/>
              </a:rPr>
              <a:t> de posture</a:t>
            </a:r>
            <a:r>
              <a:rPr lang="en-US" sz="2000" dirty="0">
                <a:latin typeface="Trebuchet MS" panose="020B0603020202020204" pitchFamily="34" charset="0"/>
              </a:rPr>
              <a:t> </a:t>
            </a:r>
          </a:p>
        </p:txBody>
      </p:sp>
      <p:sp>
        <p:nvSpPr>
          <p:cNvPr id="70664" name="Text Box 8"/>
          <p:cNvSpPr txBox="1">
            <a:spLocks noChangeArrowheads="1"/>
          </p:cNvSpPr>
          <p:nvPr/>
        </p:nvSpPr>
        <p:spPr bwMode="auto">
          <a:xfrm>
            <a:off x="468313" y="1117600"/>
            <a:ext cx="4421187" cy="8540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sz="2000" b="1" dirty="0">
                <a:solidFill>
                  <a:srgbClr val="C00000"/>
                </a:solidFill>
                <a:latin typeface="Trebuchet MS" panose="020B0603020202020204" pitchFamily="34" charset="0"/>
              </a:rPr>
              <a:t>1- Les </a:t>
            </a:r>
            <a:r>
              <a:rPr lang="en-US" sz="2000" b="1" dirty="0" err="1">
                <a:solidFill>
                  <a:srgbClr val="C00000"/>
                </a:solidFill>
                <a:latin typeface="Trebuchet MS" panose="020B0603020202020204" pitchFamily="34" charset="0"/>
              </a:rPr>
              <a:t>mouvements</a:t>
            </a:r>
            <a:r>
              <a:rPr lang="en-US" sz="2000" b="1" dirty="0">
                <a:solidFill>
                  <a:srgbClr val="C00000"/>
                </a:solidFill>
                <a:latin typeface="Trebuchet MS" panose="020B0603020202020204" pitchFamily="34" charset="0"/>
              </a:rPr>
              <a:t> </a:t>
            </a:r>
            <a:r>
              <a:rPr lang="en-US" sz="2000" b="1" dirty="0">
                <a:latin typeface="Trebuchet MS" panose="020B0603020202020204" pitchFamily="34" charset="0"/>
              </a:rPr>
              <a:t>/ La locomotion</a:t>
            </a:r>
          </a:p>
          <a:p>
            <a:pPr algn="l">
              <a:spcBef>
                <a:spcPct val="50000"/>
              </a:spcBef>
            </a:pPr>
            <a:r>
              <a:rPr lang="en-US" sz="2000" b="1" dirty="0">
                <a:latin typeface="Trebuchet MS" panose="020B0603020202020204" pitchFamily="34" charset="0"/>
              </a:rPr>
              <a:t>Marcher, </a:t>
            </a:r>
            <a:r>
              <a:rPr lang="en-US" sz="2000" b="1" dirty="0" err="1">
                <a:latin typeface="Trebuchet MS" panose="020B0603020202020204" pitchFamily="34" charset="0"/>
              </a:rPr>
              <a:t>sauter</a:t>
            </a:r>
            <a:r>
              <a:rPr lang="en-US" sz="2000" b="1" dirty="0">
                <a:latin typeface="Trebuchet MS" panose="020B0603020202020204" pitchFamily="34" charset="0"/>
              </a:rPr>
              <a:t>, </a:t>
            </a:r>
            <a:r>
              <a:rPr lang="en-US" sz="2000" b="1" dirty="0" err="1">
                <a:latin typeface="Trebuchet MS" panose="020B0603020202020204" pitchFamily="34" charset="0"/>
              </a:rPr>
              <a:t>courir</a:t>
            </a:r>
            <a:r>
              <a:rPr lang="en-US" sz="2000" b="1" dirty="0">
                <a:latin typeface="Trebuchet MS" panose="020B0603020202020204" pitchFamily="34" charset="0"/>
              </a:rPr>
              <a:t>…</a:t>
            </a:r>
            <a:endParaRPr lang="fr-FR" sz="2000" dirty="0">
              <a:latin typeface="Trebuchet MS" panose="020B0603020202020204" pitchFamily="34" charset="0"/>
            </a:endParaRPr>
          </a:p>
        </p:txBody>
      </p:sp>
      <p:sp>
        <p:nvSpPr>
          <p:cNvPr id="70665" name="Text Box 9"/>
          <p:cNvSpPr txBox="1">
            <a:spLocks noChangeArrowheads="1"/>
          </p:cNvSpPr>
          <p:nvPr/>
        </p:nvSpPr>
        <p:spPr bwMode="auto">
          <a:xfrm>
            <a:off x="1355725" y="2908300"/>
            <a:ext cx="18415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lang="fr-FR" sz="2000">
              <a:latin typeface="Trebuchet MS" panose="020B0603020202020204" pitchFamily="34" charset="0"/>
            </a:endParaRPr>
          </a:p>
        </p:txBody>
      </p:sp>
      <p:sp>
        <p:nvSpPr>
          <p:cNvPr id="70666" name="Text Box 10"/>
          <p:cNvSpPr txBox="1">
            <a:spLocks noChangeArrowheads="1"/>
          </p:cNvSpPr>
          <p:nvPr/>
        </p:nvSpPr>
        <p:spPr bwMode="auto">
          <a:xfrm>
            <a:off x="2195513" y="4318000"/>
            <a:ext cx="4002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sz="2000" b="1" dirty="0">
                <a:solidFill>
                  <a:srgbClr val="C00000"/>
                </a:solidFill>
                <a:latin typeface="Trebuchet MS" panose="020B0603020202020204" pitchFamily="34" charset="0"/>
              </a:rPr>
              <a:t>3- </a:t>
            </a:r>
            <a:r>
              <a:rPr lang="fr-CA" sz="2000" b="1" dirty="0">
                <a:solidFill>
                  <a:srgbClr val="C00000"/>
                </a:solidFill>
                <a:latin typeface="Trebuchet MS" panose="020B0603020202020204" pitchFamily="34" charset="0"/>
              </a:rPr>
              <a:t>Stabilisation des articulations</a:t>
            </a:r>
            <a:endParaRPr lang="en-US" sz="2000" b="1" dirty="0">
              <a:solidFill>
                <a:srgbClr val="C00000"/>
              </a:solidFill>
              <a:latin typeface="Trebuchet MS" panose="020B0603020202020204" pitchFamily="34" charset="0"/>
            </a:endParaRPr>
          </a:p>
        </p:txBody>
      </p:sp>
    </p:spTree>
    <p:extLst>
      <p:ext uri="{BB962C8B-B14F-4D97-AF65-F5344CB8AC3E}">
        <p14:creationId xmlns:p14="http://schemas.microsoft.com/office/powerpoint/2010/main" val="2974732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fr-FR" sz="3200" b="1" dirty="0" smtClean="0">
                <a:latin typeface="Didot" pitchFamily="28" charset="0"/>
              </a:rPr>
              <a:t>MUSCLES</a:t>
            </a:r>
            <a:br>
              <a:rPr lang="fr-FR" sz="3200" b="1" dirty="0" smtClean="0">
                <a:latin typeface="Didot" pitchFamily="28" charset="0"/>
              </a:rPr>
            </a:br>
            <a:endParaRPr lang="fr-FR" sz="3200" b="1" dirty="0" smtClean="0">
              <a:latin typeface="Didot" pitchFamily="28" charset="0"/>
            </a:endParaRPr>
          </a:p>
        </p:txBody>
      </p:sp>
      <p:sp>
        <p:nvSpPr>
          <p:cNvPr id="60419" name="Rectangle 3"/>
          <p:cNvSpPr>
            <a:spLocks noGrp="1" noChangeArrowheads="1"/>
          </p:cNvSpPr>
          <p:nvPr>
            <p:ph sz="half" idx="1"/>
          </p:nvPr>
        </p:nvSpPr>
        <p:spPr>
          <a:xfrm>
            <a:off x="323528" y="1600199"/>
            <a:ext cx="4038600" cy="4525963"/>
          </a:xfrm>
          <a:solidFill>
            <a:schemeClr val="accent6">
              <a:lumMod val="40000"/>
              <a:lumOff val="60000"/>
            </a:schemeClr>
          </a:solidFill>
        </p:spPr>
        <p:txBody>
          <a:bodyPr>
            <a:normAutofit fontScale="85000" lnSpcReduction="20000"/>
          </a:bodyPr>
          <a:lstStyle/>
          <a:p>
            <a:pPr marL="0" indent="0">
              <a:buNone/>
            </a:pPr>
            <a:r>
              <a:rPr lang="fr-FR" b="1" dirty="0">
                <a:solidFill>
                  <a:srgbClr val="C00000"/>
                </a:solidFill>
                <a:latin typeface="Didot" pitchFamily="28" charset="0"/>
              </a:rPr>
              <a:t>classification selon la </a:t>
            </a:r>
            <a:r>
              <a:rPr lang="fr-FR" b="1" dirty="0" smtClean="0">
                <a:solidFill>
                  <a:srgbClr val="C00000"/>
                </a:solidFill>
                <a:latin typeface="Didot" pitchFamily="28" charset="0"/>
              </a:rPr>
              <a:t>forme</a:t>
            </a:r>
          </a:p>
          <a:p>
            <a:pPr marL="0" indent="0">
              <a:buNone/>
            </a:pPr>
            <a:endParaRPr lang="fr-FR" dirty="0" smtClean="0">
              <a:solidFill>
                <a:srgbClr val="C00000"/>
              </a:solidFill>
              <a:latin typeface="Didot" pitchFamily="28" charset="0"/>
            </a:endParaRPr>
          </a:p>
          <a:p>
            <a:pPr eaLnBrk="1" hangingPunct="1"/>
            <a:r>
              <a:rPr lang="fr-FR" sz="3300" dirty="0" smtClean="0">
                <a:latin typeface="Didot" pitchFamily="28" charset="0"/>
              </a:rPr>
              <a:t>M. fusiforme (biceps, triceps)</a:t>
            </a:r>
          </a:p>
          <a:p>
            <a:pPr eaLnBrk="1" hangingPunct="1"/>
            <a:r>
              <a:rPr lang="fr-FR" sz="3300" dirty="0" smtClean="0">
                <a:latin typeface="Didot" pitchFamily="28" charset="0"/>
              </a:rPr>
              <a:t>M. segmenté (grand droit abdomen)</a:t>
            </a:r>
          </a:p>
          <a:p>
            <a:pPr eaLnBrk="1" hangingPunct="1"/>
            <a:r>
              <a:rPr lang="fr-FR" sz="3300" dirty="0" smtClean="0">
                <a:latin typeface="Didot" pitchFamily="28" charset="0"/>
              </a:rPr>
              <a:t>M. plat (grand pectoral</a:t>
            </a:r>
            <a:r>
              <a:rPr lang="fr-FR" dirty="0" smtClean="0">
                <a:latin typeface="Didot" pitchFamily="28" charset="0"/>
              </a:rPr>
              <a:t>)</a:t>
            </a:r>
          </a:p>
        </p:txBody>
      </p:sp>
      <p:sp>
        <p:nvSpPr>
          <p:cNvPr id="2" name="Espace réservé du contenu 1"/>
          <p:cNvSpPr>
            <a:spLocks noGrp="1"/>
          </p:cNvSpPr>
          <p:nvPr>
            <p:ph sz="half" idx="2"/>
          </p:nvPr>
        </p:nvSpPr>
        <p:spPr>
          <a:solidFill>
            <a:schemeClr val="accent5">
              <a:lumMod val="20000"/>
              <a:lumOff val="80000"/>
            </a:schemeClr>
          </a:solidFill>
        </p:spPr>
        <p:txBody>
          <a:bodyPr>
            <a:normAutofit fontScale="85000" lnSpcReduction="20000"/>
          </a:bodyPr>
          <a:lstStyle/>
          <a:p>
            <a:pPr marL="0" indent="0">
              <a:buNone/>
            </a:pPr>
            <a:r>
              <a:rPr lang="fr-FR" b="1" dirty="0">
                <a:solidFill>
                  <a:srgbClr val="C00000"/>
                </a:solidFill>
                <a:latin typeface="Didot" pitchFamily="28" charset="0"/>
              </a:rPr>
              <a:t>classification selon la </a:t>
            </a:r>
            <a:r>
              <a:rPr lang="fr-FR" b="1" dirty="0" smtClean="0">
                <a:solidFill>
                  <a:srgbClr val="C00000"/>
                </a:solidFill>
                <a:latin typeface="Didot" pitchFamily="28" charset="0"/>
              </a:rPr>
              <a:t>fonction</a:t>
            </a:r>
          </a:p>
          <a:p>
            <a:pPr>
              <a:buNone/>
            </a:pPr>
            <a:r>
              <a:rPr lang="fr-FR" b="1" dirty="0">
                <a:latin typeface="Didot" pitchFamily="28" charset="0"/>
              </a:rPr>
              <a:t>Squelette Membres</a:t>
            </a:r>
          </a:p>
          <a:p>
            <a:pPr>
              <a:buNone/>
            </a:pPr>
            <a:r>
              <a:rPr lang="fr-FR" dirty="0">
                <a:latin typeface="Didot" pitchFamily="28" charset="0"/>
              </a:rPr>
              <a:t>Fléchisseurs, extenseurs, pronateurs,</a:t>
            </a:r>
          </a:p>
          <a:p>
            <a:pPr>
              <a:buNone/>
            </a:pPr>
            <a:r>
              <a:rPr lang="fr-FR" dirty="0">
                <a:latin typeface="Didot" pitchFamily="28" charset="0"/>
              </a:rPr>
              <a:t>supinateurs, adducteurs, abducteurs,</a:t>
            </a:r>
          </a:p>
          <a:p>
            <a:pPr>
              <a:buNone/>
            </a:pPr>
            <a:r>
              <a:rPr lang="fr-FR" dirty="0">
                <a:latin typeface="Didot" pitchFamily="28" charset="0"/>
              </a:rPr>
              <a:t>rotateurs</a:t>
            </a:r>
          </a:p>
          <a:p>
            <a:pPr>
              <a:buNone/>
            </a:pPr>
            <a:endParaRPr lang="fr-FR" dirty="0">
              <a:latin typeface="Didot" pitchFamily="28" charset="0"/>
            </a:endParaRPr>
          </a:p>
          <a:p>
            <a:pPr>
              <a:buNone/>
            </a:pPr>
            <a:r>
              <a:rPr lang="fr-FR" b="1" dirty="0">
                <a:latin typeface="Didot" pitchFamily="28" charset="0"/>
              </a:rPr>
              <a:t>Squelette axial</a:t>
            </a:r>
          </a:p>
          <a:p>
            <a:pPr>
              <a:buNone/>
            </a:pPr>
            <a:r>
              <a:rPr lang="fr-FR" dirty="0">
                <a:latin typeface="Didot" pitchFamily="28" charset="0"/>
              </a:rPr>
              <a:t>Fléchisseurs, extenseurs, </a:t>
            </a:r>
            <a:r>
              <a:rPr lang="fr-FR" dirty="0" err="1">
                <a:latin typeface="Didot" pitchFamily="28" charset="0"/>
              </a:rPr>
              <a:t>inclinateurs</a:t>
            </a:r>
            <a:r>
              <a:rPr lang="fr-FR" dirty="0">
                <a:latin typeface="Didot" pitchFamily="28" charset="0"/>
              </a:rPr>
              <a:t>,</a:t>
            </a:r>
          </a:p>
          <a:p>
            <a:pPr>
              <a:buNone/>
            </a:pPr>
            <a:r>
              <a:rPr lang="fr-FR" dirty="0">
                <a:latin typeface="Didot" pitchFamily="28" charset="0"/>
              </a:rPr>
              <a:t>rotateurs</a:t>
            </a:r>
          </a:p>
          <a:p>
            <a:endParaRPr lang="fr-FR" dirty="0"/>
          </a:p>
        </p:txBody>
      </p:sp>
    </p:spTree>
    <p:extLst>
      <p:ext uri="{BB962C8B-B14F-4D97-AF65-F5344CB8AC3E}">
        <p14:creationId xmlns:p14="http://schemas.microsoft.com/office/powerpoint/2010/main" val="1721032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fr-FR" sz="3200" b="1" smtClean="0">
                <a:latin typeface="Didot" pitchFamily="28" charset="0"/>
              </a:rPr>
              <a:t>MUSCLES</a:t>
            </a:r>
            <a:br>
              <a:rPr lang="fr-FR" sz="3200" b="1" smtClean="0">
                <a:latin typeface="Didot" pitchFamily="28" charset="0"/>
              </a:rPr>
            </a:br>
            <a:r>
              <a:rPr lang="fr-FR" sz="3200" b="1" smtClean="0">
                <a:latin typeface="Didot" pitchFamily="28" charset="0"/>
              </a:rPr>
              <a:t>classification selon nombre articulation</a:t>
            </a:r>
          </a:p>
        </p:txBody>
      </p:sp>
      <p:sp>
        <p:nvSpPr>
          <p:cNvPr id="62467" name="Rectangle 3"/>
          <p:cNvSpPr>
            <a:spLocks noGrp="1" noChangeArrowheads="1"/>
          </p:cNvSpPr>
          <p:nvPr>
            <p:ph type="body" sz="half" idx="1"/>
          </p:nvPr>
        </p:nvSpPr>
        <p:spPr>
          <a:xfrm>
            <a:off x="228600" y="2286000"/>
            <a:ext cx="4267200" cy="4267200"/>
          </a:xfrm>
        </p:spPr>
        <p:txBody>
          <a:bodyPr/>
          <a:lstStyle/>
          <a:p>
            <a:pPr eaLnBrk="1" hangingPunct="1"/>
            <a:r>
              <a:rPr lang="fr-FR" sz="2000" smtClean="0">
                <a:latin typeface="Didot" pitchFamily="28" charset="0"/>
              </a:rPr>
              <a:t>Mono-articulaire : inter-segmentaire</a:t>
            </a:r>
          </a:p>
          <a:p>
            <a:pPr eaLnBrk="1" hangingPunct="1"/>
            <a:endParaRPr lang="fr-FR" sz="2000" smtClean="0">
              <a:latin typeface="Didot" pitchFamily="28" charset="0"/>
            </a:endParaRPr>
          </a:p>
          <a:p>
            <a:pPr eaLnBrk="1" hangingPunct="1"/>
            <a:r>
              <a:rPr lang="fr-FR" sz="2000" smtClean="0">
                <a:latin typeface="Didot" pitchFamily="28" charset="0"/>
              </a:rPr>
              <a:t>Poly-articulaire : pluri-segmentaire</a:t>
            </a:r>
          </a:p>
          <a:p>
            <a:pPr eaLnBrk="1" hangingPunct="1"/>
            <a:endParaRPr lang="fr-FR" sz="2000" smtClean="0">
              <a:latin typeface="Didot" pitchFamily="28" charset="0"/>
            </a:endParaRPr>
          </a:p>
          <a:p>
            <a:pPr eaLnBrk="1" hangingPunct="1"/>
            <a:r>
              <a:rPr lang="fr-FR" sz="2000" smtClean="0">
                <a:latin typeface="Didot" pitchFamily="28" charset="0"/>
              </a:rPr>
              <a:t>M. agoniste (raccourcissement) et m. antagoniste (allongement)</a:t>
            </a:r>
          </a:p>
        </p:txBody>
      </p:sp>
      <p:pic>
        <p:nvPicPr>
          <p:cNvPr id="62468" name="Picture 5" descr="fonctions musc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807"/>
          <a:stretch>
            <a:fillRect/>
          </a:stretch>
        </p:blipFill>
        <p:spPr>
          <a:xfrm>
            <a:off x="4419600" y="2058988"/>
            <a:ext cx="4724400" cy="4689475"/>
          </a:xfrm>
        </p:spPr>
      </p:pic>
    </p:spTree>
    <p:extLst>
      <p:ext uri="{BB962C8B-B14F-4D97-AF65-F5344CB8AC3E}">
        <p14:creationId xmlns:p14="http://schemas.microsoft.com/office/powerpoint/2010/main" val="2205057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922114"/>
          </a:xfrm>
        </p:spPr>
        <p:txBody>
          <a:bodyPr>
            <a:normAutofit fontScale="90000"/>
          </a:bodyPr>
          <a:lstStyle/>
          <a:p>
            <a:pPr eaLnBrk="1" hangingPunct="1"/>
            <a:r>
              <a:rPr lang="fr-FR" sz="3200" b="1" dirty="0" smtClean="0">
                <a:latin typeface="Didot" pitchFamily="28" charset="0"/>
              </a:rPr>
              <a:t>MUSCLES</a:t>
            </a:r>
            <a:br>
              <a:rPr lang="fr-FR" sz="3200" b="1" dirty="0" smtClean="0">
                <a:latin typeface="Didot" pitchFamily="28" charset="0"/>
              </a:rPr>
            </a:br>
            <a:r>
              <a:rPr lang="fr-FR" sz="3200" b="1" dirty="0" smtClean="0">
                <a:latin typeface="Didot" pitchFamily="28" charset="0"/>
              </a:rPr>
              <a:t>innervation motrice</a:t>
            </a:r>
          </a:p>
        </p:txBody>
      </p:sp>
      <p:sp>
        <p:nvSpPr>
          <p:cNvPr id="63491" name="Rectangle 3"/>
          <p:cNvSpPr>
            <a:spLocks noGrp="1" noChangeArrowheads="1"/>
          </p:cNvSpPr>
          <p:nvPr>
            <p:ph type="body" idx="1"/>
          </p:nvPr>
        </p:nvSpPr>
        <p:spPr>
          <a:xfrm>
            <a:off x="450376" y="1628800"/>
            <a:ext cx="4546848" cy="4525963"/>
          </a:xfrm>
        </p:spPr>
        <p:txBody>
          <a:bodyPr>
            <a:normAutofit fontScale="92500"/>
          </a:bodyPr>
          <a:lstStyle/>
          <a:p>
            <a:pPr eaLnBrk="1" hangingPunct="1">
              <a:lnSpc>
                <a:spcPct val="90000"/>
              </a:lnSpc>
            </a:pPr>
            <a:r>
              <a:rPr lang="fr-FR" dirty="0" smtClean="0">
                <a:latin typeface="Didot" pitchFamily="28" charset="0"/>
              </a:rPr>
              <a:t>Niveau fibre musculaire par plaque motrice</a:t>
            </a:r>
          </a:p>
          <a:p>
            <a:pPr eaLnBrk="1" hangingPunct="1">
              <a:lnSpc>
                <a:spcPct val="90000"/>
              </a:lnSpc>
            </a:pPr>
            <a:r>
              <a:rPr lang="fr-FR" dirty="0" smtClean="0">
                <a:latin typeface="Didot" pitchFamily="28" charset="0"/>
              </a:rPr>
              <a:t>Neurotransmetteur : acétylcholine : </a:t>
            </a:r>
            <a:r>
              <a:rPr lang="fr-FR" dirty="0" err="1" smtClean="0">
                <a:latin typeface="Didot" pitchFamily="28" charset="0"/>
              </a:rPr>
              <a:t>Ach</a:t>
            </a:r>
            <a:endParaRPr lang="fr-FR" dirty="0" smtClean="0">
              <a:latin typeface="Didot" pitchFamily="28" charset="0"/>
            </a:endParaRPr>
          </a:p>
          <a:p>
            <a:pPr eaLnBrk="1" hangingPunct="1">
              <a:lnSpc>
                <a:spcPct val="90000"/>
              </a:lnSpc>
            </a:pPr>
            <a:endParaRPr lang="fr-FR" dirty="0" smtClean="0">
              <a:latin typeface="Didot" pitchFamily="28" charset="0"/>
            </a:endParaRPr>
          </a:p>
          <a:p>
            <a:pPr eaLnBrk="1" hangingPunct="1">
              <a:lnSpc>
                <a:spcPct val="90000"/>
              </a:lnSpc>
            </a:pPr>
            <a:r>
              <a:rPr lang="fr-FR" dirty="0" smtClean="0">
                <a:latin typeface="Didot" pitchFamily="28" charset="0"/>
              </a:rPr>
              <a:t>Unité motrice : motoneurone et axone et arborisation terminale; plusieurs fibres musculaires</a:t>
            </a: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2988" t="11150" r="7476" b="13251"/>
          <a:stretch/>
        </p:blipFill>
        <p:spPr>
          <a:xfrm>
            <a:off x="4997224" y="1349799"/>
            <a:ext cx="4146776" cy="2947466"/>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4229426"/>
            <a:ext cx="3168352" cy="2557356"/>
          </a:xfrm>
          <a:prstGeom prst="rect">
            <a:avLst/>
          </a:prstGeom>
        </p:spPr>
      </p:pic>
    </p:spTree>
    <p:extLst>
      <p:ext uri="{BB962C8B-B14F-4D97-AF65-F5344CB8AC3E}">
        <p14:creationId xmlns:p14="http://schemas.microsoft.com/office/powerpoint/2010/main" val="3497520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fr-FR" sz="3200" b="1" smtClean="0">
                <a:latin typeface="Didot" pitchFamily="28" charset="0"/>
              </a:rPr>
              <a:t>FIBRE MUSCULAIRE</a:t>
            </a:r>
          </a:p>
        </p:txBody>
      </p:sp>
      <p:sp>
        <p:nvSpPr>
          <p:cNvPr id="64515" name="Rectangle 3"/>
          <p:cNvSpPr>
            <a:spLocks noGrp="1" noChangeArrowheads="1"/>
          </p:cNvSpPr>
          <p:nvPr>
            <p:ph type="body" idx="1"/>
          </p:nvPr>
        </p:nvSpPr>
        <p:spPr>
          <a:xfrm>
            <a:off x="385192" y="1556792"/>
            <a:ext cx="4186808" cy="4525963"/>
          </a:xfrm>
        </p:spPr>
        <p:txBody>
          <a:bodyPr>
            <a:normAutofit fontScale="92500"/>
          </a:bodyPr>
          <a:lstStyle/>
          <a:p>
            <a:pPr eaLnBrk="1" hangingPunct="1"/>
            <a:r>
              <a:rPr lang="fr-FR" sz="2800" dirty="0" smtClean="0">
                <a:latin typeface="Didot" pitchFamily="28" charset="0"/>
              </a:rPr>
              <a:t>Fibre musculaire constituée de myofibrilles élémentaires</a:t>
            </a:r>
          </a:p>
          <a:p>
            <a:pPr eaLnBrk="1" hangingPunct="1"/>
            <a:r>
              <a:rPr lang="fr-FR" sz="2800" dirty="0" smtClean="0">
                <a:latin typeface="Didot" pitchFamily="28" charset="0"/>
              </a:rPr>
              <a:t>Chaque myofibrille composée de </a:t>
            </a:r>
          </a:p>
          <a:p>
            <a:pPr eaLnBrk="1" hangingPunct="1">
              <a:buFontTx/>
              <a:buChar char="-"/>
            </a:pPr>
            <a:r>
              <a:rPr lang="fr-FR" sz="2800" dirty="0" smtClean="0">
                <a:latin typeface="Didot" pitchFamily="28" charset="0"/>
              </a:rPr>
              <a:t>molécules </a:t>
            </a:r>
            <a:r>
              <a:rPr lang="fr-FR" sz="2800" b="1" dirty="0" smtClean="0">
                <a:latin typeface="Didot" pitchFamily="28" charset="0"/>
              </a:rPr>
              <a:t>myosine</a:t>
            </a:r>
            <a:r>
              <a:rPr lang="fr-FR" sz="2800" dirty="0" smtClean="0">
                <a:latin typeface="Didot" pitchFamily="28" charset="0"/>
              </a:rPr>
              <a:t> formant </a:t>
            </a:r>
            <a:r>
              <a:rPr lang="fr-FR" sz="2800" b="1" dirty="0" smtClean="0">
                <a:latin typeface="Didot" pitchFamily="28" charset="0"/>
              </a:rPr>
              <a:t>disque sombre</a:t>
            </a:r>
            <a:endParaRPr lang="fr-FR" sz="2800" dirty="0" smtClean="0">
              <a:latin typeface="Didot" pitchFamily="28" charset="0"/>
            </a:endParaRPr>
          </a:p>
          <a:p>
            <a:pPr eaLnBrk="1" hangingPunct="1">
              <a:buFontTx/>
              <a:buChar char="-"/>
            </a:pPr>
            <a:r>
              <a:rPr lang="fr-FR" sz="2800" dirty="0" smtClean="0">
                <a:latin typeface="Didot" pitchFamily="28" charset="0"/>
              </a:rPr>
              <a:t>molécules </a:t>
            </a:r>
            <a:r>
              <a:rPr lang="fr-FR" sz="2800" b="1" dirty="0" smtClean="0">
                <a:latin typeface="Didot" pitchFamily="28" charset="0"/>
              </a:rPr>
              <a:t>actine</a:t>
            </a:r>
            <a:r>
              <a:rPr lang="fr-FR" sz="2800" dirty="0" smtClean="0">
                <a:latin typeface="Didot" pitchFamily="28" charset="0"/>
              </a:rPr>
              <a:t> formant </a:t>
            </a:r>
            <a:r>
              <a:rPr lang="fr-FR" sz="2800" b="1" dirty="0" smtClean="0">
                <a:latin typeface="Didot" pitchFamily="28" charset="0"/>
              </a:rPr>
              <a:t>disque clair</a:t>
            </a:r>
            <a:r>
              <a:rPr lang="fr-FR" sz="2800" dirty="0" smtClean="0">
                <a:latin typeface="Didot" pitchFamily="28" charset="0"/>
              </a:rPr>
              <a:t> </a:t>
            </a:r>
          </a:p>
        </p:txBody>
      </p:sp>
      <p:pic>
        <p:nvPicPr>
          <p:cNvPr id="4" name="Picture 6" descr="physiologie"/>
          <p:cNvPicPr>
            <a:picLocks noChangeAspect="1" noChangeArrowheads="1"/>
          </p:cNvPicPr>
          <p:nvPr/>
        </p:nvPicPr>
        <p:blipFill>
          <a:blip r:embed="rId3">
            <a:extLst>
              <a:ext uri="{28A0092B-C50C-407E-A947-70E740481C1C}">
                <a14:useLocalDpi xmlns:a14="http://schemas.microsoft.com/office/drawing/2010/main" val="0"/>
              </a:ext>
            </a:extLst>
          </a:blip>
          <a:srcRect t="5194" b="5194"/>
          <a:stretch>
            <a:fillRect/>
          </a:stretch>
        </p:blipFill>
        <p:spPr>
          <a:xfrm>
            <a:off x="4860032" y="1549414"/>
            <a:ext cx="3673314" cy="4725144"/>
          </a:xfrm>
          <a:prstGeom prst="rect">
            <a:avLst/>
          </a:prstGeom>
        </p:spPr>
      </p:pic>
    </p:spTree>
    <p:extLst>
      <p:ext uri="{BB962C8B-B14F-4D97-AF65-F5344CB8AC3E}">
        <p14:creationId xmlns:p14="http://schemas.microsoft.com/office/powerpoint/2010/main" val="2684529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23528" y="620688"/>
            <a:ext cx="8229600" cy="1143000"/>
          </a:xfrm>
        </p:spPr>
        <p:txBody>
          <a:bodyPr>
            <a:normAutofit fontScale="90000"/>
          </a:bodyPr>
          <a:lstStyle/>
          <a:p>
            <a:r>
              <a:rPr lang="fr-FR" dirty="0" smtClean="0"/>
              <a:t>Rappel des Affections de l’appareil locomoteur = pathologies touchant  tous les constituants de l’appareil locomoteur </a:t>
            </a:r>
            <a:endParaRPr lang="fr-FR" dirty="0"/>
          </a:p>
        </p:txBody>
      </p:sp>
      <p:sp>
        <p:nvSpPr>
          <p:cNvPr id="6" name="Espace réservé du contenu 5"/>
          <p:cNvSpPr>
            <a:spLocks noGrp="1"/>
          </p:cNvSpPr>
          <p:nvPr>
            <p:ph idx="1"/>
          </p:nvPr>
        </p:nvSpPr>
        <p:spPr>
          <a:xfrm>
            <a:off x="611560" y="3068960"/>
            <a:ext cx="8229600" cy="2620888"/>
          </a:xfrm>
          <a:solidFill>
            <a:schemeClr val="accent6">
              <a:lumMod val="20000"/>
              <a:lumOff val="80000"/>
            </a:schemeClr>
          </a:solidFill>
        </p:spPr>
        <p:txBody>
          <a:bodyPr>
            <a:normAutofit lnSpcReduction="10000"/>
          </a:bodyPr>
          <a:lstStyle/>
          <a:p>
            <a:r>
              <a:rPr lang="fr-FR" dirty="0" smtClean="0"/>
              <a:t>Affections en orthopédie traumatologie</a:t>
            </a:r>
          </a:p>
          <a:p>
            <a:r>
              <a:rPr lang="fr-FR" dirty="0" smtClean="0"/>
              <a:t>Affections rhumatologiques </a:t>
            </a:r>
          </a:p>
          <a:p>
            <a:r>
              <a:rPr lang="fr-FR" dirty="0" smtClean="0"/>
              <a:t>Affections </a:t>
            </a:r>
            <a:r>
              <a:rPr lang="fr-FR" dirty="0" err="1" smtClean="0"/>
              <a:t>neuro-musculaires</a:t>
            </a:r>
            <a:r>
              <a:rPr lang="fr-FR" dirty="0" smtClean="0"/>
              <a:t> </a:t>
            </a:r>
          </a:p>
          <a:p>
            <a:r>
              <a:rPr lang="fr-FR" dirty="0" smtClean="0"/>
              <a:t>Autres:  trauma crâniens , Amputations , brulures ….. </a:t>
            </a:r>
            <a:endParaRPr lang="fr-FR" dirty="0"/>
          </a:p>
        </p:txBody>
      </p:sp>
    </p:spTree>
    <p:extLst>
      <p:ext uri="{BB962C8B-B14F-4D97-AF65-F5344CB8AC3E}">
        <p14:creationId xmlns:p14="http://schemas.microsoft.com/office/powerpoint/2010/main" val="572225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1019129"/>
              </p:ext>
            </p:extLst>
          </p:nvPr>
        </p:nvGraphicFramePr>
        <p:xfrm>
          <a:off x="395536" y="476672"/>
          <a:ext cx="8208912" cy="5668270"/>
        </p:xfrm>
        <a:graphic>
          <a:graphicData uri="http://schemas.openxmlformats.org/drawingml/2006/table">
            <a:tbl>
              <a:tblPr>
                <a:tableStyleId>{616DA210-FB5B-4158-B5E0-FEB733F419BA}</a:tableStyleId>
              </a:tblPr>
              <a:tblGrid>
                <a:gridCol w="3055620"/>
                <a:gridCol w="5153292"/>
              </a:tblGrid>
              <a:tr h="186229">
                <a:tc>
                  <a:txBody>
                    <a:bodyPr/>
                    <a:lstStyle/>
                    <a:p>
                      <a:pPr marR="45085" algn="ctr">
                        <a:spcAft>
                          <a:spcPts val="0"/>
                        </a:spcAft>
                      </a:pPr>
                      <a:r>
                        <a:rPr lang="fr-FR" sz="1800" dirty="0">
                          <a:effectLst/>
                        </a:rPr>
                        <a:t>Anatomie</a:t>
                      </a:r>
                      <a:endParaRPr lang="fr-FR" sz="1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marR="45085" algn="ctr">
                        <a:spcAft>
                          <a:spcPts val="0"/>
                        </a:spcAft>
                        <a:tabLst>
                          <a:tab pos="1216025" algn="l"/>
                        </a:tabLst>
                      </a:pPr>
                      <a:r>
                        <a:rPr lang="fr-FR" sz="1800" dirty="0" smtClean="0">
                          <a:effectLst/>
                        </a:rPr>
                        <a:t>Pathologies articulations</a:t>
                      </a:r>
                      <a:r>
                        <a:rPr lang="fr-FR" sz="1800" baseline="0" dirty="0" smtClean="0">
                          <a:effectLst/>
                        </a:rPr>
                        <a:t> </a:t>
                      </a:r>
                      <a:r>
                        <a:rPr lang="fr-FR" sz="1800" dirty="0" smtClean="0">
                          <a:effectLst/>
                        </a:rPr>
                        <a:t>des membres </a:t>
                      </a:r>
                      <a:endParaRPr lang="fr-FR" sz="1800" dirty="0">
                        <a:effectLst/>
                        <a:latin typeface="Times New Roman" panose="02020603050405020304" pitchFamily="18" charset="0"/>
                        <a:ea typeface="Times New Roman" panose="02020603050405020304" pitchFamily="18" charset="0"/>
                      </a:endParaRPr>
                    </a:p>
                  </a:txBody>
                  <a:tcPr marL="44450" marR="44450" marT="0" marB="0"/>
                </a:tc>
              </a:tr>
              <a:tr h="1005638">
                <a:tc>
                  <a:txBody>
                    <a:bodyPr/>
                    <a:lstStyle/>
                    <a:p>
                      <a:pPr marR="45085" algn="ctr">
                        <a:spcAft>
                          <a:spcPts val="0"/>
                        </a:spcAft>
                      </a:pPr>
                      <a:r>
                        <a:rPr lang="fr-FR" sz="1800" dirty="0">
                          <a:effectLst/>
                        </a:rPr>
                        <a:t>L’articulation est constituée de 3 éléments</a:t>
                      </a:r>
                      <a:endParaRPr lang="fr-FR" sz="18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marR="45085" algn="ctr">
                        <a:spcAft>
                          <a:spcPts val="0"/>
                        </a:spcAft>
                        <a:tabLst>
                          <a:tab pos="1216025" algn="l"/>
                        </a:tabLst>
                      </a:pPr>
                      <a:r>
                        <a:rPr lang="fr-FR" sz="1800" b="1" dirty="0">
                          <a:solidFill>
                            <a:srgbClr val="C00000"/>
                          </a:solidFill>
                          <a:effectLst/>
                        </a:rPr>
                        <a:t>Maladies articulaires (arthropathies</a:t>
                      </a:r>
                      <a:r>
                        <a:rPr lang="fr-FR" sz="1800" dirty="0">
                          <a:effectLst/>
                        </a:rPr>
                        <a:t>)</a:t>
                      </a:r>
                      <a:endParaRPr lang="fr-FR" sz="1800" dirty="0">
                        <a:effectLst/>
                        <a:latin typeface="Times New Roman" panose="02020603050405020304" pitchFamily="18" charset="0"/>
                        <a:ea typeface="Times New Roman" panose="02020603050405020304" pitchFamily="18" charset="0"/>
                      </a:endParaRPr>
                    </a:p>
                  </a:txBody>
                  <a:tcPr marL="44450" marR="44450" marT="0" marB="0"/>
                </a:tc>
              </a:tr>
              <a:tr h="335213">
                <a:tc>
                  <a:txBody>
                    <a:bodyPr/>
                    <a:lstStyle/>
                    <a:p>
                      <a:pPr marL="228600" marR="45085" indent="-228600">
                        <a:spcAft>
                          <a:spcPts val="0"/>
                        </a:spcAft>
                        <a:tabLst>
                          <a:tab pos="228600" algn="l"/>
                        </a:tabLst>
                      </a:pPr>
                      <a:r>
                        <a:rPr lang="fr-FR" sz="2400" b="1" dirty="0">
                          <a:effectLst/>
                        </a:rPr>
                        <a:t>·	Cartilage articulaire</a:t>
                      </a:r>
                      <a:endParaRPr lang="fr-FR" sz="2400" b="1" dirty="0">
                        <a:effectLst/>
                        <a:latin typeface="Times New Roman" panose="02020603050405020304" pitchFamily="18" charset="0"/>
                        <a:ea typeface="Times New Roman" panose="02020603050405020304" pitchFamily="18" charset="0"/>
                      </a:endParaRPr>
                    </a:p>
                  </a:txBody>
                  <a:tcPr marL="44450" marR="44450" marT="0" marB="0">
                    <a:solidFill>
                      <a:schemeClr val="accent5">
                        <a:lumMod val="40000"/>
                        <a:lumOff val="60000"/>
                      </a:schemeClr>
                    </a:solidFill>
                  </a:tcPr>
                </a:tc>
                <a:tc>
                  <a:txBody>
                    <a:bodyPr/>
                    <a:lstStyle/>
                    <a:p>
                      <a:pPr marR="45085">
                        <a:spcAft>
                          <a:spcPts val="0"/>
                        </a:spcAft>
                        <a:tabLst>
                          <a:tab pos="1216025" algn="l"/>
                        </a:tabLst>
                      </a:pPr>
                      <a:r>
                        <a:rPr lang="fr-FR" sz="1800" b="1" dirty="0">
                          <a:solidFill>
                            <a:srgbClr val="C00000"/>
                          </a:solidFill>
                          <a:effectLst/>
                        </a:rPr>
                        <a:t>	</a:t>
                      </a:r>
                      <a:r>
                        <a:rPr lang="fr-FR" sz="2000" b="1" dirty="0">
                          <a:solidFill>
                            <a:srgbClr val="C00000"/>
                          </a:solidFill>
                          <a:effectLst/>
                        </a:rPr>
                        <a:t>Arthrose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5">
                        <a:lumMod val="40000"/>
                        <a:lumOff val="60000"/>
                      </a:schemeClr>
                    </a:solidFill>
                  </a:tcPr>
                </a:tc>
              </a:tr>
              <a:tr h="3016914">
                <a:tc>
                  <a:txBody>
                    <a:bodyPr/>
                    <a:lstStyle/>
                    <a:p>
                      <a:pPr marL="228600" marR="45085" indent="-228600">
                        <a:spcAft>
                          <a:spcPts val="0"/>
                        </a:spcAft>
                        <a:tabLst>
                          <a:tab pos="228600" algn="l"/>
                        </a:tabLst>
                      </a:pPr>
                      <a:r>
                        <a:rPr lang="fr-FR" sz="2400" b="1" dirty="0">
                          <a:effectLst/>
                        </a:rPr>
                        <a:t>·	Synoviale articulaire</a:t>
                      </a:r>
                      <a:endParaRPr lang="fr-FR" sz="2400" b="1" dirty="0">
                        <a:effectLst/>
                        <a:latin typeface="Times New Roman" panose="02020603050405020304" pitchFamily="18" charset="0"/>
                        <a:ea typeface="Times New Roman" panose="02020603050405020304" pitchFamily="18" charset="0"/>
                      </a:endParaRPr>
                    </a:p>
                  </a:txBody>
                  <a:tcPr marL="44450" marR="44450" marT="0" marB="0">
                    <a:blipFill>
                      <a:blip r:embed="rId2"/>
                      <a:tile tx="0" ty="0" sx="100000" sy="100000" flip="none" algn="tl"/>
                    </a:blipFill>
                  </a:tcPr>
                </a:tc>
                <a:tc>
                  <a:txBody>
                    <a:bodyPr/>
                    <a:lstStyle/>
                    <a:p>
                      <a:pPr marR="45085">
                        <a:spcAft>
                          <a:spcPts val="0"/>
                        </a:spcAft>
                        <a:tabLst>
                          <a:tab pos="1216025" algn="l"/>
                        </a:tabLst>
                      </a:pPr>
                      <a:r>
                        <a:rPr lang="fr-FR" sz="2000" b="1" dirty="0">
                          <a:solidFill>
                            <a:srgbClr val="C00000"/>
                          </a:solidFill>
                          <a:effectLst/>
                        </a:rPr>
                        <a:t>Inflammation : 	Polyarthrite rhumatoïde</a:t>
                      </a:r>
                    </a:p>
                    <a:p>
                      <a:pPr marR="45085">
                        <a:spcAft>
                          <a:spcPts val="0"/>
                        </a:spcAft>
                        <a:tabLst>
                          <a:tab pos="1216025" algn="l"/>
                        </a:tabLst>
                      </a:pPr>
                      <a:r>
                        <a:rPr lang="fr-FR" sz="2000" b="1" dirty="0">
                          <a:solidFill>
                            <a:srgbClr val="C00000"/>
                          </a:solidFill>
                          <a:effectLst/>
                        </a:rPr>
                        <a:t>	Spondylarthrite ankylosante</a:t>
                      </a:r>
                    </a:p>
                    <a:p>
                      <a:pPr marR="45085">
                        <a:spcAft>
                          <a:spcPts val="0"/>
                        </a:spcAft>
                        <a:tabLst>
                          <a:tab pos="1216025" algn="l"/>
                        </a:tabLst>
                      </a:pPr>
                      <a:r>
                        <a:rPr lang="fr-FR" sz="2000" b="1" dirty="0">
                          <a:solidFill>
                            <a:srgbClr val="C00000"/>
                          </a:solidFill>
                          <a:effectLst/>
                        </a:rPr>
                        <a:t>	Rhumatisme psoriasique</a:t>
                      </a:r>
                    </a:p>
                    <a:p>
                      <a:pPr marR="45085">
                        <a:spcAft>
                          <a:spcPts val="0"/>
                        </a:spcAft>
                        <a:tabLst>
                          <a:tab pos="1216025" algn="l"/>
                        </a:tabLst>
                      </a:pPr>
                      <a:r>
                        <a:rPr lang="fr-FR" sz="2000" b="1" dirty="0">
                          <a:solidFill>
                            <a:srgbClr val="C00000"/>
                          </a:solidFill>
                          <a:effectLst/>
                        </a:rPr>
                        <a:t>Infection :	Arthrites septiques</a:t>
                      </a:r>
                    </a:p>
                    <a:p>
                      <a:pPr marR="45085">
                        <a:spcAft>
                          <a:spcPts val="0"/>
                        </a:spcAft>
                        <a:tabLst>
                          <a:tab pos="1216025" algn="l"/>
                        </a:tabLst>
                      </a:pPr>
                      <a:r>
                        <a:rPr lang="fr-FR" sz="2000" b="1" dirty="0">
                          <a:solidFill>
                            <a:srgbClr val="C00000"/>
                          </a:solidFill>
                          <a:effectLst/>
                        </a:rPr>
                        <a:t>Tumeurs : 	Tumeurs synoviales, rares</a:t>
                      </a:r>
                    </a:p>
                    <a:p>
                      <a:pPr marR="45085">
                        <a:spcAft>
                          <a:spcPts val="0"/>
                        </a:spcAft>
                        <a:tabLst>
                          <a:tab pos="1216025" algn="l"/>
                        </a:tabLst>
                      </a:pPr>
                      <a:r>
                        <a:rPr lang="fr-FR" sz="2000" b="1" dirty="0">
                          <a:solidFill>
                            <a:srgbClr val="C00000"/>
                          </a:solidFill>
                          <a:effectLst/>
                        </a:rPr>
                        <a:t>Microcristaux : 	Goutte</a:t>
                      </a:r>
                    </a:p>
                    <a:p>
                      <a:pPr marR="45085">
                        <a:spcAft>
                          <a:spcPts val="0"/>
                        </a:spcAft>
                        <a:tabLst>
                          <a:tab pos="1216025" algn="l"/>
                        </a:tabLst>
                      </a:pPr>
                      <a:r>
                        <a:rPr lang="fr-FR" sz="2000" b="1" dirty="0">
                          <a:solidFill>
                            <a:srgbClr val="C00000"/>
                          </a:solidFill>
                          <a:effectLst/>
                        </a:rPr>
                        <a:t>	Chondrocalcinose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blipFill>
                      <a:blip r:embed="rId2"/>
                      <a:tile tx="0" ty="0" sx="100000" sy="100000" flip="none" algn="tl"/>
                    </a:blipFill>
                  </a:tcPr>
                </a:tc>
              </a:tr>
              <a:tr h="1005638">
                <a:tc>
                  <a:txBody>
                    <a:bodyPr/>
                    <a:lstStyle/>
                    <a:p>
                      <a:pPr marL="270510" marR="45085" indent="-228600">
                        <a:spcAft>
                          <a:spcPts val="0"/>
                        </a:spcAft>
                      </a:pPr>
                      <a:r>
                        <a:rPr lang="fr-FR" sz="2400" b="1" dirty="0">
                          <a:effectLst/>
                        </a:rPr>
                        <a:t>·	Os sous-</a:t>
                      </a:r>
                      <a:r>
                        <a:rPr lang="fr-FR" sz="2400" b="1" dirty="0" err="1">
                          <a:effectLst/>
                        </a:rPr>
                        <a:t>chondral</a:t>
                      </a:r>
                      <a:endParaRPr lang="fr-FR" sz="2400" b="1" dirty="0">
                        <a:effectLst/>
                        <a:latin typeface="Times New Roman" panose="02020603050405020304" pitchFamily="18" charset="0"/>
                        <a:ea typeface="Times New Roman" panose="02020603050405020304" pitchFamily="18" charset="0"/>
                      </a:endParaRPr>
                    </a:p>
                  </a:txBody>
                  <a:tcPr marL="44450" marR="44450" marT="0" marB="0">
                    <a:blipFill>
                      <a:blip r:embed="rId3"/>
                      <a:tile tx="0" ty="0" sx="100000" sy="100000" flip="none" algn="tl"/>
                    </a:blipFill>
                  </a:tcPr>
                </a:tc>
                <a:tc>
                  <a:txBody>
                    <a:bodyPr/>
                    <a:lstStyle/>
                    <a:p>
                      <a:pPr marR="45085">
                        <a:spcAft>
                          <a:spcPts val="0"/>
                        </a:spcAft>
                        <a:tabLst>
                          <a:tab pos="1216025" algn="l"/>
                        </a:tabLst>
                      </a:pPr>
                      <a:r>
                        <a:rPr lang="fr-FR" sz="2000" b="1" dirty="0" smtClean="0">
                          <a:solidFill>
                            <a:srgbClr val="C00000"/>
                          </a:solidFill>
                          <a:effectLst/>
                        </a:rPr>
                        <a:t>Ostéonécrose</a:t>
                      </a:r>
                      <a:endParaRPr lang="fr-FR" sz="2000" b="1" dirty="0">
                        <a:solidFill>
                          <a:srgbClr val="C00000"/>
                        </a:solidFill>
                        <a:effectLst/>
                      </a:endParaRPr>
                    </a:p>
                    <a:p>
                      <a:pPr marR="45085">
                        <a:spcAft>
                          <a:spcPts val="0"/>
                        </a:spcAft>
                        <a:tabLst>
                          <a:tab pos="1216025" algn="l"/>
                        </a:tabLst>
                      </a:pPr>
                      <a:r>
                        <a:rPr lang="fr-FR" sz="2000" b="1" dirty="0" smtClean="0">
                          <a:solidFill>
                            <a:srgbClr val="C00000"/>
                          </a:solidFill>
                          <a:effectLst/>
                        </a:rPr>
                        <a:t>Algodystrophie </a:t>
                      </a:r>
                      <a:r>
                        <a:rPr lang="fr-FR" sz="2000" b="1" dirty="0">
                          <a:solidFill>
                            <a:srgbClr val="C00000"/>
                          </a:solidFill>
                          <a:effectLst/>
                        </a:rPr>
                        <a:t>sympathique réflexe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blipFill>
                      <a:blip r:embed="rId3"/>
                      <a:tile tx="0" ty="0" sx="100000" sy="100000" flip="none" algn="tl"/>
                    </a:blipFill>
                  </a:tcPr>
                </a:tc>
              </a:tr>
            </a:tbl>
          </a:graphicData>
        </a:graphic>
      </p:graphicFrame>
    </p:spTree>
    <p:extLst>
      <p:ext uri="{BB962C8B-B14F-4D97-AF65-F5344CB8AC3E}">
        <p14:creationId xmlns:p14="http://schemas.microsoft.com/office/powerpoint/2010/main" val="1009623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184122874"/>
              </p:ext>
            </p:extLst>
          </p:nvPr>
        </p:nvGraphicFramePr>
        <p:xfrm>
          <a:off x="539552" y="260648"/>
          <a:ext cx="8064896" cy="4248473"/>
        </p:xfrm>
        <a:graphic>
          <a:graphicData uri="http://schemas.openxmlformats.org/drawingml/2006/table">
            <a:tbl>
              <a:tblPr>
                <a:tableStyleId>{793D81CF-94F2-401A-BA57-92F5A7B2D0C5}</a:tableStyleId>
              </a:tblPr>
              <a:tblGrid>
                <a:gridCol w="3002013"/>
                <a:gridCol w="5062883"/>
              </a:tblGrid>
              <a:tr h="459294">
                <a:tc gridSpan="2">
                  <a:txBody>
                    <a:bodyPr/>
                    <a:lstStyle/>
                    <a:p>
                      <a:pPr marR="46990" algn="ctr">
                        <a:spcBef>
                          <a:spcPts val="300"/>
                        </a:spcBef>
                        <a:spcAft>
                          <a:spcPts val="300"/>
                        </a:spcAft>
                      </a:pPr>
                      <a:r>
                        <a:rPr lang="fr-FR" sz="2800" b="1" i="1" cap="small" dirty="0">
                          <a:solidFill>
                            <a:srgbClr val="C00000"/>
                          </a:solidFill>
                          <a:effectLst/>
                        </a:rPr>
                        <a:t>Colonne vertébrale (rachis)</a:t>
                      </a:r>
                      <a:endParaRPr lang="fr-FR" sz="2800" b="1" i="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fr-FR"/>
                    </a:p>
                  </a:txBody>
                  <a:tcPr/>
                </a:tc>
              </a:tr>
              <a:tr h="344471">
                <a:tc>
                  <a:txBody>
                    <a:bodyPr/>
                    <a:lstStyle/>
                    <a:p>
                      <a:pPr marR="45085" algn="ctr">
                        <a:spcAft>
                          <a:spcPts val="0"/>
                        </a:spcAft>
                      </a:pPr>
                      <a:r>
                        <a:rPr lang="fr-FR" sz="2000" dirty="0">
                          <a:effectLst/>
                        </a:rPr>
                        <a:t>Anatomie</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R="45085" algn="ctr">
                        <a:spcAft>
                          <a:spcPts val="0"/>
                        </a:spcAft>
                        <a:tabLst>
                          <a:tab pos="1216025" algn="l"/>
                        </a:tabLst>
                      </a:pPr>
                      <a:r>
                        <a:rPr lang="fr-FR" sz="2000" b="1" dirty="0">
                          <a:solidFill>
                            <a:srgbClr val="C00000"/>
                          </a:solidFill>
                          <a:effectLst/>
                        </a:rPr>
                        <a:t>Pathologies</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tr>
              <a:tr h="344471">
                <a:tc>
                  <a:txBody>
                    <a:bodyPr/>
                    <a:lstStyle/>
                    <a:p>
                      <a:pPr marR="45085">
                        <a:spcAft>
                          <a:spcPts val="0"/>
                        </a:spcAft>
                      </a:pPr>
                      <a:r>
                        <a:rPr lang="fr-FR" sz="2000" dirty="0">
                          <a:effectLst/>
                        </a:rPr>
                        <a:t>Vertèbre</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085">
                        <a:spcAft>
                          <a:spcPts val="0"/>
                        </a:spcAft>
                        <a:tabLst>
                          <a:tab pos="1216025" algn="l"/>
                        </a:tabLst>
                      </a:pPr>
                      <a:r>
                        <a:rPr lang="fr-FR" sz="2000" b="1" dirty="0">
                          <a:solidFill>
                            <a:srgbClr val="C00000"/>
                          </a:solidFill>
                          <a:effectLst/>
                        </a:rPr>
                        <a:t>Infection : 	Spondylite puis </a:t>
                      </a:r>
                      <a:r>
                        <a:rPr lang="fr-FR" sz="2000" b="1" dirty="0" err="1">
                          <a:solidFill>
                            <a:srgbClr val="C00000"/>
                          </a:solidFill>
                          <a:effectLst/>
                        </a:rPr>
                        <a:t>spondylodiscite</a:t>
                      </a:r>
                      <a:r>
                        <a:rPr lang="fr-FR" sz="2000" b="1" dirty="0">
                          <a:solidFill>
                            <a:srgbClr val="C00000"/>
                          </a:solidFill>
                          <a:effectLst/>
                        </a:rPr>
                        <a:t>	</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688941">
                <a:tc>
                  <a:txBody>
                    <a:bodyPr/>
                    <a:lstStyle/>
                    <a:p>
                      <a:pPr marR="45085">
                        <a:spcAft>
                          <a:spcPts val="0"/>
                        </a:spcAft>
                      </a:pPr>
                      <a:r>
                        <a:rPr lang="fr-FR" sz="2000" dirty="0">
                          <a:effectLst/>
                        </a:rPr>
                        <a:t>Disque </a:t>
                      </a:r>
                      <a:r>
                        <a:rPr lang="fr-FR" sz="2000" dirty="0" err="1">
                          <a:effectLst/>
                        </a:rPr>
                        <a:t>inter-vertébral</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marR="45085">
                        <a:spcAft>
                          <a:spcPts val="0"/>
                        </a:spcAft>
                        <a:tabLst>
                          <a:tab pos="1216025" algn="l"/>
                        </a:tabLst>
                      </a:pPr>
                      <a:r>
                        <a:rPr lang="fr-FR" sz="2000" b="1" dirty="0">
                          <a:solidFill>
                            <a:srgbClr val="C00000"/>
                          </a:solidFill>
                          <a:effectLst/>
                        </a:rPr>
                        <a:t>Protrusion : 	Hernie discale</a:t>
                      </a:r>
                    </a:p>
                    <a:p>
                      <a:pPr marR="45085">
                        <a:spcAft>
                          <a:spcPts val="0"/>
                        </a:spcAft>
                        <a:tabLst>
                          <a:tab pos="1216025" algn="l"/>
                        </a:tabLst>
                      </a:pPr>
                      <a:r>
                        <a:rPr lang="fr-FR" sz="2000" b="1" dirty="0">
                          <a:solidFill>
                            <a:srgbClr val="C00000"/>
                          </a:solidFill>
                          <a:effectLst/>
                        </a:rPr>
                        <a:t>Dégénérescence : 	Arthrose vertébrale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033412">
                <a:tc>
                  <a:txBody>
                    <a:bodyPr/>
                    <a:lstStyle/>
                    <a:p>
                      <a:pPr marR="45085">
                        <a:spcAft>
                          <a:spcPts val="0"/>
                        </a:spcAft>
                      </a:pPr>
                      <a:r>
                        <a:rPr lang="fr-FR" sz="2000" dirty="0">
                          <a:effectLst/>
                        </a:rPr>
                        <a:t>Ligaments péri-vertébraux</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R="45085">
                        <a:spcAft>
                          <a:spcPts val="0"/>
                        </a:spcAft>
                        <a:tabLst>
                          <a:tab pos="1216025" algn="l"/>
                        </a:tabLst>
                      </a:pPr>
                      <a:r>
                        <a:rPr lang="fr-FR" sz="2000" b="1" dirty="0">
                          <a:solidFill>
                            <a:srgbClr val="C00000"/>
                          </a:solidFill>
                          <a:effectLst/>
                        </a:rPr>
                        <a:t>	Hyperostose vertébrale</a:t>
                      </a:r>
                    </a:p>
                    <a:p>
                      <a:pPr marR="45085">
                        <a:spcAft>
                          <a:spcPts val="0"/>
                        </a:spcAft>
                        <a:tabLst>
                          <a:tab pos="1216025" algn="l"/>
                        </a:tabLst>
                      </a:pPr>
                      <a:r>
                        <a:rPr lang="fr-FR" sz="2000" b="1" dirty="0">
                          <a:solidFill>
                            <a:srgbClr val="C00000"/>
                          </a:solidFill>
                          <a:effectLst/>
                        </a:rPr>
                        <a:t>	Entorses du rachis</a:t>
                      </a:r>
                    </a:p>
                    <a:p>
                      <a:pPr marR="45085">
                        <a:spcAft>
                          <a:spcPts val="0"/>
                        </a:spcAft>
                        <a:tabLst>
                          <a:tab pos="1216025" algn="l"/>
                        </a:tabLst>
                      </a:pPr>
                      <a:r>
                        <a:rPr lang="fr-FR" sz="2000" b="1" dirty="0">
                          <a:solidFill>
                            <a:srgbClr val="C00000"/>
                          </a:solidFill>
                          <a:effectLst/>
                        </a:rPr>
                        <a:t>	Spondylarthrite ankylosante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44471">
                <a:tc>
                  <a:txBody>
                    <a:bodyPr/>
                    <a:lstStyle/>
                    <a:p>
                      <a:pPr marR="45085">
                        <a:spcAft>
                          <a:spcPts val="0"/>
                        </a:spcAft>
                      </a:pPr>
                      <a:r>
                        <a:rPr lang="fr-FR" sz="2000" dirty="0">
                          <a:effectLst/>
                        </a:rPr>
                        <a:t>Racine des nerfs</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R="45085">
                        <a:spcAft>
                          <a:spcPts val="0"/>
                        </a:spcAft>
                        <a:tabLst>
                          <a:tab pos="1216025" algn="l"/>
                        </a:tabLst>
                      </a:pPr>
                      <a:r>
                        <a:rPr lang="fr-FR" sz="2000" b="1" dirty="0">
                          <a:solidFill>
                            <a:srgbClr val="C00000"/>
                          </a:solidFill>
                          <a:effectLst/>
                        </a:rPr>
                        <a:t>Compression :            </a:t>
                      </a:r>
                      <a:r>
                        <a:rPr lang="fr-FR" sz="2000" b="1" dirty="0" smtClean="0">
                          <a:solidFill>
                            <a:srgbClr val="C00000"/>
                          </a:solidFill>
                          <a:effectLst/>
                        </a:rPr>
                        <a:t>   Radiculite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344471">
                <a:tc>
                  <a:txBody>
                    <a:bodyPr/>
                    <a:lstStyle/>
                    <a:p>
                      <a:pPr marL="179705" marR="45085" indent="-179705">
                        <a:spcAft>
                          <a:spcPts val="0"/>
                        </a:spcAft>
                      </a:pPr>
                      <a:r>
                        <a:rPr lang="fr-FR" sz="2000" dirty="0">
                          <a:effectLst/>
                        </a:rPr>
                        <a:t>·	sciatique</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R="45085" algn="r">
                        <a:spcAft>
                          <a:spcPts val="0"/>
                        </a:spcAft>
                        <a:tabLst>
                          <a:tab pos="1216025" algn="l"/>
                        </a:tabLst>
                      </a:pPr>
                      <a:r>
                        <a:rPr lang="fr-FR" sz="2000" b="1" dirty="0">
                          <a:solidFill>
                            <a:srgbClr val="C00000"/>
                          </a:solidFill>
                          <a:effectLst/>
                        </a:rPr>
                        <a:t>	Sciatique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344471">
                <a:tc>
                  <a:txBody>
                    <a:bodyPr/>
                    <a:lstStyle/>
                    <a:p>
                      <a:pPr marL="179705" marR="45085" indent="-179705">
                        <a:spcAft>
                          <a:spcPts val="0"/>
                        </a:spcAft>
                      </a:pPr>
                      <a:r>
                        <a:rPr lang="fr-FR" sz="2000" dirty="0">
                          <a:effectLst/>
                        </a:rPr>
                        <a:t>·	crural</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c>
                  <a:txBody>
                    <a:bodyPr/>
                    <a:lstStyle/>
                    <a:p>
                      <a:pPr marR="45085" algn="r">
                        <a:spcAft>
                          <a:spcPts val="0"/>
                        </a:spcAft>
                        <a:tabLst>
                          <a:tab pos="1216025" algn="l"/>
                        </a:tabLst>
                      </a:pPr>
                      <a:r>
                        <a:rPr lang="fr-FR" sz="2000" b="1" dirty="0">
                          <a:solidFill>
                            <a:srgbClr val="C00000"/>
                          </a:solidFill>
                          <a:effectLst/>
                        </a:rPr>
                        <a:t>	Cruralgie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tile tx="0" ty="0" sx="100000" sy="100000" flip="none" algn="tl"/>
                    </a:blipFill>
                  </a:tcPr>
                </a:tc>
              </a:tr>
              <a:tr h="344471">
                <a:tc>
                  <a:txBody>
                    <a:bodyPr/>
                    <a:lstStyle/>
                    <a:p>
                      <a:pPr marL="179705" marR="45085" indent="-179705">
                        <a:spcAft>
                          <a:spcPts val="0"/>
                        </a:spcAft>
                      </a:pPr>
                      <a:r>
                        <a:rPr lang="fr-FR" sz="2000" dirty="0">
                          <a:effectLst/>
                        </a:rPr>
                        <a:t>·	du membre supérieur</a:t>
                      </a:r>
                      <a:endParaRPr lang="fr-FR" sz="2000" dirty="0">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4"/>
                      <a:tile tx="0" ty="0" sx="100000" sy="100000" flip="none" algn="tl"/>
                    </a:blipFill>
                  </a:tcPr>
                </a:tc>
                <a:tc>
                  <a:txBody>
                    <a:bodyPr/>
                    <a:lstStyle/>
                    <a:p>
                      <a:pPr marR="45085" algn="r">
                        <a:spcAft>
                          <a:spcPts val="0"/>
                        </a:spcAft>
                        <a:tabLst>
                          <a:tab pos="1216025" algn="l"/>
                        </a:tabLst>
                      </a:pPr>
                      <a:r>
                        <a:rPr lang="fr-FR" sz="2000" b="1" dirty="0">
                          <a:solidFill>
                            <a:srgbClr val="C00000"/>
                          </a:solidFill>
                          <a:effectLst/>
                        </a:rPr>
                        <a:t>	Névralgie cervico-brachiale</a:t>
                      </a:r>
                      <a:endParaRPr lang="fr-FR" sz="20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4"/>
                      <a:tile tx="0" ty="0" sx="100000" sy="100000" flip="none" algn="tl"/>
                    </a:blip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525431950"/>
              </p:ext>
            </p:extLst>
          </p:nvPr>
        </p:nvGraphicFramePr>
        <p:xfrm>
          <a:off x="1691680" y="4797152"/>
          <a:ext cx="6162675" cy="1828800"/>
        </p:xfrm>
        <a:graphic>
          <a:graphicData uri="http://schemas.openxmlformats.org/drawingml/2006/table">
            <a:tbl>
              <a:tblPr>
                <a:tableStyleId>{5C22544A-7EE6-4342-B048-85BDC9FD1C3A}</a:tableStyleId>
              </a:tblPr>
              <a:tblGrid>
                <a:gridCol w="2293945"/>
                <a:gridCol w="3868730"/>
              </a:tblGrid>
              <a:tr h="0">
                <a:tc gridSpan="2">
                  <a:txBody>
                    <a:bodyPr/>
                    <a:lstStyle/>
                    <a:p>
                      <a:pPr marR="46990" algn="ctr">
                        <a:spcBef>
                          <a:spcPts val="300"/>
                        </a:spcBef>
                        <a:spcAft>
                          <a:spcPts val="300"/>
                        </a:spcAft>
                      </a:pPr>
                      <a:r>
                        <a:rPr lang="fr-FR" sz="2400" cap="small" dirty="0">
                          <a:effectLst/>
                        </a:rPr>
                        <a:t>Maladies péri-articulaires</a:t>
                      </a:r>
                      <a:endParaRPr lang="fr-FR" sz="2400" b="1" cap="small" dirty="0">
                        <a:effectLst/>
                        <a:latin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r>
              <a:tr h="0">
                <a:tc>
                  <a:txBody>
                    <a:bodyPr/>
                    <a:lstStyle/>
                    <a:p>
                      <a:pPr marR="45085" algn="ctr">
                        <a:spcAft>
                          <a:spcPts val="0"/>
                        </a:spcAft>
                      </a:pPr>
                      <a:r>
                        <a:rPr lang="fr-FR" sz="2400" dirty="0">
                          <a:effectLst/>
                        </a:rPr>
                        <a:t>Anatomie</a:t>
                      </a:r>
                      <a:endParaRPr lang="fr-FR" sz="24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marR="45085" algn="ctr">
                        <a:spcAft>
                          <a:spcPts val="0"/>
                        </a:spcAft>
                        <a:tabLst>
                          <a:tab pos="1216025" algn="l"/>
                        </a:tabLst>
                      </a:pPr>
                      <a:r>
                        <a:rPr lang="fr-FR" sz="2400" b="1" dirty="0">
                          <a:solidFill>
                            <a:srgbClr val="C00000"/>
                          </a:solidFill>
                          <a:effectLst/>
                        </a:rPr>
                        <a:t>Pathologies</a:t>
                      </a:r>
                      <a:endParaRPr lang="fr-FR" sz="24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0">
                <a:tc>
                  <a:txBody>
                    <a:bodyPr/>
                    <a:lstStyle/>
                    <a:p>
                      <a:pPr marR="45085">
                        <a:spcAft>
                          <a:spcPts val="0"/>
                        </a:spcAft>
                      </a:pPr>
                      <a:r>
                        <a:rPr lang="fr-FR" sz="2400" dirty="0">
                          <a:effectLst/>
                        </a:rPr>
                        <a:t>Tendons</a:t>
                      </a:r>
                      <a:endParaRPr lang="fr-FR" sz="24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marR="45085">
                        <a:spcAft>
                          <a:spcPts val="0"/>
                        </a:spcAft>
                        <a:tabLst>
                          <a:tab pos="1216025" algn="l"/>
                        </a:tabLst>
                      </a:pPr>
                      <a:r>
                        <a:rPr lang="fr-FR" sz="2400" b="1" dirty="0">
                          <a:solidFill>
                            <a:srgbClr val="C00000"/>
                          </a:solidFill>
                          <a:effectLst/>
                        </a:rPr>
                        <a:t>Tendinites</a:t>
                      </a:r>
                      <a:endParaRPr lang="fr-FR" sz="24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solidFill>
                      <a:schemeClr val="accent6">
                        <a:lumMod val="60000"/>
                        <a:lumOff val="40000"/>
                      </a:schemeClr>
                    </a:solidFill>
                  </a:tcPr>
                </a:tc>
              </a:tr>
              <a:tr h="0">
                <a:tc>
                  <a:txBody>
                    <a:bodyPr/>
                    <a:lstStyle/>
                    <a:p>
                      <a:pPr marR="45085">
                        <a:spcAft>
                          <a:spcPts val="0"/>
                        </a:spcAft>
                      </a:pPr>
                      <a:r>
                        <a:rPr lang="fr-FR" sz="2400" dirty="0">
                          <a:effectLst/>
                        </a:rPr>
                        <a:t>Bourses</a:t>
                      </a:r>
                      <a:endParaRPr lang="fr-FR" sz="24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marR="45085">
                        <a:spcAft>
                          <a:spcPts val="0"/>
                        </a:spcAft>
                        <a:tabLst>
                          <a:tab pos="1216025" algn="l"/>
                        </a:tabLst>
                      </a:pPr>
                      <a:r>
                        <a:rPr lang="fr-FR" sz="2400" b="1" dirty="0">
                          <a:solidFill>
                            <a:srgbClr val="C00000"/>
                          </a:solidFill>
                          <a:effectLst/>
                        </a:rPr>
                        <a:t>Bursites</a:t>
                      </a:r>
                      <a:endParaRPr lang="fr-FR" sz="24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solidFill>
                      <a:schemeClr val="accent6">
                        <a:lumMod val="60000"/>
                        <a:lumOff val="40000"/>
                      </a:schemeClr>
                    </a:solidFill>
                  </a:tcPr>
                </a:tc>
              </a:tr>
              <a:tr h="0">
                <a:tc>
                  <a:txBody>
                    <a:bodyPr/>
                    <a:lstStyle/>
                    <a:p>
                      <a:pPr marR="45085">
                        <a:spcAft>
                          <a:spcPts val="0"/>
                        </a:spcAft>
                      </a:pPr>
                      <a:r>
                        <a:rPr lang="fr-FR" sz="2400">
                          <a:effectLst/>
                        </a:rPr>
                        <a:t>Ligaments</a:t>
                      </a:r>
                      <a:endParaRPr lang="fr-FR" sz="24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R="45085">
                        <a:spcAft>
                          <a:spcPts val="0"/>
                        </a:spcAft>
                        <a:tabLst>
                          <a:tab pos="1216025" algn="l"/>
                        </a:tabLst>
                      </a:pPr>
                      <a:r>
                        <a:rPr lang="fr-FR" sz="2400" b="1" dirty="0">
                          <a:solidFill>
                            <a:srgbClr val="C00000"/>
                          </a:solidFill>
                          <a:effectLst/>
                        </a:rPr>
                        <a:t>Entorses</a:t>
                      </a:r>
                      <a:endParaRPr lang="fr-FR" sz="24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508489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21893632"/>
              </p:ext>
            </p:extLst>
          </p:nvPr>
        </p:nvGraphicFramePr>
        <p:xfrm>
          <a:off x="107504" y="188640"/>
          <a:ext cx="8928992" cy="6336703"/>
        </p:xfrm>
        <a:graphic>
          <a:graphicData uri="http://schemas.openxmlformats.org/drawingml/2006/table">
            <a:tbl>
              <a:tblPr>
                <a:tableStyleId>{616DA210-FB5B-4158-B5E0-FEB733F419BA}</a:tableStyleId>
              </a:tblPr>
              <a:tblGrid>
                <a:gridCol w="3323657"/>
                <a:gridCol w="5605335"/>
              </a:tblGrid>
              <a:tr h="316835">
                <a:tc gridSpan="2">
                  <a:txBody>
                    <a:bodyPr/>
                    <a:lstStyle/>
                    <a:p>
                      <a:pPr marR="46990" algn="ctr">
                        <a:spcBef>
                          <a:spcPts val="300"/>
                        </a:spcBef>
                        <a:spcAft>
                          <a:spcPts val="300"/>
                        </a:spcAft>
                      </a:pPr>
                      <a:r>
                        <a:rPr lang="fr-FR" sz="1800" cap="small" dirty="0">
                          <a:effectLst/>
                        </a:rPr>
                        <a:t>maladies des os</a:t>
                      </a:r>
                      <a:endParaRPr lang="fr-FR" sz="1800" b="1" i="1" cap="small" dirty="0">
                        <a:solidFill>
                          <a:srgbClr val="C00000"/>
                        </a:solidFill>
                        <a:effectLst/>
                        <a:latin typeface="Times New Roman" panose="02020603050405020304" pitchFamily="18" charset="0"/>
                        <a:cs typeface="Times New Roman" panose="02020603050405020304" pitchFamily="18" charset="0"/>
                      </a:endParaRPr>
                    </a:p>
                  </a:txBody>
                  <a:tcPr marL="44450" marR="44450" marT="0" marB="0">
                    <a:solidFill>
                      <a:schemeClr val="accent6">
                        <a:lumMod val="40000"/>
                        <a:lumOff val="60000"/>
                      </a:schemeClr>
                    </a:solidFill>
                  </a:tcPr>
                </a:tc>
                <a:tc hMerge="1">
                  <a:txBody>
                    <a:bodyPr/>
                    <a:lstStyle/>
                    <a:p>
                      <a:endParaRPr lang="fr-FR"/>
                    </a:p>
                  </a:txBody>
                  <a:tcPr/>
                </a:tc>
              </a:tr>
              <a:tr h="316835">
                <a:tc>
                  <a:txBody>
                    <a:bodyPr/>
                    <a:lstStyle/>
                    <a:p>
                      <a:pPr marR="45085" algn="ctr">
                        <a:spcAft>
                          <a:spcPts val="0"/>
                        </a:spcAft>
                      </a:pPr>
                      <a:r>
                        <a:rPr lang="fr-FR" sz="1800">
                          <a:effectLst/>
                        </a:rPr>
                        <a:t>Causes</a:t>
                      </a:r>
                      <a:endParaRPr lang="fr-FR" sz="1800">
                        <a:effectLst/>
                        <a:latin typeface="Times New Roman" panose="02020603050405020304" pitchFamily="18" charset="0"/>
                        <a:ea typeface="Times New Roman" panose="02020603050405020304" pitchFamily="18" charset="0"/>
                      </a:endParaRPr>
                    </a:p>
                  </a:txBody>
                  <a:tcPr marL="44450" marR="44450" marT="0" marB="0"/>
                </a:tc>
                <a:tc>
                  <a:txBody>
                    <a:bodyPr/>
                    <a:lstStyle/>
                    <a:p>
                      <a:pPr marR="45085" algn="ctr">
                        <a:spcAft>
                          <a:spcPts val="0"/>
                        </a:spcAft>
                        <a:tabLst>
                          <a:tab pos="1216025" algn="l"/>
                        </a:tabLst>
                      </a:pPr>
                      <a:r>
                        <a:rPr lang="fr-FR" sz="1800" dirty="0">
                          <a:effectLst/>
                        </a:rPr>
                        <a:t>Pathologies</a:t>
                      </a:r>
                      <a:endParaRPr lang="fr-FR" sz="1800" dirty="0">
                        <a:effectLst/>
                        <a:latin typeface="Times New Roman" panose="02020603050405020304" pitchFamily="18" charset="0"/>
                        <a:ea typeface="Times New Roman" panose="02020603050405020304" pitchFamily="18" charset="0"/>
                      </a:endParaRPr>
                    </a:p>
                  </a:txBody>
                  <a:tcPr marL="44450" marR="44450" marT="0" marB="0">
                    <a:solidFill>
                      <a:schemeClr val="accent6">
                        <a:lumMod val="40000"/>
                        <a:lumOff val="60000"/>
                      </a:schemeClr>
                    </a:solidFill>
                  </a:tcPr>
                </a:tc>
              </a:tr>
              <a:tr h="316835">
                <a:tc>
                  <a:txBody>
                    <a:bodyPr/>
                    <a:lstStyle/>
                    <a:p>
                      <a:pPr marR="45085">
                        <a:spcAft>
                          <a:spcPts val="0"/>
                        </a:spcAft>
                      </a:pPr>
                      <a:r>
                        <a:rPr lang="fr-FR" sz="1800" b="1" dirty="0">
                          <a:effectLst/>
                        </a:rPr>
                        <a:t>Cause génétique</a:t>
                      </a:r>
                      <a:endParaRPr lang="fr-FR" sz="1800" b="1" dirty="0">
                        <a:effectLst/>
                        <a:latin typeface="Times New Roman" panose="02020603050405020304" pitchFamily="18" charset="0"/>
                        <a:ea typeface="Times New Roman" panose="02020603050405020304" pitchFamily="18" charset="0"/>
                      </a:endParaRPr>
                    </a:p>
                  </a:txBody>
                  <a:tcPr marL="44450" marR="44450" marT="0" marB="0">
                    <a:solidFill>
                      <a:schemeClr val="accent1">
                        <a:lumMod val="20000"/>
                        <a:lumOff val="80000"/>
                      </a:schemeClr>
                    </a:solidFill>
                  </a:tcPr>
                </a:tc>
                <a:tc>
                  <a:txBody>
                    <a:bodyPr/>
                    <a:lstStyle/>
                    <a:p>
                      <a:pPr marR="45085">
                        <a:spcAft>
                          <a:spcPts val="0"/>
                        </a:spcAft>
                        <a:tabLst>
                          <a:tab pos="1216025" algn="l"/>
                        </a:tabLst>
                      </a:pPr>
                      <a:r>
                        <a:rPr lang="fr-FR" sz="1800" b="1" dirty="0">
                          <a:solidFill>
                            <a:srgbClr val="C00000"/>
                          </a:solidFill>
                          <a:effectLst/>
                        </a:rPr>
                        <a:t>Nombreuses anomalies du squelette</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1">
                        <a:lumMod val="20000"/>
                        <a:lumOff val="80000"/>
                      </a:schemeClr>
                    </a:solidFill>
                  </a:tcPr>
                </a:tc>
              </a:tr>
              <a:tr h="316835">
                <a:tc>
                  <a:txBody>
                    <a:bodyPr/>
                    <a:lstStyle/>
                    <a:p>
                      <a:pPr marR="45085">
                        <a:spcAft>
                          <a:spcPts val="0"/>
                        </a:spcAft>
                      </a:pPr>
                      <a:r>
                        <a:rPr lang="fr-FR" sz="1800" b="1" dirty="0">
                          <a:effectLst/>
                        </a:rPr>
                        <a:t>Cause infectieuse</a:t>
                      </a:r>
                      <a:endParaRPr lang="fr-FR" sz="1800" b="1" dirty="0">
                        <a:effectLst/>
                        <a:latin typeface="Times New Roman" panose="02020603050405020304" pitchFamily="18" charset="0"/>
                        <a:ea typeface="Times New Roman" panose="02020603050405020304" pitchFamily="18" charset="0"/>
                      </a:endParaRPr>
                    </a:p>
                  </a:txBody>
                  <a:tcPr marL="44450" marR="44450" marT="0" marB="0">
                    <a:solidFill>
                      <a:schemeClr val="accent6">
                        <a:lumMod val="20000"/>
                        <a:lumOff val="80000"/>
                      </a:schemeClr>
                    </a:solidFill>
                  </a:tcPr>
                </a:tc>
                <a:tc>
                  <a:txBody>
                    <a:bodyPr/>
                    <a:lstStyle/>
                    <a:p>
                      <a:pPr marR="45085">
                        <a:spcAft>
                          <a:spcPts val="0"/>
                        </a:spcAft>
                        <a:tabLst>
                          <a:tab pos="1216025" algn="l"/>
                        </a:tabLst>
                      </a:pPr>
                      <a:r>
                        <a:rPr lang="fr-FR" sz="1800" b="1" dirty="0">
                          <a:solidFill>
                            <a:srgbClr val="C00000"/>
                          </a:solidFill>
                          <a:effectLst/>
                        </a:rPr>
                        <a:t>Ostéite</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6">
                        <a:lumMod val="20000"/>
                        <a:lumOff val="80000"/>
                      </a:schemeClr>
                    </a:solidFill>
                  </a:tcPr>
                </a:tc>
              </a:tr>
              <a:tr h="2534682">
                <a:tc>
                  <a:txBody>
                    <a:bodyPr/>
                    <a:lstStyle/>
                    <a:p>
                      <a:pPr marR="45085">
                        <a:spcAft>
                          <a:spcPts val="0"/>
                        </a:spcAft>
                      </a:pPr>
                      <a:r>
                        <a:rPr lang="fr-FR" sz="1800" b="1" dirty="0">
                          <a:effectLst/>
                        </a:rPr>
                        <a:t>Trouble du métabolisme osseux </a:t>
                      </a:r>
                    </a:p>
                    <a:p>
                      <a:pPr marL="179705" marR="45085" indent="-179705">
                        <a:spcAft>
                          <a:spcPts val="0"/>
                        </a:spcAft>
                      </a:pPr>
                      <a:r>
                        <a:rPr lang="fr-FR" sz="1800" b="1" dirty="0">
                          <a:effectLst/>
                        </a:rPr>
                        <a:t>·	diminution de la masse osseuse</a:t>
                      </a:r>
                    </a:p>
                    <a:p>
                      <a:pPr marL="179705" marR="45085" indent="-179705">
                        <a:spcAft>
                          <a:spcPts val="0"/>
                        </a:spcAft>
                      </a:pPr>
                      <a:r>
                        <a:rPr lang="fr-FR" sz="1800" b="1" dirty="0">
                          <a:effectLst/>
                        </a:rPr>
                        <a:t>·	défaut de minéralisation du squelette</a:t>
                      </a:r>
                    </a:p>
                    <a:p>
                      <a:pPr marL="179705" marR="45085" indent="-179705">
                        <a:spcAft>
                          <a:spcPts val="0"/>
                        </a:spcAft>
                      </a:pPr>
                      <a:r>
                        <a:rPr lang="fr-FR" sz="1800" b="1" dirty="0">
                          <a:effectLst/>
                        </a:rPr>
                        <a:t>·	augmentation de sécrétion de l’hormone fixant le calcium sur le squelette </a:t>
                      </a:r>
                      <a:r>
                        <a:rPr lang="fr-FR" sz="1800" b="1" dirty="0" err="1" smtClean="0">
                          <a:effectLst/>
                        </a:rPr>
                        <a:t>pth</a:t>
                      </a:r>
                      <a:endParaRPr lang="fr-FR" sz="1800" b="1" dirty="0">
                        <a:effectLst/>
                        <a:latin typeface="Times New Roman" panose="02020603050405020304" pitchFamily="18" charset="0"/>
                        <a:ea typeface="Times New Roman" panose="02020603050405020304" pitchFamily="18" charset="0"/>
                      </a:endParaRPr>
                    </a:p>
                  </a:txBody>
                  <a:tcPr marL="44450" marR="44450" marT="0" marB="0">
                    <a:blipFill>
                      <a:blip r:embed="rId2"/>
                      <a:tile tx="0" ty="0" sx="100000" sy="100000" flip="none" algn="tl"/>
                    </a:blipFill>
                  </a:tcPr>
                </a:tc>
                <a:tc>
                  <a:txBody>
                    <a:bodyPr/>
                    <a:lstStyle/>
                    <a:p>
                      <a:pPr marR="45085">
                        <a:spcAft>
                          <a:spcPts val="0"/>
                        </a:spcAft>
                        <a:tabLst>
                          <a:tab pos="1216025" algn="l"/>
                        </a:tabLst>
                      </a:pPr>
                      <a:r>
                        <a:rPr lang="fr-FR" sz="1800" b="1" dirty="0">
                          <a:solidFill>
                            <a:srgbClr val="C00000"/>
                          </a:solidFill>
                          <a:effectLst/>
                        </a:rPr>
                        <a:t> </a:t>
                      </a:r>
                    </a:p>
                    <a:p>
                      <a:pPr marR="45085">
                        <a:spcAft>
                          <a:spcPts val="0"/>
                        </a:spcAft>
                        <a:tabLst>
                          <a:tab pos="1216025" algn="l"/>
                        </a:tabLst>
                      </a:pPr>
                      <a:r>
                        <a:rPr lang="fr-FR" sz="1800" b="1" dirty="0">
                          <a:solidFill>
                            <a:srgbClr val="C00000"/>
                          </a:solidFill>
                          <a:effectLst/>
                        </a:rPr>
                        <a:t>Ostéoporoses</a:t>
                      </a:r>
                    </a:p>
                    <a:p>
                      <a:pPr marR="45085">
                        <a:spcAft>
                          <a:spcPts val="0"/>
                        </a:spcAft>
                        <a:tabLst>
                          <a:tab pos="1216025" algn="l"/>
                        </a:tabLst>
                      </a:pPr>
                      <a:r>
                        <a:rPr lang="fr-FR" sz="1800" b="1" dirty="0">
                          <a:solidFill>
                            <a:srgbClr val="C00000"/>
                          </a:solidFill>
                          <a:effectLst/>
                        </a:rPr>
                        <a:t>Ostéomalacie (chez l’enfant : rachitisme)</a:t>
                      </a:r>
                    </a:p>
                    <a:p>
                      <a:pPr marR="45085">
                        <a:spcAft>
                          <a:spcPts val="0"/>
                        </a:spcAft>
                        <a:tabLst>
                          <a:tab pos="1216025" algn="l"/>
                        </a:tabLst>
                      </a:pPr>
                      <a:r>
                        <a:rPr lang="fr-FR" sz="1800" b="1" dirty="0">
                          <a:solidFill>
                            <a:srgbClr val="C00000"/>
                          </a:solidFill>
                          <a:effectLst/>
                        </a:rPr>
                        <a:t>Hyperparathyroïdie</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blipFill>
                      <a:blip r:embed="rId2"/>
                      <a:tile tx="0" ty="0" sx="100000" sy="100000" flip="none" algn="tl"/>
                    </a:blipFill>
                  </a:tcPr>
                </a:tc>
              </a:tr>
              <a:tr h="1267341">
                <a:tc>
                  <a:txBody>
                    <a:bodyPr/>
                    <a:lstStyle/>
                    <a:p>
                      <a:pPr marR="45085">
                        <a:spcAft>
                          <a:spcPts val="0"/>
                        </a:spcAft>
                      </a:pPr>
                      <a:r>
                        <a:rPr lang="fr-FR" sz="1800" b="1" dirty="0">
                          <a:effectLst/>
                        </a:rPr>
                        <a:t>Cause tumorale</a:t>
                      </a:r>
                      <a:endParaRPr lang="fr-FR" sz="1800" b="1" dirty="0">
                        <a:effectLst/>
                        <a:latin typeface="Times New Roman" panose="02020603050405020304" pitchFamily="18" charset="0"/>
                        <a:ea typeface="Times New Roman" panose="02020603050405020304" pitchFamily="18" charset="0"/>
                      </a:endParaRPr>
                    </a:p>
                  </a:txBody>
                  <a:tcPr marL="44450" marR="44450" marT="0" marB="0">
                    <a:solidFill>
                      <a:schemeClr val="accent3">
                        <a:lumMod val="40000"/>
                        <a:lumOff val="60000"/>
                      </a:schemeClr>
                    </a:solidFill>
                  </a:tcPr>
                </a:tc>
                <a:tc>
                  <a:txBody>
                    <a:bodyPr/>
                    <a:lstStyle/>
                    <a:p>
                      <a:pPr marL="179705" marR="45085" indent="-179705">
                        <a:spcAft>
                          <a:spcPts val="0"/>
                        </a:spcAft>
                        <a:tabLst>
                          <a:tab pos="1216025" algn="l"/>
                        </a:tabLst>
                      </a:pPr>
                      <a:r>
                        <a:rPr lang="fr-FR" sz="1800" b="1" dirty="0">
                          <a:solidFill>
                            <a:srgbClr val="C00000"/>
                          </a:solidFill>
                          <a:effectLst/>
                        </a:rPr>
                        <a:t>·	Tumeurs primitives des os (bénignes ou malignes). </a:t>
                      </a:r>
                    </a:p>
                    <a:p>
                      <a:pPr marL="179705" marR="45085" indent="-179705">
                        <a:spcAft>
                          <a:spcPts val="0"/>
                        </a:spcAft>
                        <a:tabLst>
                          <a:tab pos="1216025" algn="l"/>
                        </a:tabLst>
                      </a:pPr>
                      <a:r>
                        <a:rPr lang="fr-FR" sz="1800" b="1" dirty="0">
                          <a:solidFill>
                            <a:srgbClr val="C00000"/>
                          </a:solidFill>
                          <a:effectLst/>
                        </a:rPr>
                        <a:t>·	Métastases osseuses de cancers d’autre origine (surtout sein, poumon, thyroïde, prostate, rein …)</a:t>
                      </a:r>
                    </a:p>
                    <a:p>
                      <a:pPr marL="179705" marR="45085" indent="-179705">
                        <a:spcAft>
                          <a:spcPts val="0"/>
                        </a:spcAft>
                        <a:tabLst>
                          <a:tab pos="1216025" algn="l"/>
                        </a:tabLst>
                      </a:pPr>
                      <a:r>
                        <a:rPr lang="fr-FR" sz="1800" b="1" dirty="0">
                          <a:solidFill>
                            <a:srgbClr val="C00000"/>
                          </a:solidFill>
                          <a:effectLst/>
                        </a:rPr>
                        <a:t>·	Maladie de Kahler (myélome multiple des os)</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3">
                        <a:lumMod val="40000"/>
                        <a:lumOff val="60000"/>
                      </a:schemeClr>
                    </a:solidFill>
                  </a:tcPr>
                </a:tc>
              </a:tr>
              <a:tr h="633670">
                <a:tc>
                  <a:txBody>
                    <a:bodyPr/>
                    <a:lstStyle/>
                    <a:p>
                      <a:pPr marR="45085">
                        <a:spcAft>
                          <a:spcPts val="0"/>
                        </a:spcAft>
                      </a:pPr>
                      <a:r>
                        <a:rPr lang="fr-FR" sz="1800" b="1" dirty="0">
                          <a:solidFill>
                            <a:srgbClr val="C00000"/>
                          </a:solidFill>
                          <a:effectLst/>
                        </a:rPr>
                        <a:t>Cause traumatique</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6">
                        <a:lumMod val="60000"/>
                        <a:lumOff val="40000"/>
                      </a:schemeClr>
                    </a:solidFill>
                  </a:tcPr>
                </a:tc>
                <a:tc>
                  <a:txBody>
                    <a:bodyPr/>
                    <a:lstStyle/>
                    <a:p>
                      <a:pPr marR="45085">
                        <a:spcAft>
                          <a:spcPts val="0"/>
                        </a:spcAft>
                        <a:tabLst>
                          <a:tab pos="1216025" algn="l"/>
                        </a:tabLst>
                      </a:pPr>
                      <a:r>
                        <a:rPr lang="fr-FR" sz="1800" b="1" dirty="0">
                          <a:solidFill>
                            <a:srgbClr val="C00000"/>
                          </a:solidFill>
                          <a:effectLst/>
                        </a:rPr>
                        <a:t>Fractures (diaphysaires, </a:t>
                      </a:r>
                      <a:r>
                        <a:rPr lang="fr-FR" sz="1800" b="1" dirty="0" err="1">
                          <a:solidFill>
                            <a:srgbClr val="C00000"/>
                          </a:solidFill>
                          <a:effectLst/>
                        </a:rPr>
                        <a:t>épiphysaires</a:t>
                      </a:r>
                      <a:r>
                        <a:rPr lang="fr-FR" sz="1800" b="1" dirty="0">
                          <a:solidFill>
                            <a:srgbClr val="C00000"/>
                          </a:solidFill>
                          <a:effectLst/>
                        </a:rPr>
                        <a:t>, métaphysaires, articulaires ou non)</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6">
                        <a:lumMod val="60000"/>
                        <a:lumOff val="40000"/>
                      </a:schemeClr>
                    </a:solidFill>
                  </a:tcPr>
                </a:tc>
              </a:tr>
              <a:tr h="316835">
                <a:tc>
                  <a:txBody>
                    <a:bodyPr/>
                    <a:lstStyle/>
                    <a:p>
                      <a:pPr marR="45085">
                        <a:spcAft>
                          <a:spcPts val="0"/>
                        </a:spcAft>
                      </a:pPr>
                      <a:r>
                        <a:rPr lang="fr-FR" sz="1800" b="1" dirty="0">
                          <a:effectLst/>
                        </a:rPr>
                        <a:t>Cause </a:t>
                      </a:r>
                      <a:r>
                        <a:rPr lang="fr-FR" sz="1800" b="1" dirty="0" err="1">
                          <a:effectLst/>
                        </a:rPr>
                        <a:t>microtraumatique</a:t>
                      </a:r>
                      <a:endParaRPr lang="fr-FR" sz="18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marR="45085">
                        <a:spcAft>
                          <a:spcPts val="0"/>
                        </a:spcAft>
                        <a:tabLst>
                          <a:tab pos="1216025" algn="l"/>
                        </a:tabLst>
                      </a:pPr>
                      <a:r>
                        <a:rPr lang="fr-FR" sz="1800" b="1" dirty="0">
                          <a:solidFill>
                            <a:srgbClr val="C00000"/>
                          </a:solidFill>
                          <a:effectLst/>
                        </a:rPr>
                        <a:t>Fracture de fatigue (ou ‘de stress’ ou ‘de contrainte’)</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accent5">
                        <a:lumMod val="40000"/>
                        <a:lumOff val="60000"/>
                      </a:schemeClr>
                    </a:solidFill>
                  </a:tcPr>
                </a:tc>
              </a:tr>
              <a:tr h="316835">
                <a:tc>
                  <a:txBody>
                    <a:bodyPr/>
                    <a:lstStyle/>
                    <a:p>
                      <a:pPr marR="45085">
                        <a:spcAft>
                          <a:spcPts val="0"/>
                        </a:spcAft>
                      </a:pPr>
                      <a:r>
                        <a:rPr lang="fr-FR" sz="1800" b="1" dirty="0">
                          <a:effectLst/>
                        </a:rPr>
                        <a:t>Origine inconnue (virale ?)</a:t>
                      </a:r>
                      <a:endParaRPr lang="fr-FR" sz="1800" b="1"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marR="45085">
                        <a:spcAft>
                          <a:spcPts val="0"/>
                        </a:spcAft>
                        <a:tabLst>
                          <a:tab pos="1216025" algn="l"/>
                        </a:tabLst>
                      </a:pPr>
                      <a:r>
                        <a:rPr lang="fr-FR" sz="1800" b="1" dirty="0">
                          <a:solidFill>
                            <a:srgbClr val="C00000"/>
                          </a:solidFill>
                          <a:effectLst/>
                        </a:rPr>
                        <a:t>Maladie de Paget</a:t>
                      </a:r>
                      <a:endParaRPr lang="fr-FR" sz="1800" b="1" dirty="0">
                        <a:solidFill>
                          <a:srgbClr val="C00000"/>
                        </a:solidFill>
                        <a:effectLst/>
                        <a:latin typeface="Times New Roman" panose="02020603050405020304" pitchFamily="18" charset="0"/>
                        <a:ea typeface="Times New Roman" panose="02020603050405020304" pitchFamily="18" charset="0"/>
                      </a:endParaRPr>
                    </a:p>
                  </a:txBody>
                  <a:tcPr marL="44450" marR="44450" marT="0" marB="0">
                    <a:solidFill>
                      <a:schemeClr val="bg1"/>
                    </a:solidFill>
                  </a:tcPr>
                </a:tc>
              </a:tr>
            </a:tbl>
          </a:graphicData>
        </a:graphic>
      </p:graphicFrame>
    </p:spTree>
    <p:extLst>
      <p:ext uri="{BB962C8B-B14F-4D97-AF65-F5344CB8AC3E}">
        <p14:creationId xmlns:p14="http://schemas.microsoft.com/office/powerpoint/2010/main" val="977721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Affections neurologiques </a:t>
            </a:r>
            <a:endParaRPr lang="fr-FR" dirty="0"/>
          </a:p>
        </p:txBody>
      </p:sp>
      <p:sp>
        <p:nvSpPr>
          <p:cNvPr id="3" name="Espace réservé du contenu 2"/>
          <p:cNvSpPr>
            <a:spLocks noGrp="1"/>
          </p:cNvSpPr>
          <p:nvPr>
            <p:ph idx="1"/>
          </p:nvPr>
        </p:nvSpPr>
        <p:spPr/>
        <p:txBody>
          <a:bodyPr/>
          <a:lstStyle/>
          <a:p>
            <a:r>
              <a:rPr lang="fr-FR" dirty="0" smtClean="0"/>
              <a:t>Pathologie centrale : AVC, </a:t>
            </a:r>
            <a:r>
              <a:rPr lang="fr-FR" dirty="0" err="1" smtClean="0"/>
              <a:t>hémiplegies</a:t>
            </a:r>
            <a:r>
              <a:rPr lang="fr-FR" dirty="0" smtClean="0"/>
              <a:t> , SEP</a:t>
            </a:r>
          </a:p>
          <a:p>
            <a:pPr marL="0" indent="0">
              <a:buNone/>
            </a:pPr>
            <a:r>
              <a:rPr lang="fr-FR" dirty="0" smtClean="0"/>
              <a:t>Traumatologie </a:t>
            </a:r>
            <a:r>
              <a:rPr lang="fr-FR" dirty="0" err="1" smtClean="0"/>
              <a:t>vertebromédullaires</a:t>
            </a:r>
            <a:r>
              <a:rPr lang="fr-FR" dirty="0" smtClean="0"/>
              <a:t> : paraplégie /tétraplégie </a:t>
            </a:r>
          </a:p>
          <a:p>
            <a:r>
              <a:rPr lang="fr-FR" dirty="0" smtClean="0"/>
              <a:t>Pathologie périphérique :  </a:t>
            </a:r>
            <a:r>
              <a:rPr lang="fr-FR" dirty="0" err="1" smtClean="0"/>
              <a:t>poliomyelite</a:t>
            </a:r>
            <a:r>
              <a:rPr lang="fr-FR" dirty="0" smtClean="0"/>
              <a:t>, PRN, CMT …</a:t>
            </a:r>
          </a:p>
          <a:p>
            <a:r>
              <a:rPr lang="fr-FR" dirty="0" smtClean="0"/>
              <a:t>Pathologies musculaires </a:t>
            </a:r>
            <a:endParaRPr lang="fr-FR" dirty="0"/>
          </a:p>
        </p:txBody>
      </p:sp>
    </p:spTree>
    <p:extLst>
      <p:ext uri="{BB962C8B-B14F-4D97-AF65-F5344CB8AC3E}">
        <p14:creationId xmlns:p14="http://schemas.microsoft.com/office/powerpoint/2010/main" val="131798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457200"/>
          </a:xfrm>
        </p:spPr>
        <p:txBody>
          <a:bodyPr>
            <a:normAutofit fontScale="90000"/>
          </a:bodyPr>
          <a:lstStyle/>
          <a:p>
            <a:pPr eaLnBrk="1" hangingPunct="1"/>
            <a:r>
              <a:rPr lang="fr-FR" sz="3200" b="1" smtClean="0">
                <a:latin typeface="Didot" pitchFamily="28" charset="0"/>
              </a:rPr>
              <a:t>OSTÉOLOGIE</a:t>
            </a:r>
            <a:endParaRPr lang="fr-FR" smtClean="0">
              <a:latin typeface="Didot" pitchFamily="28" charset="0"/>
            </a:endParaRPr>
          </a:p>
        </p:txBody>
      </p:sp>
      <p:sp>
        <p:nvSpPr>
          <p:cNvPr id="7171" name="Rectangle 3"/>
          <p:cNvSpPr>
            <a:spLocks noGrp="1" noChangeArrowheads="1"/>
          </p:cNvSpPr>
          <p:nvPr>
            <p:ph type="body" sz="half" idx="1"/>
          </p:nvPr>
        </p:nvSpPr>
        <p:spPr>
          <a:xfrm>
            <a:off x="0" y="838200"/>
            <a:ext cx="5562600" cy="5715000"/>
          </a:xfrm>
        </p:spPr>
        <p:txBody>
          <a:bodyPr/>
          <a:lstStyle/>
          <a:p>
            <a:pPr eaLnBrk="1" hangingPunct="1">
              <a:lnSpc>
                <a:spcPct val="90000"/>
              </a:lnSpc>
            </a:pPr>
            <a:r>
              <a:rPr lang="fr-FR" sz="2400" smtClean="0">
                <a:latin typeface="Didot" pitchFamily="28" charset="0"/>
              </a:rPr>
              <a:t>Éléments composant squelette axial et périphérique</a:t>
            </a:r>
          </a:p>
          <a:p>
            <a:pPr eaLnBrk="1" hangingPunct="1">
              <a:lnSpc>
                <a:spcPct val="90000"/>
              </a:lnSpc>
            </a:pPr>
            <a:endParaRPr lang="fr-FR" sz="2400" smtClean="0">
              <a:latin typeface="Didot" pitchFamily="28" charset="0"/>
            </a:endParaRPr>
          </a:p>
          <a:p>
            <a:pPr eaLnBrk="1" hangingPunct="1">
              <a:lnSpc>
                <a:spcPct val="90000"/>
              </a:lnSpc>
              <a:buFontTx/>
              <a:buNone/>
            </a:pPr>
            <a:r>
              <a:rPr lang="fr-FR" sz="2400" smtClean="0">
                <a:latin typeface="Didot" pitchFamily="28" charset="0"/>
              </a:rPr>
              <a:t>Squelette cr</a:t>
            </a:r>
            <a:r>
              <a:rPr lang="fr-FR" altLang="ja-JP" sz="2400" smtClean="0">
                <a:latin typeface="Didot" pitchFamily="28" charset="0"/>
              </a:rPr>
              <a:t>ânio-facial</a:t>
            </a:r>
          </a:p>
          <a:p>
            <a:pPr eaLnBrk="1" hangingPunct="1">
              <a:lnSpc>
                <a:spcPct val="90000"/>
              </a:lnSpc>
              <a:buFontTx/>
              <a:buNone/>
            </a:pPr>
            <a:r>
              <a:rPr lang="fr-FR" altLang="ja-JP" sz="2400" smtClean="0">
                <a:latin typeface="Didot" pitchFamily="28" charset="0"/>
              </a:rPr>
              <a:t>Colonne vertébrale ou rachis : empilement des vertèbres</a:t>
            </a:r>
          </a:p>
          <a:p>
            <a:pPr eaLnBrk="1" hangingPunct="1">
              <a:lnSpc>
                <a:spcPct val="90000"/>
              </a:lnSpc>
              <a:buFontTx/>
              <a:buNone/>
            </a:pPr>
            <a:endParaRPr lang="fr-FR" altLang="ja-JP" sz="2400" smtClean="0">
              <a:latin typeface="Didot" pitchFamily="28" charset="0"/>
            </a:endParaRPr>
          </a:p>
          <a:p>
            <a:pPr eaLnBrk="1" hangingPunct="1">
              <a:lnSpc>
                <a:spcPct val="90000"/>
              </a:lnSpc>
              <a:buFontTx/>
              <a:buNone/>
            </a:pPr>
            <a:r>
              <a:rPr lang="fr-FR" altLang="ja-JP" sz="2400" smtClean="0">
                <a:latin typeface="Didot" pitchFamily="28" charset="0"/>
              </a:rPr>
              <a:t>Cage thoracique : côtes et sternum</a:t>
            </a:r>
          </a:p>
          <a:p>
            <a:pPr eaLnBrk="1" hangingPunct="1">
              <a:lnSpc>
                <a:spcPct val="90000"/>
              </a:lnSpc>
              <a:buFontTx/>
              <a:buNone/>
            </a:pPr>
            <a:endParaRPr lang="fr-FR" altLang="ja-JP" sz="2400" smtClean="0">
              <a:latin typeface="Didot" pitchFamily="28" charset="0"/>
            </a:endParaRPr>
          </a:p>
          <a:p>
            <a:pPr eaLnBrk="1" hangingPunct="1">
              <a:lnSpc>
                <a:spcPct val="90000"/>
              </a:lnSpc>
              <a:buFontTx/>
              <a:buNone/>
            </a:pPr>
            <a:r>
              <a:rPr lang="fr-FR" sz="2400" smtClean="0">
                <a:latin typeface="Didot" pitchFamily="28" charset="0"/>
              </a:rPr>
              <a:t>Membres supérieurs : attachés au thorax par la ceinture scapulaire</a:t>
            </a:r>
          </a:p>
          <a:p>
            <a:pPr eaLnBrk="1" hangingPunct="1">
              <a:lnSpc>
                <a:spcPct val="90000"/>
              </a:lnSpc>
              <a:buFontTx/>
              <a:buNone/>
            </a:pPr>
            <a:endParaRPr lang="fr-FR" sz="2400" smtClean="0">
              <a:latin typeface="Didot" pitchFamily="28" charset="0"/>
            </a:endParaRPr>
          </a:p>
          <a:p>
            <a:pPr eaLnBrk="1" hangingPunct="1">
              <a:lnSpc>
                <a:spcPct val="90000"/>
              </a:lnSpc>
              <a:buFontTx/>
              <a:buNone/>
            </a:pPr>
            <a:r>
              <a:rPr lang="fr-FR" sz="2400" smtClean="0">
                <a:latin typeface="Didot" pitchFamily="28" charset="0"/>
              </a:rPr>
              <a:t>Membres inférieurs : attachés au rachis par la ceinture pelvienne</a:t>
            </a:r>
          </a:p>
        </p:txBody>
      </p:sp>
      <p:pic>
        <p:nvPicPr>
          <p:cNvPr id="7172" name="Picture 5" descr="squelett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37225" y="609600"/>
            <a:ext cx="3406775" cy="6248400"/>
          </a:xfrm>
        </p:spPr>
      </p:pic>
    </p:spTree>
    <p:extLst>
      <p:ext uri="{BB962C8B-B14F-4D97-AF65-F5344CB8AC3E}">
        <p14:creationId xmlns:p14="http://schemas.microsoft.com/office/powerpoint/2010/main" val="2284662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1516" y="31137"/>
            <a:ext cx="8951830" cy="4725144"/>
          </a:xfrm>
          <a:prstGeom prst="rect">
            <a:avLst/>
          </a:prstGeom>
        </p:spPr>
      </p:pic>
      <p:sp>
        <p:nvSpPr>
          <p:cNvPr id="5" name="Rectangle 4"/>
          <p:cNvSpPr/>
          <p:nvPr/>
        </p:nvSpPr>
        <p:spPr>
          <a:xfrm>
            <a:off x="330103" y="4864814"/>
            <a:ext cx="2088232" cy="1569660"/>
          </a:xfrm>
          <a:prstGeom prst="rect">
            <a:avLst/>
          </a:prstGeom>
        </p:spPr>
        <p:txBody>
          <a:bodyPr wrap="square">
            <a:spAutoFit/>
          </a:bodyPr>
          <a:lstStyle/>
          <a:p>
            <a:r>
              <a:rPr lang="fr-FR" sz="1600" b="1" dirty="0" smtClean="0">
                <a:solidFill>
                  <a:srgbClr val="C00000"/>
                </a:solidFill>
                <a:latin typeface="Arial" panose="020B0604020202020204" pitchFamily="34" charset="0"/>
              </a:rPr>
              <a:t>Maladies </a:t>
            </a:r>
            <a:r>
              <a:rPr lang="fr-FR" sz="1600" b="1" dirty="0">
                <a:solidFill>
                  <a:srgbClr val="C00000"/>
                </a:solidFill>
                <a:latin typeface="Arial" panose="020B0604020202020204" pitchFamily="34" charset="0"/>
              </a:rPr>
              <a:t>du neurone </a:t>
            </a:r>
            <a:r>
              <a:rPr lang="fr-FR" sz="1600" b="1" dirty="0" smtClean="0">
                <a:solidFill>
                  <a:srgbClr val="C00000"/>
                </a:solidFill>
                <a:latin typeface="Arial" panose="020B0604020202020204" pitchFamily="34" charset="0"/>
              </a:rPr>
              <a:t>moteur </a:t>
            </a:r>
            <a:endParaRPr lang="fr-FR" sz="1600" b="1" dirty="0">
              <a:solidFill>
                <a:srgbClr val="C00000"/>
              </a:solidFill>
              <a:latin typeface="Arial" panose="020B0604020202020204" pitchFamily="34" charset="0"/>
            </a:endParaRPr>
          </a:p>
          <a:p>
            <a:r>
              <a:rPr lang="fr-FR" sz="1600" dirty="0">
                <a:latin typeface="Arial" panose="020B0604020202020204" pitchFamily="34" charset="0"/>
              </a:rPr>
              <a:t>–SLA </a:t>
            </a:r>
          </a:p>
          <a:p>
            <a:r>
              <a:rPr lang="fr-FR" sz="1600" dirty="0">
                <a:latin typeface="Arial" panose="020B0604020202020204" pitchFamily="34" charset="0"/>
              </a:rPr>
              <a:t>–SMA (amyotrophie spinale </a:t>
            </a:r>
          </a:p>
          <a:p>
            <a:r>
              <a:rPr lang="fr-FR" sz="1600" dirty="0">
                <a:latin typeface="Arial" panose="020B0604020202020204" pitchFamily="34" charset="0"/>
              </a:rPr>
              <a:t>–polio </a:t>
            </a:r>
          </a:p>
        </p:txBody>
      </p:sp>
      <p:sp>
        <p:nvSpPr>
          <p:cNvPr id="6" name="Rectangle 5"/>
          <p:cNvSpPr/>
          <p:nvPr/>
        </p:nvSpPr>
        <p:spPr>
          <a:xfrm>
            <a:off x="2699792" y="4509120"/>
            <a:ext cx="2286000" cy="1877437"/>
          </a:xfrm>
          <a:prstGeom prst="rect">
            <a:avLst/>
          </a:prstGeom>
        </p:spPr>
        <p:txBody>
          <a:bodyPr wrap="square">
            <a:spAutoFit/>
          </a:bodyPr>
          <a:lstStyle/>
          <a:p>
            <a:endParaRPr lang="fr-FR" sz="1000" dirty="0">
              <a:solidFill>
                <a:srgbClr val="000000"/>
              </a:solidFill>
              <a:latin typeface="Arial" panose="020B0604020202020204" pitchFamily="34" charset="0"/>
            </a:endParaRPr>
          </a:p>
          <a:p>
            <a:endParaRPr lang="fr-FR" sz="1000" dirty="0">
              <a:latin typeface="Arial" panose="020B0604020202020204" pitchFamily="34" charset="0"/>
            </a:endParaRPr>
          </a:p>
          <a:p>
            <a:r>
              <a:rPr lang="fr-FR" sz="1600" b="1" dirty="0">
                <a:solidFill>
                  <a:srgbClr val="C00000"/>
                </a:solidFill>
                <a:latin typeface="Arial" panose="020B0604020202020204" pitchFamily="34" charset="0"/>
              </a:rPr>
              <a:t>Nerf périphérique </a:t>
            </a:r>
          </a:p>
          <a:p>
            <a:r>
              <a:rPr lang="fr-FR" sz="1600" dirty="0">
                <a:latin typeface="Arial" panose="020B0604020202020204" pitchFamily="34" charset="0"/>
              </a:rPr>
              <a:t>–NP héréditaires (CMT) </a:t>
            </a:r>
          </a:p>
          <a:p>
            <a:r>
              <a:rPr lang="fr-FR" sz="1600" dirty="0">
                <a:latin typeface="Arial" panose="020B0604020202020204" pitchFamily="34" charset="0"/>
              </a:rPr>
              <a:t>–NP acquises: </a:t>
            </a:r>
          </a:p>
          <a:p>
            <a:r>
              <a:rPr lang="fr-FR" sz="1600" dirty="0">
                <a:latin typeface="Arial" panose="020B0604020202020204" pitchFamily="34" charset="0"/>
              </a:rPr>
              <a:t>•Toxiques, </a:t>
            </a:r>
            <a:r>
              <a:rPr lang="fr-FR" sz="1600" dirty="0" err="1">
                <a:latin typeface="Arial" panose="020B0604020202020204" pitchFamily="34" charset="0"/>
              </a:rPr>
              <a:t>métabol</a:t>
            </a:r>
            <a:r>
              <a:rPr lang="fr-FR" sz="1600" dirty="0">
                <a:latin typeface="Arial" panose="020B0604020202020204" pitchFamily="34" charset="0"/>
              </a:rPr>
              <a:t>. </a:t>
            </a:r>
          </a:p>
          <a:p>
            <a:r>
              <a:rPr lang="fr-FR" sz="1600" dirty="0">
                <a:latin typeface="Arial" panose="020B0604020202020204" pitchFamily="34" charset="0"/>
              </a:rPr>
              <a:t>•</a:t>
            </a:r>
            <a:r>
              <a:rPr lang="fr-FR" sz="1600" dirty="0" err="1">
                <a:latin typeface="Arial" panose="020B0604020202020204" pitchFamily="34" charset="0"/>
              </a:rPr>
              <a:t>Dysimmunitaires</a:t>
            </a:r>
            <a:r>
              <a:rPr lang="fr-FR" sz="1600" dirty="0">
                <a:latin typeface="Arial" panose="020B0604020202020204" pitchFamily="34" charset="0"/>
              </a:rPr>
              <a:t> </a:t>
            </a:r>
          </a:p>
        </p:txBody>
      </p:sp>
      <p:sp>
        <p:nvSpPr>
          <p:cNvPr id="7" name="Rectangle 6"/>
          <p:cNvSpPr/>
          <p:nvPr/>
        </p:nvSpPr>
        <p:spPr>
          <a:xfrm>
            <a:off x="5596100" y="4719231"/>
            <a:ext cx="1997968" cy="1631216"/>
          </a:xfrm>
          <a:prstGeom prst="rect">
            <a:avLst/>
          </a:prstGeom>
        </p:spPr>
        <p:txBody>
          <a:bodyPr wrap="square">
            <a:spAutoFit/>
          </a:bodyPr>
          <a:lstStyle/>
          <a:p>
            <a:endParaRPr lang="fr-FR" sz="1000" dirty="0">
              <a:solidFill>
                <a:srgbClr val="000000"/>
              </a:solidFill>
              <a:latin typeface="Arial" panose="020B0604020202020204" pitchFamily="34" charset="0"/>
            </a:endParaRPr>
          </a:p>
          <a:p>
            <a:endParaRPr lang="fr-FR" sz="1000" dirty="0">
              <a:latin typeface="Arial" panose="020B0604020202020204" pitchFamily="34" charset="0"/>
            </a:endParaRPr>
          </a:p>
          <a:p>
            <a:r>
              <a:rPr lang="fr-FR" sz="1600" b="1" dirty="0">
                <a:solidFill>
                  <a:srgbClr val="C00000"/>
                </a:solidFill>
                <a:latin typeface="Arial" panose="020B0604020202020204" pitchFamily="34" charset="0"/>
              </a:rPr>
              <a:t>JNM</a:t>
            </a:r>
            <a:r>
              <a:rPr lang="fr-FR" sz="1600" dirty="0">
                <a:latin typeface="Arial" panose="020B0604020202020204" pitchFamily="34" charset="0"/>
              </a:rPr>
              <a:t> </a:t>
            </a:r>
          </a:p>
          <a:p>
            <a:r>
              <a:rPr lang="fr-FR" sz="1600" dirty="0">
                <a:latin typeface="Arial" panose="020B0604020202020204" pitchFamily="34" charset="0"/>
              </a:rPr>
              <a:t>–Myasthénie </a:t>
            </a:r>
          </a:p>
          <a:p>
            <a:r>
              <a:rPr lang="fr-FR" sz="1600" dirty="0">
                <a:latin typeface="Arial" panose="020B0604020202020204" pitchFamily="34" charset="0"/>
              </a:rPr>
              <a:t>•Auto-immune </a:t>
            </a:r>
          </a:p>
          <a:p>
            <a:r>
              <a:rPr lang="fr-FR" sz="1600" dirty="0">
                <a:latin typeface="Arial" panose="020B0604020202020204" pitchFamily="34" charset="0"/>
              </a:rPr>
              <a:t>•Congénitale </a:t>
            </a:r>
          </a:p>
          <a:p>
            <a:r>
              <a:rPr lang="fr-FR" sz="1600" dirty="0">
                <a:latin typeface="Arial" panose="020B0604020202020204" pitchFamily="34" charset="0"/>
              </a:rPr>
              <a:t>–Lambert-</a:t>
            </a:r>
            <a:r>
              <a:rPr lang="fr-FR" sz="1600" dirty="0" err="1">
                <a:latin typeface="Arial" panose="020B0604020202020204" pitchFamily="34" charset="0"/>
              </a:rPr>
              <a:t>Eaton</a:t>
            </a:r>
            <a:r>
              <a:rPr lang="fr-FR" sz="1600" dirty="0">
                <a:latin typeface="Arial" panose="020B0604020202020204" pitchFamily="34" charset="0"/>
              </a:rPr>
              <a:t> </a:t>
            </a:r>
          </a:p>
        </p:txBody>
      </p:sp>
      <p:sp>
        <p:nvSpPr>
          <p:cNvPr id="8" name="Rectangle 7"/>
          <p:cNvSpPr/>
          <p:nvPr/>
        </p:nvSpPr>
        <p:spPr>
          <a:xfrm>
            <a:off x="7308304" y="5003313"/>
            <a:ext cx="1735042" cy="646331"/>
          </a:xfrm>
          <a:prstGeom prst="rect">
            <a:avLst/>
          </a:prstGeom>
        </p:spPr>
        <p:txBody>
          <a:bodyPr wrap="square">
            <a:spAutoFit/>
          </a:bodyPr>
          <a:lstStyle/>
          <a:p>
            <a:endParaRPr lang="fr-FR" sz="900" dirty="0">
              <a:solidFill>
                <a:srgbClr val="000000"/>
              </a:solidFill>
              <a:latin typeface="Arial" panose="020B0604020202020204" pitchFamily="34" charset="0"/>
            </a:endParaRPr>
          </a:p>
          <a:p>
            <a:endParaRPr lang="fr-FR" sz="900" dirty="0">
              <a:latin typeface="Arial" panose="020B0604020202020204" pitchFamily="34" charset="0"/>
            </a:endParaRPr>
          </a:p>
          <a:p>
            <a:r>
              <a:rPr lang="fr-FR" b="1" dirty="0">
                <a:solidFill>
                  <a:srgbClr val="C00000"/>
                </a:solidFill>
                <a:latin typeface="Arial" panose="020B0604020202020204" pitchFamily="34" charset="0"/>
              </a:rPr>
              <a:t>Myopathies</a:t>
            </a:r>
            <a:r>
              <a:rPr lang="fr-FR" dirty="0">
                <a:latin typeface="Arial" panose="020B0604020202020204" pitchFamily="34" charset="0"/>
              </a:rPr>
              <a:t> </a:t>
            </a:r>
          </a:p>
        </p:txBody>
      </p:sp>
    </p:spTree>
    <p:extLst>
      <p:ext uri="{BB962C8B-B14F-4D97-AF65-F5344CB8AC3E}">
        <p14:creationId xmlns:p14="http://schemas.microsoft.com/office/powerpoint/2010/main" val="3649357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39552" y="2132856"/>
            <a:ext cx="8229600" cy="2304256"/>
          </a:xfr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fr-FR" b="1" i="1" u="sng" dirty="0" smtClean="0"/>
              <a:t>LA MEDECINE PHYSIQUE ET READAPTATION </a:t>
            </a:r>
            <a:r>
              <a:rPr lang="fr-FR" dirty="0" smtClean="0"/>
              <a:t/>
            </a:r>
            <a:br>
              <a:rPr lang="fr-FR" dirty="0" smtClean="0"/>
            </a:br>
            <a:r>
              <a:rPr lang="fr-FR" dirty="0" smtClean="0"/>
              <a:t>(Ex rééducation fonctionnelle) </a:t>
            </a:r>
            <a:endParaRPr lang="fr-FR" dirty="0"/>
          </a:p>
        </p:txBody>
      </p:sp>
    </p:spTree>
    <p:extLst>
      <p:ext uri="{BB962C8B-B14F-4D97-AF65-F5344CB8AC3E}">
        <p14:creationId xmlns:p14="http://schemas.microsoft.com/office/powerpoint/2010/main" val="524009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lstStyle/>
          <a:p>
            <a:r>
              <a:rPr lang="fr-FR" dirty="0" smtClean="0"/>
              <a:t>INTRODUCTION </a:t>
            </a:r>
            <a:endParaRPr lang="fr-FR" dirty="0"/>
          </a:p>
        </p:txBody>
      </p:sp>
      <p:sp>
        <p:nvSpPr>
          <p:cNvPr id="3" name="Espace réservé du contenu 2"/>
          <p:cNvSpPr>
            <a:spLocks noGrp="1"/>
          </p:cNvSpPr>
          <p:nvPr>
            <p:ph idx="1"/>
          </p:nvPr>
        </p:nvSpPr>
        <p:spPr>
          <a:xfrm>
            <a:off x="457200" y="1500174"/>
            <a:ext cx="8329642" cy="5000660"/>
          </a:xfrm>
        </p:spPr>
        <p:txBody>
          <a:bodyPr>
            <a:normAutofit/>
          </a:bodyPr>
          <a:lstStyle/>
          <a:p>
            <a:r>
              <a:rPr lang="fr-FR" dirty="0" smtClean="0"/>
              <a:t>L’ approche classique de </a:t>
            </a:r>
            <a:r>
              <a:rPr lang="fr-FR" dirty="0"/>
              <a:t>la médecine concerne le diagnostic des affections médicales et chirurgicales et leur traitement</a:t>
            </a:r>
            <a:r>
              <a:rPr lang="fr-FR" dirty="0" smtClean="0"/>
              <a:t>.</a:t>
            </a:r>
            <a:endParaRPr lang="fr-FR" i="1" dirty="0"/>
          </a:p>
          <a:p>
            <a:r>
              <a:rPr lang="fr-FR" dirty="0"/>
              <a:t>Cette approche, indispensable, ne prend toutefois pas, ou très peu en </a:t>
            </a:r>
            <a:r>
              <a:rPr lang="fr-FR" b="1" dirty="0">
                <a:solidFill>
                  <a:srgbClr val="C00000"/>
                </a:solidFill>
              </a:rPr>
              <a:t>compte les conséquences fonctionnelles</a:t>
            </a:r>
            <a:r>
              <a:rPr lang="fr-FR" dirty="0"/>
              <a:t> de ces affections sur la vie quotidienne des individus</a:t>
            </a:r>
            <a:r>
              <a:rPr lang="fr-FR" dirty="0" smtClean="0"/>
              <a:t>.</a:t>
            </a:r>
          </a:p>
          <a:p>
            <a:endParaRPr lang="fr-FR" i="1" dirty="0"/>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t>Ces aspects sont pourtant essentiels puisque c’est sous cet angle </a:t>
            </a:r>
            <a:r>
              <a:rPr lang="fr-FR" b="1" dirty="0" smtClean="0"/>
              <a:t>que le patient consulte habituellement son médecin et qu’il appréciera l’efficacité des traitements mis en œuvre </a:t>
            </a:r>
            <a:r>
              <a:rPr lang="fr-FR" dirty="0" smtClean="0"/>
              <a:t>.</a:t>
            </a:r>
          </a:p>
          <a:p>
            <a:r>
              <a:rPr lang="fr-FR" dirty="0" smtClean="0"/>
              <a:t>La prise en charge des conséquences fonctionnelles des affections est donc du ressort </a:t>
            </a:r>
            <a:r>
              <a:rPr lang="fr-FR" b="1" dirty="0" smtClean="0">
                <a:solidFill>
                  <a:srgbClr val="C00000"/>
                </a:solidFill>
              </a:rPr>
              <a:t>de  La médecine physique et de réadaptation (MPR) .</a:t>
            </a:r>
            <a:endParaRPr lang="fr-FR" b="1" i="1" dirty="0" smtClean="0">
              <a:solidFill>
                <a:srgbClr val="C00000"/>
              </a:solidFill>
            </a:endParaRPr>
          </a:p>
          <a:p>
            <a:endParaRPr lang="fr-FR" i="1" dirty="0" smtClean="0"/>
          </a:p>
          <a:p>
            <a:endParaRPr lang="fr-FR" dirty="0"/>
          </a:p>
        </p:txBody>
      </p:sp>
      <p:sp>
        <p:nvSpPr>
          <p:cNvPr id="4" name="Titre 1"/>
          <p:cNvSpPr>
            <a:spLocks noGrp="1"/>
          </p:cNvSpPr>
          <p:nvPr>
            <p:ph type="title"/>
          </p:nvPr>
        </p:nvSpPr>
        <p:spPr/>
        <p:txBody>
          <a:bodyPr/>
          <a:lstStyle/>
          <a:p>
            <a:r>
              <a:rPr lang="fr-FR" dirty="0" smtClean="0"/>
              <a:t>INTRODUCTION </a:t>
            </a:r>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285860"/>
            <a:ext cx="8401080" cy="4840303"/>
          </a:xfrm>
        </p:spPr>
        <p:txBody>
          <a:bodyPr>
            <a:normAutofit/>
          </a:bodyPr>
          <a:lstStyle/>
          <a:p>
            <a:r>
              <a:rPr lang="fr-FR" dirty="0" smtClean="0"/>
              <a:t>Il s’agit d’une spécialité qui n’est pas définie par une population spécifique ( comme la pédiatrie par exemple) ni par un organe spécifique ( comme la neurologie) , ni par un champ d’application particulier .</a:t>
            </a:r>
            <a:endParaRPr lang="fr-FR" i="1" dirty="0" smtClean="0"/>
          </a:p>
          <a:p>
            <a:r>
              <a:rPr lang="fr-FR" b="1" dirty="0" smtClean="0">
                <a:solidFill>
                  <a:srgbClr val="C00000"/>
                </a:solidFill>
              </a:rPr>
              <a:t>La médecine physique et de réadaptation (MPR) est définie par un objectif : </a:t>
            </a:r>
          </a:p>
          <a:p>
            <a:pPr>
              <a:buNone/>
            </a:pPr>
            <a:r>
              <a:rPr lang="fr-FR" b="1" dirty="0" smtClean="0">
                <a:solidFill>
                  <a:srgbClr val="C00000"/>
                </a:solidFill>
              </a:rPr>
              <a:t>                             </a:t>
            </a:r>
            <a:r>
              <a:rPr lang="fr-FR" b="1" i="1" u="sng" dirty="0" smtClean="0">
                <a:solidFill>
                  <a:srgbClr val="C00000"/>
                </a:solidFill>
                <a:effectLst>
                  <a:outerShdw blurRad="38100" dist="38100" dir="2700000" algn="tl">
                    <a:srgbClr val="000000">
                      <a:alpha val="43137"/>
                    </a:srgbClr>
                  </a:outerShdw>
                </a:effectLst>
              </a:rPr>
              <a:t>LA FONCTION</a:t>
            </a:r>
            <a:endParaRPr lang="fr-FR" i="1" u="sng" dirty="0" smtClean="0">
              <a:effectLst>
                <a:outerShdw blurRad="38100" dist="38100" dir="2700000" algn="tl">
                  <a:srgbClr val="000000">
                    <a:alpha val="43137"/>
                  </a:srgbClr>
                </a:outerShdw>
              </a:effectLst>
            </a:endParaRPr>
          </a:p>
          <a:p>
            <a:endParaRPr lang="fr-FR" dirty="0"/>
          </a:p>
        </p:txBody>
      </p:sp>
      <p:sp>
        <p:nvSpPr>
          <p:cNvPr id="4" name="Titre 1"/>
          <p:cNvSpPr>
            <a:spLocks noGrp="1"/>
          </p:cNvSpPr>
          <p:nvPr>
            <p:ph type="title"/>
          </p:nvPr>
        </p:nvSpPr>
        <p:spPr>
          <a:xfrm>
            <a:off x="457200" y="274638"/>
            <a:ext cx="8229600" cy="796925"/>
          </a:xfrm>
        </p:spPr>
        <p:txBody>
          <a:bodyPr/>
          <a:lstStyle/>
          <a:p>
            <a:r>
              <a:rPr lang="fr-FR" dirty="0" smtClean="0"/>
              <a:t>INTRODUCTION </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142984"/>
            <a:ext cx="8401080" cy="5357850"/>
          </a:xfrm>
        </p:spPr>
        <p:txBody>
          <a:bodyPr>
            <a:normAutofit fontScale="92500"/>
          </a:bodyPr>
          <a:lstStyle/>
          <a:p>
            <a:r>
              <a:rPr lang="fr-FR" dirty="0" smtClean="0"/>
              <a:t>Le MPR  : a </a:t>
            </a:r>
            <a:r>
              <a:rPr lang="fr-FR" dirty="0" smtClean="0">
                <a:solidFill>
                  <a:srgbClr val="C00000"/>
                </a:solidFill>
              </a:rPr>
              <a:t>pour </a:t>
            </a:r>
            <a:r>
              <a:rPr lang="fr-FR" b="1" dirty="0" smtClean="0">
                <a:solidFill>
                  <a:srgbClr val="C00000"/>
                </a:solidFill>
              </a:rPr>
              <a:t>rôle de coordonner et d’assurer la mise en application de toutes les mesures visant à prévenir ou réduire au minimum, les conséquences fonctionnelles, physiques, psychologiques, sociales et économiques des déficiences et des incapacités.</a:t>
            </a:r>
            <a:endParaRPr lang="fr-FR" dirty="0" smtClean="0">
              <a:solidFill>
                <a:srgbClr val="C00000"/>
              </a:solidFill>
            </a:endParaRPr>
          </a:p>
          <a:p>
            <a:pPr>
              <a:buNone/>
            </a:pPr>
            <a:endParaRPr lang="fr-FR" dirty="0" smtClean="0"/>
          </a:p>
          <a:p>
            <a:r>
              <a:rPr lang="fr-FR" dirty="0" smtClean="0"/>
              <a:t>la réadaptation s’attache à utiliser les possibilités fonctionnelles en montrant aux blessés de la vie ce qu’ils sont capables de faire.</a:t>
            </a:r>
          </a:p>
          <a:p>
            <a:endParaRPr lang="fr-FR" dirty="0"/>
          </a:p>
        </p:txBody>
      </p:sp>
      <p:sp>
        <p:nvSpPr>
          <p:cNvPr id="4" name="Titre 1"/>
          <p:cNvSpPr>
            <a:spLocks noGrp="1"/>
          </p:cNvSpPr>
          <p:nvPr>
            <p:ph type="title"/>
          </p:nvPr>
        </p:nvSpPr>
        <p:spPr>
          <a:xfrm>
            <a:off x="457200" y="274638"/>
            <a:ext cx="8229600" cy="654032"/>
          </a:xfrm>
        </p:spPr>
        <p:txBody>
          <a:bodyPr>
            <a:normAutofit fontScale="90000"/>
          </a:bodyPr>
          <a:lstStyle/>
          <a:p>
            <a:r>
              <a:rPr lang="fr-FR" dirty="0" smtClean="0"/>
              <a:t>DEFINITION /PRINCIPE /OBJECTIF </a:t>
            </a: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t>Classification / Modèle de </a:t>
            </a:r>
            <a:r>
              <a:rPr lang="fr-FR" dirty="0" err="1" smtClean="0"/>
              <a:t>wood</a:t>
            </a:r>
            <a:r>
              <a:rPr lang="fr-FR" dirty="0" smtClean="0"/>
              <a:t> </a:t>
            </a:r>
            <a:endParaRPr lang="fr-FR" dirty="0"/>
          </a:p>
        </p:txBody>
      </p:sp>
      <p:sp>
        <p:nvSpPr>
          <p:cNvPr id="3" name="Espace réservé du contenu 2"/>
          <p:cNvSpPr>
            <a:spLocks noGrp="1"/>
          </p:cNvSpPr>
          <p:nvPr>
            <p:ph idx="1"/>
          </p:nvPr>
        </p:nvSpPr>
        <p:spPr>
          <a:xfrm>
            <a:off x="285720" y="1357298"/>
            <a:ext cx="4071966" cy="4840303"/>
          </a:xfrm>
        </p:spPr>
        <p:txBody>
          <a:bodyPr>
            <a:normAutofit fontScale="77500" lnSpcReduction="20000"/>
          </a:bodyPr>
          <a:lstStyle/>
          <a:p>
            <a:r>
              <a:rPr lang="fr-FR" dirty="0" smtClean="0"/>
              <a:t>Cette définition  basé sur : </a:t>
            </a:r>
          </a:p>
          <a:p>
            <a:pPr>
              <a:buNone/>
            </a:pPr>
            <a:r>
              <a:rPr lang="fr-FR" dirty="0" smtClean="0"/>
              <a:t>Classification internationale des handicaps de WOOD en 1980= OMS</a:t>
            </a:r>
            <a:endParaRPr lang="fr-FR" b="1" dirty="0" smtClean="0"/>
          </a:p>
          <a:p>
            <a:pPr>
              <a:buNone/>
            </a:pPr>
            <a:r>
              <a:rPr lang="fr-FR" b="1" dirty="0" smtClean="0"/>
              <a:t> une maladie ou lésion, entraîne une déficience.</a:t>
            </a:r>
            <a:br>
              <a:rPr lang="fr-FR" b="1" dirty="0" smtClean="0"/>
            </a:br>
            <a:r>
              <a:rPr lang="fr-FR" b="1" dirty="0" smtClean="0"/>
              <a:t>Cette déficience va produire une incapacité et donc un désavantage ou handicap </a:t>
            </a:r>
            <a:r>
              <a:rPr lang="fr-FR" dirty="0" smtClean="0"/>
              <a:t>(l’amputé ne peut plus sortir à l’extérieur de son domicile, travailler, conduire, avoir des loisirs, faire du sport…).</a:t>
            </a:r>
            <a:endParaRPr lang="fr-FR" dirty="0"/>
          </a:p>
        </p:txBody>
      </p:sp>
      <p:graphicFrame>
        <p:nvGraphicFramePr>
          <p:cNvPr id="4" name="Diagramme 3"/>
          <p:cNvGraphicFramePr/>
          <p:nvPr/>
        </p:nvGraphicFramePr>
        <p:xfrm>
          <a:off x="4714876" y="1142984"/>
          <a:ext cx="3714776"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785786" y="1214421"/>
          <a:ext cx="7358114" cy="5228151"/>
        </p:xfrm>
        <a:graphic>
          <a:graphicData uri="http://schemas.openxmlformats.org/drawingml/2006/table">
            <a:tbl>
              <a:tblPr/>
              <a:tblGrid>
                <a:gridCol w="3679057"/>
                <a:gridCol w="3679057"/>
              </a:tblGrid>
              <a:tr h="777669">
                <a:tc>
                  <a:txBody>
                    <a:bodyPr/>
                    <a:lstStyle/>
                    <a:p>
                      <a:pPr algn="l"/>
                      <a:r>
                        <a:rPr lang="fr-FR" sz="1800" b="1" i="1" u="sng" dirty="0">
                          <a:latin typeface="Times New Roman"/>
                          <a:ea typeface="Times New Roman"/>
                          <a:cs typeface="Arial"/>
                        </a:rPr>
                        <a:t>LA </a:t>
                      </a:r>
                      <a:r>
                        <a:rPr lang="fr-FR" sz="1800" b="1" i="1" u="sng" dirty="0" smtClean="0">
                          <a:latin typeface="Times New Roman"/>
                          <a:ea typeface="Times New Roman"/>
                          <a:cs typeface="Arial"/>
                        </a:rPr>
                        <a:t>MALADIE</a:t>
                      </a:r>
                      <a:r>
                        <a:rPr lang="fr-FR" sz="1800" b="1" i="1" u="sng" baseline="0" dirty="0" smtClean="0">
                          <a:latin typeface="Times New Roman"/>
                          <a:ea typeface="Times New Roman"/>
                          <a:cs typeface="Arial"/>
                        </a:rPr>
                        <a:t>    </a:t>
                      </a:r>
                      <a:r>
                        <a:rPr lang="fr-FR" sz="1800" i="0" dirty="0" smtClean="0">
                          <a:latin typeface="Times New Roman"/>
                          <a:ea typeface="Times New Roman"/>
                          <a:cs typeface="Arial"/>
                        </a:rPr>
                        <a:t>AVC </a:t>
                      </a:r>
                      <a:endParaRPr lang="fr-FR" sz="1800" i="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fr-FR" sz="1800" i="0" dirty="0">
                          <a:latin typeface="Times New Roman"/>
                          <a:ea typeface="Times New Roman"/>
                          <a:cs typeface="Arial"/>
                        </a:rPr>
                        <a:t>           Troubles </a:t>
                      </a:r>
                      <a:r>
                        <a:rPr lang="fr-FR" sz="1800" i="0" dirty="0" smtClean="0">
                          <a:latin typeface="Times New Roman"/>
                          <a:ea typeface="Times New Roman"/>
                          <a:cs typeface="Arial"/>
                        </a:rPr>
                        <a:t>exprimés</a:t>
                      </a:r>
                      <a:endParaRPr lang="fr-FR" sz="1800" i="1"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9721">
                <a:tc>
                  <a:txBody>
                    <a:bodyPr/>
                    <a:lstStyle/>
                    <a:p>
                      <a:pPr algn="l"/>
                      <a:r>
                        <a:rPr lang="fr-FR" sz="1800" b="1" i="1" u="sng">
                          <a:latin typeface="Times New Roman"/>
                          <a:ea typeface="Times New Roman"/>
                          <a:cs typeface="Arial"/>
                        </a:rPr>
                        <a:t>DEFICIENCES</a:t>
                      </a:r>
                      <a:endParaRPr lang="fr-FR" sz="1800" i="1">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Font typeface="Wingdings"/>
                        <a:buChar char=""/>
                      </a:pPr>
                      <a:r>
                        <a:rPr lang="fr-FR" sz="1800" b="1" i="1" dirty="0">
                          <a:latin typeface="Times New Roman"/>
                          <a:ea typeface="Times New Roman"/>
                          <a:cs typeface="Arial"/>
                        </a:rPr>
                        <a:t> paralysie des membres supérieur et inférieur</a:t>
                      </a:r>
                    </a:p>
                    <a:p>
                      <a:pPr marL="342900" lvl="0" indent="-342900" algn="l">
                        <a:spcAft>
                          <a:spcPts val="0"/>
                        </a:spcAft>
                        <a:buFont typeface="Wingdings"/>
                        <a:buChar char=""/>
                      </a:pPr>
                      <a:r>
                        <a:rPr lang="fr-FR" sz="1800" b="1" i="1" dirty="0">
                          <a:latin typeface="Times New Roman"/>
                          <a:ea typeface="Times New Roman"/>
                          <a:cs typeface="Arial"/>
                        </a:rPr>
                        <a:t>Spasticité                                                                 </a:t>
                      </a:r>
                    </a:p>
                    <a:p>
                      <a:pPr marL="342900" lvl="0" indent="-342900" algn="l">
                        <a:spcAft>
                          <a:spcPts val="0"/>
                        </a:spcAft>
                        <a:buFont typeface="Wingdings"/>
                        <a:buChar char=""/>
                      </a:pPr>
                      <a:r>
                        <a:rPr lang="fr-FR" sz="1800" b="1" i="1" dirty="0">
                          <a:latin typeface="Times New Roman"/>
                          <a:ea typeface="Times New Roman"/>
                          <a:cs typeface="Arial"/>
                        </a:rPr>
                        <a:t>Troubles de l’équilibre</a:t>
                      </a:r>
                    </a:p>
                    <a:p>
                      <a:pPr marL="342900" lvl="0" indent="-342900" algn="l">
                        <a:spcAft>
                          <a:spcPts val="0"/>
                        </a:spcAft>
                        <a:buFont typeface="Wingdings"/>
                        <a:buChar char=""/>
                      </a:pPr>
                      <a:r>
                        <a:rPr lang="fr-FR" sz="1800" b="1" i="1" dirty="0">
                          <a:latin typeface="Times New Roman"/>
                          <a:ea typeface="Times New Roman"/>
                          <a:cs typeface="Arial"/>
                        </a:rPr>
                        <a:t>Troubles du langage .</a:t>
                      </a:r>
                    </a:p>
                    <a:p>
                      <a:pPr marL="342900" lvl="0" indent="-342900" algn="l">
                        <a:spcAft>
                          <a:spcPts val="0"/>
                        </a:spcAft>
                        <a:buFont typeface="Wingdings"/>
                        <a:buChar char=""/>
                      </a:pPr>
                      <a:r>
                        <a:rPr lang="fr-FR" sz="1800" b="1" i="1" dirty="0">
                          <a:latin typeface="Times New Roman"/>
                          <a:ea typeface="Times New Roman"/>
                          <a:cs typeface="Arial"/>
                        </a:rPr>
                        <a:t>Troubles sensitifs.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0901">
                <a:tc>
                  <a:txBody>
                    <a:bodyPr/>
                    <a:lstStyle/>
                    <a:p>
                      <a:pPr algn="l"/>
                      <a:r>
                        <a:rPr lang="fr-FR" sz="1800" b="1" i="1" u="sng">
                          <a:latin typeface="Times New Roman"/>
                          <a:ea typeface="Times New Roman"/>
                          <a:cs typeface="Arial"/>
                        </a:rPr>
                        <a:t>INCAPACITES</a:t>
                      </a:r>
                      <a:endParaRPr lang="fr-FR" sz="1800" i="1">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Font typeface="Wingdings"/>
                        <a:buChar char=""/>
                      </a:pPr>
                      <a:r>
                        <a:rPr lang="fr-FR" sz="1800" b="1" i="1" dirty="0">
                          <a:latin typeface="Times New Roman"/>
                          <a:ea typeface="Times New Roman"/>
                          <a:cs typeface="Arial"/>
                        </a:rPr>
                        <a:t>Difficultés à tenir assis ou debout</a:t>
                      </a:r>
                    </a:p>
                    <a:p>
                      <a:pPr marL="342900" lvl="0" indent="-342900" algn="l">
                        <a:spcAft>
                          <a:spcPts val="0"/>
                        </a:spcAft>
                        <a:buFont typeface="Wingdings"/>
                        <a:buChar char=""/>
                      </a:pPr>
                      <a:r>
                        <a:rPr lang="fr-FR" sz="1800" b="1" i="1" dirty="0">
                          <a:latin typeface="Times New Roman"/>
                          <a:ea typeface="Times New Roman"/>
                          <a:cs typeface="Arial"/>
                        </a:rPr>
                        <a:t>Marche impossible</a:t>
                      </a:r>
                    </a:p>
                    <a:p>
                      <a:pPr marL="342900" lvl="0" indent="-342900" algn="l">
                        <a:spcAft>
                          <a:spcPts val="0"/>
                        </a:spcAft>
                        <a:buFont typeface="Wingdings"/>
                        <a:buChar char=""/>
                      </a:pPr>
                      <a:r>
                        <a:rPr lang="fr-FR" sz="1800" b="1" i="1" dirty="0">
                          <a:latin typeface="Times New Roman"/>
                          <a:ea typeface="Times New Roman"/>
                          <a:cs typeface="Arial"/>
                        </a:rPr>
                        <a:t>Incapacité de préhension </a:t>
                      </a:r>
                    </a:p>
                    <a:p>
                      <a:pPr marL="342900" lvl="0" indent="-342900" algn="l">
                        <a:spcAft>
                          <a:spcPts val="0"/>
                        </a:spcAft>
                        <a:buFont typeface="Wingdings"/>
                        <a:buChar char=""/>
                      </a:pPr>
                      <a:r>
                        <a:rPr lang="fr-FR" sz="1800" b="1" i="1" dirty="0">
                          <a:latin typeface="Times New Roman"/>
                          <a:ea typeface="Times New Roman"/>
                          <a:cs typeface="Arial"/>
                        </a:rPr>
                        <a:t>Incapacité de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9860">
                <a:tc>
                  <a:txBody>
                    <a:bodyPr/>
                    <a:lstStyle/>
                    <a:p>
                      <a:pPr algn="l"/>
                      <a:r>
                        <a:rPr lang="fr-FR" sz="1800" b="1" i="1" u="sng">
                          <a:latin typeface="Times New Roman"/>
                          <a:ea typeface="Times New Roman"/>
                          <a:cs typeface="Arial"/>
                        </a:rPr>
                        <a:t>HANDICAP/DESAVANTAGE </a:t>
                      </a:r>
                      <a:endParaRPr lang="fr-FR" sz="1800" i="1">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spcAft>
                          <a:spcPts val="0"/>
                        </a:spcAft>
                        <a:buFont typeface="Wingdings"/>
                        <a:buChar char=""/>
                      </a:pPr>
                      <a:r>
                        <a:rPr lang="fr-FR" sz="1800" b="1" i="1" dirty="0">
                          <a:latin typeface="Times New Roman"/>
                          <a:ea typeface="Times New Roman"/>
                          <a:cs typeface="Arial"/>
                        </a:rPr>
                        <a:t>Désavantage au travail</a:t>
                      </a:r>
                    </a:p>
                    <a:p>
                      <a:pPr marL="342900" lvl="0" indent="-342900" algn="l">
                        <a:spcAft>
                          <a:spcPts val="0"/>
                        </a:spcAft>
                        <a:buFont typeface="Wingdings"/>
                        <a:buChar char=""/>
                      </a:pPr>
                      <a:r>
                        <a:rPr lang="fr-FR" sz="1800" b="1" i="1" dirty="0">
                          <a:latin typeface="Times New Roman"/>
                          <a:ea typeface="Times New Roman"/>
                          <a:cs typeface="Arial"/>
                        </a:rPr>
                        <a:t>Désavantage aux loisirs</a:t>
                      </a:r>
                    </a:p>
                    <a:p>
                      <a:pPr marL="342900" lvl="0" indent="-342900" algn="l">
                        <a:buFont typeface="Wingdings"/>
                        <a:buChar char=""/>
                      </a:pPr>
                      <a:r>
                        <a:rPr lang="fr-FR" sz="1800" b="1" i="1" dirty="0">
                          <a:latin typeface="Times New Roman"/>
                          <a:ea typeface="Times New Roman"/>
                          <a:cs typeface="Arial"/>
                        </a:rPr>
                        <a:t>Désavantage personnel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re 1"/>
          <p:cNvSpPr>
            <a:spLocks noGrp="1"/>
          </p:cNvSpPr>
          <p:nvPr>
            <p:ph type="title"/>
          </p:nvPr>
        </p:nvSpPr>
        <p:spPr>
          <a:xfrm>
            <a:off x="457200" y="274638"/>
            <a:ext cx="8229600" cy="868346"/>
          </a:xfrm>
        </p:spPr>
        <p:txBody>
          <a:bodyPr/>
          <a:lstStyle/>
          <a:p>
            <a:r>
              <a:rPr lang="fr-FR" dirty="0" smtClean="0"/>
              <a:t>Classification / Modèle de </a:t>
            </a:r>
            <a:r>
              <a:rPr lang="fr-FR" dirty="0" err="1" smtClean="0"/>
              <a:t>wood</a:t>
            </a:r>
            <a:r>
              <a:rPr lang="fr-FR" dirty="0" smtClean="0"/>
              <a:t> </a:t>
            </a: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9718"/>
          </a:xfrm>
        </p:spPr>
        <p:txBody>
          <a:bodyPr>
            <a:normAutofit fontScale="90000"/>
          </a:bodyPr>
          <a:lstStyle/>
          <a:p>
            <a:r>
              <a:rPr lang="fr-FR" dirty="0" smtClean="0"/>
              <a:t>PRINCIPE /OBJECTIF </a:t>
            </a:r>
            <a:endParaRPr lang="fr-FR" dirty="0"/>
          </a:p>
        </p:txBody>
      </p:sp>
      <p:sp>
        <p:nvSpPr>
          <p:cNvPr id="3" name="Espace réservé du contenu 2"/>
          <p:cNvSpPr>
            <a:spLocks noGrp="1"/>
          </p:cNvSpPr>
          <p:nvPr>
            <p:ph idx="1"/>
          </p:nvPr>
        </p:nvSpPr>
        <p:spPr>
          <a:xfrm>
            <a:off x="428596" y="928670"/>
            <a:ext cx="8258204" cy="1714512"/>
          </a:xfrm>
        </p:spPr>
        <p:txBody>
          <a:bodyPr>
            <a:normAutofit fontScale="77500" lnSpcReduction="20000"/>
          </a:bodyPr>
          <a:lstStyle/>
          <a:p>
            <a:r>
              <a:rPr lang="fr-FR" dirty="0" smtClean="0"/>
              <a:t>La </a:t>
            </a:r>
            <a:r>
              <a:rPr lang="fr-FR" dirty="0"/>
              <a:t>Médecine Physique et de Réadaptation </a:t>
            </a:r>
            <a:r>
              <a:rPr lang="fr-FR" b="1" dirty="0">
                <a:solidFill>
                  <a:srgbClr val="C00000"/>
                </a:solidFill>
              </a:rPr>
              <a:t>(MPR) intervient pendant toute la durée de la </a:t>
            </a:r>
            <a:r>
              <a:rPr lang="fr-FR" b="1" dirty="0" smtClean="0">
                <a:solidFill>
                  <a:srgbClr val="C00000"/>
                </a:solidFill>
              </a:rPr>
              <a:t>prise en </a:t>
            </a:r>
            <a:r>
              <a:rPr lang="fr-FR" b="1" dirty="0">
                <a:solidFill>
                  <a:srgbClr val="C00000"/>
                </a:solidFill>
              </a:rPr>
              <a:t>charge du patient: de la phase aiguë à la phase de réinsertion</a:t>
            </a:r>
            <a:r>
              <a:rPr lang="fr-FR" dirty="0"/>
              <a:t>. Elle participe également </a:t>
            </a:r>
            <a:r>
              <a:rPr lang="fr-FR" dirty="0" smtClean="0"/>
              <a:t>aux différentes </a:t>
            </a:r>
            <a:r>
              <a:rPr lang="fr-FR" dirty="0"/>
              <a:t>étapes de la prévention.</a:t>
            </a:r>
          </a:p>
          <a:p>
            <a:pPr>
              <a:buNone/>
            </a:pPr>
            <a:endParaRPr lang="fr-FR" dirty="0" smtClean="0"/>
          </a:p>
          <a:p>
            <a:endParaRPr lang="fr-FR" dirty="0"/>
          </a:p>
        </p:txBody>
      </p:sp>
      <p:pic>
        <p:nvPicPr>
          <p:cNvPr id="4" name="Picture 8"/>
          <p:cNvPicPr>
            <a:picLocks noChangeAspect="1" noChangeArrowheads="1"/>
          </p:cNvPicPr>
          <p:nvPr/>
        </p:nvPicPr>
        <p:blipFill>
          <a:blip r:embed="rId2"/>
          <a:srcRect/>
          <a:stretch>
            <a:fillRect/>
          </a:stretch>
        </p:blipFill>
        <p:spPr>
          <a:xfrm>
            <a:off x="571472" y="2214554"/>
            <a:ext cx="2714644" cy="1966709"/>
          </a:xfrm>
          <a:prstGeom prst="rect">
            <a:avLst/>
          </a:prstGeom>
          <a:noFill/>
        </p:spPr>
      </p:pic>
      <p:pic>
        <p:nvPicPr>
          <p:cNvPr id="5" name="Picture 2" descr="C:\Users\compaq\Pictures\positionnement-1.jpg"/>
          <p:cNvPicPr>
            <a:picLocks noChangeAspect="1" noChangeArrowheads="1"/>
          </p:cNvPicPr>
          <p:nvPr/>
        </p:nvPicPr>
        <p:blipFill>
          <a:blip r:embed="rId3"/>
          <a:srcRect/>
          <a:stretch>
            <a:fillRect/>
          </a:stretch>
        </p:blipFill>
        <p:spPr bwMode="auto">
          <a:xfrm>
            <a:off x="3571868" y="2571744"/>
            <a:ext cx="2214578" cy="2072350"/>
          </a:xfrm>
          <a:prstGeom prst="rect">
            <a:avLst/>
          </a:prstGeom>
          <a:noFill/>
        </p:spPr>
      </p:pic>
      <p:pic>
        <p:nvPicPr>
          <p:cNvPr id="6" name="Picture 3" descr="C:\Users\compaq\Pictures\triangulaire_copie.jpg"/>
          <p:cNvPicPr>
            <a:picLocks noChangeAspect="1" noChangeArrowheads="1"/>
          </p:cNvPicPr>
          <p:nvPr/>
        </p:nvPicPr>
        <p:blipFill>
          <a:blip r:embed="rId4"/>
          <a:srcRect/>
          <a:stretch>
            <a:fillRect/>
          </a:stretch>
        </p:blipFill>
        <p:spPr bwMode="auto">
          <a:xfrm>
            <a:off x="6286512" y="2357430"/>
            <a:ext cx="2071702" cy="2071702"/>
          </a:xfrm>
          <a:prstGeom prst="rect">
            <a:avLst/>
          </a:prstGeom>
          <a:noFill/>
        </p:spPr>
      </p:pic>
      <p:pic>
        <p:nvPicPr>
          <p:cNvPr id="7" name="Picture 2" descr="C:\Users\compaq\Pictures\sep3.jpg"/>
          <p:cNvPicPr>
            <a:picLocks noChangeAspect="1" noChangeArrowheads="1"/>
          </p:cNvPicPr>
          <p:nvPr/>
        </p:nvPicPr>
        <p:blipFill>
          <a:blip r:embed="rId5" cstate="print"/>
          <a:srcRect l="27806" t="1761"/>
          <a:stretch>
            <a:fillRect/>
          </a:stretch>
        </p:blipFill>
        <p:spPr bwMode="auto">
          <a:xfrm>
            <a:off x="6215074" y="4572008"/>
            <a:ext cx="2286016" cy="2072765"/>
          </a:xfrm>
          <a:prstGeom prst="rect">
            <a:avLst/>
          </a:prstGeom>
          <a:noFill/>
        </p:spPr>
      </p:pic>
      <p:sp>
        <p:nvSpPr>
          <p:cNvPr id="9" name="Flèche courbée vers la droite 8"/>
          <p:cNvSpPr/>
          <p:nvPr/>
        </p:nvSpPr>
        <p:spPr>
          <a:xfrm>
            <a:off x="500034" y="4643446"/>
            <a:ext cx="1714512" cy="13573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 name="Picture 1" descr="C:\Users\compaq\Pictures\Ambiance_fatigue.jpg"/>
          <p:cNvPicPr>
            <a:picLocks noChangeAspect="1" noChangeArrowheads="1"/>
          </p:cNvPicPr>
          <p:nvPr/>
        </p:nvPicPr>
        <p:blipFill>
          <a:blip r:embed="rId6"/>
          <a:srcRect/>
          <a:stretch>
            <a:fillRect/>
          </a:stretch>
        </p:blipFill>
        <p:spPr bwMode="auto">
          <a:xfrm>
            <a:off x="3214678" y="4714884"/>
            <a:ext cx="2714376" cy="181184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dirty="0" smtClean="0"/>
              <a:t>PRINCIPE /OBJECTIF </a:t>
            </a:r>
            <a:endParaRPr lang="fr-FR" dirty="0"/>
          </a:p>
        </p:txBody>
      </p:sp>
      <p:sp>
        <p:nvSpPr>
          <p:cNvPr id="3" name="Espace réservé du contenu 2"/>
          <p:cNvSpPr>
            <a:spLocks noGrp="1"/>
          </p:cNvSpPr>
          <p:nvPr>
            <p:ph idx="1"/>
          </p:nvPr>
        </p:nvSpPr>
        <p:spPr>
          <a:xfrm>
            <a:off x="357158" y="1000108"/>
            <a:ext cx="8258204" cy="1428759"/>
          </a:xfrm>
          <a:solidFill>
            <a:schemeClr val="accent6">
              <a:lumMod val="60000"/>
              <a:lumOff val="40000"/>
            </a:schemeClr>
          </a:solidFill>
        </p:spPr>
        <p:txBody>
          <a:bodyPr>
            <a:normAutofit fontScale="92500" lnSpcReduction="10000"/>
          </a:bodyPr>
          <a:lstStyle/>
          <a:p>
            <a:pPr>
              <a:buNone/>
            </a:pPr>
            <a:r>
              <a:rPr lang="fr-FR" dirty="0" smtClean="0"/>
              <a:t>L’objectif </a:t>
            </a:r>
            <a:r>
              <a:rPr lang="fr-FR" dirty="0"/>
              <a:t>est de développer la réinsertion sociale et professionnelle selon une démarche</a:t>
            </a:r>
          </a:p>
          <a:p>
            <a:pPr>
              <a:buNone/>
            </a:pPr>
            <a:r>
              <a:rPr lang="fr-FR" dirty="0"/>
              <a:t>dynamique et dans les délais les plus courts.</a:t>
            </a:r>
            <a:endParaRPr lang="fr-FR" dirty="0" smtClean="0"/>
          </a:p>
          <a:p>
            <a:endParaRPr lang="fr-FR" dirty="0"/>
          </a:p>
        </p:txBody>
      </p:sp>
      <p:pic>
        <p:nvPicPr>
          <p:cNvPr id="4" name="Picture 2"/>
          <p:cNvPicPr>
            <a:picLocks noChangeAspect="1" noChangeArrowheads="1"/>
          </p:cNvPicPr>
          <p:nvPr/>
        </p:nvPicPr>
        <p:blipFill>
          <a:blip r:embed="rId2"/>
          <a:srcRect/>
          <a:stretch>
            <a:fillRect/>
          </a:stretch>
        </p:blipFill>
        <p:spPr bwMode="auto">
          <a:xfrm>
            <a:off x="714347" y="3286124"/>
            <a:ext cx="3813867" cy="2857520"/>
          </a:xfrm>
          <a:prstGeom prst="rect">
            <a:avLst/>
          </a:prstGeom>
          <a:noFill/>
          <a:ln w="9525">
            <a:noFill/>
            <a:miter lim="800000"/>
            <a:headEnd/>
            <a:tailEnd/>
          </a:ln>
          <a:effectLst/>
        </p:spPr>
      </p:pic>
      <p:pic>
        <p:nvPicPr>
          <p:cNvPr id="6" name="Picture 2" descr="C:\Users\compaq\Pictures\cadre-de-marche-releveur-hi-riser.jpg"/>
          <p:cNvPicPr>
            <a:picLocks noChangeAspect="1" noChangeArrowheads="1"/>
          </p:cNvPicPr>
          <p:nvPr/>
        </p:nvPicPr>
        <p:blipFill>
          <a:blip r:embed="rId3"/>
          <a:srcRect/>
          <a:stretch>
            <a:fillRect/>
          </a:stretch>
        </p:blipFill>
        <p:spPr bwMode="auto">
          <a:xfrm>
            <a:off x="5500694" y="2428868"/>
            <a:ext cx="2500314" cy="2208611"/>
          </a:xfrm>
          <a:prstGeom prst="rect">
            <a:avLst/>
          </a:prstGeom>
          <a:noFill/>
        </p:spPr>
      </p:pic>
      <p:pic>
        <p:nvPicPr>
          <p:cNvPr id="7" name="Picture 1" descr="C:\Users\compaq\Pictures\trav handicap1.jpg"/>
          <p:cNvPicPr>
            <a:picLocks noChangeAspect="1" noChangeArrowheads="1"/>
          </p:cNvPicPr>
          <p:nvPr/>
        </p:nvPicPr>
        <p:blipFill>
          <a:blip r:embed="rId4"/>
          <a:srcRect/>
          <a:stretch>
            <a:fillRect/>
          </a:stretch>
        </p:blipFill>
        <p:spPr bwMode="auto">
          <a:xfrm>
            <a:off x="5214942" y="4786322"/>
            <a:ext cx="2571800" cy="187637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990600"/>
          </a:xfrm>
        </p:spPr>
        <p:txBody>
          <a:bodyPr>
            <a:normAutofit fontScale="90000"/>
          </a:bodyPr>
          <a:lstStyle/>
          <a:p>
            <a:pPr eaLnBrk="1" hangingPunct="1"/>
            <a:r>
              <a:rPr lang="fr-FR" sz="3200" b="1" smtClean="0">
                <a:latin typeface="Didot" pitchFamily="28" charset="0"/>
              </a:rPr>
              <a:t>OSTÉOLOGIE</a:t>
            </a:r>
            <a:br>
              <a:rPr lang="fr-FR" sz="3200" b="1" smtClean="0">
                <a:latin typeface="Didot" pitchFamily="28" charset="0"/>
              </a:rPr>
            </a:br>
            <a:r>
              <a:rPr lang="fr-FR" sz="3200" b="1" smtClean="0">
                <a:latin typeface="Didot" pitchFamily="28" charset="0"/>
              </a:rPr>
              <a:t>CLASSIFICATION</a:t>
            </a:r>
            <a:endParaRPr lang="fr-FR" smtClean="0">
              <a:latin typeface="Didot" pitchFamily="28" charset="0"/>
            </a:endParaRPr>
          </a:p>
        </p:txBody>
      </p:sp>
      <p:sp>
        <p:nvSpPr>
          <p:cNvPr id="8195" name="Rectangle 3"/>
          <p:cNvSpPr>
            <a:spLocks noGrp="1" noChangeArrowheads="1"/>
          </p:cNvSpPr>
          <p:nvPr>
            <p:ph type="body" sz="half" idx="1"/>
          </p:nvPr>
        </p:nvSpPr>
        <p:spPr>
          <a:xfrm>
            <a:off x="304800" y="1295400"/>
            <a:ext cx="3657600" cy="4800600"/>
          </a:xfrm>
        </p:spPr>
        <p:txBody>
          <a:bodyPr/>
          <a:lstStyle/>
          <a:p>
            <a:pPr eaLnBrk="1" hangingPunct="1"/>
            <a:r>
              <a:rPr lang="fr-FR" sz="2800" smtClean="0">
                <a:latin typeface="Didot" pitchFamily="28" charset="0"/>
              </a:rPr>
              <a:t>Les os sont classés selon leur forme</a:t>
            </a:r>
          </a:p>
          <a:p>
            <a:pPr eaLnBrk="1" hangingPunct="1"/>
            <a:r>
              <a:rPr lang="fr-FR" sz="2800" smtClean="0">
                <a:latin typeface="Didot" pitchFamily="28" charset="0"/>
              </a:rPr>
              <a:t>Os longs</a:t>
            </a:r>
          </a:p>
          <a:p>
            <a:pPr eaLnBrk="1" hangingPunct="1"/>
            <a:r>
              <a:rPr lang="fr-FR" sz="2800" smtClean="0">
                <a:latin typeface="Didot" pitchFamily="28" charset="0"/>
              </a:rPr>
              <a:t>Os plats</a:t>
            </a:r>
          </a:p>
          <a:p>
            <a:pPr eaLnBrk="1" hangingPunct="1"/>
            <a:r>
              <a:rPr lang="fr-FR" sz="2800" smtClean="0">
                <a:latin typeface="Didot" pitchFamily="28" charset="0"/>
              </a:rPr>
              <a:t>Os courts</a:t>
            </a:r>
          </a:p>
          <a:p>
            <a:pPr eaLnBrk="1" hangingPunct="1"/>
            <a:r>
              <a:rPr lang="fr-FR" sz="2800" smtClean="0">
                <a:latin typeface="Didot" pitchFamily="28" charset="0"/>
              </a:rPr>
              <a:t>Os arqués</a:t>
            </a:r>
          </a:p>
          <a:p>
            <a:pPr eaLnBrk="1" hangingPunct="1"/>
            <a:r>
              <a:rPr lang="fr-FR" sz="2800" smtClean="0">
                <a:latin typeface="Didot" pitchFamily="28" charset="0"/>
              </a:rPr>
              <a:t>Os pneumatisés</a:t>
            </a:r>
          </a:p>
          <a:p>
            <a:pPr eaLnBrk="1" hangingPunct="1"/>
            <a:r>
              <a:rPr lang="fr-FR" sz="2800" smtClean="0">
                <a:latin typeface="Didot" pitchFamily="28" charset="0"/>
              </a:rPr>
              <a:t>Os sésamo</a:t>
            </a:r>
            <a:r>
              <a:rPr lang="fr-FR" altLang="ja-JP" sz="2800" smtClean="0">
                <a:latin typeface="Didot" pitchFamily="28" charset="0"/>
              </a:rPr>
              <a:t>ïdes</a:t>
            </a:r>
            <a:endParaRPr lang="fr-FR" sz="2800" smtClean="0">
              <a:latin typeface="Didot" pitchFamily="28" charset="0"/>
            </a:endParaRPr>
          </a:p>
        </p:txBody>
      </p:sp>
      <p:pic>
        <p:nvPicPr>
          <p:cNvPr id="8196" name="Picture 5" descr="sinus_coronal_6_fscopie_f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2800" y="3932238"/>
            <a:ext cx="3200400" cy="2925762"/>
          </a:xfrm>
        </p:spPr>
      </p:pic>
      <p:pic>
        <p:nvPicPr>
          <p:cNvPr id="8197" name="Picture 6" descr="jean_sesamoide_550"/>
          <p:cNvPicPr>
            <a:picLocks noChangeAspect="1" noChangeArrowheads="1"/>
          </p:cNvPicPr>
          <p:nvPr/>
        </p:nvPicPr>
        <p:blipFill>
          <a:blip r:embed="rId4">
            <a:extLst>
              <a:ext uri="{28A0092B-C50C-407E-A947-70E740481C1C}">
                <a14:useLocalDpi xmlns:a14="http://schemas.microsoft.com/office/drawing/2010/main" val="0"/>
              </a:ext>
            </a:extLst>
          </a:blip>
          <a:srcRect r="51546"/>
          <a:stretch>
            <a:fillRect/>
          </a:stretch>
        </p:blipFill>
        <p:spPr bwMode="auto">
          <a:xfrm>
            <a:off x="6754813" y="685800"/>
            <a:ext cx="2389187"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1695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1033"/>
            <a:ext cx="8748464" cy="582594"/>
          </a:xfrm>
        </p:spPr>
        <p:txBody>
          <a:bodyPr>
            <a:normAutofit fontScale="90000"/>
          </a:bodyPr>
          <a:lstStyle/>
          <a:p>
            <a:r>
              <a:rPr lang="fr-FR" dirty="0" smtClean="0"/>
              <a:t>1</a:t>
            </a:r>
            <a:r>
              <a:rPr lang="fr-FR" baseline="30000" dirty="0" smtClean="0"/>
              <a:t>er</a:t>
            </a:r>
            <a:r>
              <a:rPr lang="fr-FR" dirty="0" smtClean="0"/>
              <a:t> INTERVENANT le Médecin MPR </a:t>
            </a:r>
            <a:endParaRPr lang="fr-FR" dirty="0"/>
          </a:p>
        </p:txBody>
      </p:sp>
      <p:sp>
        <p:nvSpPr>
          <p:cNvPr id="3" name="Espace réservé du contenu 2"/>
          <p:cNvSpPr>
            <a:spLocks noGrp="1"/>
          </p:cNvSpPr>
          <p:nvPr>
            <p:ph idx="1"/>
          </p:nvPr>
        </p:nvSpPr>
        <p:spPr>
          <a:xfrm>
            <a:off x="251520" y="913042"/>
            <a:ext cx="8614495" cy="1873016"/>
          </a:xfrm>
        </p:spPr>
        <p:txBody>
          <a:bodyPr>
            <a:normAutofit fontScale="85000" lnSpcReduction="20000"/>
          </a:bodyPr>
          <a:lstStyle/>
          <a:p>
            <a:r>
              <a:rPr lang="fr-FR" dirty="0" smtClean="0"/>
              <a:t>MPR prend en charge  </a:t>
            </a:r>
            <a:r>
              <a:rPr lang="fr-FR" dirty="0"/>
              <a:t>un </a:t>
            </a:r>
            <a:r>
              <a:rPr lang="fr-FR" b="1" dirty="0">
                <a:solidFill>
                  <a:srgbClr val="C00000"/>
                </a:solidFill>
              </a:rPr>
              <a:t>jeune sportif </a:t>
            </a:r>
            <a:r>
              <a:rPr lang="fr-FR" dirty="0"/>
              <a:t>avec un </a:t>
            </a:r>
            <a:r>
              <a:rPr lang="fr-FR" dirty="0">
                <a:solidFill>
                  <a:srgbClr val="C00000"/>
                </a:solidFill>
              </a:rPr>
              <a:t>traumatisme mineur </a:t>
            </a:r>
            <a:r>
              <a:rPr lang="fr-FR" dirty="0"/>
              <a:t>qui souhaite reprendre </a:t>
            </a:r>
            <a:r>
              <a:rPr lang="fr-FR" dirty="0" smtClean="0"/>
              <a:t>ses activités, </a:t>
            </a:r>
            <a:r>
              <a:rPr lang="fr-FR" dirty="0"/>
              <a:t>mais aussi </a:t>
            </a:r>
            <a:r>
              <a:rPr lang="fr-FR" b="1" dirty="0" smtClean="0">
                <a:solidFill>
                  <a:srgbClr val="00B050"/>
                </a:solidFill>
              </a:rPr>
              <a:t>coordonne </a:t>
            </a:r>
            <a:r>
              <a:rPr lang="fr-FR" b="1" dirty="0">
                <a:solidFill>
                  <a:srgbClr val="00B050"/>
                </a:solidFill>
              </a:rPr>
              <a:t>un long processus </a:t>
            </a:r>
            <a:r>
              <a:rPr lang="fr-FR" b="1" dirty="0" smtClean="0">
                <a:solidFill>
                  <a:srgbClr val="00B050"/>
                </a:solidFill>
              </a:rPr>
              <a:t>de réadaptation </a:t>
            </a:r>
            <a:r>
              <a:rPr lang="fr-FR" b="1" dirty="0">
                <a:solidFill>
                  <a:srgbClr val="00B050"/>
                </a:solidFill>
              </a:rPr>
              <a:t>pour les gros accidentés de la vie </a:t>
            </a:r>
            <a:r>
              <a:rPr lang="fr-FR" dirty="0"/>
              <a:t>(</a:t>
            </a:r>
            <a:r>
              <a:rPr lang="fr-FR" dirty="0" err="1"/>
              <a:t>cérébro</a:t>
            </a:r>
            <a:r>
              <a:rPr lang="fr-FR" dirty="0"/>
              <a:t>-lésés, blessés médullaires, </a:t>
            </a:r>
            <a:r>
              <a:rPr lang="fr-FR" dirty="0" smtClean="0"/>
              <a:t>grands brûlés</a:t>
            </a:r>
            <a:r>
              <a:rPr lang="fr-FR" dirty="0"/>
              <a:t>, amputés</a:t>
            </a:r>
            <a:r>
              <a:rPr lang="fr-FR" dirty="0" smtClean="0"/>
              <a:t>…).</a:t>
            </a:r>
          </a:p>
        </p:txBody>
      </p:sp>
      <p:pic>
        <p:nvPicPr>
          <p:cNvPr id="4" name="Picture 2" descr="C:\Users\compaq\Pictures\sep.jpg"/>
          <p:cNvPicPr>
            <a:picLocks noChangeAspect="1" noChangeArrowheads="1"/>
          </p:cNvPicPr>
          <p:nvPr/>
        </p:nvPicPr>
        <p:blipFill>
          <a:blip r:embed="rId2"/>
          <a:srcRect r="80851" b="62836"/>
          <a:stretch>
            <a:fillRect/>
          </a:stretch>
        </p:blipFill>
        <p:spPr bwMode="auto">
          <a:xfrm>
            <a:off x="197419" y="2945473"/>
            <a:ext cx="2947098" cy="3619908"/>
          </a:xfrm>
          <a:prstGeom prst="rect">
            <a:avLst/>
          </a:prstGeom>
          <a:noFill/>
        </p:spPr>
      </p:pic>
      <p:pic>
        <p:nvPicPr>
          <p:cNvPr id="5" name="Picture 4" descr="http://t2.gstatic.com/images?q=tbn:ANd9GcSIpxORzant22ObVULmB1_DkP33KAbgji4fJ4jibQrnQaz0uv-TjA"/>
          <p:cNvPicPr>
            <a:picLocks noChangeAspect="1" noChangeArrowheads="1"/>
          </p:cNvPicPr>
          <p:nvPr/>
        </p:nvPicPr>
        <p:blipFill>
          <a:blip r:embed="rId3"/>
          <a:srcRect/>
          <a:stretch>
            <a:fillRect/>
          </a:stretch>
        </p:blipFill>
        <p:spPr bwMode="auto">
          <a:xfrm>
            <a:off x="6791573" y="3056471"/>
            <a:ext cx="2222313" cy="3397912"/>
          </a:xfrm>
          <a:prstGeom prst="rect">
            <a:avLst/>
          </a:prstGeom>
          <a:noFill/>
          <a:ln w="9525">
            <a:noFill/>
            <a:miter lim="800000"/>
            <a:headEnd/>
            <a:tailEnd/>
          </a:ln>
        </p:spPr>
      </p:pic>
      <p:pic>
        <p:nvPicPr>
          <p:cNvPr id="7" name="Image 6" descr="Image result for traumatisé craniens"/>
          <p:cNvPicPr/>
          <p:nvPr/>
        </p:nvPicPr>
        <p:blipFill>
          <a:blip r:embed="rId4"/>
          <a:srcRect t="19593" r="31034"/>
          <a:stretch>
            <a:fillRect/>
          </a:stretch>
        </p:blipFill>
        <p:spPr bwMode="auto">
          <a:xfrm>
            <a:off x="3463274" y="2728122"/>
            <a:ext cx="3096344" cy="1800200"/>
          </a:xfrm>
          <a:prstGeom prst="rect">
            <a:avLst/>
          </a:prstGeom>
          <a:noFill/>
          <a:ln w="9525">
            <a:noFill/>
            <a:miter lim="800000"/>
            <a:headEnd/>
            <a:tailEnd/>
          </a:ln>
        </p:spPr>
      </p:pic>
      <p:pic>
        <p:nvPicPr>
          <p:cNvPr id="10" name="Image 9" descr="Image result for kinésithérapie des grands brulés"/>
          <p:cNvPicPr/>
          <p:nvPr/>
        </p:nvPicPr>
        <p:blipFill>
          <a:blip r:embed="rId5"/>
          <a:srcRect/>
          <a:stretch>
            <a:fillRect/>
          </a:stretch>
        </p:blipFill>
        <p:spPr bwMode="auto">
          <a:xfrm>
            <a:off x="3613037" y="4740635"/>
            <a:ext cx="2714625" cy="2035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412776"/>
            <a:ext cx="8261520" cy="4016488"/>
          </a:xfrm>
          <a:solidFill>
            <a:schemeClr val="accent6">
              <a:lumMod val="60000"/>
              <a:lumOff val="40000"/>
            </a:schemeClr>
          </a:solidFill>
        </p:spPr>
        <p:txBody>
          <a:bodyPr>
            <a:normAutofit/>
          </a:bodyPr>
          <a:lstStyle/>
          <a:p>
            <a:r>
              <a:rPr lang="fr-FR" dirty="0"/>
              <a:t>La qualité du bilan médico-social est déterminante </a:t>
            </a:r>
            <a:r>
              <a:rPr lang="fr-FR" dirty="0" smtClean="0"/>
              <a:t>dans  </a:t>
            </a:r>
            <a:r>
              <a:rPr lang="fr-FR" dirty="0"/>
              <a:t>la prescription de MPR. </a:t>
            </a:r>
            <a:endParaRPr lang="fr-FR" dirty="0" smtClean="0"/>
          </a:p>
          <a:p>
            <a:r>
              <a:rPr lang="fr-FR" b="1" dirty="0" smtClean="0">
                <a:solidFill>
                  <a:srgbClr val="C00000"/>
                </a:solidFill>
              </a:rPr>
              <a:t>L’évaluation avant</a:t>
            </a:r>
            <a:r>
              <a:rPr lang="fr-FR" b="1" dirty="0">
                <a:solidFill>
                  <a:srgbClr val="C00000"/>
                </a:solidFill>
              </a:rPr>
              <a:t>, pendant et à la fin du protocole de MPR </a:t>
            </a:r>
            <a:r>
              <a:rPr lang="fr-FR" dirty="0"/>
              <a:t>fait appel à des moyens qualitatifs et </a:t>
            </a:r>
            <a:r>
              <a:rPr lang="fr-FR" dirty="0" smtClean="0"/>
              <a:t>quantitatifs.</a:t>
            </a:r>
          </a:p>
          <a:p>
            <a:pPr>
              <a:buNone/>
            </a:pPr>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INTERVENANTS </a:t>
            </a:r>
            <a:endParaRPr lang="fr-FR" dirty="0"/>
          </a:p>
        </p:txBody>
      </p:sp>
      <p:sp>
        <p:nvSpPr>
          <p:cNvPr id="3" name="Espace réservé du contenu 2"/>
          <p:cNvSpPr>
            <a:spLocks noGrp="1"/>
          </p:cNvSpPr>
          <p:nvPr>
            <p:ph idx="1"/>
          </p:nvPr>
        </p:nvSpPr>
        <p:spPr>
          <a:xfrm>
            <a:off x="457200" y="1142984"/>
            <a:ext cx="8229600" cy="4983179"/>
          </a:xfrm>
        </p:spPr>
        <p:txBody>
          <a:bodyPr>
            <a:normAutofit fontScale="77500" lnSpcReduction="20000"/>
          </a:bodyPr>
          <a:lstStyle/>
          <a:p>
            <a:r>
              <a:rPr lang="fr-FR" b="1" u="sng" dirty="0" smtClean="0">
                <a:solidFill>
                  <a:srgbClr val="C00000"/>
                </a:solidFill>
              </a:rPr>
              <a:t>MD MPR </a:t>
            </a:r>
            <a:r>
              <a:rPr lang="fr-FR" dirty="0" smtClean="0">
                <a:solidFill>
                  <a:srgbClr val="C00000"/>
                </a:solidFill>
              </a:rPr>
              <a:t>/ </a:t>
            </a:r>
            <a:r>
              <a:rPr lang="fr-FR" dirty="0" smtClean="0"/>
              <a:t>Eux </a:t>
            </a:r>
            <a:r>
              <a:rPr lang="fr-FR" dirty="0"/>
              <a:t>seuls sont formés et évalués dans le domaine du diagnostic lésionnel.</a:t>
            </a:r>
          </a:p>
          <a:p>
            <a:pPr>
              <a:buNone/>
            </a:pPr>
            <a:r>
              <a:rPr lang="fr-FR" dirty="0"/>
              <a:t>Ils peuvent participer aux autres étapes de bilan et de traitement. Ils ont la responsabilité </a:t>
            </a:r>
            <a:r>
              <a:rPr lang="fr-FR" dirty="0" smtClean="0"/>
              <a:t>de  leurs </a:t>
            </a:r>
            <a:r>
              <a:rPr lang="fr-FR" dirty="0"/>
              <a:t>prescriptions thérapeutiques</a:t>
            </a:r>
            <a:r>
              <a:rPr lang="fr-FR" dirty="0" smtClean="0"/>
              <a:t>.</a:t>
            </a:r>
          </a:p>
          <a:p>
            <a:pPr>
              <a:buNone/>
            </a:pPr>
            <a:r>
              <a:rPr lang="fr-FR" dirty="0" smtClean="0"/>
              <a:t>Autres: </a:t>
            </a:r>
          </a:p>
          <a:p>
            <a:r>
              <a:rPr lang="fr-FR" b="1" dirty="0" smtClean="0">
                <a:solidFill>
                  <a:srgbClr val="C00000"/>
                </a:solidFill>
              </a:rPr>
              <a:t>Les kinésithérapeutes</a:t>
            </a:r>
          </a:p>
          <a:p>
            <a:r>
              <a:rPr lang="fr-FR" b="1" dirty="0" smtClean="0">
                <a:solidFill>
                  <a:srgbClr val="C00000"/>
                </a:solidFill>
              </a:rPr>
              <a:t>Les ergothérapeutes </a:t>
            </a:r>
          </a:p>
          <a:p>
            <a:r>
              <a:rPr lang="fr-FR" b="1" dirty="0" smtClean="0">
                <a:solidFill>
                  <a:srgbClr val="C00000"/>
                </a:solidFill>
              </a:rPr>
              <a:t>Les psychologues </a:t>
            </a:r>
          </a:p>
          <a:p>
            <a:r>
              <a:rPr lang="fr-FR" b="1" dirty="0" smtClean="0">
                <a:solidFill>
                  <a:srgbClr val="C00000"/>
                </a:solidFill>
              </a:rPr>
              <a:t>Les orthophonistes </a:t>
            </a:r>
          </a:p>
          <a:p>
            <a:r>
              <a:rPr lang="fr-FR" b="1" dirty="0" smtClean="0">
                <a:solidFill>
                  <a:srgbClr val="C00000"/>
                </a:solidFill>
              </a:rPr>
              <a:t>Les appareilleurs / orthoprothésistes </a:t>
            </a:r>
          </a:p>
          <a:p>
            <a:r>
              <a:rPr lang="fr-FR" b="1" dirty="0" smtClean="0">
                <a:solidFill>
                  <a:srgbClr val="C00000"/>
                </a:solidFill>
              </a:rPr>
              <a:t>Les Assistantes sociales </a:t>
            </a:r>
          </a:p>
          <a:p>
            <a:r>
              <a:rPr lang="fr-FR" b="1" dirty="0" smtClean="0">
                <a:solidFill>
                  <a:srgbClr val="C00000"/>
                </a:solidFill>
              </a:rPr>
              <a:t>Conseillers de réinsertion , sportifs…</a:t>
            </a:r>
          </a:p>
          <a:p>
            <a:pPr>
              <a:buNone/>
            </a:pP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i="1" dirty="0"/>
              <a:t>Le bilan médical</a:t>
            </a:r>
            <a:endParaRPr lang="fr-FR" dirty="0"/>
          </a:p>
        </p:txBody>
      </p:sp>
      <p:sp>
        <p:nvSpPr>
          <p:cNvPr id="3" name="Espace réservé du contenu 2"/>
          <p:cNvSpPr>
            <a:spLocks noGrp="1"/>
          </p:cNvSpPr>
          <p:nvPr>
            <p:ph idx="1"/>
          </p:nvPr>
        </p:nvSpPr>
        <p:spPr>
          <a:xfrm>
            <a:off x="457200" y="1285860"/>
            <a:ext cx="8229600" cy="5572140"/>
          </a:xfrm>
        </p:spPr>
        <p:txBody>
          <a:bodyPr/>
          <a:lstStyle/>
          <a:p>
            <a:pPr>
              <a:buNone/>
            </a:pPr>
            <a:r>
              <a:rPr lang="fr-FR" b="1" u="sng" dirty="0" smtClean="0"/>
              <a:t>1.Le bilan lésionnel</a:t>
            </a:r>
          </a:p>
          <a:p>
            <a:pPr>
              <a:buNone/>
            </a:pPr>
            <a:r>
              <a:rPr lang="fr-FR" b="1" u="sng" dirty="0" smtClean="0"/>
              <a:t>2.Le bilan des déficiences physiques</a:t>
            </a:r>
          </a:p>
          <a:p>
            <a:pPr>
              <a:buNone/>
            </a:pPr>
            <a:r>
              <a:rPr lang="fr-FR" i="1" dirty="0" smtClean="0"/>
              <a:t>Doléances du patient +++</a:t>
            </a:r>
          </a:p>
          <a:p>
            <a:pPr>
              <a:buFont typeface="Wingdings" pitchFamily="2" charset="2"/>
              <a:buChar char="Ø"/>
            </a:pPr>
            <a:r>
              <a:rPr lang="fr-FR" dirty="0" smtClean="0"/>
              <a:t>Evaluation de la douleur : qualitative , quantitative (subjective) , EVA</a:t>
            </a:r>
          </a:p>
          <a:p>
            <a:pPr>
              <a:buFont typeface="Wingdings" pitchFamily="2" charset="2"/>
              <a:buChar char="Ø"/>
            </a:pPr>
            <a:r>
              <a:rPr lang="fr-FR" dirty="0" smtClean="0"/>
              <a:t>Le bilan articulaire</a:t>
            </a:r>
          </a:p>
          <a:p>
            <a:pPr>
              <a:buFont typeface="Wingdings" pitchFamily="2" charset="2"/>
              <a:buChar char="Ø"/>
            </a:pPr>
            <a:r>
              <a:rPr lang="fr-FR" dirty="0" smtClean="0"/>
              <a:t>Le bilan musculaire</a:t>
            </a:r>
          </a:p>
          <a:p>
            <a:pPr>
              <a:buFont typeface="Wingdings" pitchFamily="2" charset="2"/>
              <a:buChar char="Ø"/>
            </a:pPr>
            <a:r>
              <a:rPr lang="fr-FR" dirty="0" smtClean="0"/>
              <a:t>Le bilan de la sensibilité</a:t>
            </a:r>
          </a:p>
          <a:p>
            <a:pPr>
              <a:buFont typeface="Wingdings" pitchFamily="2" charset="2"/>
              <a:buChar char="Ø"/>
            </a:pPr>
            <a:r>
              <a:rPr lang="fr-FR" dirty="0"/>
              <a:t>Les bilans trophique et circulatoire</a:t>
            </a:r>
            <a:endParaRPr lang="fr-FR" dirty="0" smtClean="0"/>
          </a:p>
          <a:p>
            <a:pPr>
              <a:buFont typeface="Wingdings" pitchFamily="2" charset="2"/>
              <a:buChar char="Ø"/>
            </a:pPr>
            <a:endParaRPr lang="fr-FR" dirty="0" smtClean="0"/>
          </a:p>
          <a:p>
            <a:pPr>
              <a:buFont typeface="Wingdings" pitchFamily="2" charset="2"/>
              <a:buChar char="Ø"/>
            </a:pPr>
            <a:endParaRPr lang="fr-FR" dirty="0" smtClean="0"/>
          </a:p>
          <a:p>
            <a:pPr>
              <a:buFont typeface="Wingdings" pitchFamily="2" charset="2"/>
              <a:buChar char="Ø"/>
            </a:pP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mpaq\Downloads\EVA.png"/>
          <p:cNvPicPr>
            <a:picLocks noChangeAspect="1" noChangeArrowheads="1"/>
          </p:cNvPicPr>
          <p:nvPr/>
        </p:nvPicPr>
        <p:blipFill>
          <a:blip r:embed="rId2"/>
          <a:srcRect/>
          <a:stretch>
            <a:fillRect/>
          </a:stretch>
        </p:blipFill>
        <p:spPr bwMode="auto">
          <a:xfrm>
            <a:off x="1571604" y="0"/>
            <a:ext cx="5143536" cy="3171325"/>
          </a:xfrm>
          <a:prstGeom prst="rect">
            <a:avLst/>
          </a:prstGeom>
          <a:noFill/>
        </p:spPr>
      </p:pic>
      <p:pic>
        <p:nvPicPr>
          <p:cNvPr id="2051" name="Picture 3" descr="C:\Users\compaq\Downloads\douleurevaluationech500.png"/>
          <p:cNvPicPr>
            <a:picLocks noChangeAspect="1" noChangeArrowheads="1"/>
          </p:cNvPicPr>
          <p:nvPr/>
        </p:nvPicPr>
        <p:blipFill>
          <a:blip r:embed="rId3"/>
          <a:srcRect/>
          <a:stretch>
            <a:fillRect/>
          </a:stretch>
        </p:blipFill>
        <p:spPr bwMode="auto">
          <a:xfrm>
            <a:off x="857224" y="3500438"/>
            <a:ext cx="7072362" cy="3148145"/>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 d’un bilan articulaire de l’épaule </a:t>
            </a: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285720" y="1628800"/>
            <a:ext cx="3446373" cy="157163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27057" y="1628800"/>
            <a:ext cx="2559521" cy="1571636"/>
          </a:xfrm>
          <a:prstGeom prst="rect">
            <a:avLst/>
          </a:prstGeom>
          <a:noFill/>
          <a:ln w="9525">
            <a:noFill/>
            <a:miter lim="800000"/>
            <a:headEnd/>
            <a:tailEnd/>
          </a:ln>
          <a:effectLst/>
        </p:spPr>
      </p:pic>
      <p:sp>
        <p:nvSpPr>
          <p:cNvPr id="6" name="Rectangle 5"/>
          <p:cNvSpPr/>
          <p:nvPr/>
        </p:nvSpPr>
        <p:spPr>
          <a:xfrm>
            <a:off x="457200" y="3229321"/>
            <a:ext cx="3571900" cy="1477328"/>
          </a:xfrm>
          <a:prstGeom prst="rect">
            <a:avLst/>
          </a:prstGeom>
        </p:spPr>
        <p:txBody>
          <a:bodyPr wrap="square">
            <a:spAutoFit/>
          </a:bodyPr>
          <a:lstStyle/>
          <a:p>
            <a:r>
              <a:rPr lang="fr-FR" b="1" dirty="0" err="1"/>
              <a:t>Antéfléxion</a:t>
            </a:r>
            <a:r>
              <a:rPr lang="fr-FR" b="1" dirty="0"/>
              <a:t>: 0 à 180°</a:t>
            </a:r>
          </a:p>
          <a:p>
            <a:r>
              <a:rPr lang="fr-FR" b="1" dirty="0"/>
              <a:t>Muscle gd pectoral, deltoïde</a:t>
            </a:r>
          </a:p>
          <a:p>
            <a:r>
              <a:rPr lang="fr-FR" b="1" dirty="0" err="1"/>
              <a:t>Rétropulsion</a:t>
            </a:r>
            <a:r>
              <a:rPr lang="fr-FR" b="1" dirty="0"/>
              <a:t>: 0 à 50°</a:t>
            </a:r>
          </a:p>
          <a:p>
            <a:r>
              <a:rPr lang="nl-NL" b="1" dirty="0" err="1"/>
              <a:t>Muscle</a:t>
            </a:r>
            <a:r>
              <a:rPr lang="nl-NL" b="1" dirty="0"/>
              <a:t> </a:t>
            </a:r>
            <a:r>
              <a:rPr lang="nl-NL" b="1" dirty="0" err="1"/>
              <a:t>gd</a:t>
            </a:r>
            <a:r>
              <a:rPr lang="nl-NL" b="1" dirty="0"/>
              <a:t> </a:t>
            </a:r>
            <a:r>
              <a:rPr lang="nl-NL" b="1" dirty="0" err="1"/>
              <a:t>dorsal</a:t>
            </a:r>
            <a:r>
              <a:rPr lang="nl-NL" b="1" dirty="0"/>
              <a:t>, </a:t>
            </a:r>
            <a:r>
              <a:rPr lang="nl-NL" b="1" dirty="0" err="1"/>
              <a:t>gd</a:t>
            </a:r>
            <a:r>
              <a:rPr lang="nl-NL" b="1" dirty="0"/>
              <a:t> rond,</a:t>
            </a:r>
          </a:p>
          <a:p>
            <a:r>
              <a:rPr lang="fr-FR" b="1" dirty="0"/>
              <a:t>deltoïde</a:t>
            </a:r>
            <a:endParaRPr lang="fr-FR" dirty="0"/>
          </a:p>
        </p:txBody>
      </p:sp>
      <p:sp>
        <p:nvSpPr>
          <p:cNvPr id="7" name="Rectangle 6"/>
          <p:cNvSpPr/>
          <p:nvPr/>
        </p:nvSpPr>
        <p:spPr>
          <a:xfrm>
            <a:off x="4355976" y="3400339"/>
            <a:ext cx="3571900" cy="1200329"/>
          </a:xfrm>
          <a:prstGeom prst="rect">
            <a:avLst/>
          </a:prstGeom>
        </p:spPr>
        <p:txBody>
          <a:bodyPr wrap="square">
            <a:spAutoFit/>
          </a:bodyPr>
          <a:lstStyle/>
          <a:p>
            <a:r>
              <a:rPr lang="fr-FR" b="1" dirty="0"/>
              <a:t>Adduction</a:t>
            </a:r>
          </a:p>
          <a:p>
            <a:r>
              <a:rPr lang="fr-FR" b="1" dirty="0"/>
              <a:t>soit lors d’une </a:t>
            </a:r>
            <a:r>
              <a:rPr lang="fr-FR" b="1" dirty="0" err="1"/>
              <a:t>rétropulsion</a:t>
            </a:r>
            <a:r>
              <a:rPr lang="fr-FR" b="1" dirty="0"/>
              <a:t> ou</a:t>
            </a:r>
          </a:p>
          <a:p>
            <a:r>
              <a:rPr lang="fr-FR" b="1" dirty="0"/>
              <a:t>d’une </a:t>
            </a:r>
            <a:r>
              <a:rPr lang="fr-FR" b="1" dirty="0" err="1"/>
              <a:t>antépulsion</a:t>
            </a:r>
            <a:r>
              <a:rPr lang="fr-FR" b="1" dirty="0"/>
              <a:t> (muscle gd</a:t>
            </a:r>
          </a:p>
          <a:p>
            <a:r>
              <a:rPr lang="fr-FR" b="1" dirty="0"/>
              <a:t>pectoral, gd dorsal)</a:t>
            </a:r>
            <a:endParaRPr lang="fr-FR" dirty="0"/>
          </a:p>
        </p:txBody>
      </p:sp>
      <p:pic>
        <p:nvPicPr>
          <p:cNvPr id="8" name="Picture 2"/>
          <p:cNvPicPr>
            <a:picLocks noChangeAspect="1" noChangeArrowheads="1"/>
          </p:cNvPicPr>
          <p:nvPr/>
        </p:nvPicPr>
        <p:blipFill>
          <a:blip r:embed="rId4"/>
          <a:srcRect/>
          <a:stretch>
            <a:fillRect/>
          </a:stretch>
        </p:blipFill>
        <p:spPr bwMode="auto">
          <a:xfrm>
            <a:off x="1619672" y="4613452"/>
            <a:ext cx="3180948" cy="2076452"/>
          </a:xfrm>
          <a:prstGeom prst="rect">
            <a:avLst/>
          </a:prstGeom>
          <a:noFill/>
          <a:ln w="9525">
            <a:noFill/>
            <a:miter lim="800000"/>
            <a:headEnd/>
            <a:tailEnd/>
          </a:ln>
          <a:effectLst/>
        </p:spPr>
      </p:pic>
      <p:sp>
        <p:nvSpPr>
          <p:cNvPr id="9" name="Rectangle 8"/>
          <p:cNvSpPr/>
          <p:nvPr/>
        </p:nvSpPr>
        <p:spPr>
          <a:xfrm>
            <a:off x="5004048" y="5183137"/>
            <a:ext cx="3528392" cy="1477328"/>
          </a:xfrm>
          <a:prstGeom prst="rect">
            <a:avLst/>
          </a:prstGeom>
        </p:spPr>
        <p:txBody>
          <a:bodyPr wrap="square">
            <a:spAutoFit/>
          </a:bodyPr>
          <a:lstStyle/>
          <a:p>
            <a:r>
              <a:rPr lang="fr-FR" b="1" dirty="0"/>
              <a:t>Abduction</a:t>
            </a:r>
          </a:p>
          <a:p>
            <a:r>
              <a:rPr lang="fr-FR" b="1" dirty="0"/>
              <a:t>Muscle sus épineux (0 à 30°), deltoïde (30 à 90°)</a:t>
            </a:r>
          </a:p>
          <a:p>
            <a:r>
              <a:rPr lang="fr-FR" b="1" dirty="0"/>
              <a:t>&gt; 90° rotation de l’omoplate : muscle trapèze</a:t>
            </a:r>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Rotation de l’épaule </a:t>
            </a:r>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1500166" y="2143116"/>
            <a:ext cx="6691385" cy="2348713"/>
          </a:xfrm>
          <a:prstGeom prst="rect">
            <a:avLst/>
          </a:prstGeom>
          <a:noFill/>
          <a:ln w="9525">
            <a:noFill/>
            <a:miter lim="800000"/>
            <a:headEnd/>
            <a:tailEnd/>
          </a:ln>
          <a:effectLst/>
        </p:spPr>
      </p:pic>
      <p:sp>
        <p:nvSpPr>
          <p:cNvPr id="5" name="Rectangle 4"/>
          <p:cNvSpPr/>
          <p:nvPr/>
        </p:nvSpPr>
        <p:spPr>
          <a:xfrm>
            <a:off x="2428860" y="4786322"/>
            <a:ext cx="4572000" cy="923330"/>
          </a:xfrm>
          <a:prstGeom prst="rect">
            <a:avLst/>
          </a:prstGeom>
        </p:spPr>
        <p:txBody>
          <a:bodyPr>
            <a:spAutoFit/>
          </a:bodyPr>
          <a:lstStyle/>
          <a:p>
            <a:r>
              <a:rPr lang="fr-FR" b="1" dirty="0"/>
              <a:t>Rotation externe : 80° (sous épineux)</a:t>
            </a:r>
          </a:p>
          <a:p>
            <a:r>
              <a:rPr lang="fr-FR" dirty="0" smtClean="0"/>
              <a:t> </a:t>
            </a:r>
            <a:r>
              <a:rPr lang="fr-FR" b="1" dirty="0"/>
              <a:t>Rotation interne: 95° (gd pectoral, gd dorsal,</a:t>
            </a:r>
          </a:p>
          <a:p>
            <a:r>
              <a:rPr lang="fr-FR" b="1" dirty="0"/>
              <a:t>deltoïde)</a:t>
            </a: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1219" y="1124744"/>
            <a:ext cx="8229600" cy="1143000"/>
          </a:xfrm>
        </p:spPr>
        <p:txBody>
          <a:bodyPr>
            <a:normAutofit fontScale="90000"/>
          </a:bodyPr>
          <a:lstStyle/>
          <a:p>
            <a:r>
              <a:rPr lang="fr-FR" dirty="0" smtClean="0"/>
              <a:t>Equivalence Sémiologique  a  </a:t>
            </a:r>
            <a:r>
              <a:rPr lang="fr-FR" dirty="0"/>
              <a:t>l’épaule</a:t>
            </a:r>
            <a:br>
              <a:rPr lang="fr-FR" dirty="0"/>
            </a:br>
            <a:r>
              <a:rPr lang="fr-FR" dirty="0" smtClean="0"/>
              <a:t>gestes quotidiens </a:t>
            </a:r>
            <a:endParaRPr lang="fr-FR" dirty="0"/>
          </a:p>
        </p:txBody>
      </p:sp>
      <p:sp>
        <p:nvSpPr>
          <p:cNvPr id="3" name="Espace réservé du contenu 2"/>
          <p:cNvSpPr>
            <a:spLocks noGrp="1"/>
          </p:cNvSpPr>
          <p:nvPr>
            <p:ph idx="1"/>
          </p:nvPr>
        </p:nvSpPr>
        <p:spPr>
          <a:xfrm>
            <a:off x="457200" y="2780928"/>
            <a:ext cx="8229600" cy="1108719"/>
          </a:xfrm>
        </p:spPr>
        <p:txBody>
          <a:bodyPr/>
          <a:lstStyle/>
          <a:p>
            <a:r>
              <a:rPr lang="fr-FR" dirty="0" smtClean="0"/>
              <a:t>Impotence </a:t>
            </a:r>
            <a:r>
              <a:rPr lang="fr-FR" dirty="0"/>
              <a:t>fonctionnelle : main-nuque, </a:t>
            </a:r>
            <a:r>
              <a:rPr lang="fr-FR" dirty="0" smtClean="0"/>
              <a:t>main-dos, coiffer</a:t>
            </a:r>
            <a:endParaRPr lang="fr-FR" dirty="0"/>
          </a:p>
        </p:txBody>
      </p:sp>
      <p:pic>
        <p:nvPicPr>
          <p:cNvPr id="2050" name="Picture 2"/>
          <p:cNvPicPr>
            <a:picLocks noChangeAspect="1" noChangeArrowheads="1"/>
          </p:cNvPicPr>
          <p:nvPr/>
        </p:nvPicPr>
        <p:blipFill>
          <a:blip r:embed="rId2"/>
          <a:srcRect/>
          <a:stretch>
            <a:fillRect/>
          </a:stretch>
        </p:blipFill>
        <p:spPr bwMode="auto">
          <a:xfrm>
            <a:off x="857224" y="4572008"/>
            <a:ext cx="1781175" cy="1371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500430" y="4643446"/>
            <a:ext cx="1931178" cy="1466851"/>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429388" y="4610704"/>
            <a:ext cx="1971676" cy="1437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dirty="0" smtClean="0"/>
              <a:t>Bilan articulaire du poignet </a:t>
            </a:r>
            <a:endParaRPr lang="fr-FR" dirty="0"/>
          </a:p>
        </p:txBody>
      </p:sp>
      <p:pic>
        <p:nvPicPr>
          <p:cNvPr id="9218" name="Picture 2"/>
          <p:cNvPicPr>
            <a:picLocks noGrp="1" noChangeAspect="1" noChangeArrowheads="1"/>
          </p:cNvPicPr>
          <p:nvPr>
            <p:ph idx="1"/>
          </p:nvPr>
        </p:nvPicPr>
        <p:blipFill>
          <a:blip r:embed="rId2"/>
          <a:srcRect/>
          <a:stretch>
            <a:fillRect/>
          </a:stretch>
        </p:blipFill>
        <p:spPr bwMode="auto">
          <a:xfrm>
            <a:off x="785786" y="1285860"/>
            <a:ext cx="2071702" cy="2634534"/>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714744" y="1142984"/>
            <a:ext cx="3813349" cy="1571636"/>
          </a:xfrm>
          <a:prstGeom prst="rect">
            <a:avLst/>
          </a:prstGeom>
          <a:noFill/>
          <a:ln w="9525">
            <a:noFill/>
            <a:miter lim="800000"/>
            <a:headEnd/>
            <a:tailEnd/>
          </a:ln>
          <a:effectLst/>
        </p:spPr>
      </p:pic>
      <p:sp>
        <p:nvSpPr>
          <p:cNvPr id="6" name="Rectangle 5"/>
          <p:cNvSpPr/>
          <p:nvPr/>
        </p:nvSpPr>
        <p:spPr>
          <a:xfrm>
            <a:off x="214282" y="4429132"/>
            <a:ext cx="3000396" cy="646331"/>
          </a:xfrm>
          <a:prstGeom prst="rect">
            <a:avLst/>
          </a:prstGeom>
        </p:spPr>
        <p:txBody>
          <a:bodyPr wrap="square">
            <a:spAutoFit/>
          </a:bodyPr>
          <a:lstStyle/>
          <a:p>
            <a:r>
              <a:rPr lang="fr-FR" b="1" dirty="0"/>
              <a:t>Inclinaison radiale : 25°</a:t>
            </a:r>
          </a:p>
          <a:p>
            <a:r>
              <a:rPr lang="fr-FR" b="1" dirty="0"/>
              <a:t>Inclinaison cubitale : 45°</a:t>
            </a:r>
            <a:endParaRPr lang="fr-FR" dirty="0"/>
          </a:p>
        </p:txBody>
      </p:sp>
      <p:sp>
        <p:nvSpPr>
          <p:cNvPr id="7" name="Rectangle 6"/>
          <p:cNvSpPr/>
          <p:nvPr/>
        </p:nvSpPr>
        <p:spPr>
          <a:xfrm>
            <a:off x="3571868" y="2714620"/>
            <a:ext cx="4572000" cy="1200329"/>
          </a:xfrm>
          <a:prstGeom prst="rect">
            <a:avLst/>
          </a:prstGeom>
        </p:spPr>
        <p:txBody>
          <a:bodyPr>
            <a:spAutoFit/>
          </a:bodyPr>
          <a:lstStyle/>
          <a:p>
            <a:r>
              <a:rPr lang="fr-FR" b="1" dirty="0"/>
              <a:t>Inclinaison dorsale (cubital</a:t>
            </a:r>
          </a:p>
          <a:p>
            <a:r>
              <a:rPr lang="fr-FR" b="1" dirty="0"/>
              <a:t>postérieur, pt et gd radiaux)</a:t>
            </a:r>
          </a:p>
          <a:p>
            <a:r>
              <a:rPr lang="fr-FR" b="1" dirty="0"/>
              <a:t>et flexion palmaire du poignet (gd</a:t>
            </a:r>
          </a:p>
          <a:p>
            <a:r>
              <a:rPr lang="fr-FR" b="1" dirty="0"/>
              <a:t>palmaire, cubital antérieur)</a:t>
            </a:r>
            <a:endParaRPr lang="fr-FR" dirty="0"/>
          </a:p>
        </p:txBody>
      </p:sp>
      <p:pic>
        <p:nvPicPr>
          <p:cNvPr id="9220" name="Picture 4"/>
          <p:cNvPicPr>
            <a:picLocks noChangeAspect="1" noChangeArrowheads="1"/>
          </p:cNvPicPr>
          <p:nvPr/>
        </p:nvPicPr>
        <p:blipFill>
          <a:blip r:embed="rId4"/>
          <a:srcRect/>
          <a:stretch>
            <a:fillRect/>
          </a:stretch>
        </p:blipFill>
        <p:spPr bwMode="auto">
          <a:xfrm>
            <a:off x="4643438" y="4000504"/>
            <a:ext cx="1604965" cy="2683109"/>
          </a:xfrm>
          <a:prstGeom prst="rect">
            <a:avLst/>
          </a:prstGeom>
          <a:noFill/>
          <a:ln w="9525">
            <a:noFill/>
            <a:miter lim="800000"/>
            <a:headEnd/>
            <a:tailEnd/>
          </a:ln>
          <a:effectLst/>
        </p:spPr>
      </p:pic>
      <p:sp>
        <p:nvSpPr>
          <p:cNvPr id="9" name="Rectangle 8"/>
          <p:cNvSpPr/>
          <p:nvPr/>
        </p:nvSpPr>
        <p:spPr>
          <a:xfrm>
            <a:off x="6429388" y="5000636"/>
            <a:ext cx="2286016" cy="923330"/>
          </a:xfrm>
          <a:prstGeom prst="rect">
            <a:avLst/>
          </a:prstGeom>
        </p:spPr>
        <p:txBody>
          <a:bodyPr wrap="square">
            <a:spAutoFit/>
          </a:bodyPr>
          <a:lstStyle/>
          <a:p>
            <a:r>
              <a:rPr lang="fr-FR" b="1" dirty="0" err="1"/>
              <a:t>Prosupination</a:t>
            </a:r>
            <a:endParaRPr lang="fr-FR" b="1" dirty="0"/>
          </a:p>
          <a:p>
            <a:r>
              <a:rPr lang="fr-FR" b="1" dirty="0"/>
              <a:t>Pronation 90°</a:t>
            </a:r>
          </a:p>
          <a:p>
            <a:r>
              <a:rPr lang="fr-FR" b="1" dirty="0"/>
              <a:t>Supination 90°</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500034" y="857232"/>
            <a:ext cx="3771900" cy="16097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28596" y="2786058"/>
            <a:ext cx="3933825" cy="141922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428596" y="4429132"/>
            <a:ext cx="3514725" cy="1752600"/>
          </a:xfrm>
          <a:prstGeom prst="rect">
            <a:avLst/>
          </a:prstGeom>
          <a:noFill/>
          <a:ln w="9525">
            <a:noFill/>
            <a:miter lim="800000"/>
            <a:headEnd/>
            <a:tailEnd/>
          </a:ln>
          <a:effectLst/>
        </p:spPr>
      </p:pic>
      <p:sp>
        <p:nvSpPr>
          <p:cNvPr id="7" name="Rectangle 6"/>
          <p:cNvSpPr/>
          <p:nvPr/>
        </p:nvSpPr>
        <p:spPr>
          <a:xfrm>
            <a:off x="4786314" y="785794"/>
            <a:ext cx="3286132" cy="1477328"/>
          </a:xfrm>
          <a:prstGeom prst="rect">
            <a:avLst/>
          </a:prstGeom>
        </p:spPr>
        <p:txBody>
          <a:bodyPr wrap="square">
            <a:spAutoFit/>
          </a:bodyPr>
          <a:lstStyle/>
          <a:p>
            <a:r>
              <a:rPr lang="fr-FR" dirty="0"/>
              <a:t>Abduction : 45 à 50°</a:t>
            </a:r>
          </a:p>
          <a:p>
            <a:r>
              <a:rPr lang="fr-FR" dirty="0"/>
              <a:t>Muscle piriforme, psoas, petit et</a:t>
            </a:r>
          </a:p>
          <a:p>
            <a:r>
              <a:rPr lang="fr-FR" dirty="0"/>
              <a:t>moyen fessier</a:t>
            </a:r>
          </a:p>
          <a:p>
            <a:r>
              <a:rPr lang="fr-FR" dirty="0"/>
              <a:t>Adduction : 20 à 30°</a:t>
            </a:r>
          </a:p>
          <a:p>
            <a:r>
              <a:rPr lang="fr-FR" dirty="0"/>
              <a:t>Muscle gd adducteur, pectiné</a:t>
            </a:r>
          </a:p>
        </p:txBody>
      </p:sp>
      <p:sp>
        <p:nvSpPr>
          <p:cNvPr id="8" name="Rectangle 7"/>
          <p:cNvSpPr/>
          <p:nvPr/>
        </p:nvSpPr>
        <p:spPr>
          <a:xfrm>
            <a:off x="4714876" y="2571744"/>
            <a:ext cx="3571884" cy="1200329"/>
          </a:xfrm>
          <a:prstGeom prst="rect">
            <a:avLst/>
          </a:prstGeom>
          <a:ln>
            <a:solidFill>
              <a:srgbClr val="C00000"/>
            </a:solidFill>
          </a:ln>
        </p:spPr>
        <p:txBody>
          <a:bodyPr wrap="square">
            <a:spAutoFit/>
          </a:bodyPr>
          <a:lstStyle/>
          <a:p>
            <a:r>
              <a:rPr lang="fr-FR" dirty="0"/>
              <a:t>Extension : 30°</a:t>
            </a:r>
          </a:p>
          <a:p>
            <a:r>
              <a:rPr lang="fr-FR" dirty="0"/>
              <a:t>Muscle gd fessier; loge</a:t>
            </a:r>
          </a:p>
          <a:p>
            <a:r>
              <a:rPr lang="fr-FR" dirty="0"/>
              <a:t>postérieur de la cuisse (demi</a:t>
            </a:r>
          </a:p>
          <a:p>
            <a:r>
              <a:rPr lang="fr-FR" dirty="0"/>
              <a:t>tendineux, demi membraneux)</a:t>
            </a:r>
          </a:p>
        </p:txBody>
      </p:sp>
      <p:sp>
        <p:nvSpPr>
          <p:cNvPr id="9" name="Rectangle 8"/>
          <p:cNvSpPr/>
          <p:nvPr/>
        </p:nvSpPr>
        <p:spPr>
          <a:xfrm>
            <a:off x="4572000" y="4572008"/>
            <a:ext cx="2857520" cy="646331"/>
          </a:xfrm>
          <a:prstGeom prst="rect">
            <a:avLst/>
          </a:prstGeom>
        </p:spPr>
        <p:txBody>
          <a:bodyPr wrap="square">
            <a:spAutoFit/>
          </a:bodyPr>
          <a:lstStyle/>
          <a:p>
            <a:r>
              <a:rPr lang="fr-FR" dirty="0"/>
              <a:t>Flexion : 135°</a:t>
            </a:r>
          </a:p>
          <a:p>
            <a:r>
              <a:rPr lang="fr-FR" dirty="0"/>
              <a:t>Muscle psoas, iliaque</a:t>
            </a:r>
          </a:p>
        </p:txBody>
      </p:sp>
      <p:sp>
        <p:nvSpPr>
          <p:cNvPr id="10" name="ZoneTexte 9"/>
          <p:cNvSpPr txBox="1"/>
          <p:nvPr/>
        </p:nvSpPr>
        <p:spPr>
          <a:xfrm>
            <a:off x="2214546" y="6215082"/>
            <a:ext cx="5143536" cy="369332"/>
          </a:xfrm>
          <a:prstGeom prst="rect">
            <a:avLst/>
          </a:prstGeom>
          <a:noFill/>
        </p:spPr>
        <p:txBody>
          <a:bodyPr wrap="square" rtlCol="0">
            <a:spAutoFit/>
          </a:bodyPr>
          <a:lstStyle/>
          <a:p>
            <a:r>
              <a:rPr lang="fr-FR" b="1" dirty="0" smtClean="0"/>
              <a:t>Ne pas oublier les ROTATIONS EXT ET INT </a:t>
            </a:r>
            <a:endParaRPr lang="fr-FR" b="1" dirty="0"/>
          </a:p>
        </p:txBody>
      </p:sp>
      <p:sp>
        <p:nvSpPr>
          <p:cNvPr id="12" name="ZoneTexte 11"/>
          <p:cNvSpPr txBox="1"/>
          <p:nvPr/>
        </p:nvSpPr>
        <p:spPr>
          <a:xfrm>
            <a:off x="1285852" y="214290"/>
            <a:ext cx="6072230" cy="369332"/>
          </a:xfrm>
          <a:prstGeom prst="rect">
            <a:avLst/>
          </a:prstGeom>
          <a:noFill/>
        </p:spPr>
        <p:txBody>
          <a:bodyPr wrap="square" rtlCol="0">
            <a:spAutoFit/>
          </a:bodyPr>
          <a:lstStyle/>
          <a:p>
            <a:pPr algn="ctr"/>
            <a:r>
              <a:rPr lang="fr-FR" b="1" dirty="0" smtClean="0"/>
              <a:t>BILAN ARTICULAIRE DE LA HANCHE </a:t>
            </a:r>
            <a:endParaRPr lang="fr-FR"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914400"/>
          </a:xfrm>
        </p:spPr>
        <p:txBody>
          <a:bodyPr/>
          <a:lstStyle/>
          <a:p>
            <a:pPr eaLnBrk="1" hangingPunct="1"/>
            <a:r>
              <a:rPr lang="fr-FR" sz="3200" b="1" smtClean="0">
                <a:latin typeface="Didot" pitchFamily="28" charset="0"/>
              </a:rPr>
              <a:t>OS LONGS</a:t>
            </a:r>
            <a:endParaRPr lang="fr-FR" smtClean="0">
              <a:latin typeface="Didot" pitchFamily="28" charset="0"/>
            </a:endParaRPr>
          </a:p>
        </p:txBody>
      </p:sp>
      <p:sp>
        <p:nvSpPr>
          <p:cNvPr id="9219" name="Rectangle 3"/>
          <p:cNvSpPr>
            <a:spLocks noGrp="1" noChangeArrowheads="1"/>
          </p:cNvSpPr>
          <p:nvPr>
            <p:ph type="body" sz="half" idx="1"/>
          </p:nvPr>
        </p:nvSpPr>
        <p:spPr>
          <a:xfrm>
            <a:off x="426793" y="1624980"/>
            <a:ext cx="2013992" cy="2455912"/>
          </a:xfrm>
        </p:spPr>
        <p:txBody>
          <a:bodyPr>
            <a:normAutofit fontScale="77500" lnSpcReduction="20000"/>
          </a:bodyPr>
          <a:lstStyle/>
          <a:p>
            <a:pPr eaLnBrk="1" hangingPunct="1"/>
            <a:r>
              <a:rPr lang="fr-FR" sz="2800" dirty="0" smtClean="0">
                <a:latin typeface="Didot" pitchFamily="28" charset="0"/>
              </a:rPr>
              <a:t>Longueur &gt; largeur ou épaisseur</a:t>
            </a:r>
          </a:p>
          <a:p>
            <a:pPr eaLnBrk="1" hangingPunct="1"/>
            <a:r>
              <a:rPr lang="fr-FR" sz="2800" dirty="0" smtClean="0">
                <a:latin typeface="Didot" pitchFamily="28" charset="0"/>
              </a:rPr>
              <a:t>(type : tibia, fémur, clavicule)</a:t>
            </a:r>
          </a:p>
        </p:txBody>
      </p:sp>
      <p:pic>
        <p:nvPicPr>
          <p:cNvPr id="9220" name="Picture 5" descr="fému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15816" y="1624980"/>
            <a:ext cx="2430812" cy="4545937"/>
          </a:xfrm>
        </p:spPr>
      </p:pic>
      <p:sp>
        <p:nvSpPr>
          <p:cNvPr id="5" name="Rectangle 3"/>
          <p:cNvSpPr txBox="1">
            <a:spLocks noChangeArrowheads="1"/>
          </p:cNvSpPr>
          <p:nvPr/>
        </p:nvSpPr>
        <p:spPr>
          <a:xfrm>
            <a:off x="5796136" y="1247961"/>
            <a:ext cx="3024336" cy="29428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fr-FR" dirty="0" smtClean="0">
                <a:latin typeface="Didot" pitchFamily="28" charset="0"/>
              </a:rPr>
              <a:t>Os longs composes de </a:t>
            </a:r>
          </a:p>
          <a:p>
            <a:pPr>
              <a:buFontTx/>
              <a:buNone/>
            </a:pPr>
            <a:r>
              <a:rPr lang="fr-FR" dirty="0" smtClean="0">
                <a:latin typeface="Didot" pitchFamily="28" charset="0"/>
              </a:rPr>
              <a:t>La corticale = os compact (</a:t>
            </a:r>
            <a:r>
              <a:rPr lang="fr-FR" dirty="0" err="1" smtClean="0">
                <a:latin typeface="Didot" pitchFamily="28" charset="0"/>
              </a:rPr>
              <a:t>co</a:t>
            </a:r>
            <a:r>
              <a:rPr lang="fr-FR" dirty="0" smtClean="0">
                <a:latin typeface="Didot" pitchFamily="28" charset="0"/>
              </a:rPr>
              <a:t>)</a:t>
            </a:r>
          </a:p>
          <a:p>
            <a:pPr>
              <a:buFontTx/>
              <a:buNone/>
            </a:pPr>
            <a:r>
              <a:rPr lang="fr-FR" dirty="0" smtClean="0">
                <a:latin typeface="Didot" pitchFamily="28" charset="0"/>
              </a:rPr>
              <a:t>La médullaire = os spongieux (</a:t>
            </a:r>
            <a:r>
              <a:rPr lang="fr-FR" dirty="0" err="1" smtClean="0">
                <a:latin typeface="Didot" pitchFamily="28" charset="0"/>
              </a:rPr>
              <a:t>sp</a:t>
            </a:r>
            <a:r>
              <a:rPr lang="fr-FR" dirty="0" smtClean="0">
                <a:latin typeface="Didot" pitchFamily="28" charset="0"/>
              </a:rPr>
              <a:t>)</a:t>
            </a:r>
          </a:p>
        </p:txBody>
      </p:sp>
      <p:pic>
        <p:nvPicPr>
          <p:cNvPr id="6" name="Picture 4" descr="os "/>
          <p:cNvPicPr>
            <a:picLocks noChangeAspect="1" noChangeArrowheads="1"/>
          </p:cNvPicPr>
          <p:nvPr/>
        </p:nvPicPr>
        <p:blipFill>
          <a:blip r:embed="rId4">
            <a:extLst>
              <a:ext uri="{28A0092B-C50C-407E-A947-70E740481C1C}">
                <a14:useLocalDpi xmlns:a14="http://schemas.microsoft.com/office/drawing/2010/main" val="0"/>
              </a:ext>
            </a:extLst>
          </a:blip>
          <a:srcRect b="27499"/>
          <a:stretch>
            <a:fillRect/>
          </a:stretch>
        </p:blipFill>
        <p:spPr bwMode="auto">
          <a:xfrm>
            <a:off x="6159146" y="4190797"/>
            <a:ext cx="2548428" cy="253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4276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401080" cy="939784"/>
          </a:xfrm>
        </p:spPr>
        <p:txBody>
          <a:bodyPr>
            <a:normAutofit/>
          </a:bodyPr>
          <a:lstStyle/>
          <a:p>
            <a:r>
              <a:rPr lang="fr-FR" sz="3600" dirty="0" smtClean="0"/>
              <a:t>BILAN MUSCULAIRE/ FORCE MUSCULAIRE </a:t>
            </a:r>
            <a:endParaRPr lang="fr-FR" sz="3600" dirty="0"/>
          </a:p>
        </p:txBody>
      </p:sp>
      <p:pic>
        <p:nvPicPr>
          <p:cNvPr id="1028" name="Picture 4" descr="C:\Users\compaq\Downloads\test muscle 1.jpg"/>
          <p:cNvPicPr>
            <a:picLocks noChangeAspect="1" noChangeArrowheads="1"/>
          </p:cNvPicPr>
          <p:nvPr/>
        </p:nvPicPr>
        <p:blipFill>
          <a:blip r:embed="rId2"/>
          <a:srcRect/>
          <a:stretch>
            <a:fillRect/>
          </a:stretch>
        </p:blipFill>
        <p:spPr bwMode="auto">
          <a:xfrm>
            <a:off x="642910" y="1285860"/>
            <a:ext cx="2952764" cy="2214573"/>
          </a:xfrm>
          <a:prstGeom prst="rect">
            <a:avLst/>
          </a:prstGeom>
          <a:noFill/>
        </p:spPr>
      </p:pic>
      <p:pic>
        <p:nvPicPr>
          <p:cNvPr id="1029" name="Picture 5" descr="C:\Users\compaq\Downloads\test muscle 2.jpg"/>
          <p:cNvPicPr>
            <a:picLocks noChangeAspect="1" noChangeArrowheads="1"/>
          </p:cNvPicPr>
          <p:nvPr/>
        </p:nvPicPr>
        <p:blipFill>
          <a:blip r:embed="rId3"/>
          <a:srcRect/>
          <a:stretch>
            <a:fillRect/>
          </a:stretch>
        </p:blipFill>
        <p:spPr bwMode="auto">
          <a:xfrm>
            <a:off x="4786314" y="1285860"/>
            <a:ext cx="3333750" cy="2190750"/>
          </a:xfrm>
          <a:prstGeom prst="rect">
            <a:avLst/>
          </a:prstGeom>
          <a:noFill/>
        </p:spPr>
      </p:pic>
      <p:pic>
        <p:nvPicPr>
          <p:cNvPr id="1030" name="Picture 6" descr="C:\Users\compaq\Downloads\test muscle 4.jpg"/>
          <p:cNvPicPr>
            <a:picLocks noChangeAspect="1" noChangeArrowheads="1"/>
          </p:cNvPicPr>
          <p:nvPr/>
        </p:nvPicPr>
        <p:blipFill>
          <a:blip r:embed="rId4"/>
          <a:srcRect/>
          <a:stretch>
            <a:fillRect/>
          </a:stretch>
        </p:blipFill>
        <p:spPr bwMode="auto">
          <a:xfrm>
            <a:off x="928662" y="3714752"/>
            <a:ext cx="2357454" cy="2861202"/>
          </a:xfrm>
          <a:prstGeom prst="rect">
            <a:avLst/>
          </a:prstGeom>
          <a:noFill/>
        </p:spPr>
      </p:pic>
      <p:pic>
        <p:nvPicPr>
          <p:cNvPr id="1031" name="Picture 7" descr="C:\Users\compaq\Downloads\test muscle 5.jpg"/>
          <p:cNvPicPr>
            <a:picLocks noChangeAspect="1" noChangeArrowheads="1"/>
          </p:cNvPicPr>
          <p:nvPr/>
        </p:nvPicPr>
        <p:blipFill>
          <a:blip r:embed="rId5"/>
          <a:srcRect/>
          <a:stretch>
            <a:fillRect/>
          </a:stretch>
        </p:blipFill>
        <p:spPr bwMode="auto">
          <a:xfrm>
            <a:off x="3929058" y="4071942"/>
            <a:ext cx="4635500" cy="21463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642942"/>
          </a:xfrm>
        </p:spPr>
        <p:txBody>
          <a:bodyPr>
            <a:normAutofit fontScale="90000"/>
          </a:bodyPr>
          <a:lstStyle/>
          <a:p>
            <a:r>
              <a:rPr lang="fr-FR" dirty="0" smtClean="0"/>
              <a:t>BILAN DE LA SENSIBILITE </a:t>
            </a:r>
            <a:endParaRPr lang="fr-FR" dirty="0"/>
          </a:p>
        </p:txBody>
      </p:sp>
      <p:pic>
        <p:nvPicPr>
          <p:cNvPr id="3074" name="Picture 2" descr="C:\Users\compaq\Downloads\Bras.png"/>
          <p:cNvPicPr>
            <a:picLocks noChangeAspect="1" noChangeArrowheads="1"/>
          </p:cNvPicPr>
          <p:nvPr/>
        </p:nvPicPr>
        <p:blipFill>
          <a:blip r:embed="rId2"/>
          <a:srcRect/>
          <a:stretch>
            <a:fillRect/>
          </a:stretch>
        </p:blipFill>
        <p:spPr bwMode="auto">
          <a:xfrm>
            <a:off x="357158" y="1214422"/>
            <a:ext cx="3929090" cy="4191029"/>
          </a:xfrm>
          <a:prstGeom prst="rect">
            <a:avLst/>
          </a:prstGeom>
          <a:noFill/>
        </p:spPr>
      </p:pic>
      <p:pic>
        <p:nvPicPr>
          <p:cNvPr id="3075" name="Picture 3" descr="C:\Users\compaq\Downloads\test-sensibilite-des-3-nerfs-principaux.png"/>
          <p:cNvPicPr>
            <a:picLocks noChangeAspect="1" noChangeArrowheads="1"/>
          </p:cNvPicPr>
          <p:nvPr/>
        </p:nvPicPr>
        <p:blipFill>
          <a:blip r:embed="rId3"/>
          <a:srcRect/>
          <a:stretch>
            <a:fillRect/>
          </a:stretch>
        </p:blipFill>
        <p:spPr bwMode="auto">
          <a:xfrm>
            <a:off x="4572000" y="1500174"/>
            <a:ext cx="4095759" cy="424848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dirty="0" smtClean="0"/>
              <a:t>Bilan trophique </a:t>
            </a:r>
            <a:endParaRPr lang="fr-FR" dirty="0"/>
          </a:p>
        </p:txBody>
      </p:sp>
      <p:pic>
        <p:nvPicPr>
          <p:cNvPr id="4098" name="Picture 2" descr="C:\Users\compaq\Downloads\algodystrophie.jpg"/>
          <p:cNvPicPr>
            <a:picLocks noChangeAspect="1" noChangeArrowheads="1"/>
          </p:cNvPicPr>
          <p:nvPr/>
        </p:nvPicPr>
        <p:blipFill>
          <a:blip r:embed="rId2"/>
          <a:srcRect/>
          <a:stretch>
            <a:fillRect/>
          </a:stretch>
        </p:blipFill>
        <p:spPr bwMode="auto">
          <a:xfrm>
            <a:off x="285720" y="1142984"/>
            <a:ext cx="4143404" cy="2500330"/>
          </a:xfrm>
          <a:prstGeom prst="rect">
            <a:avLst/>
          </a:prstGeom>
          <a:noFill/>
        </p:spPr>
      </p:pic>
      <p:pic>
        <p:nvPicPr>
          <p:cNvPr id="4099" name="Picture 3" descr="C:\Users\compaq\Downloads\Ulcere-veineux-cicatrise-compression_medium.jpg"/>
          <p:cNvPicPr>
            <a:picLocks noChangeAspect="1" noChangeArrowheads="1"/>
          </p:cNvPicPr>
          <p:nvPr/>
        </p:nvPicPr>
        <p:blipFill>
          <a:blip r:embed="rId3"/>
          <a:srcRect/>
          <a:stretch>
            <a:fillRect/>
          </a:stretch>
        </p:blipFill>
        <p:spPr bwMode="auto">
          <a:xfrm>
            <a:off x="5214942" y="1285860"/>
            <a:ext cx="2809888" cy="2233861"/>
          </a:xfrm>
          <a:prstGeom prst="rect">
            <a:avLst/>
          </a:prstGeom>
          <a:noFill/>
        </p:spPr>
      </p:pic>
      <p:pic>
        <p:nvPicPr>
          <p:cNvPr id="4100" name="Picture 4" descr="C:\Users\compaq\Downloads\cicatrices-causes.jpg"/>
          <p:cNvPicPr>
            <a:picLocks noChangeAspect="1" noChangeArrowheads="1"/>
          </p:cNvPicPr>
          <p:nvPr/>
        </p:nvPicPr>
        <p:blipFill>
          <a:blip r:embed="rId4"/>
          <a:srcRect/>
          <a:stretch>
            <a:fillRect/>
          </a:stretch>
        </p:blipFill>
        <p:spPr bwMode="auto">
          <a:xfrm>
            <a:off x="2285984" y="3929066"/>
            <a:ext cx="3993491" cy="2657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142984"/>
            <a:ext cx="8258204" cy="4983179"/>
          </a:xfrm>
        </p:spPr>
        <p:txBody>
          <a:bodyPr/>
          <a:lstStyle/>
          <a:p>
            <a:pPr>
              <a:buNone/>
            </a:pPr>
            <a:r>
              <a:rPr lang="fr-FR" b="1" u="sng" dirty="0" smtClean="0"/>
              <a:t>3. Le </a:t>
            </a:r>
            <a:r>
              <a:rPr lang="fr-FR" b="1" u="sng" dirty="0"/>
              <a:t>bilan des </a:t>
            </a:r>
            <a:r>
              <a:rPr lang="fr-FR" b="1" u="sng" dirty="0" smtClean="0"/>
              <a:t>capacités</a:t>
            </a:r>
          </a:p>
          <a:p>
            <a:pPr>
              <a:buNone/>
            </a:pPr>
            <a:r>
              <a:rPr lang="fr-FR" dirty="0"/>
              <a:t>Il concerne notamment</a:t>
            </a:r>
          </a:p>
          <a:p>
            <a:pPr>
              <a:buNone/>
            </a:pPr>
            <a:r>
              <a:rPr lang="fr-FR" dirty="0"/>
              <a:t>• le comportement,</a:t>
            </a:r>
          </a:p>
          <a:p>
            <a:pPr>
              <a:buNone/>
            </a:pPr>
            <a:r>
              <a:rPr lang="fr-FR" dirty="0"/>
              <a:t>• la communication,</a:t>
            </a:r>
          </a:p>
          <a:p>
            <a:pPr>
              <a:buNone/>
            </a:pPr>
            <a:r>
              <a:rPr lang="fr-FR" dirty="0"/>
              <a:t>• les activités physiques</a:t>
            </a:r>
            <a:r>
              <a:rPr lang="fr-FR" dirty="0" smtClean="0"/>
              <a:t>.</a:t>
            </a:r>
          </a:p>
          <a:p>
            <a:pPr>
              <a:buNone/>
            </a:pPr>
            <a:r>
              <a:rPr lang="fr-FR" dirty="0" smtClean="0"/>
              <a:t>Se fait par interrogatoire auprès du patient ou de sa famille (réalisation de taches, AVQ…) </a:t>
            </a:r>
          </a:p>
          <a:p>
            <a:pPr>
              <a:buNone/>
            </a:pPr>
            <a:r>
              <a:rPr lang="fr-FR" dirty="0" smtClean="0"/>
              <a:t>EXP: MIF, BARTHEL …</a:t>
            </a:r>
            <a:endParaRPr lang="fr-FR" dirty="0"/>
          </a:p>
        </p:txBody>
      </p:sp>
      <p:sp>
        <p:nvSpPr>
          <p:cNvPr id="4" name="Titre 1"/>
          <p:cNvSpPr>
            <a:spLocks noGrp="1"/>
          </p:cNvSpPr>
          <p:nvPr>
            <p:ph type="title"/>
          </p:nvPr>
        </p:nvSpPr>
        <p:spPr>
          <a:xfrm>
            <a:off x="457200" y="274638"/>
            <a:ext cx="8229600" cy="796908"/>
          </a:xfrm>
        </p:spPr>
        <p:txBody>
          <a:bodyPr/>
          <a:lstStyle/>
          <a:p>
            <a:r>
              <a:rPr lang="fr-FR" i="1" dirty="0"/>
              <a:t>Le bilan </a:t>
            </a:r>
            <a:r>
              <a:rPr lang="fr-FR" i="1" dirty="0" smtClean="0"/>
              <a:t>médical (2 )</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228716"/>
            <a:ext cx="4643470" cy="4972072"/>
          </a:xfrm>
        </p:spPr>
        <p:txBody>
          <a:bodyPr>
            <a:normAutofit fontScale="92500"/>
          </a:bodyPr>
          <a:lstStyle/>
          <a:p>
            <a:pPr>
              <a:buNone/>
            </a:pPr>
            <a:r>
              <a:rPr lang="fr-FR" b="1" u="sng" dirty="0" smtClean="0"/>
              <a:t>4.</a:t>
            </a:r>
            <a:r>
              <a:rPr lang="fr-FR" b="1" u="sng" dirty="0"/>
              <a:t> le bilan en </a:t>
            </a:r>
            <a:r>
              <a:rPr lang="fr-FR" b="1" u="sng" dirty="0" smtClean="0"/>
              <a:t>situation</a:t>
            </a:r>
          </a:p>
          <a:p>
            <a:r>
              <a:rPr lang="fr-FR" dirty="0"/>
              <a:t>Il est indispensable dans la perspective du retour ou du maintien à domicile.</a:t>
            </a:r>
          </a:p>
          <a:p>
            <a:r>
              <a:rPr lang="fr-FR" dirty="0"/>
              <a:t>Ces bilans en situation permettent de définir la nécessité d’aménagements des lieux de vie, </a:t>
            </a:r>
            <a:r>
              <a:rPr lang="fr-FR" dirty="0" smtClean="0"/>
              <a:t>de travail</a:t>
            </a:r>
            <a:r>
              <a:rPr lang="fr-FR" dirty="0"/>
              <a:t>, de loisirs. </a:t>
            </a:r>
            <a:endParaRPr lang="fr-FR" dirty="0" smtClean="0"/>
          </a:p>
        </p:txBody>
      </p:sp>
      <p:sp>
        <p:nvSpPr>
          <p:cNvPr id="4" name="Titre 1"/>
          <p:cNvSpPr>
            <a:spLocks noGrp="1"/>
          </p:cNvSpPr>
          <p:nvPr>
            <p:ph type="title"/>
          </p:nvPr>
        </p:nvSpPr>
        <p:spPr>
          <a:xfrm>
            <a:off x="457200" y="274638"/>
            <a:ext cx="8229600" cy="796908"/>
          </a:xfrm>
        </p:spPr>
        <p:txBody>
          <a:bodyPr/>
          <a:lstStyle/>
          <a:p>
            <a:r>
              <a:rPr lang="fr-FR" i="1" dirty="0"/>
              <a:t>Le bilan </a:t>
            </a:r>
            <a:r>
              <a:rPr lang="fr-FR" i="1" dirty="0" smtClean="0"/>
              <a:t>médical (3 )</a:t>
            </a:r>
            <a:endParaRPr lang="fr-FR" dirty="0"/>
          </a:p>
        </p:txBody>
      </p:sp>
      <p:pic>
        <p:nvPicPr>
          <p:cNvPr id="2050" name="Picture 2" descr="C:\Users\compaq\Pictures\COMM SEP\SEP domicil.jpg"/>
          <p:cNvPicPr>
            <a:picLocks noChangeAspect="1" noChangeArrowheads="1"/>
          </p:cNvPicPr>
          <p:nvPr/>
        </p:nvPicPr>
        <p:blipFill>
          <a:blip r:embed="rId2"/>
          <a:srcRect/>
          <a:stretch>
            <a:fillRect/>
          </a:stretch>
        </p:blipFill>
        <p:spPr bwMode="auto">
          <a:xfrm>
            <a:off x="5341749" y="3857628"/>
            <a:ext cx="3445093" cy="2650834"/>
          </a:xfrm>
          <a:prstGeom prst="rect">
            <a:avLst/>
          </a:prstGeom>
          <a:noFill/>
        </p:spPr>
      </p:pic>
      <p:pic>
        <p:nvPicPr>
          <p:cNvPr id="6" name="Picture 3" descr="C:\Users\compaq\Pictures\ACTES MAIN\sdbamenagee.jpg"/>
          <p:cNvPicPr>
            <a:picLocks noChangeAspect="1" noChangeArrowheads="1"/>
          </p:cNvPicPr>
          <p:nvPr/>
        </p:nvPicPr>
        <p:blipFill>
          <a:blip r:embed="rId3" cstate="print"/>
          <a:srcRect/>
          <a:stretch>
            <a:fillRect/>
          </a:stretch>
        </p:blipFill>
        <p:spPr bwMode="auto">
          <a:xfrm>
            <a:off x="5000628" y="1258741"/>
            <a:ext cx="3560416" cy="2456011"/>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357298"/>
            <a:ext cx="8229600" cy="3186122"/>
          </a:xfrm>
        </p:spPr>
        <p:txBody>
          <a:bodyPr>
            <a:normAutofit lnSpcReduction="10000"/>
          </a:bodyPr>
          <a:lstStyle/>
          <a:p>
            <a:pPr>
              <a:buNone/>
            </a:pPr>
            <a:r>
              <a:rPr lang="fr-FR" b="1" u="sng" dirty="0" smtClean="0"/>
              <a:t>5. Le </a:t>
            </a:r>
            <a:r>
              <a:rPr lang="fr-FR" b="1" u="sng" dirty="0"/>
              <a:t>bilan de qualité de </a:t>
            </a:r>
            <a:r>
              <a:rPr lang="fr-FR" b="1" u="sng" dirty="0" smtClean="0"/>
              <a:t>vie</a:t>
            </a:r>
          </a:p>
          <a:p>
            <a:r>
              <a:rPr lang="fr-FR" dirty="0"/>
              <a:t>Il fait appel aux échelles de qualité de vie .</a:t>
            </a:r>
          </a:p>
          <a:p>
            <a:r>
              <a:rPr lang="fr-FR" dirty="0"/>
              <a:t>Plusieurs personnes ayant les mêmes capacités fonctionnelles, les mêmes situations </a:t>
            </a:r>
            <a:r>
              <a:rPr lang="fr-FR" dirty="0" smtClean="0"/>
              <a:t>de handicap</a:t>
            </a:r>
            <a:r>
              <a:rPr lang="fr-FR" dirty="0"/>
              <a:t>, peuvent vivre différemment leurs expériences.</a:t>
            </a:r>
          </a:p>
        </p:txBody>
      </p:sp>
      <p:sp>
        <p:nvSpPr>
          <p:cNvPr id="4" name="Titre 1"/>
          <p:cNvSpPr>
            <a:spLocks noGrp="1"/>
          </p:cNvSpPr>
          <p:nvPr>
            <p:ph type="title"/>
          </p:nvPr>
        </p:nvSpPr>
        <p:spPr>
          <a:xfrm>
            <a:off x="457200" y="274638"/>
            <a:ext cx="8229600" cy="796908"/>
          </a:xfrm>
        </p:spPr>
        <p:txBody>
          <a:bodyPr/>
          <a:lstStyle/>
          <a:p>
            <a:r>
              <a:rPr lang="fr-FR" i="1" dirty="0"/>
              <a:t>Le bilan </a:t>
            </a:r>
            <a:r>
              <a:rPr lang="fr-FR" i="1" dirty="0" smtClean="0"/>
              <a:t>médical (4)</a:t>
            </a:r>
            <a:endParaRPr lang="fr-FR" dirty="0"/>
          </a:p>
        </p:txBody>
      </p:sp>
      <p:sp>
        <p:nvSpPr>
          <p:cNvPr id="5" name="Rectangle 4"/>
          <p:cNvSpPr/>
          <p:nvPr/>
        </p:nvSpPr>
        <p:spPr>
          <a:xfrm>
            <a:off x="755576" y="4829172"/>
            <a:ext cx="7888390" cy="1323439"/>
          </a:xfrm>
          <a:prstGeom prst="rect">
            <a:avLst/>
          </a:prstGeom>
          <a:solidFill>
            <a:schemeClr val="accent5">
              <a:lumMod val="40000"/>
              <a:lumOff val="60000"/>
            </a:schemeClr>
          </a:solidFill>
          <a:ln>
            <a:solidFill>
              <a:schemeClr val="tx2">
                <a:lumMod val="60000"/>
                <a:lumOff val="40000"/>
              </a:schemeClr>
            </a:solidFill>
          </a:ln>
        </p:spPr>
        <p:txBody>
          <a:bodyPr wrap="square">
            <a:spAutoFit/>
          </a:bodyPr>
          <a:lstStyle/>
          <a:p>
            <a:pPr>
              <a:buFontTx/>
              <a:buChar char="-"/>
            </a:pPr>
            <a:r>
              <a:rPr lang="fr-FR" sz="2000" b="1" dirty="0" smtClean="0">
                <a:solidFill>
                  <a:srgbClr val="C00000"/>
                </a:solidFill>
              </a:rPr>
              <a:t>Selon l’OMS : « la qualité de vie est la perception qu’a un individu de sa place dans l’existence, dans le contexte de la culture et du système de valeurs dans lequel il vit et en relation avec ses attentes, ses normes, ses inquiétudes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i="1" dirty="0"/>
              <a:t>Le bilan social</a:t>
            </a:r>
            <a:endParaRPr lang="fr-FR" dirty="0"/>
          </a:p>
        </p:txBody>
      </p:sp>
      <p:sp>
        <p:nvSpPr>
          <p:cNvPr id="3" name="Espace réservé du contenu 2"/>
          <p:cNvSpPr>
            <a:spLocks noGrp="1"/>
          </p:cNvSpPr>
          <p:nvPr>
            <p:ph idx="1"/>
          </p:nvPr>
        </p:nvSpPr>
        <p:spPr>
          <a:xfrm>
            <a:off x="457200" y="1285860"/>
            <a:ext cx="8258204" cy="5143536"/>
          </a:xfrm>
        </p:spPr>
        <p:txBody>
          <a:bodyPr>
            <a:normAutofit/>
          </a:bodyPr>
          <a:lstStyle/>
          <a:p>
            <a:r>
              <a:rPr lang="fr-FR" b="1" dirty="0" smtClean="0"/>
              <a:t>Fait par MD MPR , et assistante sociale </a:t>
            </a:r>
          </a:p>
          <a:p>
            <a:r>
              <a:rPr lang="fr-FR" dirty="0" smtClean="0"/>
              <a:t>Il </a:t>
            </a:r>
            <a:r>
              <a:rPr lang="fr-FR" dirty="0"/>
              <a:t>retrace la biographie de la personne, son histoire sociale et professionnelle. Il est </a:t>
            </a:r>
            <a:r>
              <a:rPr lang="fr-FR" dirty="0" smtClean="0"/>
              <a:t>intéressant de </a:t>
            </a:r>
            <a:r>
              <a:rPr lang="fr-FR" dirty="0"/>
              <a:t>la recueillir aussi auprès des différents membres de la famille.</a:t>
            </a:r>
          </a:p>
          <a:p>
            <a:r>
              <a:rPr lang="fr-FR" b="1" dirty="0"/>
              <a:t>Il précise le statut social et professionnel actuel et la situation sociale et familiale.</a:t>
            </a:r>
          </a:p>
          <a:p>
            <a:r>
              <a:rPr lang="fr-FR" dirty="0"/>
              <a:t>Ces bilans sont réalisés lors de différents types de consultations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59" y="5872876"/>
            <a:ext cx="8508645" cy="985124"/>
          </a:xfrm>
        </p:spPr>
        <p:txBody>
          <a:bodyPr>
            <a:normAutofit/>
          </a:bodyPr>
          <a:lstStyle/>
          <a:p>
            <a:r>
              <a:rPr lang="fr-FR" sz="2400" dirty="0" smtClean="0"/>
              <a:t>Outils a disposition en pathologie </a:t>
            </a:r>
            <a:r>
              <a:rPr lang="fr-FR" sz="2400" dirty="0" err="1" smtClean="0"/>
              <a:t>osteo</a:t>
            </a:r>
            <a:r>
              <a:rPr lang="fr-FR" sz="2400" dirty="0" smtClean="0"/>
              <a:t> articulaire </a:t>
            </a:r>
            <a:endParaRPr lang="fr-FR" sz="2400" dirty="0"/>
          </a:p>
        </p:txBody>
      </p:sp>
      <p:graphicFrame>
        <p:nvGraphicFramePr>
          <p:cNvPr id="4" name="Diagramme 3"/>
          <p:cNvGraphicFramePr/>
          <p:nvPr>
            <p:extLst>
              <p:ext uri="{D42A27DB-BD31-4B8C-83A1-F6EECF244321}">
                <p14:modId xmlns:p14="http://schemas.microsoft.com/office/powerpoint/2010/main" val="2360082725"/>
              </p:ext>
            </p:extLst>
          </p:nvPr>
        </p:nvGraphicFramePr>
        <p:xfrm>
          <a:off x="1289874" y="1781996"/>
          <a:ext cx="5951014" cy="3869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2"/>
          <p:cNvSpPr txBox="1">
            <a:spLocks/>
          </p:cNvSpPr>
          <p:nvPr/>
        </p:nvSpPr>
        <p:spPr>
          <a:xfrm>
            <a:off x="467544" y="328857"/>
            <a:ext cx="7344816" cy="1213305"/>
          </a:xfrm>
          <a:prstGeom prst="rect">
            <a:avLst/>
          </a:prstGeom>
          <a:solidFill>
            <a:schemeClr val="accent6">
              <a:lumMod val="60000"/>
              <a:lumOff val="40000"/>
            </a:schemeClr>
          </a:solid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b="1" dirty="0" smtClean="0"/>
              <a:t>Techniques physiques,</a:t>
            </a:r>
          </a:p>
          <a:p>
            <a:pPr>
              <a:buFont typeface="Arial" pitchFamily="34" charset="0"/>
              <a:buNone/>
            </a:pPr>
            <a:r>
              <a:rPr lang="fr-FR" b="1" dirty="0" smtClean="0"/>
              <a:t>kinésithérapie et ergothérapie en pathologie ostéo-articulaire</a:t>
            </a:r>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692696"/>
            <a:ext cx="8229600" cy="1143000"/>
          </a:xfrm>
        </p:spPr>
        <p:txBody>
          <a:bodyPr/>
          <a:lstStyle/>
          <a:p>
            <a:r>
              <a:rPr lang="fr-FR" b="1" dirty="0"/>
              <a:t>Kinésithérapie</a:t>
            </a:r>
            <a:endParaRPr lang="fr-FR" dirty="0"/>
          </a:p>
        </p:txBody>
      </p:sp>
      <p:sp>
        <p:nvSpPr>
          <p:cNvPr id="3" name="Text Box 3"/>
          <p:cNvSpPr txBox="1">
            <a:spLocks noChangeArrowheads="1"/>
          </p:cNvSpPr>
          <p:nvPr/>
        </p:nvSpPr>
        <p:spPr bwMode="auto">
          <a:xfrm>
            <a:off x="878260" y="2132856"/>
            <a:ext cx="7696200" cy="2800767"/>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itchFamily="28" charset="-128"/>
              </a:defRPr>
            </a:lvl1pPr>
            <a:lvl2pPr marL="742950" indent="-285750">
              <a:defRPr sz="2400">
                <a:solidFill>
                  <a:schemeClr val="tx1"/>
                </a:solidFill>
                <a:latin typeface="Times New Roman" panose="02020603050405020304" pitchFamily="18" charset="0"/>
                <a:ea typeface="ＭＳ Ｐゴシック" pitchFamily="28" charset="-128"/>
              </a:defRPr>
            </a:lvl2pPr>
            <a:lvl3pPr marL="1143000" indent="-228600">
              <a:defRPr sz="2400">
                <a:solidFill>
                  <a:schemeClr val="tx1"/>
                </a:solidFill>
                <a:latin typeface="Times New Roman" panose="02020603050405020304" pitchFamily="18" charset="0"/>
                <a:ea typeface="ＭＳ Ｐゴシック" pitchFamily="28" charset="-128"/>
              </a:defRPr>
            </a:lvl3pPr>
            <a:lvl4pPr marL="1600200" indent="-228600">
              <a:defRPr sz="2400">
                <a:solidFill>
                  <a:schemeClr val="tx1"/>
                </a:solidFill>
                <a:latin typeface="Times New Roman" panose="02020603050405020304" pitchFamily="18" charset="0"/>
                <a:ea typeface="ＭＳ Ｐゴシック" pitchFamily="28" charset="-128"/>
              </a:defRPr>
            </a:lvl4pPr>
            <a:lvl5pPr marL="2057400" indent="-228600">
              <a:defRPr sz="2400">
                <a:solidFill>
                  <a:schemeClr val="tx1"/>
                </a:solidFill>
                <a:latin typeface="Times New Roman" panose="02020603050405020304" pitchFamily="18"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itchFamily="28" charset="-128"/>
              </a:defRPr>
            </a:lvl9pPr>
          </a:lstStyle>
          <a:p>
            <a:pPr eaLnBrk="1" hangingPunct="1">
              <a:spcBef>
                <a:spcPct val="50000"/>
              </a:spcBef>
            </a:pPr>
            <a:r>
              <a:rPr lang="fr-FR" sz="3200" dirty="0">
                <a:effectLst>
                  <a:outerShdw blurRad="38100" dist="38100" dir="2700000" algn="tl">
                    <a:srgbClr val="FFFFFF"/>
                  </a:outerShdw>
                </a:effectLst>
                <a:latin typeface="Calibri" panose="020F0502020204030204" pitchFamily="34" charset="0"/>
              </a:rPr>
              <a:t>Du Grec:	« KINESIS » , mouvement</a:t>
            </a:r>
          </a:p>
          <a:p>
            <a:pPr eaLnBrk="1" hangingPunct="1">
              <a:spcBef>
                <a:spcPct val="50000"/>
              </a:spcBef>
            </a:pPr>
            <a:r>
              <a:rPr lang="fr-FR" sz="3200" dirty="0">
                <a:effectLst>
                  <a:outerShdw blurRad="38100" dist="38100" dir="2700000" algn="tl">
                    <a:srgbClr val="FFFFFF"/>
                  </a:outerShdw>
                </a:effectLst>
                <a:latin typeface="Calibri" panose="020F0502020204030204" pitchFamily="34" charset="0"/>
              </a:rPr>
              <a:t>	    	« THERAPEIA » , </a:t>
            </a:r>
            <a:r>
              <a:rPr lang="fr-FR" sz="3200" dirty="0" smtClean="0">
                <a:effectLst>
                  <a:outerShdw blurRad="38100" dist="38100" dir="2700000" algn="tl">
                    <a:srgbClr val="FFFFFF"/>
                  </a:outerShdw>
                </a:effectLst>
                <a:latin typeface="Calibri" panose="020F0502020204030204" pitchFamily="34" charset="0"/>
              </a:rPr>
              <a:t>soin</a:t>
            </a:r>
            <a:endParaRPr lang="fr-FR" sz="3200" dirty="0">
              <a:effectLst>
                <a:outerShdw blurRad="38100" dist="38100" dir="2700000" algn="tl">
                  <a:srgbClr val="FFFFFF"/>
                </a:outerShdw>
              </a:effectLst>
              <a:latin typeface="Calibri" panose="020F0502020204030204" pitchFamily="34" charset="0"/>
            </a:endParaRPr>
          </a:p>
          <a:p>
            <a:pPr algn="ctr"/>
            <a:r>
              <a:rPr lang="fr-FR" sz="3200" b="1" dirty="0">
                <a:effectLst>
                  <a:outerShdw blurRad="38100" dist="38100" dir="2700000" algn="tl">
                    <a:srgbClr val="FFFFFF"/>
                  </a:outerShdw>
                </a:effectLst>
                <a:latin typeface="Calibri" panose="020F0502020204030204" pitchFamily="34" charset="0"/>
              </a:rPr>
              <a:t>C</a:t>
            </a:r>
            <a:r>
              <a:rPr lang="ja-JP" altLang="fr-FR" sz="3200" b="1" dirty="0">
                <a:effectLst>
                  <a:outerShdw blurRad="38100" dist="38100" dir="2700000" algn="tl">
                    <a:srgbClr val="FFFFFF"/>
                  </a:outerShdw>
                </a:effectLst>
                <a:latin typeface="Calibri" panose="020F0502020204030204" pitchFamily="34" charset="0"/>
              </a:rPr>
              <a:t>’</a:t>
            </a:r>
            <a:r>
              <a:rPr lang="fr-FR" altLang="ja-JP" sz="3200" b="1" dirty="0">
                <a:effectLst>
                  <a:outerShdw blurRad="38100" dist="38100" dir="2700000" algn="tl">
                    <a:srgbClr val="FFFFFF"/>
                  </a:outerShdw>
                </a:effectLst>
                <a:latin typeface="Calibri" panose="020F0502020204030204" pitchFamily="34" charset="0"/>
              </a:rPr>
              <a:t>est le soin par le mouvement, que celui-ci soit passif ou actif, ou plutôt la thérapie du mouvement perturbé.</a:t>
            </a:r>
            <a:endParaRPr lang="fr-FR" sz="3200" dirty="0">
              <a:effectLst>
                <a:outerShdw blurRad="38100" dist="38100" dir="2700000" algn="tl">
                  <a:srgbClr val="FFFFFF"/>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Kinésithérapie</a:t>
            </a:r>
            <a:br>
              <a:rPr lang="fr-FR" b="1" dirty="0" smtClean="0"/>
            </a:br>
            <a:endParaRPr lang="fr-FR" dirty="0"/>
          </a:p>
        </p:txBody>
      </p:sp>
      <p:sp>
        <p:nvSpPr>
          <p:cNvPr id="3" name="Espace réservé du contenu 2"/>
          <p:cNvSpPr>
            <a:spLocks noGrp="1"/>
          </p:cNvSpPr>
          <p:nvPr>
            <p:ph idx="1"/>
          </p:nvPr>
        </p:nvSpPr>
        <p:spPr>
          <a:xfrm>
            <a:off x="457200" y="1600200"/>
            <a:ext cx="5329246" cy="4525963"/>
          </a:xfrm>
        </p:spPr>
        <p:txBody>
          <a:bodyPr>
            <a:normAutofit fontScale="70000" lnSpcReduction="20000"/>
          </a:bodyPr>
          <a:lstStyle/>
          <a:p>
            <a:r>
              <a:rPr lang="fr-FR" b="1" dirty="0"/>
              <a:t>Soins trophiques et antalgiques</a:t>
            </a:r>
          </a:p>
          <a:p>
            <a:pPr>
              <a:buNone/>
            </a:pPr>
            <a:r>
              <a:rPr lang="fr-FR" b="1" dirty="0"/>
              <a:t>-Physiothérapie</a:t>
            </a:r>
          </a:p>
          <a:p>
            <a:pPr>
              <a:buNone/>
            </a:pPr>
            <a:r>
              <a:rPr lang="fr-FR" b="1" dirty="0"/>
              <a:t>-Massages</a:t>
            </a:r>
          </a:p>
          <a:p>
            <a:pPr>
              <a:buNone/>
            </a:pPr>
            <a:r>
              <a:rPr lang="fr-FR" dirty="0"/>
              <a:t>• </a:t>
            </a:r>
            <a:r>
              <a:rPr lang="fr-FR" b="1" dirty="0"/>
              <a:t>Techniques de mobilisation</a:t>
            </a:r>
          </a:p>
          <a:p>
            <a:pPr>
              <a:buNone/>
            </a:pPr>
            <a:r>
              <a:rPr lang="fr-FR" b="1" dirty="0"/>
              <a:t>articulaire</a:t>
            </a:r>
          </a:p>
          <a:p>
            <a:pPr>
              <a:buNone/>
            </a:pPr>
            <a:r>
              <a:rPr lang="fr-FR" b="1" dirty="0"/>
              <a:t>-Méthodes passives, actives</a:t>
            </a:r>
          </a:p>
          <a:p>
            <a:pPr>
              <a:buNone/>
            </a:pPr>
            <a:r>
              <a:rPr lang="fr-FR" b="1" dirty="0"/>
              <a:t>-Posture et tractions</a:t>
            </a:r>
          </a:p>
          <a:p>
            <a:pPr>
              <a:buNone/>
            </a:pPr>
            <a:r>
              <a:rPr lang="fr-FR" dirty="0"/>
              <a:t>• </a:t>
            </a:r>
            <a:r>
              <a:rPr lang="fr-FR" b="1" dirty="0"/>
              <a:t>Techniques de travail musculaire</a:t>
            </a:r>
          </a:p>
          <a:p>
            <a:pPr>
              <a:buNone/>
            </a:pPr>
            <a:r>
              <a:rPr lang="fr-FR" b="1" dirty="0" smtClean="0"/>
              <a:t>-</a:t>
            </a:r>
            <a:r>
              <a:rPr lang="fr-FR" b="1" dirty="0"/>
              <a:t>Renforcement musculaire</a:t>
            </a:r>
          </a:p>
          <a:p>
            <a:pPr>
              <a:buNone/>
            </a:pPr>
            <a:r>
              <a:rPr lang="fr-FR" b="1" dirty="0"/>
              <a:t>-Travail de l’extensibilité</a:t>
            </a:r>
          </a:p>
          <a:p>
            <a:pPr>
              <a:buNone/>
            </a:pPr>
            <a:r>
              <a:rPr lang="fr-FR" dirty="0"/>
              <a:t>• </a:t>
            </a:r>
            <a:r>
              <a:rPr lang="fr-FR" b="1" dirty="0"/>
              <a:t>Rééducation proprioceptive</a:t>
            </a:r>
          </a:p>
          <a:p>
            <a:pPr>
              <a:buNone/>
            </a:pPr>
            <a:r>
              <a:rPr lang="fr-FR" dirty="0"/>
              <a:t>• </a:t>
            </a:r>
            <a:r>
              <a:rPr lang="fr-FR" b="1" dirty="0"/>
              <a:t>Réentraînement à l’effort</a:t>
            </a:r>
            <a:endParaRPr lang="fr-FR" dirty="0"/>
          </a:p>
        </p:txBody>
      </p:sp>
      <p:pic>
        <p:nvPicPr>
          <p:cNvPr id="1026" name="Picture 2" descr="C:\Users\compaq\Pictures\indiagemarche.jpg"/>
          <p:cNvPicPr>
            <a:picLocks noChangeAspect="1" noChangeArrowheads="1"/>
          </p:cNvPicPr>
          <p:nvPr/>
        </p:nvPicPr>
        <p:blipFill>
          <a:blip r:embed="rId2"/>
          <a:srcRect/>
          <a:stretch>
            <a:fillRect/>
          </a:stretch>
        </p:blipFill>
        <p:spPr bwMode="auto">
          <a:xfrm>
            <a:off x="5214942" y="4071942"/>
            <a:ext cx="3214694" cy="2408788"/>
          </a:xfrm>
          <a:prstGeom prst="rect">
            <a:avLst/>
          </a:prstGeom>
          <a:noFill/>
        </p:spPr>
      </p:pic>
      <p:pic>
        <p:nvPicPr>
          <p:cNvPr id="1027" name="Picture 3" descr="C:\Users\compaq\Pictures\salle MPR.jpg"/>
          <p:cNvPicPr>
            <a:picLocks noChangeAspect="1" noChangeArrowheads="1"/>
          </p:cNvPicPr>
          <p:nvPr/>
        </p:nvPicPr>
        <p:blipFill>
          <a:blip r:embed="rId3"/>
          <a:srcRect/>
          <a:stretch>
            <a:fillRect/>
          </a:stretch>
        </p:blipFill>
        <p:spPr bwMode="auto">
          <a:xfrm>
            <a:off x="5286380" y="1214422"/>
            <a:ext cx="3495675" cy="23907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81000"/>
            <a:ext cx="7772400" cy="685800"/>
          </a:xfrm>
        </p:spPr>
        <p:txBody>
          <a:bodyPr/>
          <a:lstStyle/>
          <a:p>
            <a:pPr eaLnBrk="1" hangingPunct="1"/>
            <a:r>
              <a:rPr lang="fr-FR" sz="3200" b="1" smtClean="0">
                <a:latin typeface="Didot" pitchFamily="28" charset="0"/>
              </a:rPr>
              <a:t>OS COURTS</a:t>
            </a:r>
            <a:endParaRPr lang="fr-FR" smtClean="0">
              <a:latin typeface="Didot" pitchFamily="28" charset="0"/>
            </a:endParaRPr>
          </a:p>
        </p:txBody>
      </p:sp>
      <p:sp>
        <p:nvSpPr>
          <p:cNvPr id="12291" name="Rectangle 3"/>
          <p:cNvSpPr>
            <a:spLocks noGrp="1" noChangeArrowheads="1"/>
          </p:cNvSpPr>
          <p:nvPr>
            <p:ph type="body" sz="half" idx="1"/>
          </p:nvPr>
        </p:nvSpPr>
        <p:spPr>
          <a:xfrm>
            <a:off x="304800" y="1219200"/>
            <a:ext cx="8153400" cy="1219200"/>
          </a:xfrm>
        </p:spPr>
        <p:txBody>
          <a:bodyPr/>
          <a:lstStyle/>
          <a:p>
            <a:pPr eaLnBrk="1" hangingPunct="1"/>
            <a:r>
              <a:rPr lang="fr-FR" sz="2800" smtClean="0">
                <a:latin typeface="Didot" pitchFamily="28" charset="0"/>
              </a:rPr>
              <a:t>Épaisseur &gt; longueur</a:t>
            </a:r>
          </a:p>
          <a:p>
            <a:pPr eaLnBrk="1" hangingPunct="1"/>
            <a:r>
              <a:rPr lang="fr-FR" sz="2800" smtClean="0">
                <a:latin typeface="Didot" pitchFamily="28" charset="0"/>
              </a:rPr>
              <a:t>(type : vertèbre, talus [astragale])</a:t>
            </a:r>
          </a:p>
        </p:txBody>
      </p:sp>
      <p:pic>
        <p:nvPicPr>
          <p:cNvPr id="12292" name="Picture 5" descr="verteb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000" r="8000"/>
          <a:stretch>
            <a:fillRect/>
          </a:stretch>
        </p:blipFill>
        <p:spPr>
          <a:xfrm>
            <a:off x="4800600" y="2590800"/>
            <a:ext cx="3679825" cy="4038600"/>
          </a:xfrm>
        </p:spPr>
      </p:pic>
      <p:pic>
        <p:nvPicPr>
          <p:cNvPr id="12293" name="Picture 6" descr="astragale"/>
          <p:cNvPicPr>
            <a:picLocks noChangeAspect="1" noChangeArrowheads="1"/>
          </p:cNvPicPr>
          <p:nvPr/>
        </p:nvPicPr>
        <p:blipFill>
          <a:blip r:embed="rId4">
            <a:extLst>
              <a:ext uri="{28A0092B-C50C-407E-A947-70E740481C1C}">
                <a14:useLocalDpi xmlns:a14="http://schemas.microsoft.com/office/drawing/2010/main" val="0"/>
              </a:ext>
            </a:extLst>
          </a:blip>
          <a:srcRect b="15520"/>
          <a:stretch>
            <a:fillRect/>
          </a:stretch>
        </p:blipFill>
        <p:spPr bwMode="auto">
          <a:xfrm>
            <a:off x="228600" y="2438400"/>
            <a:ext cx="43434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4631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Ordonnance de kiné</a:t>
            </a:r>
          </a:p>
        </p:txBody>
      </p:sp>
      <p:sp>
        <p:nvSpPr>
          <p:cNvPr id="3" name="Espace réservé du contenu 2"/>
          <p:cNvSpPr>
            <a:spLocks noGrp="1"/>
          </p:cNvSpPr>
          <p:nvPr>
            <p:ph idx="1"/>
          </p:nvPr>
        </p:nvSpPr>
        <p:spPr/>
        <p:txBody>
          <a:bodyPr/>
          <a:lstStyle/>
          <a:p>
            <a:pPr>
              <a:buNone/>
            </a:pPr>
            <a:r>
              <a:rPr lang="fr-FR" dirty="0"/>
              <a:t>• Nom/ prénom/date</a:t>
            </a:r>
          </a:p>
          <a:p>
            <a:pPr>
              <a:buNone/>
            </a:pPr>
            <a:r>
              <a:rPr lang="fr-FR" dirty="0"/>
              <a:t>• Nb de séances / fréquence / lieu</a:t>
            </a:r>
          </a:p>
          <a:p>
            <a:pPr>
              <a:buNone/>
            </a:pPr>
            <a:r>
              <a:rPr lang="fr-FR" dirty="0"/>
              <a:t>• Caractère urgent ?</a:t>
            </a:r>
          </a:p>
          <a:p>
            <a:pPr>
              <a:buNone/>
            </a:pPr>
            <a:r>
              <a:rPr lang="fr-FR" dirty="0"/>
              <a:t>• Articulation/membre/fonction visée</a:t>
            </a:r>
          </a:p>
          <a:p>
            <a:pPr>
              <a:buNone/>
            </a:pPr>
            <a:r>
              <a:rPr lang="fr-FR" dirty="0"/>
              <a:t>• Diagnostic(s)</a:t>
            </a:r>
          </a:p>
          <a:p>
            <a:pPr>
              <a:buNone/>
            </a:pPr>
            <a:r>
              <a:rPr lang="fr-FR" dirty="0"/>
              <a:t>• Objectif(s)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a:t>Physiothérapie (1)</a:t>
            </a:r>
            <a:endParaRPr lang="fr-FR" dirty="0"/>
          </a:p>
        </p:txBody>
      </p:sp>
      <p:sp>
        <p:nvSpPr>
          <p:cNvPr id="3" name="Espace réservé du contenu 2"/>
          <p:cNvSpPr>
            <a:spLocks noGrp="1"/>
          </p:cNvSpPr>
          <p:nvPr>
            <p:ph idx="1"/>
          </p:nvPr>
        </p:nvSpPr>
        <p:spPr>
          <a:xfrm>
            <a:off x="428596" y="1142984"/>
            <a:ext cx="8229600" cy="3543312"/>
          </a:xfrm>
        </p:spPr>
        <p:txBody>
          <a:bodyPr>
            <a:normAutofit fontScale="77500" lnSpcReduction="20000"/>
          </a:bodyPr>
          <a:lstStyle/>
          <a:p>
            <a:pPr>
              <a:buNone/>
            </a:pPr>
            <a:r>
              <a:rPr lang="fr-FR" b="1" dirty="0"/>
              <a:t>Utilisation d’agents physiques pour traiter la douleur</a:t>
            </a:r>
          </a:p>
          <a:p>
            <a:pPr>
              <a:buNone/>
            </a:pPr>
            <a:r>
              <a:rPr lang="fr-FR" b="1" i="1" dirty="0"/>
              <a:t>1. Thermothérapie (chaleur)</a:t>
            </a:r>
          </a:p>
          <a:p>
            <a:pPr>
              <a:buNone/>
            </a:pPr>
            <a:r>
              <a:rPr lang="fr-FR" b="1" dirty="0"/>
              <a:t>Effet antalgique</a:t>
            </a:r>
          </a:p>
          <a:p>
            <a:pPr>
              <a:buNone/>
            </a:pPr>
            <a:r>
              <a:rPr lang="fr-FR" b="1" dirty="0"/>
              <a:t>-Réduction des contractures musculaires</a:t>
            </a:r>
          </a:p>
          <a:p>
            <a:pPr>
              <a:buNone/>
            </a:pPr>
            <a:r>
              <a:rPr lang="fr-FR" b="1" dirty="0"/>
              <a:t>-Amélioration des conditions circulatoires</a:t>
            </a:r>
          </a:p>
          <a:p>
            <a:pPr>
              <a:buNone/>
            </a:pPr>
            <a:r>
              <a:rPr lang="fr-FR" b="1" dirty="0"/>
              <a:t>-Action directe sur les mécanismes de contrôle de la douleur</a:t>
            </a:r>
          </a:p>
          <a:p>
            <a:pPr>
              <a:buNone/>
            </a:pPr>
            <a:r>
              <a:rPr lang="fr-FR" b="1" dirty="0"/>
              <a:t>(augmentation seuil nociceptif, </a:t>
            </a:r>
            <a:r>
              <a:rPr lang="fr-FR" b="1" dirty="0" err="1"/>
              <a:t>gate</a:t>
            </a:r>
            <a:r>
              <a:rPr lang="fr-FR" b="1" dirty="0"/>
              <a:t>-control, sécrétion</a:t>
            </a:r>
          </a:p>
          <a:p>
            <a:pPr>
              <a:buNone/>
            </a:pPr>
            <a:r>
              <a:rPr lang="fr-FR" b="1" dirty="0"/>
              <a:t>d’endorphines)</a:t>
            </a:r>
            <a:endParaRPr lang="fr-FR" dirty="0"/>
          </a:p>
        </p:txBody>
      </p:sp>
      <p:pic>
        <p:nvPicPr>
          <p:cNvPr id="4" name="Image 3" descr="C:\Users\compaq\Pictures\reeduc FRD\20141222_132615.jpg"/>
          <p:cNvPicPr/>
          <p:nvPr/>
        </p:nvPicPr>
        <p:blipFill>
          <a:blip r:embed="rId2" cstate="print"/>
          <a:srcRect l="9256" t="10588" r="7768" b="2058"/>
          <a:stretch>
            <a:fillRect/>
          </a:stretch>
        </p:blipFill>
        <p:spPr bwMode="auto">
          <a:xfrm>
            <a:off x="4786314" y="4214818"/>
            <a:ext cx="3071835" cy="2338705"/>
          </a:xfrm>
          <a:prstGeom prst="rect">
            <a:avLst/>
          </a:prstGeom>
          <a:noFill/>
          <a:ln w="9525">
            <a:noFill/>
            <a:miter lim="800000"/>
            <a:headEnd/>
            <a:tailEnd/>
          </a:ln>
        </p:spPr>
      </p:pic>
      <p:pic>
        <p:nvPicPr>
          <p:cNvPr id="4098" name="Picture 2" descr="C:\Users\compaq\Pictures\imageIR.jpg"/>
          <p:cNvPicPr>
            <a:picLocks noChangeAspect="1" noChangeArrowheads="1"/>
          </p:cNvPicPr>
          <p:nvPr/>
        </p:nvPicPr>
        <p:blipFill>
          <a:blip r:embed="rId3"/>
          <a:srcRect/>
          <a:stretch>
            <a:fillRect/>
          </a:stretch>
        </p:blipFill>
        <p:spPr bwMode="auto">
          <a:xfrm>
            <a:off x="357158" y="4429132"/>
            <a:ext cx="2898545" cy="2105027"/>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784" y="38727"/>
            <a:ext cx="6800840" cy="796908"/>
          </a:xfrm>
        </p:spPr>
        <p:txBody>
          <a:bodyPr/>
          <a:lstStyle/>
          <a:p>
            <a:r>
              <a:rPr lang="fr-FR" b="1" dirty="0"/>
              <a:t>Physiothérapie </a:t>
            </a:r>
            <a:r>
              <a:rPr lang="fr-FR" b="1" dirty="0" smtClean="0"/>
              <a:t>(2)</a:t>
            </a:r>
            <a:endParaRPr lang="fr-FR" dirty="0"/>
          </a:p>
        </p:txBody>
      </p:sp>
      <p:sp>
        <p:nvSpPr>
          <p:cNvPr id="3" name="Espace réservé du contenu 2"/>
          <p:cNvSpPr>
            <a:spLocks noGrp="1"/>
          </p:cNvSpPr>
          <p:nvPr>
            <p:ph idx="4294967295"/>
          </p:nvPr>
        </p:nvSpPr>
        <p:spPr>
          <a:xfrm>
            <a:off x="111294" y="4653136"/>
            <a:ext cx="4530338" cy="2037490"/>
          </a:xfrm>
        </p:spPr>
        <p:txBody>
          <a:bodyPr>
            <a:normAutofit fontScale="70000" lnSpcReduction="20000"/>
          </a:bodyPr>
          <a:lstStyle/>
          <a:p>
            <a:pPr>
              <a:buNone/>
            </a:pPr>
            <a:r>
              <a:rPr lang="fr-FR" b="1" i="1" dirty="0" smtClean="0"/>
              <a:t>3</a:t>
            </a:r>
            <a:r>
              <a:rPr lang="fr-FR" b="1" i="1" dirty="0"/>
              <a:t>. </a:t>
            </a:r>
            <a:r>
              <a:rPr lang="fr-FR" b="1" i="1" dirty="0">
                <a:solidFill>
                  <a:srgbClr val="C00000"/>
                </a:solidFill>
              </a:rPr>
              <a:t>Ultra-sons (vibrations mécaniques de haute</a:t>
            </a:r>
          </a:p>
          <a:p>
            <a:pPr>
              <a:buNone/>
            </a:pPr>
            <a:r>
              <a:rPr lang="fr-FR" b="1" i="1" dirty="0"/>
              <a:t>fréquence de 0,5 à 3 Mhz)</a:t>
            </a:r>
          </a:p>
          <a:p>
            <a:pPr>
              <a:buNone/>
            </a:pPr>
            <a:r>
              <a:rPr lang="fr-FR" b="1" dirty="0" smtClean="0"/>
              <a:t>action </a:t>
            </a:r>
            <a:r>
              <a:rPr lang="fr-FR" b="1" dirty="0"/>
              <a:t>fibrinolytique,</a:t>
            </a:r>
          </a:p>
          <a:p>
            <a:pPr>
              <a:buNone/>
            </a:pPr>
            <a:r>
              <a:rPr lang="fr-FR" b="1" dirty="0"/>
              <a:t>échauffement local et </a:t>
            </a:r>
            <a:r>
              <a:rPr lang="fr-FR" b="1" dirty="0" smtClean="0"/>
              <a:t>vasodilatation</a:t>
            </a:r>
          </a:p>
        </p:txBody>
      </p:sp>
      <p:sp>
        <p:nvSpPr>
          <p:cNvPr id="4" name="Rectangle 3"/>
          <p:cNvSpPr/>
          <p:nvPr/>
        </p:nvSpPr>
        <p:spPr>
          <a:xfrm>
            <a:off x="3857620" y="928670"/>
            <a:ext cx="4714876" cy="2308324"/>
          </a:xfrm>
          <a:prstGeom prst="rect">
            <a:avLst/>
          </a:prstGeom>
        </p:spPr>
        <p:txBody>
          <a:bodyPr wrap="square">
            <a:spAutoFit/>
          </a:bodyPr>
          <a:lstStyle/>
          <a:p>
            <a:pPr>
              <a:buNone/>
            </a:pPr>
            <a:r>
              <a:rPr lang="fr-FR" sz="2000" b="1" i="1" dirty="0" smtClean="0"/>
              <a:t>2. </a:t>
            </a:r>
            <a:r>
              <a:rPr lang="fr-FR" sz="2400" b="1" i="1" dirty="0" smtClean="0">
                <a:solidFill>
                  <a:srgbClr val="C00000"/>
                </a:solidFill>
              </a:rPr>
              <a:t>Cryothérapie (froid)</a:t>
            </a:r>
          </a:p>
          <a:p>
            <a:pPr>
              <a:buNone/>
            </a:pPr>
            <a:r>
              <a:rPr lang="fr-FR" sz="2000" b="1" dirty="0" smtClean="0"/>
              <a:t>-Application de glace, sprays réfrigérants, cold packs </a:t>
            </a:r>
          </a:p>
          <a:p>
            <a:pPr>
              <a:buNone/>
            </a:pPr>
            <a:r>
              <a:rPr lang="fr-FR" sz="2000" b="1" dirty="0" smtClean="0"/>
              <a:t>-Effet anti-inflammatoire, </a:t>
            </a:r>
            <a:r>
              <a:rPr lang="fr-FR" sz="2000" b="1" dirty="0" err="1" smtClean="0"/>
              <a:t>anti-oedémateux</a:t>
            </a:r>
            <a:r>
              <a:rPr lang="fr-FR" sz="2000" b="1" dirty="0" smtClean="0"/>
              <a:t> et </a:t>
            </a:r>
            <a:r>
              <a:rPr lang="fr-FR" sz="2000" b="1" dirty="0" err="1" smtClean="0"/>
              <a:t>vaso</a:t>
            </a:r>
            <a:r>
              <a:rPr lang="fr-FR" sz="2000" b="1" dirty="0" smtClean="0"/>
              <a:t> constrictif (hématome, entorse…) et anesthésique  (augmentation du seuil nociceptif)</a:t>
            </a:r>
          </a:p>
        </p:txBody>
      </p:sp>
      <p:pic>
        <p:nvPicPr>
          <p:cNvPr id="6146" name="Picture 2" descr="C:\Users\compaq\Pictures\cryo1.jpg"/>
          <p:cNvPicPr>
            <a:picLocks noChangeAspect="1" noChangeArrowheads="1"/>
          </p:cNvPicPr>
          <p:nvPr/>
        </p:nvPicPr>
        <p:blipFill>
          <a:blip r:embed="rId2"/>
          <a:srcRect/>
          <a:stretch>
            <a:fillRect/>
          </a:stretch>
        </p:blipFill>
        <p:spPr bwMode="auto">
          <a:xfrm>
            <a:off x="500034" y="404664"/>
            <a:ext cx="2555084" cy="1931169"/>
          </a:xfrm>
          <a:prstGeom prst="rect">
            <a:avLst/>
          </a:prstGeom>
          <a:noFill/>
        </p:spPr>
      </p:pic>
      <p:pic>
        <p:nvPicPr>
          <p:cNvPr id="6147" name="Picture 3" descr="C:\Users\compaq\Pictures\cryo2.jpg"/>
          <p:cNvPicPr>
            <a:picLocks noChangeAspect="1" noChangeArrowheads="1"/>
          </p:cNvPicPr>
          <p:nvPr/>
        </p:nvPicPr>
        <p:blipFill>
          <a:blip r:embed="rId3"/>
          <a:srcRect/>
          <a:stretch>
            <a:fillRect/>
          </a:stretch>
        </p:blipFill>
        <p:spPr bwMode="auto">
          <a:xfrm>
            <a:off x="827584" y="2428868"/>
            <a:ext cx="2782367" cy="2084090"/>
          </a:xfrm>
          <a:prstGeom prst="rect">
            <a:avLst/>
          </a:prstGeom>
          <a:noFill/>
        </p:spPr>
      </p:pic>
      <p:pic>
        <p:nvPicPr>
          <p:cNvPr id="6148" name="Picture 4" descr="C:\Users\compaq\Pictures\US1.jpg"/>
          <p:cNvPicPr>
            <a:picLocks noChangeAspect="1" noChangeArrowheads="1"/>
          </p:cNvPicPr>
          <p:nvPr/>
        </p:nvPicPr>
        <p:blipFill>
          <a:blip r:embed="rId4"/>
          <a:srcRect l="3289" t="6787" r="1315" b="11764"/>
          <a:stretch>
            <a:fillRect/>
          </a:stretch>
        </p:blipFill>
        <p:spPr bwMode="auto">
          <a:xfrm>
            <a:off x="6572264" y="3500438"/>
            <a:ext cx="2071702" cy="1714512"/>
          </a:xfrm>
          <a:prstGeom prst="rect">
            <a:avLst/>
          </a:prstGeom>
          <a:noFill/>
        </p:spPr>
      </p:pic>
      <p:pic>
        <p:nvPicPr>
          <p:cNvPr id="6149" name="Picture 5" descr="C:\Users\compaq\Pictures\US2.jpg"/>
          <p:cNvPicPr>
            <a:picLocks noChangeAspect="1" noChangeArrowheads="1"/>
          </p:cNvPicPr>
          <p:nvPr/>
        </p:nvPicPr>
        <p:blipFill>
          <a:blip r:embed="rId5"/>
          <a:srcRect/>
          <a:stretch>
            <a:fillRect/>
          </a:stretch>
        </p:blipFill>
        <p:spPr bwMode="auto">
          <a:xfrm>
            <a:off x="5000628" y="5357810"/>
            <a:ext cx="2400304" cy="150019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a:t>Physiothérapie (4)</a:t>
            </a:r>
            <a:endParaRPr lang="fr-FR" dirty="0"/>
          </a:p>
        </p:txBody>
      </p:sp>
      <p:sp>
        <p:nvSpPr>
          <p:cNvPr id="3" name="Espace réservé du contenu 2"/>
          <p:cNvSpPr>
            <a:spLocks noGrp="1"/>
          </p:cNvSpPr>
          <p:nvPr>
            <p:ph idx="1"/>
          </p:nvPr>
        </p:nvSpPr>
        <p:spPr>
          <a:xfrm>
            <a:off x="285720" y="1428736"/>
            <a:ext cx="4790336" cy="4740277"/>
          </a:xfrm>
          <a:solidFill>
            <a:schemeClr val="accent6">
              <a:lumMod val="60000"/>
              <a:lumOff val="40000"/>
            </a:schemeClr>
          </a:solidFill>
        </p:spPr>
        <p:txBody>
          <a:bodyPr>
            <a:normAutofit lnSpcReduction="10000"/>
          </a:bodyPr>
          <a:lstStyle/>
          <a:p>
            <a:pPr>
              <a:buNone/>
            </a:pPr>
            <a:r>
              <a:rPr lang="fr-FR" sz="3400" b="1" i="1" u="sng" dirty="0">
                <a:solidFill>
                  <a:srgbClr val="C00000"/>
                </a:solidFill>
              </a:rPr>
              <a:t>4. Electrothérapie</a:t>
            </a:r>
          </a:p>
          <a:p>
            <a:pPr>
              <a:buNone/>
            </a:pPr>
            <a:r>
              <a:rPr lang="fr-FR" sz="3000" dirty="0"/>
              <a:t>• </a:t>
            </a:r>
            <a:r>
              <a:rPr lang="fr-FR" sz="3000" b="1" dirty="0"/>
              <a:t>Courant </a:t>
            </a:r>
            <a:r>
              <a:rPr lang="fr-FR" sz="3000" b="1" dirty="0" smtClean="0"/>
              <a:t>continu</a:t>
            </a:r>
            <a:endParaRPr lang="fr-FR" sz="3000" b="1" dirty="0"/>
          </a:p>
          <a:p>
            <a:pPr>
              <a:buNone/>
            </a:pPr>
            <a:r>
              <a:rPr lang="fr-FR" sz="3000" dirty="0"/>
              <a:t>• </a:t>
            </a:r>
            <a:r>
              <a:rPr lang="fr-FR" sz="3000" b="1" dirty="0"/>
              <a:t>Courants </a:t>
            </a:r>
            <a:r>
              <a:rPr lang="fr-FR" sz="3000" b="1" dirty="0" smtClean="0"/>
              <a:t>alternatifs</a:t>
            </a:r>
            <a:endParaRPr lang="fr-FR" sz="3000" b="1" dirty="0"/>
          </a:p>
          <a:p>
            <a:pPr>
              <a:buFont typeface="Wingdings" pitchFamily="2" charset="2"/>
              <a:buChar char="ü"/>
            </a:pPr>
            <a:r>
              <a:rPr lang="fr-FR" sz="3000" b="1" dirty="0">
                <a:solidFill>
                  <a:srgbClr val="C00000"/>
                </a:solidFill>
              </a:rPr>
              <a:t>Action sur les mécanismes du contrôle de la douleur, </a:t>
            </a:r>
            <a:r>
              <a:rPr lang="fr-FR" sz="3000" b="1" dirty="0" smtClean="0">
                <a:solidFill>
                  <a:srgbClr val="C00000"/>
                </a:solidFill>
              </a:rPr>
              <a:t>en particulier </a:t>
            </a:r>
            <a:r>
              <a:rPr lang="fr-FR" sz="3000" b="1" dirty="0">
                <a:solidFill>
                  <a:srgbClr val="C00000"/>
                </a:solidFill>
              </a:rPr>
              <a:t>sur le </a:t>
            </a:r>
            <a:r>
              <a:rPr lang="fr-FR" sz="3000" b="1" dirty="0" err="1" smtClean="0">
                <a:solidFill>
                  <a:srgbClr val="C00000"/>
                </a:solidFill>
              </a:rPr>
              <a:t>gate</a:t>
            </a:r>
            <a:r>
              <a:rPr lang="fr-FR" sz="3000" b="1" dirty="0" smtClean="0">
                <a:solidFill>
                  <a:srgbClr val="C00000"/>
                </a:solidFill>
              </a:rPr>
              <a:t>-control</a:t>
            </a:r>
            <a:endParaRPr lang="fr-FR" sz="3000" b="1" dirty="0">
              <a:solidFill>
                <a:srgbClr val="C00000"/>
              </a:solidFill>
            </a:endParaRPr>
          </a:p>
          <a:p>
            <a:pPr>
              <a:buFont typeface="Wingdings" pitchFamily="2" charset="2"/>
              <a:buChar char="ü"/>
            </a:pPr>
            <a:r>
              <a:rPr lang="fr-FR" sz="3000" b="1" dirty="0" smtClean="0">
                <a:solidFill>
                  <a:srgbClr val="C00000"/>
                </a:solidFill>
              </a:rPr>
              <a:t>Efficacité </a:t>
            </a:r>
            <a:r>
              <a:rPr lang="fr-FR" sz="3000" b="1" dirty="0">
                <a:solidFill>
                  <a:srgbClr val="C00000"/>
                </a:solidFill>
              </a:rPr>
              <a:t>démontrée</a:t>
            </a:r>
          </a:p>
          <a:p>
            <a:pPr>
              <a:buFont typeface="Wingdings" pitchFamily="2" charset="2"/>
              <a:buChar char="ü"/>
            </a:pPr>
            <a:r>
              <a:rPr lang="fr-FR" sz="3000" b="1" dirty="0">
                <a:solidFill>
                  <a:srgbClr val="C00000"/>
                </a:solidFill>
              </a:rPr>
              <a:t>Très intéressant dans douleurs type </a:t>
            </a:r>
            <a:r>
              <a:rPr lang="fr-FR" sz="3000" b="1" dirty="0" err="1">
                <a:solidFill>
                  <a:srgbClr val="C00000"/>
                </a:solidFill>
              </a:rPr>
              <a:t>neurogène</a:t>
            </a:r>
            <a:endParaRPr lang="fr-FR" sz="3000" dirty="0">
              <a:solidFill>
                <a:srgbClr val="C00000"/>
              </a:solidFill>
            </a:endParaRPr>
          </a:p>
        </p:txBody>
      </p:sp>
      <p:pic>
        <p:nvPicPr>
          <p:cNvPr id="4" name="Image 3" descr="C:\Users\compaq\Pictures\reeduc FRD\20141222_133505.jpg"/>
          <p:cNvPicPr/>
          <p:nvPr/>
        </p:nvPicPr>
        <p:blipFill>
          <a:blip r:embed="rId2" cstate="print"/>
          <a:srcRect/>
          <a:stretch>
            <a:fillRect/>
          </a:stretch>
        </p:blipFill>
        <p:spPr bwMode="auto">
          <a:xfrm>
            <a:off x="5355267" y="1428736"/>
            <a:ext cx="3582384" cy="1996844"/>
          </a:xfrm>
          <a:prstGeom prst="rect">
            <a:avLst/>
          </a:prstGeom>
          <a:noFill/>
          <a:ln w="9525">
            <a:noFill/>
            <a:miter lim="800000"/>
            <a:headEnd/>
            <a:tailEnd/>
          </a:ln>
        </p:spPr>
      </p:pic>
      <p:pic>
        <p:nvPicPr>
          <p:cNvPr id="7170" name="Picture 2" descr="C:\Users\compaq\Pictures\electro-3-500x270.png"/>
          <p:cNvPicPr>
            <a:picLocks noChangeAspect="1" noChangeArrowheads="1"/>
          </p:cNvPicPr>
          <p:nvPr/>
        </p:nvPicPr>
        <p:blipFill>
          <a:blip r:embed="rId3"/>
          <a:srcRect/>
          <a:stretch>
            <a:fillRect/>
          </a:stretch>
        </p:blipFill>
        <p:spPr bwMode="auto">
          <a:xfrm>
            <a:off x="5379088" y="3687208"/>
            <a:ext cx="3534742" cy="2447132"/>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a:t>Physiothérapie (5)</a:t>
            </a:r>
            <a:endParaRPr lang="fr-FR" dirty="0"/>
          </a:p>
        </p:txBody>
      </p:sp>
      <p:sp>
        <p:nvSpPr>
          <p:cNvPr id="3" name="Espace réservé du contenu 2"/>
          <p:cNvSpPr>
            <a:spLocks noGrp="1"/>
          </p:cNvSpPr>
          <p:nvPr>
            <p:ph idx="4294967295"/>
          </p:nvPr>
        </p:nvSpPr>
        <p:spPr>
          <a:xfrm>
            <a:off x="457200" y="1214422"/>
            <a:ext cx="4618856" cy="5143536"/>
          </a:xfrm>
          <a:blipFill>
            <a:blip r:embed="rId2"/>
            <a:tile tx="0" ty="0" sx="100000" sy="100000" flip="none" algn="tl"/>
          </a:blipFill>
        </p:spPr>
        <p:txBody>
          <a:bodyPr>
            <a:normAutofit fontScale="92500" lnSpcReduction="10000"/>
          </a:bodyPr>
          <a:lstStyle/>
          <a:p>
            <a:pPr>
              <a:buNone/>
            </a:pPr>
            <a:r>
              <a:rPr lang="fr-FR" sz="3400" b="1" i="1" u="sng" dirty="0">
                <a:solidFill>
                  <a:srgbClr val="C00000"/>
                </a:solidFill>
              </a:rPr>
              <a:t>5. Balnéothérapie</a:t>
            </a:r>
          </a:p>
          <a:p>
            <a:pPr>
              <a:buFont typeface="Wingdings" pitchFamily="2" charset="2"/>
              <a:buChar char="Ø"/>
            </a:pPr>
            <a:r>
              <a:rPr lang="fr-FR" b="1" dirty="0" smtClean="0"/>
              <a:t>Effet </a:t>
            </a:r>
            <a:r>
              <a:rPr lang="fr-FR" b="1" dirty="0"/>
              <a:t>antalgique, décontracturant</a:t>
            </a:r>
          </a:p>
          <a:p>
            <a:pPr>
              <a:buFont typeface="Wingdings" pitchFamily="2" charset="2"/>
              <a:buChar char="Ø"/>
            </a:pPr>
            <a:r>
              <a:rPr lang="fr-FR" dirty="0" smtClean="0"/>
              <a:t> </a:t>
            </a:r>
            <a:r>
              <a:rPr lang="fr-FR" b="1" dirty="0"/>
              <a:t>Effet d’allègement </a:t>
            </a:r>
            <a:r>
              <a:rPr lang="fr-FR" b="1" dirty="0" smtClean="0"/>
              <a:t>corporel (pression </a:t>
            </a:r>
            <a:r>
              <a:rPr lang="fr-FR" b="1" dirty="0"/>
              <a:t>hydrostatique)</a:t>
            </a:r>
          </a:p>
          <a:p>
            <a:pPr>
              <a:buFont typeface="Wingdings" pitchFamily="2" charset="2"/>
              <a:buChar char="Ø"/>
            </a:pPr>
            <a:r>
              <a:rPr lang="fr-FR" dirty="0" smtClean="0"/>
              <a:t> </a:t>
            </a:r>
            <a:r>
              <a:rPr lang="fr-FR" b="1" dirty="0"/>
              <a:t>Effet stimulant sensoriel</a:t>
            </a:r>
          </a:p>
          <a:p>
            <a:pPr>
              <a:buFont typeface="Wingdings" pitchFamily="2" charset="2"/>
              <a:buChar char="Ø"/>
            </a:pPr>
            <a:r>
              <a:rPr lang="fr-FR" dirty="0" smtClean="0"/>
              <a:t> </a:t>
            </a:r>
            <a:r>
              <a:rPr lang="fr-FR" b="1" dirty="0"/>
              <a:t>Effet résistant permettant </a:t>
            </a:r>
            <a:r>
              <a:rPr lang="fr-FR" b="1" dirty="0" smtClean="0"/>
              <a:t>un travail </a:t>
            </a:r>
            <a:r>
              <a:rPr lang="fr-FR" b="1" dirty="0"/>
              <a:t>contre résistance</a:t>
            </a:r>
          </a:p>
          <a:p>
            <a:pPr>
              <a:buFont typeface="Wingdings" pitchFamily="2" charset="2"/>
              <a:buChar char="Ø"/>
            </a:pPr>
            <a:r>
              <a:rPr lang="fr-FR" dirty="0" smtClean="0"/>
              <a:t> </a:t>
            </a:r>
            <a:r>
              <a:rPr lang="fr-FR" b="1" dirty="0"/>
              <a:t>Effet psychologique</a:t>
            </a:r>
          </a:p>
          <a:p>
            <a:pPr>
              <a:buNone/>
            </a:pPr>
            <a:endParaRPr lang="fr-FR" b="1" dirty="0" smtClean="0"/>
          </a:p>
        </p:txBody>
      </p:sp>
      <p:pic>
        <p:nvPicPr>
          <p:cNvPr id="4" name="Picture 2" descr="C:\Users\compaq\Desktop\OI\IMAGES\aquatic-therapy-banner.jpg"/>
          <p:cNvPicPr>
            <a:picLocks noChangeAspect="1" noChangeArrowheads="1"/>
          </p:cNvPicPr>
          <p:nvPr/>
        </p:nvPicPr>
        <p:blipFill>
          <a:blip r:embed="rId3" cstate="print"/>
          <a:srcRect l="8897" r="13998"/>
          <a:stretch>
            <a:fillRect/>
          </a:stretch>
        </p:blipFill>
        <p:spPr bwMode="auto">
          <a:xfrm>
            <a:off x="5292080" y="1000109"/>
            <a:ext cx="3584060" cy="2419888"/>
          </a:xfrm>
          <a:prstGeom prst="rect">
            <a:avLst/>
          </a:prstGeom>
          <a:noFill/>
        </p:spPr>
      </p:pic>
      <p:pic>
        <p:nvPicPr>
          <p:cNvPr id="8194" name="Picture 2" descr="C:\Users\compaq\Pictures\D4-288-BALNEO.jpg"/>
          <p:cNvPicPr>
            <a:picLocks noChangeAspect="1" noChangeArrowheads="1"/>
          </p:cNvPicPr>
          <p:nvPr/>
        </p:nvPicPr>
        <p:blipFill>
          <a:blip r:embed="rId4"/>
          <a:srcRect/>
          <a:stretch>
            <a:fillRect/>
          </a:stretch>
        </p:blipFill>
        <p:spPr bwMode="auto">
          <a:xfrm>
            <a:off x="5249394" y="3643314"/>
            <a:ext cx="3632706" cy="2714644"/>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3106688" cy="1011222"/>
          </a:xfrm>
        </p:spPr>
        <p:txBody>
          <a:bodyPr>
            <a:normAutofit/>
          </a:bodyPr>
          <a:lstStyle/>
          <a:p>
            <a:r>
              <a:rPr lang="fr-FR" b="1" dirty="0"/>
              <a:t>Massages</a:t>
            </a:r>
            <a:endParaRPr lang="fr-FR" dirty="0"/>
          </a:p>
        </p:txBody>
      </p:sp>
      <p:sp>
        <p:nvSpPr>
          <p:cNvPr id="3" name="Espace réservé du contenu 2"/>
          <p:cNvSpPr>
            <a:spLocks noGrp="1"/>
          </p:cNvSpPr>
          <p:nvPr>
            <p:ph idx="1"/>
          </p:nvPr>
        </p:nvSpPr>
        <p:spPr>
          <a:xfrm>
            <a:off x="107504" y="1628800"/>
            <a:ext cx="4176464" cy="4608512"/>
          </a:xfrm>
        </p:spPr>
        <p:txBody>
          <a:bodyPr>
            <a:normAutofit fontScale="62500" lnSpcReduction="20000"/>
          </a:bodyPr>
          <a:lstStyle/>
          <a:p>
            <a:pPr>
              <a:buFont typeface="Wingdings" pitchFamily="2" charset="2"/>
              <a:buChar char="Ø"/>
            </a:pPr>
            <a:r>
              <a:rPr lang="fr-FR" dirty="0" smtClean="0"/>
              <a:t> </a:t>
            </a:r>
            <a:r>
              <a:rPr lang="fr-FR" b="1" dirty="0"/>
              <a:t>Effets physiologiques</a:t>
            </a:r>
          </a:p>
          <a:p>
            <a:pPr>
              <a:buNone/>
            </a:pPr>
            <a:r>
              <a:rPr lang="fr-FR" dirty="0"/>
              <a:t>– </a:t>
            </a:r>
            <a:r>
              <a:rPr lang="fr-FR" dirty="0" smtClean="0"/>
              <a:t>Neurologique : bombarde d’influx les centre nerveux</a:t>
            </a:r>
          </a:p>
          <a:p>
            <a:pPr>
              <a:buNone/>
            </a:pPr>
            <a:r>
              <a:rPr lang="fr-FR" dirty="0" smtClean="0"/>
              <a:t>– Vasculaire : stimulation circulation veineuse et lymphatique</a:t>
            </a:r>
          </a:p>
          <a:p>
            <a:pPr>
              <a:buNone/>
            </a:pPr>
            <a:r>
              <a:rPr lang="fr-FR" dirty="0" smtClean="0"/>
              <a:t>– </a:t>
            </a:r>
            <a:r>
              <a:rPr lang="fr-FR" dirty="0"/>
              <a:t>Antalgique : action décontracturante</a:t>
            </a:r>
            <a:r>
              <a:rPr lang="fr-FR" dirty="0" smtClean="0"/>
              <a:t>,</a:t>
            </a:r>
          </a:p>
          <a:p>
            <a:pPr>
              <a:buNone/>
            </a:pPr>
            <a:r>
              <a:rPr lang="fr-FR" dirty="0" smtClean="0"/>
              <a:t>– </a:t>
            </a:r>
            <a:r>
              <a:rPr lang="fr-FR" dirty="0"/>
              <a:t>Psychique : relation soignant /soigné, </a:t>
            </a:r>
            <a:r>
              <a:rPr lang="fr-FR" dirty="0" smtClean="0"/>
              <a:t>intégration sensorielle </a:t>
            </a:r>
            <a:r>
              <a:rPr lang="fr-FR" dirty="0"/>
              <a:t>de la zone massée</a:t>
            </a:r>
          </a:p>
          <a:p>
            <a:pPr>
              <a:buFont typeface="Wingdings" pitchFamily="2" charset="2"/>
              <a:buChar char="Ø"/>
            </a:pPr>
            <a:r>
              <a:rPr lang="fr-FR" b="1" dirty="0" smtClean="0"/>
              <a:t>Différents </a:t>
            </a:r>
            <a:r>
              <a:rPr lang="fr-FR" b="1" dirty="0"/>
              <a:t>types</a:t>
            </a:r>
          </a:p>
          <a:p>
            <a:pPr>
              <a:buNone/>
            </a:pPr>
            <a:r>
              <a:rPr lang="fr-FR" dirty="0"/>
              <a:t>– Effleurage ou pression glissées superficielles</a:t>
            </a:r>
          </a:p>
          <a:p>
            <a:pPr>
              <a:buNone/>
            </a:pPr>
            <a:r>
              <a:rPr lang="fr-FR" dirty="0"/>
              <a:t>– Pression glissées profondes</a:t>
            </a:r>
          </a:p>
          <a:p>
            <a:pPr>
              <a:buNone/>
            </a:pPr>
            <a:r>
              <a:rPr lang="fr-FR" dirty="0" smtClean="0"/>
              <a:t>– Palper-rouler….</a:t>
            </a:r>
            <a:endParaRPr lang="fr-FR" dirty="0"/>
          </a:p>
        </p:txBody>
      </p:sp>
      <p:pic>
        <p:nvPicPr>
          <p:cNvPr id="4" name="Image 3" descr="Effleurage_Techniques.jpg"/>
          <p:cNvPicPr>
            <a:picLocks noChangeAspect="1"/>
          </p:cNvPicPr>
          <p:nvPr/>
        </p:nvPicPr>
        <p:blipFill>
          <a:blip r:embed="rId2"/>
          <a:stretch>
            <a:fillRect/>
          </a:stretch>
        </p:blipFill>
        <p:spPr>
          <a:xfrm>
            <a:off x="4550619" y="908720"/>
            <a:ext cx="4593381" cy="405199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5038"/>
          </a:xfrm>
        </p:spPr>
        <p:txBody>
          <a:bodyPr/>
          <a:lstStyle/>
          <a:p>
            <a:r>
              <a:rPr lang="fr-FR" b="1" dirty="0"/>
              <a:t>Mobilisation articulaire passive </a:t>
            </a:r>
            <a:endParaRPr lang="fr-FR" dirty="0"/>
          </a:p>
        </p:txBody>
      </p:sp>
      <p:sp>
        <p:nvSpPr>
          <p:cNvPr id="3" name="Espace réservé du contenu 2"/>
          <p:cNvSpPr>
            <a:spLocks noGrp="1"/>
          </p:cNvSpPr>
          <p:nvPr>
            <p:ph idx="4294967295"/>
          </p:nvPr>
        </p:nvSpPr>
        <p:spPr>
          <a:xfrm>
            <a:off x="179512" y="1357298"/>
            <a:ext cx="3816423" cy="5312062"/>
          </a:xfrm>
        </p:spPr>
        <p:txBody>
          <a:bodyPr>
            <a:normAutofit fontScale="70000" lnSpcReduction="20000"/>
          </a:bodyPr>
          <a:lstStyle/>
          <a:p>
            <a:r>
              <a:rPr lang="fr-FR" b="1" dirty="0"/>
              <a:t>Principe</a:t>
            </a:r>
          </a:p>
          <a:p>
            <a:pPr>
              <a:buNone/>
            </a:pPr>
            <a:r>
              <a:rPr lang="fr-FR" dirty="0"/>
              <a:t>Induire un déplacement d’un </a:t>
            </a:r>
            <a:r>
              <a:rPr lang="fr-FR" dirty="0" smtClean="0"/>
              <a:t>segment articulaire </a:t>
            </a:r>
            <a:r>
              <a:rPr lang="fr-FR" dirty="0"/>
              <a:t>par une force extérieure ; </a:t>
            </a:r>
            <a:r>
              <a:rPr lang="fr-FR" dirty="0" smtClean="0"/>
              <a:t>pas de </a:t>
            </a:r>
            <a:r>
              <a:rPr lang="fr-FR" dirty="0"/>
              <a:t>contraction musculaire volontaire</a:t>
            </a:r>
          </a:p>
          <a:p>
            <a:pPr>
              <a:buNone/>
            </a:pPr>
            <a:r>
              <a:rPr lang="fr-FR" dirty="0" smtClean="0"/>
              <a:t>•   </a:t>
            </a:r>
            <a:r>
              <a:rPr lang="fr-FR" b="1" dirty="0" smtClean="0"/>
              <a:t>Force</a:t>
            </a:r>
            <a:endParaRPr lang="fr-FR" b="1" dirty="0"/>
          </a:p>
          <a:p>
            <a:pPr>
              <a:buNone/>
            </a:pPr>
            <a:r>
              <a:rPr lang="fr-FR" dirty="0"/>
              <a:t>-Kiné</a:t>
            </a:r>
          </a:p>
          <a:p>
            <a:pPr>
              <a:buNone/>
            </a:pPr>
            <a:r>
              <a:rPr lang="fr-FR" dirty="0"/>
              <a:t>-Appareil mécanique : </a:t>
            </a:r>
            <a:r>
              <a:rPr lang="fr-FR" dirty="0" err="1"/>
              <a:t>arthromoteur</a:t>
            </a:r>
            <a:endParaRPr lang="fr-FR" dirty="0"/>
          </a:p>
          <a:p>
            <a:pPr>
              <a:buNone/>
            </a:pPr>
            <a:r>
              <a:rPr lang="fr-FR" dirty="0"/>
              <a:t>-Patient lui-même : auto-mobilisation</a:t>
            </a:r>
          </a:p>
          <a:p>
            <a:pPr>
              <a:buNone/>
            </a:pPr>
            <a:r>
              <a:rPr lang="fr-FR" dirty="0" smtClean="0"/>
              <a:t>•  </a:t>
            </a:r>
            <a:r>
              <a:rPr lang="fr-FR" b="1" dirty="0" smtClean="0"/>
              <a:t>Objectifs</a:t>
            </a:r>
            <a:endParaRPr lang="fr-FR" b="1" dirty="0"/>
          </a:p>
          <a:p>
            <a:pPr>
              <a:buNone/>
            </a:pPr>
            <a:r>
              <a:rPr lang="fr-FR" dirty="0"/>
              <a:t>-Mobilisation d’entretien</a:t>
            </a:r>
          </a:p>
          <a:p>
            <a:pPr>
              <a:buNone/>
            </a:pPr>
            <a:r>
              <a:rPr lang="fr-FR" dirty="0"/>
              <a:t>-Mobilisation de </a:t>
            </a:r>
            <a:r>
              <a:rPr lang="fr-FR" dirty="0" smtClean="0"/>
              <a:t>récupération d’amplitude</a:t>
            </a:r>
            <a:endParaRPr lang="fr-FR" dirty="0"/>
          </a:p>
        </p:txBody>
      </p:sp>
      <p:pic>
        <p:nvPicPr>
          <p:cNvPr id="10242" name="Picture 2" descr="C:\Users\compaq\Pictures\mob passiv1.jpg"/>
          <p:cNvPicPr>
            <a:picLocks noChangeAspect="1" noChangeArrowheads="1"/>
          </p:cNvPicPr>
          <p:nvPr/>
        </p:nvPicPr>
        <p:blipFill>
          <a:blip r:embed="rId2"/>
          <a:srcRect l="3125" t="7111" r="17773"/>
          <a:stretch>
            <a:fillRect/>
          </a:stretch>
        </p:blipFill>
        <p:spPr bwMode="auto">
          <a:xfrm>
            <a:off x="4139952" y="3844055"/>
            <a:ext cx="3853662" cy="3013945"/>
          </a:xfrm>
          <a:prstGeom prst="rect">
            <a:avLst/>
          </a:prstGeom>
          <a:noFill/>
        </p:spPr>
      </p:pic>
      <p:pic>
        <p:nvPicPr>
          <p:cNvPr id="5" name="Picture 15" descr="S5000221"/>
          <p:cNvPicPr>
            <a:picLocks noChangeAspect="1" noChangeArrowheads="1"/>
          </p:cNvPicPr>
          <p:nvPr/>
        </p:nvPicPr>
        <p:blipFill>
          <a:blip r:embed="rId3" cstate="print"/>
          <a:srcRect/>
          <a:stretch>
            <a:fillRect/>
          </a:stretch>
        </p:blipFill>
        <p:spPr>
          <a:xfrm>
            <a:off x="5186701" y="980728"/>
            <a:ext cx="3500099" cy="2711469"/>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a:t>Mobilisation articulaire active</a:t>
            </a:r>
            <a:endParaRPr lang="fr-FR" dirty="0"/>
          </a:p>
        </p:txBody>
      </p:sp>
      <p:sp>
        <p:nvSpPr>
          <p:cNvPr id="3" name="Espace réservé du contenu 2"/>
          <p:cNvSpPr>
            <a:spLocks noGrp="1"/>
          </p:cNvSpPr>
          <p:nvPr>
            <p:ph idx="1"/>
          </p:nvPr>
        </p:nvSpPr>
        <p:spPr/>
        <p:txBody>
          <a:bodyPr>
            <a:normAutofit/>
          </a:bodyPr>
          <a:lstStyle/>
          <a:p>
            <a:r>
              <a:rPr lang="fr-FR" b="1" dirty="0"/>
              <a:t>Principe</a:t>
            </a:r>
          </a:p>
          <a:p>
            <a:pPr>
              <a:buNone/>
            </a:pPr>
            <a:r>
              <a:rPr lang="fr-FR" b="1" dirty="0"/>
              <a:t>-Participation du patient par stimulation musculaire </a:t>
            </a:r>
            <a:r>
              <a:rPr lang="fr-FR" b="1" dirty="0" smtClean="0"/>
              <a:t>au mouvement </a:t>
            </a:r>
            <a:r>
              <a:rPr lang="fr-FR" b="1" dirty="0"/>
              <a:t>articulaire</a:t>
            </a:r>
          </a:p>
          <a:p>
            <a:pPr>
              <a:buNone/>
            </a:pPr>
            <a:r>
              <a:rPr lang="fr-FR" dirty="0" smtClean="0"/>
              <a:t>• </a:t>
            </a:r>
            <a:r>
              <a:rPr lang="fr-FR" b="1" dirty="0"/>
              <a:t>Objectifs</a:t>
            </a:r>
          </a:p>
          <a:p>
            <a:pPr>
              <a:buNone/>
            </a:pPr>
            <a:r>
              <a:rPr lang="fr-FR" b="1" dirty="0"/>
              <a:t>Entretien articulaire</a:t>
            </a:r>
          </a:p>
          <a:p>
            <a:pPr>
              <a:buNone/>
            </a:pPr>
            <a:r>
              <a:rPr lang="fr-FR" b="1" dirty="0"/>
              <a:t>Récupération articulaire</a:t>
            </a:r>
            <a:endParaRPr lang="fr-FR" dirty="0"/>
          </a:p>
        </p:txBody>
      </p:sp>
      <p:sp>
        <p:nvSpPr>
          <p:cNvPr id="4" name="Rectangle 3"/>
          <p:cNvSpPr/>
          <p:nvPr/>
        </p:nvSpPr>
        <p:spPr>
          <a:xfrm>
            <a:off x="5076056" y="4005064"/>
            <a:ext cx="3610744" cy="1569660"/>
          </a:xfrm>
          <a:prstGeom prst="rect">
            <a:avLst/>
          </a:prstGeom>
          <a:solidFill>
            <a:schemeClr val="accent6">
              <a:lumMod val="60000"/>
              <a:lumOff val="40000"/>
            </a:schemeClr>
          </a:solidFill>
        </p:spPr>
        <p:txBody>
          <a:bodyPr wrap="square">
            <a:spAutoFit/>
          </a:bodyPr>
          <a:lstStyle/>
          <a:p>
            <a:r>
              <a:rPr lang="fr-FR" sz="2400" b="1" i="1" dirty="0"/>
              <a:t>Toujours préférable</a:t>
            </a:r>
          </a:p>
          <a:p>
            <a:r>
              <a:rPr lang="fr-FR" sz="2400" b="1" i="1" dirty="0"/>
              <a:t>quand elle est possible, en</a:t>
            </a:r>
          </a:p>
          <a:p>
            <a:r>
              <a:rPr lang="fr-FR" sz="2400" b="1" i="1" dirty="0"/>
              <a:t>particulier pour respecter</a:t>
            </a:r>
          </a:p>
          <a:p>
            <a:r>
              <a:rPr lang="fr-FR" sz="2400" b="1" i="1" dirty="0"/>
              <a:t>le principe de non douleur</a:t>
            </a:r>
            <a:endParaRPr lang="fr-FR"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a:t>Postures</a:t>
            </a:r>
            <a:endParaRPr lang="fr-FR" dirty="0"/>
          </a:p>
        </p:txBody>
      </p:sp>
      <p:sp>
        <p:nvSpPr>
          <p:cNvPr id="3" name="Espace réservé du contenu 2"/>
          <p:cNvSpPr>
            <a:spLocks noGrp="1"/>
          </p:cNvSpPr>
          <p:nvPr>
            <p:ph idx="1"/>
          </p:nvPr>
        </p:nvSpPr>
        <p:spPr>
          <a:xfrm>
            <a:off x="214282" y="1142984"/>
            <a:ext cx="4573742" cy="5429288"/>
          </a:xfrm>
        </p:spPr>
        <p:txBody>
          <a:bodyPr>
            <a:normAutofit fontScale="70000" lnSpcReduction="20000"/>
          </a:bodyPr>
          <a:lstStyle/>
          <a:p>
            <a:pPr>
              <a:buNone/>
            </a:pPr>
            <a:r>
              <a:rPr lang="fr-FR" dirty="0"/>
              <a:t>• </a:t>
            </a:r>
            <a:r>
              <a:rPr lang="fr-FR" b="1" dirty="0"/>
              <a:t>Principe</a:t>
            </a:r>
          </a:p>
          <a:p>
            <a:pPr>
              <a:buNone/>
            </a:pPr>
            <a:r>
              <a:rPr lang="fr-FR" dirty="0"/>
              <a:t>Maintien d’une ou plusieurs articulations dans une </a:t>
            </a:r>
            <a:r>
              <a:rPr lang="fr-FR" dirty="0" smtClean="0"/>
              <a:t>position imposée</a:t>
            </a:r>
            <a:endParaRPr lang="fr-FR" dirty="0"/>
          </a:p>
          <a:p>
            <a:pPr>
              <a:buNone/>
            </a:pPr>
            <a:r>
              <a:rPr lang="fr-FR" dirty="0"/>
              <a:t>• </a:t>
            </a:r>
            <a:r>
              <a:rPr lang="fr-FR" b="1" dirty="0"/>
              <a:t>Objectifs</a:t>
            </a:r>
          </a:p>
          <a:p>
            <a:pPr>
              <a:buNone/>
            </a:pPr>
            <a:r>
              <a:rPr lang="fr-FR" i="1" dirty="0"/>
              <a:t>préventif : maintenir la position de fonction d’une articulation</a:t>
            </a:r>
          </a:p>
          <a:p>
            <a:pPr>
              <a:buNone/>
            </a:pPr>
            <a:r>
              <a:rPr lang="fr-FR" i="1" dirty="0" smtClean="0"/>
              <a:t>correctif </a:t>
            </a:r>
            <a:r>
              <a:rPr lang="fr-FR" i="1" dirty="0"/>
              <a:t>: obtenir un gain en amplitude articulaire</a:t>
            </a:r>
          </a:p>
          <a:p>
            <a:pPr>
              <a:buNone/>
            </a:pPr>
            <a:r>
              <a:rPr lang="fr-FR" dirty="0"/>
              <a:t>• </a:t>
            </a:r>
            <a:r>
              <a:rPr lang="fr-FR" b="1" dirty="0"/>
              <a:t>Méthodes</a:t>
            </a:r>
          </a:p>
          <a:p>
            <a:pPr>
              <a:buNone/>
            </a:pPr>
            <a:r>
              <a:rPr lang="fr-FR" dirty="0"/>
              <a:t>-Postures de positionnement : utilisation de la pesanteur</a:t>
            </a:r>
          </a:p>
          <a:p>
            <a:pPr>
              <a:buNone/>
            </a:pPr>
            <a:r>
              <a:rPr lang="fr-FR" dirty="0"/>
              <a:t>-Postures manuelles : kiné, auto-posture</a:t>
            </a:r>
          </a:p>
          <a:p>
            <a:pPr>
              <a:buNone/>
            </a:pPr>
            <a:r>
              <a:rPr lang="fr-FR" dirty="0"/>
              <a:t>-Postures instrumentales : plâtre, petit appareillage </a:t>
            </a:r>
            <a:r>
              <a:rPr lang="fr-FR" dirty="0" smtClean="0"/>
              <a:t>amovible</a:t>
            </a:r>
            <a:endParaRPr lang="fr-FR" dirty="0"/>
          </a:p>
        </p:txBody>
      </p:sp>
      <p:pic>
        <p:nvPicPr>
          <p:cNvPr id="11266" name="Picture 2" descr="C:\Users\compaq\Pictures\postur1.jpg"/>
          <p:cNvPicPr>
            <a:picLocks noChangeAspect="1" noChangeArrowheads="1"/>
          </p:cNvPicPr>
          <p:nvPr/>
        </p:nvPicPr>
        <p:blipFill>
          <a:blip r:embed="rId2"/>
          <a:srcRect/>
          <a:stretch>
            <a:fillRect/>
          </a:stretch>
        </p:blipFill>
        <p:spPr bwMode="auto">
          <a:xfrm>
            <a:off x="6012160" y="214290"/>
            <a:ext cx="2950878" cy="2096676"/>
          </a:xfrm>
          <a:prstGeom prst="rect">
            <a:avLst/>
          </a:prstGeom>
          <a:noFill/>
        </p:spPr>
      </p:pic>
      <p:pic>
        <p:nvPicPr>
          <p:cNvPr id="5" name="Picture 2" descr="C:\Users\compaq\Pictures\positionnement-1.jpg"/>
          <p:cNvPicPr>
            <a:picLocks noChangeAspect="1" noChangeArrowheads="1"/>
          </p:cNvPicPr>
          <p:nvPr/>
        </p:nvPicPr>
        <p:blipFill>
          <a:blip r:embed="rId3"/>
          <a:srcRect/>
          <a:stretch>
            <a:fillRect/>
          </a:stretch>
        </p:blipFill>
        <p:spPr bwMode="auto">
          <a:xfrm>
            <a:off x="6300192" y="2285992"/>
            <a:ext cx="2486650" cy="2428868"/>
          </a:xfrm>
          <a:prstGeom prst="rect">
            <a:avLst/>
          </a:prstGeom>
          <a:noFill/>
        </p:spPr>
      </p:pic>
      <p:pic>
        <p:nvPicPr>
          <p:cNvPr id="11267" name="Picture 3" descr="C:\Users\compaq\Pictures\post attel.jpg"/>
          <p:cNvPicPr>
            <a:picLocks noChangeAspect="1" noChangeArrowheads="1"/>
          </p:cNvPicPr>
          <p:nvPr/>
        </p:nvPicPr>
        <p:blipFill>
          <a:blip r:embed="rId4"/>
          <a:srcRect b="11110"/>
          <a:stretch>
            <a:fillRect/>
          </a:stretch>
        </p:blipFill>
        <p:spPr bwMode="auto">
          <a:xfrm>
            <a:off x="5554960" y="4485471"/>
            <a:ext cx="3131840" cy="2095536"/>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1"/>
          </a:xfrm>
        </p:spPr>
        <p:txBody>
          <a:bodyPr>
            <a:normAutofit fontScale="90000"/>
          </a:bodyPr>
          <a:lstStyle/>
          <a:p>
            <a:r>
              <a:rPr lang="fr-FR" b="1" dirty="0" smtClean="0"/>
              <a:t/>
            </a:r>
            <a:br>
              <a:rPr lang="fr-FR" b="1" dirty="0" smtClean="0"/>
            </a:br>
            <a:r>
              <a:rPr lang="fr-FR" b="1" dirty="0" smtClean="0"/>
              <a:t>Renforcement musculaire </a:t>
            </a:r>
            <a:br>
              <a:rPr lang="fr-FR" b="1" dirty="0" smtClean="0"/>
            </a:br>
            <a:endParaRPr lang="fr-FR" dirty="0"/>
          </a:p>
        </p:txBody>
      </p:sp>
      <p:sp>
        <p:nvSpPr>
          <p:cNvPr id="3" name="Espace réservé du contenu 2"/>
          <p:cNvSpPr>
            <a:spLocks noGrp="1"/>
          </p:cNvSpPr>
          <p:nvPr>
            <p:ph idx="1"/>
          </p:nvPr>
        </p:nvSpPr>
        <p:spPr>
          <a:xfrm>
            <a:off x="454611" y="1268760"/>
            <a:ext cx="3784536" cy="5094328"/>
          </a:xfrm>
        </p:spPr>
        <p:txBody>
          <a:bodyPr>
            <a:normAutofit fontScale="85000" lnSpcReduction="10000"/>
          </a:bodyPr>
          <a:lstStyle/>
          <a:p>
            <a:pPr>
              <a:buFont typeface="Wingdings" pitchFamily="2" charset="2"/>
              <a:buChar char="Ø"/>
            </a:pPr>
            <a:r>
              <a:rPr lang="fr-FR" b="1" u="sng" dirty="0" smtClean="0"/>
              <a:t> </a:t>
            </a:r>
            <a:r>
              <a:rPr lang="fr-FR" b="1" u="sng" dirty="0"/>
              <a:t>Objectifs</a:t>
            </a:r>
          </a:p>
          <a:p>
            <a:pPr>
              <a:buNone/>
            </a:pPr>
            <a:r>
              <a:rPr lang="fr-FR" dirty="0"/>
              <a:t>-</a:t>
            </a:r>
            <a:r>
              <a:rPr lang="fr-FR" b="1" dirty="0">
                <a:solidFill>
                  <a:srgbClr val="00B050"/>
                </a:solidFill>
              </a:rPr>
              <a:t>entretenir la force et la trophicité musculaire</a:t>
            </a:r>
          </a:p>
          <a:p>
            <a:pPr>
              <a:buNone/>
            </a:pPr>
            <a:r>
              <a:rPr lang="fr-FR" b="1" dirty="0">
                <a:solidFill>
                  <a:srgbClr val="00B050"/>
                </a:solidFill>
              </a:rPr>
              <a:t>-récupération en force musculaire et en </a:t>
            </a:r>
            <a:r>
              <a:rPr lang="fr-FR" b="1" dirty="0" smtClean="0">
                <a:solidFill>
                  <a:srgbClr val="00B050"/>
                </a:solidFill>
              </a:rPr>
              <a:t>trophicité musculaire </a:t>
            </a:r>
            <a:r>
              <a:rPr lang="fr-FR" b="1" dirty="0">
                <a:solidFill>
                  <a:srgbClr val="00B050"/>
                </a:solidFill>
              </a:rPr>
              <a:t>maximale (</a:t>
            </a:r>
            <a:r>
              <a:rPr lang="fr-FR" b="1" dirty="0" smtClean="0">
                <a:solidFill>
                  <a:srgbClr val="00B050"/>
                </a:solidFill>
              </a:rPr>
              <a:t>sportif) </a:t>
            </a:r>
          </a:p>
          <a:p>
            <a:pPr>
              <a:buNone/>
            </a:pPr>
            <a:r>
              <a:rPr lang="fr-FR" b="1" dirty="0" smtClean="0">
                <a:solidFill>
                  <a:srgbClr val="00B050"/>
                </a:solidFill>
              </a:rPr>
              <a:t>-</a:t>
            </a:r>
            <a:r>
              <a:rPr lang="fr-FR" b="1" dirty="0">
                <a:solidFill>
                  <a:srgbClr val="00B050"/>
                </a:solidFill>
              </a:rPr>
              <a:t>choix des techniques variable en fonction de l’objectif </a:t>
            </a:r>
            <a:r>
              <a:rPr lang="fr-FR" b="1" dirty="0" smtClean="0">
                <a:solidFill>
                  <a:srgbClr val="00B050"/>
                </a:solidFill>
              </a:rPr>
              <a:t>initial fixé</a:t>
            </a:r>
            <a:endParaRPr lang="fr-FR" b="1" dirty="0">
              <a:solidFill>
                <a:srgbClr val="00B050"/>
              </a:solidFill>
            </a:endParaRPr>
          </a:p>
        </p:txBody>
      </p:sp>
      <p:pic>
        <p:nvPicPr>
          <p:cNvPr id="4" name="Picture 2" descr="C:\Users\compaq\Pictures\reeducation RM.jpg"/>
          <p:cNvPicPr>
            <a:picLocks noChangeAspect="1" noChangeArrowheads="1"/>
          </p:cNvPicPr>
          <p:nvPr/>
        </p:nvPicPr>
        <p:blipFill>
          <a:blip r:embed="rId2"/>
          <a:srcRect/>
          <a:stretch>
            <a:fillRect/>
          </a:stretch>
        </p:blipFill>
        <p:spPr bwMode="auto">
          <a:xfrm>
            <a:off x="6732240" y="980729"/>
            <a:ext cx="1954560" cy="2614074"/>
          </a:xfrm>
          <a:prstGeom prst="rect">
            <a:avLst/>
          </a:prstGeom>
          <a:noFill/>
        </p:spPr>
      </p:pic>
      <p:pic>
        <p:nvPicPr>
          <p:cNvPr id="5" name="Picture 3" descr="C:\Users\compaq\Pictures\genu-3_easytech.jpg"/>
          <p:cNvPicPr>
            <a:picLocks noChangeAspect="1" noChangeArrowheads="1"/>
          </p:cNvPicPr>
          <p:nvPr/>
        </p:nvPicPr>
        <p:blipFill>
          <a:blip r:embed="rId3"/>
          <a:srcRect/>
          <a:stretch>
            <a:fillRect/>
          </a:stretch>
        </p:blipFill>
        <p:spPr bwMode="auto">
          <a:xfrm>
            <a:off x="4572000" y="3211036"/>
            <a:ext cx="2093785" cy="31520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7772400" cy="914400"/>
          </a:xfrm>
        </p:spPr>
        <p:txBody>
          <a:bodyPr/>
          <a:lstStyle/>
          <a:p>
            <a:pPr eaLnBrk="1" hangingPunct="1"/>
            <a:r>
              <a:rPr lang="fr-FR" sz="3200" b="1" smtClean="0">
                <a:latin typeface="Didot" pitchFamily="28" charset="0"/>
              </a:rPr>
              <a:t>OS PLATS</a:t>
            </a:r>
            <a:endParaRPr lang="fr-FR" smtClean="0">
              <a:latin typeface="Didot" pitchFamily="28" charset="0"/>
            </a:endParaRPr>
          </a:p>
        </p:txBody>
      </p:sp>
      <p:sp>
        <p:nvSpPr>
          <p:cNvPr id="13315" name="Rectangle 3"/>
          <p:cNvSpPr>
            <a:spLocks noGrp="1" noChangeArrowheads="1"/>
          </p:cNvSpPr>
          <p:nvPr>
            <p:ph type="body" sz="half" idx="1"/>
          </p:nvPr>
        </p:nvSpPr>
        <p:spPr>
          <a:xfrm>
            <a:off x="304800" y="1219200"/>
            <a:ext cx="8458200" cy="1600200"/>
          </a:xfrm>
        </p:spPr>
        <p:txBody>
          <a:bodyPr/>
          <a:lstStyle/>
          <a:p>
            <a:pPr eaLnBrk="1" hangingPunct="1"/>
            <a:r>
              <a:rPr lang="fr-FR" sz="2800" smtClean="0">
                <a:latin typeface="Didot" pitchFamily="28" charset="0"/>
              </a:rPr>
              <a:t>Ne possèdent que très peu de médullaire</a:t>
            </a:r>
          </a:p>
          <a:p>
            <a:pPr eaLnBrk="1" hangingPunct="1"/>
            <a:r>
              <a:rPr lang="fr-FR" sz="2800" smtClean="0">
                <a:latin typeface="Didot" pitchFamily="28" charset="0"/>
              </a:rPr>
              <a:t>Type : scapula [omoplate], os coxal</a:t>
            </a:r>
          </a:p>
        </p:txBody>
      </p:sp>
      <p:pic>
        <p:nvPicPr>
          <p:cNvPr id="13316" name="Picture 6" descr="os cox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5800" y="2362200"/>
            <a:ext cx="2716213" cy="3997325"/>
          </a:xfrm>
        </p:spPr>
      </p:pic>
      <p:pic>
        <p:nvPicPr>
          <p:cNvPr id="13317" name="Picture 7" descr="scap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667000"/>
            <a:ext cx="357028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499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10146"/>
          </a:xfrm>
        </p:spPr>
        <p:txBody>
          <a:bodyPr>
            <a:normAutofit fontScale="90000"/>
          </a:bodyPr>
          <a:lstStyle/>
          <a:p>
            <a:r>
              <a:rPr lang="fr-FR" b="1" dirty="0" smtClean="0"/>
              <a:t>Travail de l’Extensibilité musculaire</a:t>
            </a:r>
            <a:br>
              <a:rPr lang="fr-FR" b="1" dirty="0" smtClean="0"/>
            </a:br>
            <a:r>
              <a:rPr lang="fr-FR" b="1" dirty="0" smtClean="0"/>
              <a:t>(étirement) </a:t>
            </a:r>
            <a:endParaRPr lang="fr-FR" dirty="0"/>
          </a:p>
        </p:txBody>
      </p:sp>
      <p:sp>
        <p:nvSpPr>
          <p:cNvPr id="3" name="Espace réservé du contenu 2"/>
          <p:cNvSpPr>
            <a:spLocks noGrp="1"/>
          </p:cNvSpPr>
          <p:nvPr>
            <p:ph idx="1"/>
          </p:nvPr>
        </p:nvSpPr>
        <p:spPr>
          <a:xfrm>
            <a:off x="179512" y="1844824"/>
            <a:ext cx="4392488" cy="4608512"/>
          </a:xfrm>
        </p:spPr>
        <p:txBody>
          <a:bodyPr>
            <a:normAutofit fontScale="77500" lnSpcReduction="20000"/>
          </a:bodyPr>
          <a:lstStyle/>
          <a:p>
            <a:pPr>
              <a:buNone/>
            </a:pPr>
            <a:r>
              <a:rPr lang="fr-FR" dirty="0"/>
              <a:t>• </a:t>
            </a:r>
            <a:r>
              <a:rPr lang="fr-FR" b="1" dirty="0"/>
              <a:t>Le muscle est composé d’éléments </a:t>
            </a:r>
            <a:r>
              <a:rPr lang="fr-FR" b="1" dirty="0" smtClean="0"/>
              <a:t>contractiles et </a:t>
            </a:r>
            <a:r>
              <a:rPr lang="fr-FR" b="1" dirty="0"/>
              <a:t>élastiques.</a:t>
            </a:r>
          </a:p>
          <a:p>
            <a:pPr>
              <a:buNone/>
            </a:pPr>
            <a:r>
              <a:rPr lang="fr-FR" dirty="0"/>
              <a:t>• </a:t>
            </a:r>
            <a:r>
              <a:rPr lang="fr-FR" b="1" dirty="0"/>
              <a:t>L’extensibilité est la propriété du muscle qui lui</a:t>
            </a:r>
          </a:p>
          <a:p>
            <a:pPr>
              <a:buNone/>
            </a:pPr>
            <a:r>
              <a:rPr lang="fr-FR" b="1" dirty="0"/>
              <a:t>permet de se laisser étirer en sollicitant </a:t>
            </a:r>
            <a:r>
              <a:rPr lang="fr-FR" b="1" dirty="0" smtClean="0"/>
              <a:t>ses fibres </a:t>
            </a:r>
            <a:r>
              <a:rPr lang="fr-FR" b="1" dirty="0"/>
              <a:t>contractiles et surtout non contractiles.</a:t>
            </a:r>
          </a:p>
          <a:p>
            <a:pPr>
              <a:buNone/>
            </a:pPr>
            <a:r>
              <a:rPr lang="fr-FR" dirty="0"/>
              <a:t>• </a:t>
            </a:r>
            <a:r>
              <a:rPr lang="fr-FR" b="1" dirty="0"/>
              <a:t>La proportion d’éléments non </a:t>
            </a:r>
            <a:r>
              <a:rPr lang="fr-FR" b="1" dirty="0" smtClean="0"/>
              <a:t>contractiles dirige </a:t>
            </a:r>
            <a:r>
              <a:rPr lang="fr-FR" b="1" dirty="0"/>
              <a:t>le débattement articulaire et donc </a:t>
            </a:r>
            <a:r>
              <a:rPr lang="fr-FR" b="1" dirty="0" smtClean="0"/>
              <a:t>la raideur </a:t>
            </a:r>
            <a:r>
              <a:rPr lang="fr-FR" b="1" dirty="0"/>
              <a:t>éventuelle</a:t>
            </a:r>
            <a:r>
              <a:rPr lang="fr-FR" b="1" dirty="0" smtClean="0"/>
              <a:t>.</a:t>
            </a:r>
            <a:endParaRPr lang="fr-FR" b="1" dirty="0"/>
          </a:p>
        </p:txBody>
      </p:sp>
      <p:pic>
        <p:nvPicPr>
          <p:cNvPr id="4" name="Image 3" descr="etirements.JPG"/>
          <p:cNvPicPr>
            <a:picLocks noChangeAspect="1"/>
          </p:cNvPicPr>
          <p:nvPr/>
        </p:nvPicPr>
        <p:blipFill>
          <a:blip r:embed="rId2"/>
          <a:stretch>
            <a:fillRect/>
          </a:stretch>
        </p:blipFill>
        <p:spPr>
          <a:xfrm>
            <a:off x="4716016" y="1853827"/>
            <a:ext cx="4170769" cy="39709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96" y="1556792"/>
            <a:ext cx="3495332" cy="4154984"/>
          </a:xfrm>
          <a:prstGeom prst="rect">
            <a:avLst/>
          </a:prstGeom>
        </p:spPr>
        <p:txBody>
          <a:bodyPr wrap="square">
            <a:spAutoFit/>
          </a:bodyPr>
          <a:lstStyle/>
          <a:p>
            <a:pPr>
              <a:buNone/>
            </a:pPr>
            <a:r>
              <a:rPr lang="fr-FR" dirty="0"/>
              <a:t>• </a:t>
            </a:r>
            <a:r>
              <a:rPr lang="fr-FR" sz="2400" b="1" dirty="0">
                <a:solidFill>
                  <a:srgbClr val="C00000"/>
                </a:solidFill>
              </a:rPr>
              <a:t>Objectifs</a:t>
            </a:r>
          </a:p>
          <a:p>
            <a:pPr>
              <a:buNone/>
            </a:pPr>
            <a:r>
              <a:rPr lang="fr-FR" sz="2400" b="1" dirty="0"/>
              <a:t>Préserver le système proprioceptif (immobilisation)</a:t>
            </a:r>
          </a:p>
          <a:p>
            <a:pPr>
              <a:buNone/>
            </a:pPr>
            <a:r>
              <a:rPr lang="fr-FR" sz="2400" b="1" dirty="0"/>
              <a:t>Restaurer le système proprioceptif (contexte dégénératif, traumatique,</a:t>
            </a:r>
          </a:p>
          <a:p>
            <a:pPr>
              <a:buNone/>
            </a:pPr>
            <a:r>
              <a:rPr lang="fr-FR" sz="2400" b="1" dirty="0"/>
              <a:t>post-opératoire…)</a:t>
            </a:r>
          </a:p>
          <a:p>
            <a:pPr>
              <a:buNone/>
            </a:pPr>
            <a:r>
              <a:rPr lang="fr-FR" sz="2400" dirty="0"/>
              <a:t>• </a:t>
            </a:r>
            <a:r>
              <a:rPr lang="fr-FR" sz="2400" b="1" dirty="0">
                <a:solidFill>
                  <a:srgbClr val="C00000"/>
                </a:solidFill>
              </a:rPr>
              <a:t>Principales techniques (pathologie ostéo-articulaire)</a:t>
            </a:r>
          </a:p>
        </p:txBody>
      </p:sp>
      <p:sp>
        <p:nvSpPr>
          <p:cNvPr id="6" name="Titre 1"/>
          <p:cNvSpPr txBox="1">
            <a:spLocks/>
          </p:cNvSpPr>
          <p:nvPr/>
        </p:nvSpPr>
        <p:spPr>
          <a:xfrm>
            <a:off x="428596" y="476672"/>
            <a:ext cx="8229600" cy="72547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Rééducation proprioceptive </a:t>
            </a:r>
            <a:endParaRPr lang="fr-FR" dirty="0"/>
          </a:p>
        </p:txBody>
      </p:sp>
      <p:pic>
        <p:nvPicPr>
          <p:cNvPr id="7" name="Image 6"/>
          <p:cNvPicPr>
            <a:picLocks noChangeAspect="1"/>
          </p:cNvPicPr>
          <p:nvPr/>
        </p:nvPicPr>
        <p:blipFill>
          <a:blip r:embed="rId2"/>
          <a:stretch>
            <a:fillRect/>
          </a:stretch>
        </p:blipFill>
        <p:spPr>
          <a:xfrm>
            <a:off x="4932040" y="1700808"/>
            <a:ext cx="2709436" cy="3623685"/>
          </a:xfrm>
          <a:prstGeom prst="rect">
            <a:avLst/>
          </a:prstGeom>
        </p:spPr>
      </p:pic>
    </p:spTree>
    <p:extLst>
      <p:ext uri="{BB962C8B-B14F-4D97-AF65-F5344CB8AC3E}">
        <p14:creationId xmlns:p14="http://schemas.microsoft.com/office/powerpoint/2010/main" val="8437233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b="1" dirty="0"/>
              <a:t>Réentraînement à l’effort</a:t>
            </a:r>
            <a:endParaRPr lang="fr-FR" dirty="0"/>
          </a:p>
        </p:txBody>
      </p:sp>
      <p:sp>
        <p:nvSpPr>
          <p:cNvPr id="3" name="Espace réservé du contenu 2"/>
          <p:cNvSpPr>
            <a:spLocks noGrp="1"/>
          </p:cNvSpPr>
          <p:nvPr>
            <p:ph idx="1"/>
          </p:nvPr>
        </p:nvSpPr>
        <p:spPr>
          <a:xfrm>
            <a:off x="357158" y="1650081"/>
            <a:ext cx="8329642" cy="2500329"/>
          </a:xfrm>
        </p:spPr>
        <p:txBody>
          <a:bodyPr>
            <a:normAutofit fontScale="85000" lnSpcReduction="10000"/>
          </a:bodyPr>
          <a:lstStyle/>
          <a:p>
            <a:r>
              <a:rPr lang="fr-FR" b="1" dirty="0"/>
              <a:t>Syndrome de déconditionnement fréquent dans les </a:t>
            </a:r>
            <a:r>
              <a:rPr lang="fr-FR" b="1" dirty="0" smtClean="0"/>
              <a:t>pathologies ostéo-articulaire </a:t>
            </a:r>
            <a:r>
              <a:rPr lang="fr-FR" b="1" dirty="0"/>
              <a:t>chroniques</a:t>
            </a:r>
          </a:p>
          <a:p>
            <a:r>
              <a:rPr lang="fr-FR" b="1" dirty="0"/>
              <a:t>Diminution des capacités globales à l’effort (VO2 max)</a:t>
            </a:r>
          </a:p>
          <a:p>
            <a:r>
              <a:rPr lang="fr-FR" b="1" dirty="0"/>
              <a:t>Diminution des performances musculaires</a:t>
            </a:r>
          </a:p>
          <a:p>
            <a:r>
              <a:rPr lang="fr-FR" b="1" dirty="0"/>
              <a:t>Déconditionnement psychique et sociale</a:t>
            </a:r>
            <a:endParaRPr lang="fr-FR" dirty="0"/>
          </a:p>
        </p:txBody>
      </p:sp>
      <p:sp>
        <p:nvSpPr>
          <p:cNvPr id="4" name="Rectangle 3"/>
          <p:cNvSpPr/>
          <p:nvPr/>
        </p:nvSpPr>
        <p:spPr>
          <a:xfrm>
            <a:off x="571472" y="4714884"/>
            <a:ext cx="7786742" cy="954107"/>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ü"/>
            </a:pPr>
            <a:r>
              <a:rPr lang="fr-FR" sz="2800" b="1" dirty="0"/>
              <a:t>Réentraînement à l’effort associé au programme</a:t>
            </a:r>
          </a:p>
          <a:p>
            <a:pPr marL="457200" indent="-457200">
              <a:buFont typeface="Wingdings" panose="05000000000000000000" pitchFamily="2" charset="2"/>
              <a:buChar char="ü"/>
            </a:pPr>
            <a:r>
              <a:rPr lang="fr-FR" sz="2800" b="1" dirty="0"/>
              <a:t>Prise en charge </a:t>
            </a:r>
            <a:r>
              <a:rPr lang="fr-FR" sz="2800" b="1" dirty="0" smtClean="0"/>
              <a:t>globale indispensable</a:t>
            </a:r>
            <a:endParaRPr lang="fr-FR" sz="28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4978896" cy="850106"/>
          </a:xfrm>
        </p:spPr>
        <p:txBody>
          <a:bodyPr>
            <a:normAutofit fontScale="90000"/>
          </a:bodyPr>
          <a:lstStyle/>
          <a:p>
            <a:r>
              <a:rPr lang="fr-FR" b="1" dirty="0" smtClean="0"/>
              <a:t>Ergothérapie</a:t>
            </a:r>
            <a:br>
              <a:rPr lang="fr-FR" b="1" dirty="0" smtClean="0"/>
            </a:br>
            <a:endParaRPr lang="fr-FR" dirty="0"/>
          </a:p>
        </p:txBody>
      </p:sp>
      <p:sp>
        <p:nvSpPr>
          <p:cNvPr id="5" name="Espace réservé du contenu 4"/>
          <p:cNvSpPr>
            <a:spLocks noGrp="1"/>
          </p:cNvSpPr>
          <p:nvPr>
            <p:ph idx="1"/>
          </p:nvPr>
        </p:nvSpPr>
        <p:spPr>
          <a:xfrm>
            <a:off x="545910" y="1009037"/>
            <a:ext cx="5338936" cy="2358594"/>
          </a:xfrm>
        </p:spPr>
        <p:txBody>
          <a:bodyPr>
            <a:normAutofit fontScale="92500" lnSpcReduction="10000"/>
          </a:bodyPr>
          <a:lstStyle/>
          <a:p>
            <a:pPr>
              <a:buNone/>
            </a:pPr>
            <a:r>
              <a:rPr lang="fr-FR" sz="2400" dirty="0"/>
              <a:t>• </a:t>
            </a:r>
            <a:r>
              <a:rPr lang="fr-FR" sz="2400" i="1" dirty="0"/>
              <a:t>Rééducation par la tâche</a:t>
            </a:r>
          </a:p>
          <a:p>
            <a:pPr>
              <a:buNone/>
            </a:pPr>
            <a:r>
              <a:rPr lang="fr-FR" sz="2400" dirty="0"/>
              <a:t>• </a:t>
            </a:r>
            <a:r>
              <a:rPr lang="fr-FR" sz="2400" i="1" dirty="0"/>
              <a:t>Travail rééducatif, </a:t>
            </a:r>
            <a:r>
              <a:rPr lang="fr-FR" sz="2400" i="1" dirty="0" smtClean="0"/>
              <a:t>fonctionnel, occupationnel</a:t>
            </a:r>
            <a:r>
              <a:rPr lang="fr-FR" sz="2400" i="1" dirty="0"/>
              <a:t>.</a:t>
            </a:r>
          </a:p>
          <a:p>
            <a:pPr>
              <a:buNone/>
            </a:pPr>
            <a:r>
              <a:rPr lang="fr-FR" sz="2400" dirty="0"/>
              <a:t>• Conseils d’ergonomie</a:t>
            </a:r>
          </a:p>
          <a:p>
            <a:pPr>
              <a:buNone/>
            </a:pPr>
            <a:r>
              <a:rPr lang="fr-FR" sz="2400" dirty="0"/>
              <a:t>• </a:t>
            </a:r>
            <a:r>
              <a:rPr lang="fr-FR" sz="2400" dirty="0" smtClean="0"/>
              <a:t>aides-techniques</a:t>
            </a:r>
            <a:endParaRPr lang="fr-FR" sz="2400" dirty="0"/>
          </a:p>
          <a:p>
            <a:pPr>
              <a:buNone/>
            </a:pPr>
            <a:r>
              <a:rPr lang="fr-FR" sz="2400" dirty="0" smtClean="0"/>
              <a:t>Appareillage </a:t>
            </a:r>
            <a:r>
              <a:rPr lang="fr-FR" sz="2400" dirty="0"/>
              <a:t>: orthèses, </a:t>
            </a:r>
            <a:r>
              <a:rPr lang="fr-FR" sz="2400" dirty="0" smtClean="0"/>
              <a:t>aides</a:t>
            </a:r>
            <a:endParaRPr lang="fr-FR" sz="2400" dirty="0"/>
          </a:p>
        </p:txBody>
      </p:sp>
      <p:pic>
        <p:nvPicPr>
          <p:cNvPr id="6" name="Image 5" descr="C:\Users\compaq\Pictures\reeduc FRD\20141222_142101.jpg"/>
          <p:cNvPicPr/>
          <p:nvPr/>
        </p:nvPicPr>
        <p:blipFill>
          <a:blip r:embed="rId2" cstate="print"/>
          <a:srcRect/>
          <a:stretch>
            <a:fillRect/>
          </a:stretch>
        </p:blipFill>
        <p:spPr bwMode="auto">
          <a:xfrm>
            <a:off x="5910837" y="116632"/>
            <a:ext cx="3214710" cy="2071702"/>
          </a:xfrm>
          <a:prstGeom prst="rect">
            <a:avLst/>
          </a:prstGeom>
          <a:noFill/>
          <a:ln w="9525">
            <a:noFill/>
            <a:miter lim="800000"/>
            <a:headEnd/>
            <a:tailEnd/>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4581128"/>
            <a:ext cx="2109045" cy="2099671"/>
          </a:xfrm>
          <a:prstGeom prst="rect">
            <a:avLst/>
          </a:prstGeom>
        </p:spPr>
      </p:pic>
      <p:pic>
        <p:nvPicPr>
          <p:cNvPr id="9" name="Picture 5" descr="C:\Users\compaq\Pictures\ergo3.jpg"/>
          <p:cNvPicPr>
            <a:picLocks noChangeAspect="1" noChangeArrowheads="1"/>
          </p:cNvPicPr>
          <p:nvPr/>
        </p:nvPicPr>
        <p:blipFill>
          <a:blip r:embed="rId4"/>
          <a:srcRect/>
          <a:stretch>
            <a:fillRect/>
          </a:stretch>
        </p:blipFill>
        <p:spPr bwMode="auto">
          <a:xfrm>
            <a:off x="4329067" y="2420888"/>
            <a:ext cx="2214057" cy="3021265"/>
          </a:xfrm>
          <a:prstGeom prst="rect">
            <a:avLst/>
          </a:prstGeom>
          <a:noFill/>
        </p:spPr>
      </p:pic>
      <p:pic>
        <p:nvPicPr>
          <p:cNvPr id="10" name="Picture 4" descr="C:\Users\compaq\Downloads\Ergo-2.jpg"/>
          <p:cNvPicPr>
            <a:picLocks noChangeAspect="1" noChangeArrowheads="1"/>
          </p:cNvPicPr>
          <p:nvPr/>
        </p:nvPicPr>
        <p:blipFill>
          <a:blip r:embed="rId5" cstate="print"/>
          <a:srcRect/>
          <a:stretch>
            <a:fillRect/>
          </a:stretch>
        </p:blipFill>
        <p:spPr bwMode="auto">
          <a:xfrm>
            <a:off x="325759" y="3501008"/>
            <a:ext cx="3670176" cy="2752633"/>
          </a:xfrm>
          <a:prstGeom prst="rect">
            <a:avLst/>
          </a:prstGeom>
          <a:noFill/>
        </p:spPr>
      </p:pic>
      <p:sp>
        <p:nvSpPr>
          <p:cNvPr id="11" name="Titre 3"/>
          <p:cNvSpPr txBox="1">
            <a:spLocks/>
          </p:cNvSpPr>
          <p:nvPr/>
        </p:nvSpPr>
        <p:spPr>
          <a:xfrm>
            <a:off x="1581960" y="6177574"/>
            <a:ext cx="5096632" cy="532503"/>
          </a:xfrm>
          <a:prstGeom prst="rect">
            <a:avLst/>
          </a:prstGeom>
          <a:solidFill>
            <a:schemeClr val="accent6">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smtClean="0"/>
              <a:t>Travail par des occupations manuelles </a:t>
            </a:r>
            <a:endParaRPr lang="fr-FR"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7499176" cy="1138138"/>
          </a:xfrm>
        </p:spPr>
        <p:txBody>
          <a:bodyPr>
            <a:normAutofit fontScale="90000"/>
          </a:bodyPr>
          <a:lstStyle/>
          <a:p>
            <a:r>
              <a:rPr lang="fr-FR" dirty="0" smtClean="0"/>
              <a:t>Ergothérapie : adaptation des objets du quotidien  </a:t>
            </a:r>
            <a:endParaRPr lang="fr-FR" dirty="0"/>
          </a:p>
        </p:txBody>
      </p:sp>
      <p:pic>
        <p:nvPicPr>
          <p:cNvPr id="5125" name="Picture 5" descr="C:\Users\compaq\Downloads\evaluation-besoins-aides-techniques.jpg"/>
          <p:cNvPicPr>
            <a:picLocks noChangeAspect="1" noChangeArrowheads="1"/>
          </p:cNvPicPr>
          <p:nvPr/>
        </p:nvPicPr>
        <p:blipFill>
          <a:blip r:embed="rId2"/>
          <a:srcRect/>
          <a:stretch>
            <a:fillRect/>
          </a:stretch>
        </p:blipFill>
        <p:spPr bwMode="auto">
          <a:xfrm>
            <a:off x="457200" y="1700808"/>
            <a:ext cx="6813566" cy="1853902"/>
          </a:xfrm>
          <a:prstGeom prst="rect">
            <a:avLst/>
          </a:prstGeom>
          <a:noFill/>
        </p:spPr>
      </p:pic>
      <p:pic>
        <p:nvPicPr>
          <p:cNvPr id="7" name="Picture 6" descr="C:\Users\compaq\Pictures\crochet d'habillage.jpg"/>
          <p:cNvPicPr>
            <a:picLocks noChangeAspect="1" noChangeArrowheads="1"/>
          </p:cNvPicPr>
          <p:nvPr/>
        </p:nvPicPr>
        <p:blipFill>
          <a:blip r:embed="rId3"/>
          <a:srcRect/>
          <a:stretch>
            <a:fillRect/>
          </a:stretch>
        </p:blipFill>
        <p:spPr bwMode="auto">
          <a:xfrm>
            <a:off x="827584" y="3987394"/>
            <a:ext cx="2304256" cy="2304256"/>
          </a:xfrm>
          <a:prstGeom prst="rect">
            <a:avLst/>
          </a:prstGeom>
          <a:noFill/>
        </p:spPr>
      </p:pic>
      <p:pic>
        <p:nvPicPr>
          <p:cNvPr id="8" name="Picture 7" descr="C:\Users\compaq\Pictures\enfile-bas.jpg"/>
          <p:cNvPicPr>
            <a:picLocks noChangeAspect="1" noChangeArrowheads="1"/>
          </p:cNvPicPr>
          <p:nvPr/>
        </p:nvPicPr>
        <p:blipFill>
          <a:blip r:embed="rId4"/>
          <a:srcRect/>
          <a:stretch>
            <a:fillRect/>
          </a:stretch>
        </p:blipFill>
        <p:spPr bwMode="auto">
          <a:xfrm>
            <a:off x="3923928" y="3978297"/>
            <a:ext cx="2128853" cy="2313354"/>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a:t>Conseils d’ergonomie</a:t>
            </a:r>
            <a:endParaRPr lang="fr-FR" dirty="0"/>
          </a:p>
        </p:txBody>
      </p:sp>
      <p:sp>
        <p:nvSpPr>
          <p:cNvPr id="3" name="Espace réservé du contenu 2"/>
          <p:cNvSpPr>
            <a:spLocks noGrp="1"/>
          </p:cNvSpPr>
          <p:nvPr>
            <p:ph idx="1"/>
          </p:nvPr>
        </p:nvSpPr>
        <p:spPr>
          <a:xfrm>
            <a:off x="500034" y="1357299"/>
            <a:ext cx="3643338" cy="2357454"/>
          </a:xfrm>
        </p:spPr>
        <p:txBody>
          <a:bodyPr>
            <a:normAutofit fontScale="77500" lnSpcReduction="20000"/>
          </a:bodyPr>
          <a:lstStyle/>
          <a:p>
            <a:pPr>
              <a:buNone/>
            </a:pPr>
            <a:r>
              <a:rPr lang="fr-FR" dirty="0"/>
              <a:t>• </a:t>
            </a:r>
            <a:r>
              <a:rPr lang="fr-FR" b="1" i="1" dirty="0"/>
              <a:t>Exemples</a:t>
            </a:r>
          </a:p>
          <a:p>
            <a:pPr>
              <a:buNone/>
            </a:pPr>
            <a:r>
              <a:rPr lang="fr-FR" b="1" dirty="0"/>
              <a:t>-Prévention de la luxation après prothèse totale </a:t>
            </a:r>
            <a:r>
              <a:rPr lang="fr-FR" b="1" dirty="0" smtClean="0"/>
              <a:t>de hanche  / Apprentissage des consignes anti-luxation</a:t>
            </a:r>
            <a:endParaRPr lang="fr-FR" b="1" dirty="0"/>
          </a:p>
        </p:txBody>
      </p:sp>
      <p:pic>
        <p:nvPicPr>
          <p:cNvPr id="3074" name="Picture 2" descr="C:\Users\compaq\Pictures\lombalgies.jpg"/>
          <p:cNvPicPr>
            <a:picLocks noChangeAspect="1" noChangeArrowheads="1"/>
          </p:cNvPicPr>
          <p:nvPr/>
        </p:nvPicPr>
        <p:blipFill>
          <a:blip r:embed="rId2"/>
          <a:srcRect/>
          <a:stretch>
            <a:fillRect/>
          </a:stretch>
        </p:blipFill>
        <p:spPr bwMode="auto">
          <a:xfrm>
            <a:off x="214282" y="4357694"/>
            <a:ext cx="4356428" cy="2285992"/>
          </a:xfrm>
          <a:prstGeom prst="rect">
            <a:avLst/>
          </a:prstGeom>
          <a:noFill/>
        </p:spPr>
      </p:pic>
      <p:pic>
        <p:nvPicPr>
          <p:cNvPr id="15361" name="Picture 1" descr="C:\Users\compaq\Pictures\PTH.jpg"/>
          <p:cNvPicPr>
            <a:picLocks noChangeAspect="1" noChangeArrowheads="1"/>
          </p:cNvPicPr>
          <p:nvPr/>
        </p:nvPicPr>
        <p:blipFill>
          <a:blip r:embed="rId3"/>
          <a:srcRect/>
          <a:stretch>
            <a:fillRect/>
          </a:stretch>
        </p:blipFill>
        <p:spPr bwMode="auto">
          <a:xfrm>
            <a:off x="5000628" y="1285859"/>
            <a:ext cx="3286148" cy="3254875"/>
          </a:xfrm>
          <a:prstGeom prst="rect">
            <a:avLst/>
          </a:prstGeom>
          <a:noFill/>
        </p:spPr>
      </p:pic>
      <p:sp>
        <p:nvSpPr>
          <p:cNvPr id="7" name="Rectangle 6"/>
          <p:cNvSpPr/>
          <p:nvPr/>
        </p:nvSpPr>
        <p:spPr>
          <a:xfrm>
            <a:off x="4786314" y="5072074"/>
            <a:ext cx="3429024" cy="907941"/>
          </a:xfrm>
          <a:prstGeom prst="rect">
            <a:avLst/>
          </a:prstGeom>
        </p:spPr>
        <p:txBody>
          <a:bodyPr wrap="square">
            <a:spAutoFit/>
          </a:bodyPr>
          <a:lstStyle/>
          <a:p>
            <a:pPr>
              <a:buNone/>
            </a:pPr>
            <a:r>
              <a:rPr lang="fr-FR" sz="2800" b="1" dirty="0" smtClean="0"/>
              <a:t>-</a:t>
            </a:r>
            <a:r>
              <a:rPr lang="fr-FR" sz="2500" b="1" dirty="0" smtClean="0"/>
              <a:t>Conseil d’ergonomie du rachis =  le verrouillage</a:t>
            </a:r>
            <a:endParaRPr lang="fr-FR" sz="2500"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fr-FR" b="1" dirty="0"/>
              <a:t>Appareillage et aides-techniques</a:t>
            </a:r>
            <a:endParaRPr lang="fr-FR" dirty="0"/>
          </a:p>
        </p:txBody>
      </p:sp>
      <p:sp>
        <p:nvSpPr>
          <p:cNvPr id="3" name="Espace réservé du contenu 2"/>
          <p:cNvSpPr>
            <a:spLocks noGrp="1"/>
          </p:cNvSpPr>
          <p:nvPr>
            <p:ph idx="1"/>
          </p:nvPr>
        </p:nvSpPr>
        <p:spPr>
          <a:xfrm>
            <a:off x="285720" y="1071546"/>
            <a:ext cx="2000264" cy="1357322"/>
          </a:xfrm>
          <a:solidFill>
            <a:schemeClr val="accent6">
              <a:lumMod val="60000"/>
              <a:lumOff val="40000"/>
            </a:schemeClr>
          </a:solidFill>
        </p:spPr>
        <p:txBody>
          <a:bodyPr>
            <a:noAutofit/>
          </a:bodyPr>
          <a:lstStyle/>
          <a:p>
            <a:pPr>
              <a:buNone/>
            </a:pPr>
            <a:r>
              <a:rPr lang="fr-FR" sz="2000" b="1" i="1" dirty="0"/>
              <a:t>Orthèses : confection et </a:t>
            </a:r>
            <a:r>
              <a:rPr lang="fr-FR" sz="2000" b="1" i="1" dirty="0" smtClean="0"/>
              <a:t>conseils</a:t>
            </a:r>
          </a:p>
        </p:txBody>
      </p:sp>
      <p:sp>
        <p:nvSpPr>
          <p:cNvPr id="4" name="Rectangle 3"/>
          <p:cNvSpPr/>
          <p:nvPr/>
        </p:nvSpPr>
        <p:spPr>
          <a:xfrm>
            <a:off x="714348" y="3357562"/>
            <a:ext cx="2098010" cy="400110"/>
          </a:xfrm>
          <a:prstGeom prst="rect">
            <a:avLst/>
          </a:prstGeom>
          <a:solidFill>
            <a:schemeClr val="accent6">
              <a:lumMod val="60000"/>
              <a:lumOff val="40000"/>
            </a:schemeClr>
          </a:solidFill>
        </p:spPr>
        <p:txBody>
          <a:bodyPr wrap="none">
            <a:spAutoFit/>
          </a:bodyPr>
          <a:lstStyle/>
          <a:p>
            <a:r>
              <a:rPr lang="fr-FR" sz="2000" b="1" i="1" dirty="0" smtClean="0"/>
              <a:t>Aides –techniques</a:t>
            </a:r>
            <a:endParaRPr lang="fr-FR" sz="2000" dirty="0"/>
          </a:p>
        </p:txBody>
      </p:sp>
      <p:pic>
        <p:nvPicPr>
          <p:cNvPr id="2050" name="Picture 2" descr="C:\Users\compaq\Pictures\chaussures_orthopediques_7.jpg"/>
          <p:cNvPicPr>
            <a:picLocks noChangeAspect="1" noChangeArrowheads="1"/>
          </p:cNvPicPr>
          <p:nvPr/>
        </p:nvPicPr>
        <p:blipFill>
          <a:blip r:embed="rId2"/>
          <a:srcRect/>
          <a:stretch>
            <a:fillRect/>
          </a:stretch>
        </p:blipFill>
        <p:spPr bwMode="auto">
          <a:xfrm>
            <a:off x="6143636" y="4214818"/>
            <a:ext cx="2809864" cy="1881387"/>
          </a:xfrm>
          <a:prstGeom prst="rect">
            <a:avLst/>
          </a:prstGeom>
          <a:noFill/>
        </p:spPr>
      </p:pic>
      <p:pic>
        <p:nvPicPr>
          <p:cNvPr id="2051" name="Picture 3" descr="C:\Users\compaq\Pictures\visuelarticle.png"/>
          <p:cNvPicPr>
            <a:picLocks noChangeAspect="1" noChangeArrowheads="1"/>
          </p:cNvPicPr>
          <p:nvPr/>
        </p:nvPicPr>
        <p:blipFill>
          <a:blip r:embed="rId3"/>
          <a:srcRect/>
          <a:stretch>
            <a:fillRect/>
          </a:stretch>
        </p:blipFill>
        <p:spPr bwMode="auto">
          <a:xfrm>
            <a:off x="285720" y="4286256"/>
            <a:ext cx="3235884" cy="2296339"/>
          </a:xfrm>
          <a:prstGeom prst="rect">
            <a:avLst/>
          </a:prstGeom>
          <a:noFill/>
        </p:spPr>
      </p:pic>
      <p:pic>
        <p:nvPicPr>
          <p:cNvPr id="2052" name="Picture 4" descr="C:\Users\compaq\Pictures\fauteuil_roulant_.jpg"/>
          <p:cNvPicPr>
            <a:picLocks noChangeAspect="1" noChangeArrowheads="1"/>
          </p:cNvPicPr>
          <p:nvPr/>
        </p:nvPicPr>
        <p:blipFill>
          <a:blip r:embed="rId4"/>
          <a:srcRect/>
          <a:stretch>
            <a:fillRect/>
          </a:stretch>
        </p:blipFill>
        <p:spPr bwMode="auto">
          <a:xfrm>
            <a:off x="3643306" y="3857628"/>
            <a:ext cx="2511428" cy="2679877"/>
          </a:xfrm>
          <a:prstGeom prst="rect">
            <a:avLst/>
          </a:prstGeom>
          <a:noFill/>
        </p:spPr>
      </p:pic>
      <p:pic>
        <p:nvPicPr>
          <p:cNvPr id="2053" name="Picture 5" descr="C:\Users\compaq\Pictures\orthese-jambe.jpg"/>
          <p:cNvPicPr>
            <a:picLocks noChangeAspect="1" noChangeArrowheads="1"/>
          </p:cNvPicPr>
          <p:nvPr/>
        </p:nvPicPr>
        <p:blipFill>
          <a:blip r:embed="rId5"/>
          <a:srcRect/>
          <a:stretch>
            <a:fillRect/>
          </a:stretch>
        </p:blipFill>
        <p:spPr bwMode="auto">
          <a:xfrm>
            <a:off x="3214678" y="1142984"/>
            <a:ext cx="2571768" cy="2571768"/>
          </a:xfrm>
          <a:prstGeom prst="rect">
            <a:avLst/>
          </a:prstGeom>
          <a:noFill/>
        </p:spPr>
      </p:pic>
      <p:pic>
        <p:nvPicPr>
          <p:cNvPr id="2054" name="Picture 6" descr="C:\Users\compaq\Pictures\ORTHESE-REPOS-3.jpeg"/>
          <p:cNvPicPr>
            <a:picLocks noChangeAspect="1" noChangeArrowheads="1"/>
          </p:cNvPicPr>
          <p:nvPr/>
        </p:nvPicPr>
        <p:blipFill>
          <a:blip r:embed="rId6"/>
          <a:srcRect/>
          <a:stretch>
            <a:fillRect/>
          </a:stretch>
        </p:blipFill>
        <p:spPr bwMode="auto">
          <a:xfrm rot="19620465">
            <a:off x="5830808" y="1351083"/>
            <a:ext cx="2871874" cy="1800575"/>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sz="3600" b="1" dirty="0"/>
              <a:t>Quand et comment utiliser ces outils </a:t>
            </a:r>
            <a:r>
              <a:rPr lang="fr-FR" sz="3600" b="1" dirty="0" smtClean="0"/>
              <a:t>en pathologie </a:t>
            </a:r>
            <a:r>
              <a:rPr lang="fr-FR" sz="3600" b="1" dirty="0"/>
              <a:t>ostéo-articulaire</a:t>
            </a:r>
            <a:r>
              <a:rPr lang="fr-FR" b="1" dirty="0"/>
              <a:t>?</a:t>
            </a:r>
            <a:endParaRPr lang="fr-FR" dirty="0"/>
          </a:p>
        </p:txBody>
      </p:sp>
      <p:sp>
        <p:nvSpPr>
          <p:cNvPr id="3" name="Espace réservé du contenu 2"/>
          <p:cNvSpPr>
            <a:spLocks noGrp="1"/>
          </p:cNvSpPr>
          <p:nvPr>
            <p:ph idx="1"/>
          </p:nvPr>
        </p:nvSpPr>
        <p:spPr>
          <a:xfrm>
            <a:off x="450376" y="1484784"/>
            <a:ext cx="8329642" cy="4757758"/>
          </a:xfrm>
          <a:solidFill>
            <a:schemeClr val="accent6">
              <a:lumMod val="20000"/>
              <a:lumOff val="80000"/>
            </a:schemeClr>
          </a:solidFill>
        </p:spPr>
        <p:txBody>
          <a:bodyPr>
            <a:normAutofit fontScale="85000" lnSpcReduction="20000"/>
          </a:bodyPr>
          <a:lstStyle/>
          <a:p>
            <a:pPr>
              <a:buNone/>
            </a:pPr>
            <a:r>
              <a:rPr lang="fr-FR" dirty="0"/>
              <a:t>• </a:t>
            </a:r>
            <a:r>
              <a:rPr lang="fr-FR" b="1" dirty="0">
                <a:solidFill>
                  <a:srgbClr val="C00000"/>
                </a:solidFill>
              </a:rPr>
              <a:t>Moyen thérapeutique utilisable dans toutes les</a:t>
            </a:r>
          </a:p>
          <a:p>
            <a:pPr>
              <a:buNone/>
            </a:pPr>
            <a:r>
              <a:rPr lang="fr-FR" b="1" dirty="0">
                <a:solidFill>
                  <a:srgbClr val="C00000"/>
                </a:solidFill>
              </a:rPr>
              <a:t>pathologies ostéo-articulaires</a:t>
            </a:r>
          </a:p>
          <a:p>
            <a:pPr>
              <a:buNone/>
            </a:pPr>
            <a:r>
              <a:rPr lang="fr-FR" dirty="0"/>
              <a:t>Exemples : arthrose, traumatologie, </a:t>
            </a:r>
            <a:r>
              <a:rPr lang="fr-FR" dirty="0" err="1"/>
              <a:t>post-opératoire</a:t>
            </a:r>
            <a:r>
              <a:rPr lang="fr-FR" dirty="0"/>
              <a:t>,</a:t>
            </a:r>
          </a:p>
          <a:p>
            <a:pPr>
              <a:buNone/>
            </a:pPr>
            <a:r>
              <a:rPr lang="fr-FR" dirty="0"/>
              <a:t>algodystrophie, rhumatisme inflammatoire…</a:t>
            </a:r>
          </a:p>
          <a:p>
            <a:pPr>
              <a:buNone/>
            </a:pPr>
            <a:r>
              <a:rPr lang="fr-FR" dirty="0"/>
              <a:t>• </a:t>
            </a:r>
            <a:r>
              <a:rPr lang="fr-FR" b="1" dirty="0"/>
              <a:t>Nécessité de connaître et respecter les </a:t>
            </a:r>
            <a:r>
              <a:rPr lang="fr-FR" b="1" dirty="0" smtClean="0"/>
              <a:t>contre-indications</a:t>
            </a:r>
            <a:endParaRPr lang="fr-FR" b="1" dirty="0"/>
          </a:p>
          <a:p>
            <a:pPr>
              <a:buNone/>
            </a:pPr>
            <a:r>
              <a:rPr lang="fr-FR" dirty="0"/>
              <a:t>• </a:t>
            </a:r>
            <a:r>
              <a:rPr lang="fr-FR" b="1" dirty="0">
                <a:solidFill>
                  <a:srgbClr val="C00000"/>
                </a:solidFill>
              </a:rPr>
              <a:t>Prescription en fonction d’un bilan préalable :</a:t>
            </a:r>
          </a:p>
          <a:p>
            <a:pPr>
              <a:buNone/>
            </a:pPr>
            <a:r>
              <a:rPr lang="fr-FR" b="1" dirty="0">
                <a:solidFill>
                  <a:srgbClr val="C00000"/>
                </a:solidFill>
              </a:rPr>
              <a:t>Bilan de la douleur, articulaire, musculaire, sensitif et</a:t>
            </a:r>
          </a:p>
          <a:p>
            <a:pPr>
              <a:buNone/>
            </a:pPr>
            <a:r>
              <a:rPr lang="fr-FR" b="1" dirty="0">
                <a:solidFill>
                  <a:srgbClr val="C00000"/>
                </a:solidFill>
              </a:rPr>
              <a:t>fonctionnel</a:t>
            </a:r>
          </a:p>
          <a:p>
            <a:pPr>
              <a:buNone/>
            </a:pPr>
            <a:r>
              <a:rPr lang="fr-FR" dirty="0">
                <a:solidFill>
                  <a:schemeClr val="accent3">
                    <a:lumMod val="50000"/>
                  </a:schemeClr>
                </a:solidFill>
              </a:rPr>
              <a:t>• </a:t>
            </a:r>
            <a:r>
              <a:rPr lang="fr-FR" b="1" i="1" u="sng" dirty="0">
                <a:solidFill>
                  <a:schemeClr val="accent3">
                    <a:lumMod val="50000"/>
                  </a:schemeClr>
                </a:solidFill>
              </a:rPr>
              <a:t>Fixer des objectifs </a:t>
            </a:r>
            <a:r>
              <a:rPr lang="fr-FR" b="1" dirty="0"/>
              <a:t>en fonction du bilan initial et</a:t>
            </a:r>
          </a:p>
          <a:p>
            <a:pPr>
              <a:buNone/>
            </a:pPr>
            <a:r>
              <a:rPr lang="fr-FR" b="1" dirty="0"/>
              <a:t>du contexte</a:t>
            </a:r>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Autres: </a:t>
            </a:r>
            <a:endParaRPr lang="fr-FR" dirty="0"/>
          </a:p>
        </p:txBody>
      </p:sp>
      <p:sp>
        <p:nvSpPr>
          <p:cNvPr id="3" name="Espace réservé du contenu 2"/>
          <p:cNvSpPr>
            <a:spLocks noGrp="1"/>
          </p:cNvSpPr>
          <p:nvPr>
            <p:ph idx="1"/>
          </p:nvPr>
        </p:nvSpPr>
        <p:spPr>
          <a:xfrm>
            <a:off x="328554" y="1000108"/>
            <a:ext cx="8358246" cy="5643578"/>
          </a:xfrm>
        </p:spPr>
        <p:txBody>
          <a:bodyPr>
            <a:normAutofit fontScale="85000" lnSpcReduction="10000"/>
          </a:bodyPr>
          <a:lstStyle/>
          <a:p>
            <a:r>
              <a:rPr lang="fr-FR" b="1" i="1" dirty="0" smtClean="0"/>
              <a:t>Méthodes d’entretien et de récupération de la station debout et de la marche</a:t>
            </a:r>
          </a:p>
          <a:p>
            <a:r>
              <a:rPr lang="fr-FR" b="1" i="1" dirty="0" smtClean="0"/>
              <a:t>Techniques d’entretien et de récupération des</a:t>
            </a:r>
          </a:p>
          <a:p>
            <a:pPr>
              <a:buNone/>
            </a:pPr>
            <a:r>
              <a:rPr lang="fr-FR" b="1" i="1" dirty="0" smtClean="0"/>
              <a:t>capacités respiratoires</a:t>
            </a:r>
          </a:p>
          <a:p>
            <a:r>
              <a:rPr lang="fr-FR" b="1" i="1" dirty="0" smtClean="0"/>
              <a:t>Techniques d’entretien et de récupération des</a:t>
            </a:r>
          </a:p>
          <a:p>
            <a:pPr>
              <a:buNone/>
            </a:pPr>
            <a:r>
              <a:rPr lang="fr-FR" b="1" i="1" dirty="0" smtClean="0"/>
              <a:t>capacités cardiaques et vasculaires</a:t>
            </a:r>
          </a:p>
          <a:p>
            <a:r>
              <a:rPr lang="fr-FR" b="1" i="1" dirty="0" smtClean="0"/>
              <a:t>Techniques d’entretien et de récupération des</a:t>
            </a:r>
          </a:p>
          <a:p>
            <a:pPr>
              <a:buNone/>
            </a:pPr>
            <a:r>
              <a:rPr lang="fr-FR" b="1" i="1" dirty="0" smtClean="0"/>
              <a:t>capacités </a:t>
            </a:r>
            <a:r>
              <a:rPr lang="fr-FR" b="1" i="1" dirty="0" err="1" smtClean="0"/>
              <a:t>vésicosphinctériennes</a:t>
            </a:r>
            <a:r>
              <a:rPr lang="fr-FR" b="1" i="1" dirty="0" smtClean="0"/>
              <a:t>.</a:t>
            </a:r>
          </a:p>
          <a:p>
            <a:r>
              <a:rPr lang="fr-FR" b="1" i="1" dirty="0" smtClean="0"/>
              <a:t>Entretien, récupération et substitution des capacités de</a:t>
            </a:r>
          </a:p>
          <a:p>
            <a:r>
              <a:rPr lang="fr-FR" b="1" i="1" dirty="0" smtClean="0"/>
              <a:t>communication orale ou de déglutition / Orthophonie</a:t>
            </a:r>
          </a:p>
          <a:p>
            <a:r>
              <a:rPr lang="fr-FR" dirty="0" smtClean="0"/>
              <a:t> MPR:  </a:t>
            </a:r>
            <a:r>
              <a:rPr lang="fr-FR" b="1" dirty="0">
                <a:solidFill>
                  <a:srgbClr val="C00000"/>
                </a:solidFill>
              </a:rPr>
              <a:t>l’information, l’éducation</a:t>
            </a:r>
            <a:endParaRPr lang="fr-FR" b="1" i="1" dirty="0" smtClean="0">
              <a:solidFill>
                <a:srgbClr val="C00000"/>
              </a:solidFill>
            </a:endParaRPr>
          </a:p>
          <a:p>
            <a:endParaRPr lang="fr-FR" b="1" i="1" dirty="0" smtClean="0"/>
          </a:p>
          <a:p>
            <a:pPr>
              <a:buNone/>
            </a:pPr>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654032"/>
          </a:xfrm>
        </p:spPr>
        <p:txBody>
          <a:bodyPr>
            <a:normAutofit fontScale="90000"/>
          </a:bodyPr>
          <a:lstStyle/>
          <a:p>
            <a:r>
              <a:rPr lang="fr-FR" dirty="0" smtClean="0"/>
              <a:t>Conclusion </a:t>
            </a:r>
            <a:endParaRPr lang="fr-FR" dirty="0"/>
          </a:p>
        </p:txBody>
      </p:sp>
      <p:sp>
        <p:nvSpPr>
          <p:cNvPr id="3" name="Espace réservé du contenu 2"/>
          <p:cNvSpPr>
            <a:spLocks noGrp="1"/>
          </p:cNvSpPr>
          <p:nvPr>
            <p:ph idx="1"/>
          </p:nvPr>
        </p:nvSpPr>
        <p:spPr>
          <a:xfrm>
            <a:off x="500034" y="857232"/>
            <a:ext cx="8286808" cy="1635664"/>
          </a:xfrm>
        </p:spPr>
        <p:txBody>
          <a:bodyPr>
            <a:normAutofit lnSpcReduction="10000"/>
          </a:bodyPr>
          <a:lstStyle/>
          <a:p>
            <a:r>
              <a:rPr lang="fr-FR" dirty="0" smtClean="0"/>
              <a:t>La PEC des patients  se conçoit dans un cadre pluridisciplinaire</a:t>
            </a:r>
          </a:p>
          <a:p>
            <a:r>
              <a:rPr lang="fr-FR" dirty="0" smtClean="0"/>
              <a:t>Intérêt fondamental :  PATIENT </a:t>
            </a:r>
          </a:p>
          <a:p>
            <a:endParaRPr lang="fr-FR" dirty="0"/>
          </a:p>
        </p:txBody>
      </p:sp>
      <p:graphicFrame>
        <p:nvGraphicFramePr>
          <p:cNvPr id="4" name="Diagramme 3"/>
          <p:cNvGraphicFramePr/>
          <p:nvPr/>
        </p:nvGraphicFramePr>
        <p:xfrm>
          <a:off x="1643042" y="2794000"/>
          <a:ext cx="6096000" cy="377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3332</Words>
  <Application>Microsoft Office PowerPoint</Application>
  <PresentationFormat>Affichage à l'écran (4:3)</PresentationFormat>
  <Paragraphs>770</Paragraphs>
  <Slides>99</Slides>
  <Notes>40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99</vt:i4>
      </vt:variant>
    </vt:vector>
  </HeadingPairs>
  <TitlesOfParts>
    <vt:vector size="108" baseType="lpstr">
      <vt:lpstr>ＭＳ Ｐゴシック</vt:lpstr>
      <vt:lpstr>Arial</vt:lpstr>
      <vt:lpstr>Bookshelf Symbol 3</vt:lpstr>
      <vt:lpstr>Calibri</vt:lpstr>
      <vt:lpstr>Didot</vt:lpstr>
      <vt:lpstr>Times New Roman</vt:lpstr>
      <vt:lpstr>Trebuchet MS</vt:lpstr>
      <vt:lpstr>Wingdings</vt:lpstr>
      <vt:lpstr>Thème Office</vt:lpstr>
      <vt:lpstr>PRINCIPES GENERAUX EN MEDECINE PHYSIQUE ET READAPTATION </vt:lpstr>
      <vt:lpstr>Plan </vt:lpstr>
      <vt:lpstr>RAPPEL : APPAREIL LOCOMOTEUR INTRODUCTION</vt:lpstr>
      <vt:lpstr> L’ APPAREIL LOCOMOTEUR  travaille dans :  </vt:lpstr>
      <vt:lpstr>OSTÉOLOGIE</vt:lpstr>
      <vt:lpstr>OSTÉOLOGIE CLASSIFICATION</vt:lpstr>
      <vt:lpstr>OS LONGS</vt:lpstr>
      <vt:lpstr>OS COURTS</vt:lpstr>
      <vt:lpstr>OS PLATS</vt:lpstr>
      <vt:lpstr>OSTÉOLOGIE  RÔLES DES OS</vt:lpstr>
      <vt:lpstr>Composition </vt:lpstr>
      <vt:lpstr>PROCESSUS FORMATION OS =  ÉQUILIBRE FORMATION / RÉSORPTION</vt:lpstr>
      <vt:lpstr>CROISSANCE OSSEUSE</vt:lpstr>
      <vt:lpstr>Croissance de l ’os</vt:lpstr>
      <vt:lpstr>FACTEURS pouvant influencer la  CROISSANCE OSSEUSE </vt:lpstr>
      <vt:lpstr>FACTEURS DE CROISSANCE</vt:lpstr>
      <vt:lpstr>FACTEURS DE CROISSANCE</vt:lpstr>
      <vt:lpstr>FACTEURS DE CROISSANCE</vt:lpstr>
      <vt:lpstr>Fracture et réparation de l ’os</vt:lpstr>
      <vt:lpstr>LE RACHIS</vt:lpstr>
      <vt:lpstr>LE RACHIS </vt:lpstr>
      <vt:lpstr>Os particuliers : LA VERTÈBRE</vt:lpstr>
      <vt:lpstr>LA VERTÈBRE</vt:lpstr>
      <vt:lpstr>MEMBRES INFÉRIEURS</vt:lpstr>
      <vt:lpstr>LA CEINTURE PELVIENNE</vt:lpstr>
      <vt:lpstr>SQUELETTE DE LA CUISSE</vt:lpstr>
      <vt:lpstr>SQUELETTE DE LA JAMBE</vt:lpstr>
      <vt:lpstr>SQUELETTE DU PIED</vt:lpstr>
      <vt:lpstr>LA CEINTURE SCAPULAIRE</vt:lpstr>
      <vt:lpstr>SQUELETTE DU BRAS</vt:lpstr>
      <vt:lpstr>SQUELETTE DE L’AVANT-BRAS</vt:lpstr>
      <vt:lpstr>SQUELETTE DU POIGNET ET MAIN</vt:lpstr>
      <vt:lpstr>ARTHROLOGIE</vt:lpstr>
      <vt:lpstr>ARTHROLOGIE</vt:lpstr>
      <vt:lpstr>DIARTHROSES</vt:lpstr>
      <vt:lpstr>MOUVEMENTS ARTICULAIRES</vt:lpstr>
      <vt:lpstr>MOUVEMENTS ARTICULAIRES exemples</vt:lpstr>
      <vt:lpstr> LES MUSCLES</vt:lpstr>
      <vt:lpstr>MUSCLES</vt:lpstr>
      <vt:lpstr> Diversité fonctionnelle des muscles squelettiques </vt:lpstr>
      <vt:lpstr>MUSCLES </vt:lpstr>
      <vt:lpstr>MUSCLES classification selon nombre articulation</vt:lpstr>
      <vt:lpstr>MUSCLES innervation motrice</vt:lpstr>
      <vt:lpstr>FIBRE MUSCULAIRE</vt:lpstr>
      <vt:lpstr>Rappel des Affections de l’appareil locomoteur = pathologies touchant  tous les constituants de l’appareil locomoteur </vt:lpstr>
      <vt:lpstr>Présentation PowerPoint</vt:lpstr>
      <vt:lpstr>Présentation PowerPoint</vt:lpstr>
      <vt:lpstr>Présentation PowerPoint</vt:lpstr>
      <vt:lpstr>Affections neurologiques </vt:lpstr>
      <vt:lpstr>Présentation PowerPoint</vt:lpstr>
      <vt:lpstr>LA MEDECINE PHYSIQUE ET READAPTATION  (Ex rééducation fonctionnelle) </vt:lpstr>
      <vt:lpstr>INTRODUCTION </vt:lpstr>
      <vt:lpstr>INTRODUCTION </vt:lpstr>
      <vt:lpstr>INTRODUCTION </vt:lpstr>
      <vt:lpstr>DEFINITION /PRINCIPE /OBJECTIF </vt:lpstr>
      <vt:lpstr>Classification / Modèle de wood </vt:lpstr>
      <vt:lpstr>Classification / Modèle de wood </vt:lpstr>
      <vt:lpstr>PRINCIPE /OBJECTIF </vt:lpstr>
      <vt:lpstr>PRINCIPE /OBJECTIF </vt:lpstr>
      <vt:lpstr>1er INTERVENANT le Médecin MPR </vt:lpstr>
      <vt:lpstr>Présentation PowerPoint</vt:lpstr>
      <vt:lpstr>INTERVENANTS </vt:lpstr>
      <vt:lpstr>Le bilan médical</vt:lpstr>
      <vt:lpstr>Présentation PowerPoint</vt:lpstr>
      <vt:lpstr>Exemple d’un bilan articulaire de l’épaule </vt:lpstr>
      <vt:lpstr>Rotation de l’épaule </vt:lpstr>
      <vt:lpstr>Equivalence Sémiologique  a  l’épaule gestes quotidiens </vt:lpstr>
      <vt:lpstr>Bilan articulaire du poignet </vt:lpstr>
      <vt:lpstr>Présentation PowerPoint</vt:lpstr>
      <vt:lpstr>BILAN MUSCULAIRE/ FORCE MUSCULAIRE </vt:lpstr>
      <vt:lpstr>BILAN DE LA SENSIBILITE </vt:lpstr>
      <vt:lpstr>Bilan trophique </vt:lpstr>
      <vt:lpstr>Le bilan médical (2 )</vt:lpstr>
      <vt:lpstr>Le bilan médical (3 )</vt:lpstr>
      <vt:lpstr>Le bilan médical (4)</vt:lpstr>
      <vt:lpstr>Le bilan social</vt:lpstr>
      <vt:lpstr>Outils a disposition en pathologie osteo articulaire </vt:lpstr>
      <vt:lpstr>Kinésithérapie</vt:lpstr>
      <vt:lpstr>Kinésithérapie </vt:lpstr>
      <vt:lpstr>Ordonnance de kiné</vt:lpstr>
      <vt:lpstr>Physiothérapie (1)</vt:lpstr>
      <vt:lpstr>Physiothérapie (2)</vt:lpstr>
      <vt:lpstr>Physiothérapie (4)</vt:lpstr>
      <vt:lpstr>Physiothérapie (5)</vt:lpstr>
      <vt:lpstr>Massages</vt:lpstr>
      <vt:lpstr>Mobilisation articulaire passive </vt:lpstr>
      <vt:lpstr>Mobilisation articulaire active</vt:lpstr>
      <vt:lpstr>Postures</vt:lpstr>
      <vt:lpstr> Renforcement musculaire  </vt:lpstr>
      <vt:lpstr>Travail de l’Extensibilité musculaire (étirement) </vt:lpstr>
      <vt:lpstr>Présentation PowerPoint</vt:lpstr>
      <vt:lpstr>Réentraînement à l’effort</vt:lpstr>
      <vt:lpstr>Ergothérapie </vt:lpstr>
      <vt:lpstr>Ergothérapie : adaptation des objets du quotidien  </vt:lpstr>
      <vt:lpstr>Conseils d’ergonomie</vt:lpstr>
      <vt:lpstr>Appareillage et aides-techniques</vt:lpstr>
      <vt:lpstr>Quand et comment utiliser ces outils en pathologie ostéo-articulaire?</vt:lpstr>
      <vt:lpstr>Autres: </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compaq</dc:creator>
  <cp:lastModifiedBy>LEMAI</cp:lastModifiedBy>
  <cp:revision>109</cp:revision>
  <dcterms:created xsi:type="dcterms:W3CDTF">2016-01-01T08:48:57Z</dcterms:created>
  <dcterms:modified xsi:type="dcterms:W3CDTF">2018-09-24T18:21:46Z</dcterms:modified>
</cp:coreProperties>
</file>