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0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E02E-5A2C-4848-AEFB-A95F880A1D91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2425C-A784-47CD-A306-1AF2E2F0B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15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s’agit d’une art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425C-A784-47CD-A306-1AF2E2F0BC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25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Absorption des chocs</a:t>
            </a:r>
          </a:p>
          <a:p>
            <a:r>
              <a:rPr lang="fr-FR" dirty="0" smtClean="0"/>
              <a:t>Congruences art</a:t>
            </a:r>
          </a:p>
          <a:p>
            <a:r>
              <a:rPr lang="fr-FR" dirty="0" smtClean="0"/>
              <a:t>Transmission </a:t>
            </a:r>
            <a:r>
              <a:rPr lang="fr-FR" smtClean="0"/>
              <a:t>des forces</a:t>
            </a:r>
          </a:p>
          <a:p>
            <a:r>
              <a:rPr lang="fr-FR" smtClean="0"/>
              <a:t> </a:t>
            </a:r>
            <a:r>
              <a:rPr lang="fr-FR" dirty="0" err="1" smtClean="0"/>
              <a:t>lubrigication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425C-A784-47CD-A306-1AF2E2F0BC9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66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3932" y="761491"/>
            <a:ext cx="8225535" cy="1124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A9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FC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9FAF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FC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FC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191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697973" y="570737"/>
            <a:ext cx="68580" cy="6332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568433" y="729995"/>
            <a:ext cx="77724" cy="6248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87196" y="6825995"/>
            <a:ext cx="8686800" cy="76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87195" y="6978395"/>
            <a:ext cx="8500872" cy="76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5819" y="526541"/>
            <a:ext cx="8751569" cy="65570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6982" y="653287"/>
            <a:ext cx="613943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FC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8732" y="1573775"/>
            <a:ext cx="7339965" cy="206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9FAF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png"/><Relationship Id="rId4" Type="http://schemas.openxmlformats.org/officeDocument/2006/relationships/image" Target="../media/image98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191" y="348995"/>
            <a:ext cx="9144000" cy="6858000"/>
            <a:chOff x="774191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774191" y="348995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144000" y="6858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97973" y="570737"/>
              <a:ext cx="68580" cy="63322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8433" y="729995"/>
              <a:ext cx="77724" cy="6248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51153" y="526541"/>
            <a:ext cx="9023350" cy="6557009"/>
            <a:chOff x="851153" y="526541"/>
            <a:chExt cx="9023350" cy="6557009"/>
          </a:xfrm>
        </p:grpSpPr>
        <p:sp>
          <p:nvSpPr>
            <p:cNvPr id="7" name="object 7"/>
            <p:cNvSpPr/>
            <p:nvPr/>
          </p:nvSpPr>
          <p:spPr>
            <a:xfrm>
              <a:off x="851153" y="526541"/>
              <a:ext cx="8746236" cy="65570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7195" y="6825995"/>
              <a:ext cx="86868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7195" y="6978395"/>
              <a:ext cx="8500872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07767" y="865123"/>
            <a:ext cx="6350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TRAUMATISMES DU</a:t>
            </a:r>
            <a:r>
              <a:rPr sz="4000" spc="-55" dirty="0"/>
              <a:t> </a:t>
            </a:r>
            <a:r>
              <a:rPr sz="4000" spc="-5" dirty="0"/>
              <a:t>GENOU</a:t>
            </a:r>
            <a:endParaRPr sz="4000"/>
          </a:p>
        </p:txBody>
      </p:sp>
      <p:sp>
        <p:nvSpPr>
          <p:cNvPr id="11" name="object 11"/>
          <p:cNvSpPr txBox="1"/>
          <p:nvPr/>
        </p:nvSpPr>
        <p:spPr>
          <a:xfrm>
            <a:off x="2594864" y="2405887"/>
            <a:ext cx="5863590" cy="44287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34315" algn="ctr">
              <a:lnSpc>
                <a:spcPts val="3835"/>
              </a:lnSpc>
            </a:pPr>
            <a:r>
              <a:rPr sz="3200" spc="-5" dirty="0" smtClean="0">
                <a:solidFill>
                  <a:srgbClr val="FFA900"/>
                </a:solidFill>
                <a:latin typeface="Tahoma"/>
                <a:cs typeface="Tahoma"/>
              </a:rPr>
              <a:t>PLAN</a:t>
            </a:r>
            <a:endParaRPr sz="3200" dirty="0">
              <a:latin typeface="Tahoma"/>
              <a:cs typeface="Tahoma"/>
            </a:endParaRPr>
          </a:p>
          <a:p>
            <a:pPr marL="12064">
              <a:lnSpc>
                <a:spcPts val="3835"/>
              </a:lnSpc>
              <a:tabLst>
                <a:tab pos="509270" algn="l"/>
              </a:tabLst>
            </a:pPr>
            <a:r>
              <a:rPr lang="fr-FR" sz="3200" spc="-5" dirty="0" smtClean="0">
                <a:solidFill>
                  <a:srgbClr val="F9FAFA"/>
                </a:solidFill>
                <a:latin typeface="Tahoma"/>
                <a:cs typeface="Tahoma"/>
              </a:rPr>
              <a:t>1- </a:t>
            </a:r>
            <a:r>
              <a:rPr lang="fr-FR" sz="3200" spc="-5" dirty="0">
                <a:solidFill>
                  <a:srgbClr val="F9FAFA"/>
                </a:solidFill>
                <a:latin typeface="Tahoma"/>
                <a:cs typeface="Tahoma"/>
              </a:rPr>
              <a:t>R</a:t>
            </a:r>
            <a:r>
              <a:rPr sz="3200" spc="-5" dirty="0" err="1" smtClean="0">
                <a:solidFill>
                  <a:srgbClr val="F9FAFA"/>
                </a:solidFill>
                <a:latin typeface="Tahoma"/>
                <a:cs typeface="Tahoma"/>
              </a:rPr>
              <a:t>appel</a:t>
            </a:r>
            <a:r>
              <a:rPr sz="3200" spc="-10" dirty="0" smtClean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 err="1" smtClean="0">
                <a:solidFill>
                  <a:srgbClr val="F9FAFA"/>
                </a:solidFill>
                <a:latin typeface="Tahoma"/>
                <a:cs typeface="Tahoma"/>
              </a:rPr>
              <a:t>anatomique</a:t>
            </a:r>
            <a:endParaRPr lang="fr-FR" sz="3200" spc="-5" dirty="0" smtClean="0">
              <a:solidFill>
                <a:srgbClr val="F9FAFA"/>
              </a:solidFill>
              <a:latin typeface="Tahoma"/>
              <a:cs typeface="Tahoma"/>
            </a:endParaRPr>
          </a:p>
          <a:p>
            <a:pPr marL="12064">
              <a:lnSpc>
                <a:spcPts val="3835"/>
              </a:lnSpc>
              <a:tabLst>
                <a:tab pos="509270" algn="l"/>
              </a:tabLst>
            </a:pPr>
            <a:endParaRPr sz="3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509270" algn="l"/>
              </a:tabLst>
            </a:pPr>
            <a:r>
              <a:rPr lang="fr-FR" sz="3200" spc="-5" dirty="0" smtClean="0">
                <a:solidFill>
                  <a:srgbClr val="F9FAFA"/>
                </a:solidFill>
                <a:latin typeface="Tahoma"/>
                <a:cs typeface="Tahoma"/>
              </a:rPr>
              <a:t>2- </a:t>
            </a:r>
            <a:r>
              <a:rPr lang="fr-FR" sz="3200" spc="-5" dirty="0">
                <a:solidFill>
                  <a:srgbClr val="F9FAFA"/>
                </a:solidFill>
                <a:latin typeface="Tahoma"/>
                <a:cs typeface="Tahoma"/>
              </a:rPr>
              <a:t>E</a:t>
            </a:r>
            <a:r>
              <a:rPr sz="3200" spc="-5" dirty="0" err="1" smtClean="0">
                <a:solidFill>
                  <a:srgbClr val="F9FAFA"/>
                </a:solidFill>
                <a:latin typeface="Tahoma"/>
                <a:cs typeface="Tahoma"/>
              </a:rPr>
              <a:t>ntorse</a:t>
            </a:r>
            <a:r>
              <a:rPr lang="fr-FR" sz="3200" spc="-5" dirty="0" smtClean="0">
                <a:solidFill>
                  <a:srgbClr val="F9FAFA"/>
                </a:solidFill>
                <a:latin typeface="Tahoma"/>
                <a:cs typeface="Tahoma"/>
              </a:rPr>
              <a:t>s</a:t>
            </a:r>
            <a:r>
              <a:rPr sz="3200" spc="-5" dirty="0" smtClean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9FAFA"/>
                </a:solidFill>
                <a:latin typeface="Tahoma"/>
                <a:cs typeface="Tahoma"/>
              </a:rPr>
              <a:t>et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fractures du </a:t>
            </a:r>
            <a:r>
              <a:rPr sz="3200" spc="-5" dirty="0" err="1">
                <a:solidFill>
                  <a:srgbClr val="F9FAFA"/>
                </a:solidFill>
                <a:latin typeface="Tahoma"/>
                <a:cs typeface="Tahoma"/>
              </a:rPr>
              <a:t>genou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  </a:t>
            </a:r>
            <a:endParaRPr lang="fr-FR" sz="3200" spc="-5" dirty="0" smtClean="0">
              <a:solidFill>
                <a:srgbClr val="F9FAFA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509270" algn="l"/>
              </a:tabLst>
            </a:pPr>
            <a:r>
              <a:rPr sz="3200" dirty="0" smtClean="0">
                <a:solidFill>
                  <a:srgbClr val="F9FAFA"/>
                </a:solidFill>
                <a:latin typeface="Tahoma"/>
                <a:cs typeface="Tahoma"/>
              </a:rPr>
              <a:t>3- </a:t>
            </a:r>
            <a:r>
              <a:rPr lang="fr-FR" sz="3200" spc="-5" dirty="0">
                <a:solidFill>
                  <a:srgbClr val="F9FAFA"/>
                </a:solidFill>
                <a:latin typeface="Tahoma"/>
                <a:cs typeface="Tahoma"/>
              </a:rPr>
              <a:t>L</a:t>
            </a:r>
            <a:r>
              <a:rPr sz="3200" spc="-5" dirty="0" err="1" smtClean="0">
                <a:solidFill>
                  <a:srgbClr val="F9FAFA"/>
                </a:solidFill>
                <a:latin typeface="Tahoma"/>
                <a:cs typeface="Tahoma"/>
              </a:rPr>
              <a:t>ésions</a:t>
            </a:r>
            <a:r>
              <a:rPr sz="3200" spc="-5" dirty="0" smtClean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des</a:t>
            </a:r>
            <a:r>
              <a:rPr sz="3200" spc="-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 err="1" smtClean="0">
                <a:solidFill>
                  <a:srgbClr val="F9FAFA"/>
                </a:solidFill>
                <a:latin typeface="Tahoma"/>
                <a:cs typeface="Tahoma"/>
              </a:rPr>
              <a:t>ménisques</a:t>
            </a:r>
            <a:endParaRPr lang="fr-FR" sz="3200" spc="-5" dirty="0" smtClean="0">
              <a:solidFill>
                <a:srgbClr val="F9FAFA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AutoNum type="arabicPlain"/>
              <a:tabLst>
                <a:tab pos="509270" algn="l"/>
              </a:tabLst>
            </a:pPr>
            <a:endParaRPr lang="fr-FR" sz="3200" spc="-5" dirty="0">
              <a:solidFill>
                <a:srgbClr val="F9FAFA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AutoNum type="arabicPlain"/>
              <a:tabLst>
                <a:tab pos="509270" algn="l"/>
              </a:tabLst>
            </a:pPr>
            <a:endParaRPr lang="fr-FR" sz="3200" spc="-5" dirty="0" smtClean="0">
              <a:solidFill>
                <a:srgbClr val="F9FAFA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509270" algn="l"/>
              </a:tabLst>
            </a:pPr>
            <a:r>
              <a:rPr lang="fr-FR" sz="3200" dirty="0" smtClean="0">
                <a:solidFill>
                  <a:schemeClr val="bg1"/>
                </a:solidFill>
                <a:latin typeface="Tahoma"/>
                <a:cs typeface="Tahoma"/>
              </a:rPr>
              <a:t>                           R- FARHI</a:t>
            </a:r>
            <a:endParaRPr sz="3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2783" y="2291587"/>
            <a:ext cx="8512810" cy="461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150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Diagnostic</a:t>
            </a:r>
            <a:endParaRPr sz="3200">
              <a:latin typeface="Tahoma"/>
              <a:cs typeface="Tahoma"/>
            </a:endParaRPr>
          </a:p>
          <a:p>
            <a:pPr marL="1525905">
              <a:lnSpc>
                <a:spcPct val="100000"/>
              </a:lnSpc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examen</a:t>
            </a:r>
            <a:r>
              <a:rPr sz="3200" b="1" spc="-1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clinique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2875"/>
              </a:lnSpc>
              <a:spcBef>
                <a:spcPts val="2610"/>
              </a:spcBef>
            </a:pPr>
            <a:r>
              <a:rPr sz="2400" b="1" spc="-5" dirty="0">
                <a:solidFill>
                  <a:srgbClr val="FFA900"/>
                </a:solidFill>
                <a:latin typeface="Tahoma"/>
                <a:cs typeface="Tahoma"/>
              </a:rPr>
              <a:t>Inspection:</a:t>
            </a:r>
            <a:endParaRPr sz="2400">
              <a:latin typeface="Tahoma"/>
              <a:cs typeface="Tahoma"/>
            </a:endParaRPr>
          </a:p>
          <a:p>
            <a:pPr marL="12700" marR="2018664" indent="467359">
              <a:lnSpc>
                <a:spcPts val="2880"/>
              </a:lnSpc>
              <a:spcBef>
                <a:spcPts val="90"/>
              </a:spcBef>
            </a:pP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gros genou oedématié (parfois normal)  </a:t>
            </a:r>
            <a:r>
              <a:rPr sz="2400" b="1" spc="-5" dirty="0">
                <a:solidFill>
                  <a:srgbClr val="FFA900"/>
                </a:solidFill>
                <a:latin typeface="Tahoma"/>
                <a:cs typeface="Tahoma"/>
              </a:rPr>
              <a:t>Palpation:</a:t>
            </a:r>
            <a:endParaRPr sz="2400">
              <a:latin typeface="Tahoma"/>
              <a:cs typeface="Tahoma"/>
            </a:endParaRPr>
          </a:p>
          <a:p>
            <a:pPr marL="480059">
              <a:lnSpc>
                <a:spcPts val="2770"/>
              </a:lnSpc>
            </a:pP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Epanchement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intra articulaire</a:t>
            </a:r>
            <a:endParaRPr sz="2400">
              <a:latin typeface="Tahoma"/>
              <a:cs typeface="Tahoma"/>
            </a:endParaRPr>
          </a:p>
          <a:p>
            <a:pPr marL="12700" marR="155575" indent="467359">
              <a:lnSpc>
                <a:spcPct val="100000"/>
              </a:lnSpc>
            </a:pP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Points douloureux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sur interligne interne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ou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externe  </a:t>
            </a:r>
            <a:r>
              <a:rPr sz="2400" b="1" spc="-5" dirty="0">
                <a:solidFill>
                  <a:srgbClr val="FFA900"/>
                </a:solidFill>
                <a:latin typeface="Tahoma"/>
                <a:cs typeface="Tahoma"/>
              </a:rPr>
              <a:t>Mobilisation:</a:t>
            </a:r>
            <a:endParaRPr sz="2400">
              <a:latin typeface="Tahoma"/>
              <a:cs typeface="Tahoma"/>
            </a:endParaRPr>
          </a:p>
          <a:p>
            <a:pPr marL="480059" marR="5080">
              <a:lnSpc>
                <a:spcPts val="2880"/>
              </a:lnSpc>
              <a:spcBef>
                <a:spcPts val="85"/>
              </a:spcBef>
            </a:pP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laxité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dans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le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plan frontal: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valgus si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LLI,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varus si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LLE 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laxité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dans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le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plan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sagittal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(pivot</a:t>
            </a:r>
            <a:r>
              <a:rPr sz="2400" b="1" spc="-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central)</a:t>
            </a:r>
            <a:endParaRPr sz="2400">
              <a:latin typeface="Tahoma"/>
              <a:cs typeface="Tahoma"/>
            </a:endParaRPr>
          </a:p>
          <a:p>
            <a:pPr marL="480059">
              <a:lnSpc>
                <a:spcPts val="2770"/>
              </a:lnSpc>
            </a:pP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laxité rotatoire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(LLE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et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pivot</a:t>
            </a:r>
            <a:r>
              <a:rPr sz="24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central)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08351" y="6106159"/>
            <a:ext cx="45916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9FAFA"/>
                </a:solidFill>
                <a:latin typeface="Tahoma"/>
                <a:cs typeface="Tahoma"/>
              </a:rPr>
              <a:t>-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les lésions</a:t>
            </a:r>
            <a:r>
              <a:rPr sz="3200" b="1" spc="-5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bicroisées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1252" y="1720087"/>
            <a:ext cx="7847330" cy="4412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9800" marR="877569" indent="-9144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z="3200" b="1" dirty="0">
                <a:solidFill>
                  <a:srgbClr val="FFA900"/>
                </a:solidFill>
                <a:latin typeface="Tahoma"/>
                <a:cs typeface="Tahoma"/>
              </a:rPr>
              <a:t>Au	</a:t>
            </a: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terme de cet examen clinique,  </a:t>
            </a:r>
            <a:r>
              <a:rPr sz="3200" b="1" dirty="0">
                <a:solidFill>
                  <a:srgbClr val="FFA900"/>
                </a:solidFill>
                <a:latin typeface="Tahoma"/>
                <a:cs typeface="Tahoma"/>
              </a:rPr>
              <a:t>on </a:t>
            </a: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peut</a:t>
            </a:r>
            <a:r>
              <a:rPr sz="3200" b="1" spc="-20" dirty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différencier: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Tahoma"/>
              <a:cs typeface="Tahoma"/>
            </a:endParaRPr>
          </a:p>
          <a:p>
            <a:pPr marL="1233805" indent="-294640">
              <a:lnSpc>
                <a:spcPct val="100000"/>
              </a:lnSpc>
              <a:spcBef>
                <a:spcPts val="5"/>
              </a:spcBef>
              <a:buChar char="-"/>
              <a:tabLst>
                <a:tab pos="1234440" algn="l"/>
              </a:tabLst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les lésions périphériques</a:t>
            </a:r>
            <a:r>
              <a:rPr sz="3200" b="1" spc="-2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isolées</a:t>
            </a:r>
            <a:endParaRPr sz="3200">
              <a:latin typeface="Tahoma"/>
              <a:cs typeface="Tahoma"/>
            </a:endParaRPr>
          </a:p>
          <a:p>
            <a:pPr marL="2232025" lvl="1" indent="-378460">
              <a:lnSpc>
                <a:spcPts val="2915"/>
              </a:lnSpc>
              <a:buChar char="*"/>
              <a:tabLst>
                <a:tab pos="2232660" algn="l"/>
              </a:tabLst>
            </a:pPr>
            <a:r>
              <a:rPr sz="3200" b="1" dirty="0">
                <a:solidFill>
                  <a:srgbClr val="F9FAFA"/>
                </a:solidFill>
                <a:latin typeface="Tahoma"/>
                <a:cs typeface="Tahoma"/>
              </a:rPr>
              <a:t>du</a:t>
            </a:r>
            <a:r>
              <a:rPr sz="32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LLI</a:t>
            </a:r>
            <a:endParaRPr sz="3200">
              <a:latin typeface="Tahoma"/>
              <a:cs typeface="Tahoma"/>
            </a:endParaRPr>
          </a:p>
          <a:p>
            <a:pPr marL="2232025" lvl="1" indent="-378460">
              <a:lnSpc>
                <a:spcPts val="2915"/>
              </a:lnSpc>
              <a:buChar char="*"/>
              <a:tabLst>
                <a:tab pos="2232660" algn="l"/>
                <a:tab pos="3796665" algn="l"/>
              </a:tabLst>
            </a:pPr>
            <a:r>
              <a:rPr sz="4800" b="1" baseline="-32118" dirty="0">
                <a:solidFill>
                  <a:srgbClr val="F9FAFA"/>
                </a:solidFill>
                <a:latin typeface="Tahoma"/>
                <a:cs typeface="Tahoma"/>
              </a:rPr>
              <a:t>du </a:t>
            </a:r>
            <a:r>
              <a:rPr sz="4800" b="1" spc="-7" baseline="-32118" dirty="0">
                <a:solidFill>
                  <a:srgbClr val="F9FAFA"/>
                </a:solidFill>
                <a:latin typeface="Tahoma"/>
                <a:cs typeface="Tahoma"/>
              </a:rPr>
              <a:t>LLE	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bénigne</a:t>
            </a:r>
            <a:endParaRPr sz="24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F9FAFA"/>
              </a:buClr>
              <a:buFont typeface="Tahoma"/>
              <a:buChar char="*"/>
            </a:pPr>
            <a:endParaRPr sz="4700">
              <a:latin typeface="Tahoma"/>
              <a:cs typeface="Tahoma"/>
            </a:endParaRPr>
          </a:p>
          <a:p>
            <a:pPr marL="1233805" indent="-294640">
              <a:lnSpc>
                <a:spcPts val="3835"/>
              </a:lnSpc>
              <a:spcBef>
                <a:spcPts val="5"/>
              </a:spcBef>
              <a:buChar char="-"/>
              <a:tabLst>
                <a:tab pos="1234440" algn="l"/>
              </a:tabLst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les lésions isolées </a:t>
            </a:r>
            <a:r>
              <a:rPr sz="3200" b="1" dirty="0">
                <a:solidFill>
                  <a:srgbClr val="F9FAFA"/>
                </a:solidFill>
                <a:latin typeface="Tahoma"/>
                <a:cs typeface="Tahoma"/>
              </a:rPr>
              <a:t>du</a:t>
            </a:r>
            <a:r>
              <a:rPr sz="3200" b="1" spc="-2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LCA</a:t>
            </a:r>
            <a:endParaRPr sz="3200">
              <a:latin typeface="Tahoma"/>
              <a:cs typeface="Tahoma"/>
            </a:endParaRPr>
          </a:p>
          <a:p>
            <a:pPr marL="1233805" indent="-294640">
              <a:lnSpc>
                <a:spcPts val="3835"/>
              </a:lnSpc>
              <a:buChar char="-"/>
              <a:tabLst>
                <a:tab pos="1234440" algn="l"/>
              </a:tabLst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les lésions de type </a:t>
            </a:r>
            <a:r>
              <a:rPr sz="3200" b="1" dirty="0">
                <a:solidFill>
                  <a:srgbClr val="F9FAFA"/>
                </a:solidFill>
                <a:latin typeface="Tahoma"/>
                <a:cs typeface="Tahoma"/>
              </a:rPr>
              <a:t>«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Triade</a:t>
            </a:r>
            <a:r>
              <a:rPr sz="3200" b="1" spc="-2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9FAFA"/>
                </a:solidFill>
                <a:latin typeface="Tahoma"/>
                <a:cs typeface="Tahoma"/>
              </a:rPr>
              <a:t>»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5964" y="6185407"/>
            <a:ext cx="88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grave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172" y="580135"/>
            <a:ext cx="8448675" cy="639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45745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C00"/>
                </a:solidFill>
                <a:latin typeface="Tahoma"/>
                <a:cs typeface="Tahoma"/>
              </a:rPr>
              <a:t>Lésions</a:t>
            </a:r>
            <a:r>
              <a:rPr sz="3200" spc="-1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C00"/>
                </a:solidFill>
                <a:latin typeface="Tahoma"/>
                <a:cs typeface="Tahoma"/>
              </a:rPr>
              <a:t>isolées</a:t>
            </a:r>
            <a:endParaRPr sz="3200">
              <a:latin typeface="Tahoma"/>
              <a:cs typeface="Tahoma"/>
            </a:endParaRPr>
          </a:p>
          <a:p>
            <a:pPr marR="247015" algn="ctr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solidFill>
                  <a:srgbClr val="FFFC00"/>
                </a:solidFill>
                <a:latin typeface="Tahoma"/>
                <a:cs typeface="Tahoma"/>
              </a:rPr>
              <a:t>des ligaments périphériques</a:t>
            </a:r>
            <a:endParaRPr sz="3200">
              <a:latin typeface="Tahoma"/>
              <a:cs typeface="Tahoma"/>
            </a:endParaRPr>
          </a:p>
          <a:p>
            <a:pPr marL="354965" marR="1410335" indent="-342900">
              <a:lnSpc>
                <a:spcPts val="3440"/>
              </a:lnSpc>
              <a:spcBef>
                <a:spcPts val="780"/>
              </a:spcBef>
              <a:tabLst>
                <a:tab pos="3090545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Lésions</a:t>
            </a:r>
            <a:r>
              <a:rPr sz="3200" spc="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rares</a:t>
            </a:r>
            <a:r>
              <a:rPr sz="3200" spc="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9FAFA"/>
                </a:solidFill>
                <a:latin typeface="Tahoma"/>
                <a:cs typeface="Tahoma"/>
              </a:rPr>
              <a:t>et	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bénignes car guérison  spontanée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ahoma"/>
              <a:cs typeface="Tahoma"/>
            </a:endParaRPr>
          </a:p>
          <a:p>
            <a:pPr marL="354965" marR="5080" indent="-342900">
              <a:lnSpc>
                <a:spcPts val="3440"/>
              </a:lnSpc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Douleurs spontanées </a:t>
            </a:r>
            <a:r>
              <a:rPr sz="3200" dirty="0">
                <a:solidFill>
                  <a:srgbClr val="F9FAFA"/>
                </a:solidFill>
                <a:latin typeface="Tahoma"/>
                <a:cs typeface="Tahoma"/>
              </a:rPr>
              <a:t>et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déclenchées par la  palpation sur insertions ou trajet du</a:t>
            </a:r>
            <a:r>
              <a:rPr sz="3200" spc="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ligament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Tahoma"/>
              <a:cs typeface="Tahoma"/>
            </a:endParaRPr>
          </a:p>
          <a:p>
            <a:pPr marL="354965" marR="411480" indent="-342900">
              <a:lnSpc>
                <a:spcPct val="89800"/>
              </a:lnSpc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Discrète laxité dans le plan frontal en  extension, </a:t>
            </a:r>
            <a:r>
              <a:rPr sz="3200" dirty="0">
                <a:solidFill>
                  <a:srgbClr val="F9FAFA"/>
                </a:solidFill>
                <a:latin typeface="Tahoma"/>
                <a:cs typeface="Tahoma"/>
              </a:rPr>
              <a:t>ce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test induit une douleur sur le  ligament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Pas de laxité sagittale associée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1207" y="653287"/>
            <a:ext cx="4576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isolées </a:t>
            </a:r>
            <a:r>
              <a:rPr spc="-5" dirty="0"/>
              <a:t>du</a:t>
            </a:r>
            <a:r>
              <a:rPr spc="-65" dirty="0"/>
              <a:t> </a:t>
            </a:r>
            <a:r>
              <a:rPr spc="-5" dirty="0"/>
              <a:t>LCA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44116" y="1375663"/>
            <a:ext cx="6806565" cy="4846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4C00"/>
                </a:solidFill>
                <a:latin typeface="Tahoma"/>
                <a:cs typeface="Tahoma"/>
              </a:rPr>
              <a:t>diagnostic d’interrogatoire</a:t>
            </a:r>
            <a:r>
              <a:rPr sz="4400" spc="-25" dirty="0">
                <a:solidFill>
                  <a:srgbClr val="FF4C00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FF4C00"/>
                </a:solidFill>
                <a:latin typeface="Tahoma"/>
                <a:cs typeface="Tahoma"/>
              </a:rPr>
              <a:t>!</a:t>
            </a:r>
            <a:endParaRPr sz="4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150">
              <a:latin typeface="Tahoma"/>
              <a:cs typeface="Tahoma"/>
            </a:endParaRPr>
          </a:p>
          <a:p>
            <a:pPr marL="350520" indent="-287020">
              <a:lnSpc>
                <a:spcPct val="100000"/>
              </a:lnSpc>
              <a:buClr>
                <a:srgbClr val="00FDFF"/>
              </a:buClr>
              <a:buChar char="-"/>
              <a:tabLst>
                <a:tab pos="351155" algn="l"/>
              </a:tabLst>
            </a:pP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Contexte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traumatique</a:t>
            </a:r>
            <a:r>
              <a:rPr sz="3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(sportif)</a:t>
            </a:r>
            <a:endParaRPr sz="3600">
              <a:latin typeface="Tahoma"/>
              <a:cs typeface="Tahoma"/>
            </a:endParaRPr>
          </a:p>
          <a:p>
            <a:pPr marL="351155" marR="2694305" indent="-351155">
              <a:lnSpc>
                <a:spcPct val="109400"/>
              </a:lnSpc>
              <a:spcBef>
                <a:spcPts val="15"/>
              </a:spcBef>
              <a:buClr>
                <a:srgbClr val="00FDFF"/>
              </a:buClr>
              <a:buChar char="-"/>
              <a:tabLst>
                <a:tab pos="351155" algn="l"/>
              </a:tabLst>
            </a:pP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Triade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du vécu 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Douleur  Épanchement  Craquement</a:t>
            </a:r>
            <a:r>
              <a:rPr sz="3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+++</a:t>
            </a:r>
            <a:endParaRPr sz="3200">
              <a:latin typeface="Tahoma"/>
              <a:cs typeface="Tahoma"/>
            </a:endParaRPr>
          </a:p>
          <a:p>
            <a:pPr marL="350520" indent="-287020">
              <a:lnSpc>
                <a:spcPct val="100000"/>
              </a:lnSpc>
              <a:spcBef>
                <a:spcPts val="425"/>
              </a:spcBef>
              <a:buClr>
                <a:srgbClr val="00FDFF"/>
              </a:buClr>
              <a:buChar char="-"/>
              <a:tabLst>
                <a:tab pos="351155" algn="l"/>
              </a:tabLst>
            </a:pP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Sensation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de « patte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folle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»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6092" y="526541"/>
            <a:ext cx="9182100" cy="6718934"/>
            <a:chOff x="736092" y="526541"/>
            <a:chExt cx="9182100" cy="6718934"/>
          </a:xfrm>
        </p:grpSpPr>
        <p:sp>
          <p:nvSpPr>
            <p:cNvPr id="3" name="object 3"/>
            <p:cNvSpPr/>
            <p:nvPr/>
          </p:nvSpPr>
          <p:spPr>
            <a:xfrm>
              <a:off x="5109971" y="3777995"/>
              <a:ext cx="4808220" cy="3424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191" y="3777995"/>
              <a:ext cx="4527804" cy="3429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192" y="3777995"/>
              <a:ext cx="4538980" cy="3429000"/>
            </a:xfrm>
            <a:custGeom>
              <a:avLst/>
              <a:gdLst/>
              <a:ahLst/>
              <a:cxnLst/>
              <a:rect l="l" t="t" r="r" b="b"/>
              <a:pathLst>
                <a:path w="4538980" h="3429000">
                  <a:moveTo>
                    <a:pt x="0" y="0"/>
                  </a:moveTo>
                  <a:lnTo>
                    <a:pt x="4469891" y="3428999"/>
                  </a:lnTo>
                </a:path>
                <a:path w="4538980" h="3429000">
                  <a:moveTo>
                    <a:pt x="0" y="3428999"/>
                  </a:moveTo>
                  <a:lnTo>
                    <a:pt x="4538471" y="0"/>
                  </a:lnTo>
                </a:path>
              </a:pathLst>
            </a:custGeom>
            <a:ln w="76199">
              <a:solidFill>
                <a:srgbClr val="FE2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61207" y="653287"/>
            <a:ext cx="4576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isolées </a:t>
            </a:r>
            <a:r>
              <a:rPr spc="-5" dirty="0"/>
              <a:t>du</a:t>
            </a:r>
            <a:r>
              <a:rPr spc="-65" dirty="0"/>
              <a:t> </a:t>
            </a:r>
            <a:r>
              <a:rPr spc="-5" dirty="0"/>
              <a:t>LCA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6580" y="1757264"/>
            <a:ext cx="662432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Recherche de l’épanchement intra-  articulaire: choc</a:t>
            </a:r>
            <a:r>
              <a:rPr sz="3200" spc="-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 err="1" smtClean="0">
                <a:solidFill>
                  <a:srgbClr val="F9FAFA"/>
                </a:solidFill>
                <a:latin typeface="Tahoma"/>
                <a:cs typeface="Tahoma"/>
              </a:rPr>
              <a:t>rotulien</a:t>
            </a:r>
            <a:r>
              <a:rPr lang="fr-FR" sz="3200" spc="-5" dirty="0" smtClean="0">
                <a:solidFill>
                  <a:srgbClr val="F9FAFA"/>
                </a:solidFill>
                <a:latin typeface="Tahoma"/>
                <a:cs typeface="Tahoma"/>
              </a:rPr>
              <a:t>(signe de glaçon)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932" y="2363215"/>
            <a:ext cx="49771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78AC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Signe de LACHMAN TRILLAT:  laxité antéro-postérieure ou  sagittale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20767" y="3308603"/>
            <a:ext cx="5117592" cy="3842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61207" y="653287"/>
            <a:ext cx="4576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isolées </a:t>
            </a:r>
            <a:r>
              <a:rPr spc="-5" dirty="0"/>
              <a:t>du</a:t>
            </a:r>
            <a:r>
              <a:rPr spc="-65" dirty="0"/>
              <a:t> </a:t>
            </a:r>
            <a:r>
              <a:rPr spc="-5" dirty="0"/>
              <a:t>LCA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8732" y="1787143"/>
            <a:ext cx="7172959" cy="192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C00"/>
                </a:solidFill>
                <a:latin typeface="Tahoma"/>
                <a:cs typeface="Tahoma"/>
              </a:rPr>
              <a:t>Triade antéro-interne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: LCA </a:t>
            </a:r>
            <a:r>
              <a:rPr sz="3200" dirty="0">
                <a:solidFill>
                  <a:srgbClr val="F9FAFA"/>
                </a:solidFill>
                <a:latin typeface="Tahoma"/>
                <a:cs typeface="Tahoma"/>
              </a:rPr>
              <a:t>+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LLI </a:t>
            </a:r>
            <a:r>
              <a:rPr sz="3200" dirty="0">
                <a:solidFill>
                  <a:srgbClr val="F9FAFA"/>
                </a:solidFill>
                <a:latin typeface="Tahoma"/>
                <a:cs typeface="Tahoma"/>
              </a:rPr>
              <a:t>+</a:t>
            </a:r>
            <a:r>
              <a:rPr sz="3200" spc="-2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MI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3200" spc="-5" dirty="0">
                <a:solidFill>
                  <a:srgbClr val="FFFC00"/>
                </a:solidFill>
                <a:latin typeface="Tahoma"/>
                <a:cs typeface="Tahoma"/>
              </a:rPr>
              <a:t>Triade antéro-externe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: LCA </a:t>
            </a:r>
            <a:r>
              <a:rPr sz="3200" dirty="0">
                <a:solidFill>
                  <a:srgbClr val="F9FAFA"/>
                </a:solidFill>
                <a:latin typeface="Tahoma"/>
                <a:cs typeface="Tahoma"/>
              </a:rPr>
              <a:t>+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LLE </a:t>
            </a:r>
            <a:r>
              <a:rPr sz="3200" dirty="0">
                <a:solidFill>
                  <a:srgbClr val="F9FAFA"/>
                </a:solidFill>
                <a:latin typeface="Tahoma"/>
                <a:cs typeface="Tahoma"/>
              </a:rPr>
              <a:t>+</a:t>
            </a:r>
            <a:r>
              <a:rPr sz="3200" spc="-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ME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0544" y="653287"/>
            <a:ext cx="6055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de </a:t>
            </a:r>
            <a:r>
              <a:rPr spc="-5" dirty="0"/>
              <a:t>triades</a:t>
            </a:r>
            <a:r>
              <a:rPr spc="-75" dirty="0"/>
              <a:t> </a:t>
            </a:r>
            <a:r>
              <a:rPr dirty="0"/>
              <a:t>antérieures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864" y="653287"/>
            <a:ext cx="6266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de </a:t>
            </a:r>
            <a:r>
              <a:rPr spc="-5" dirty="0"/>
              <a:t>triades</a:t>
            </a:r>
            <a:r>
              <a:rPr spc="-70" dirty="0"/>
              <a:t> </a:t>
            </a:r>
            <a:r>
              <a:rPr dirty="0"/>
              <a:t>postérieures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31391" y="3829811"/>
            <a:ext cx="7859395" cy="3377565"/>
            <a:chOff x="1231391" y="3829811"/>
            <a:chExt cx="7859395" cy="3377565"/>
          </a:xfrm>
        </p:grpSpPr>
        <p:sp>
          <p:nvSpPr>
            <p:cNvPr id="4" name="object 4"/>
            <p:cNvSpPr/>
            <p:nvPr/>
          </p:nvSpPr>
          <p:spPr>
            <a:xfrm>
              <a:off x="1231391" y="3857243"/>
              <a:ext cx="4038600" cy="33055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97295" y="3829811"/>
              <a:ext cx="3293363" cy="33771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61136" y="1578355"/>
            <a:ext cx="58439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Rupture du</a:t>
            </a:r>
            <a:r>
              <a:rPr sz="2800" b="1" dirty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LCP: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trauma plus violent souvent AVP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136" y="2431795"/>
            <a:ext cx="5300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Syndrome du tableau de</a:t>
            </a:r>
            <a:r>
              <a:rPr sz="2800" b="1" spc="-2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bord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1136" y="2860039"/>
            <a:ext cx="88226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Clinique différente avec LT +, Tiroir Postérieur +,  avalement de la tubérosité tibiale</a:t>
            </a:r>
            <a:r>
              <a:rPr sz="2800" b="1" spc="2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antérieure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22107" y="1690116"/>
            <a:ext cx="2071370" cy="946785"/>
          </a:xfrm>
          <a:custGeom>
            <a:avLst/>
            <a:gdLst/>
            <a:ahLst/>
            <a:cxnLst/>
            <a:rect l="l" t="t" r="r" b="b"/>
            <a:pathLst>
              <a:path w="2071370" h="946785">
                <a:moveTo>
                  <a:pt x="2071116" y="0"/>
                </a:moveTo>
                <a:lnTo>
                  <a:pt x="0" y="0"/>
                </a:lnTo>
                <a:lnTo>
                  <a:pt x="0" y="946403"/>
                </a:lnTo>
                <a:lnTo>
                  <a:pt x="2071116" y="946403"/>
                </a:lnTo>
                <a:lnTo>
                  <a:pt x="20711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02371" y="1723135"/>
            <a:ext cx="19113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2800"/>
                </a:solidFill>
                <a:latin typeface="Tahoma"/>
                <a:cs typeface="Tahoma"/>
              </a:rPr>
              <a:t>Diagnostic  difficile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3364" y="958087"/>
            <a:ext cx="6266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de </a:t>
            </a:r>
            <a:r>
              <a:rPr spc="-5" dirty="0"/>
              <a:t>triades</a:t>
            </a:r>
            <a:r>
              <a:rPr spc="-70" dirty="0"/>
              <a:t> </a:t>
            </a:r>
            <a:r>
              <a:rPr dirty="0"/>
              <a:t>postérieures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4119" y="2719831"/>
            <a:ext cx="4429760" cy="2331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Triade postéro-interne:</a:t>
            </a:r>
            <a:endParaRPr sz="2800">
              <a:latin typeface="Tahoma"/>
              <a:cs typeface="Tahoma"/>
            </a:endParaRPr>
          </a:p>
          <a:p>
            <a:pPr marL="1841500">
              <a:lnSpc>
                <a:spcPct val="100000"/>
              </a:lnSpc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LCP + LLI +</a:t>
            </a:r>
            <a:r>
              <a:rPr sz="2800" spc="-4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MI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Triade postéro-externe:</a:t>
            </a:r>
            <a:endParaRPr sz="2800">
              <a:latin typeface="Tahoma"/>
              <a:cs typeface="Tahoma"/>
            </a:endParaRPr>
          </a:p>
          <a:p>
            <a:pPr marL="1841500">
              <a:lnSpc>
                <a:spcPct val="100000"/>
              </a:lnSpc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LCP + LLE +</a:t>
            </a:r>
            <a:r>
              <a:rPr sz="2800" spc="-5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ME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30696" y="2543555"/>
            <a:ext cx="3587496" cy="3688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1623" y="958087"/>
            <a:ext cx="363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</a:t>
            </a:r>
            <a:r>
              <a:rPr spc="-80" dirty="0"/>
              <a:t> </a:t>
            </a:r>
            <a:r>
              <a:rPr dirty="0"/>
              <a:t>bicroisées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8400" y="2754274"/>
            <a:ext cx="4479925" cy="35280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78AC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Rares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78AC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Graves, trauma violent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Clr>
                <a:srgbClr val="78AC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LCA + LCP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78AC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Plan interne et/ou</a:t>
            </a:r>
            <a:r>
              <a:rPr sz="28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externe</a:t>
            </a:r>
            <a:endParaRPr sz="2800">
              <a:latin typeface="Tahoma"/>
              <a:cs typeface="Tahoma"/>
            </a:endParaRPr>
          </a:p>
          <a:p>
            <a:pPr marL="355600" marR="14604" indent="-342900">
              <a:lnSpc>
                <a:spcPct val="90100"/>
              </a:lnSpc>
              <a:spcBef>
                <a:spcPts val="670"/>
              </a:spcBef>
              <a:buClr>
                <a:srgbClr val="78AC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Forme extrême = luxation  avec risque de  complications vasculaires,  nerveuses etc..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41491" y="2264664"/>
            <a:ext cx="4076700" cy="4942840"/>
            <a:chOff x="5841491" y="2264664"/>
            <a:chExt cx="4076700" cy="4942840"/>
          </a:xfrm>
        </p:grpSpPr>
        <p:sp>
          <p:nvSpPr>
            <p:cNvPr id="5" name="object 5"/>
            <p:cNvSpPr/>
            <p:nvPr/>
          </p:nvSpPr>
          <p:spPr>
            <a:xfrm>
              <a:off x="6472427" y="2461260"/>
              <a:ext cx="3445764" cy="2781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41491" y="2264664"/>
              <a:ext cx="4076700" cy="49423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897388" y="1616964"/>
            <a:ext cx="10795" cy="5590540"/>
          </a:xfrm>
          <a:custGeom>
            <a:avLst/>
            <a:gdLst/>
            <a:ahLst/>
            <a:cxnLst/>
            <a:rect l="l" t="t" r="r" b="b"/>
            <a:pathLst>
              <a:path w="10795" h="5590540">
                <a:moveTo>
                  <a:pt x="0" y="0"/>
                </a:moveTo>
                <a:lnTo>
                  <a:pt x="10401" y="0"/>
                </a:lnTo>
                <a:lnTo>
                  <a:pt x="10401" y="5590031"/>
                </a:lnTo>
                <a:lnTo>
                  <a:pt x="0" y="5590031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761491"/>
            <a:ext cx="2250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C00"/>
                </a:solidFill>
                <a:latin typeface="Tahoma"/>
                <a:cs typeface="Tahoma"/>
              </a:rPr>
              <a:t>ANATOMIE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2532" y="2402839"/>
            <a:ext cx="7692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b="1" spc="-5" dirty="0">
                <a:solidFill>
                  <a:srgbClr val="FFA900"/>
                </a:solidFill>
                <a:latin typeface="Tahoma"/>
                <a:cs typeface="Tahoma"/>
              </a:rPr>
              <a:t>2</a:t>
            </a:r>
            <a:r>
              <a:rPr sz="2800" b="1" spc="-5" dirty="0" smtClean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Articulations mobiles et non</a:t>
            </a:r>
            <a:r>
              <a:rPr sz="2800" b="1" spc="30" dirty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congruentes</a:t>
            </a:r>
            <a:endParaRPr sz="28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64792" y="2903220"/>
            <a:ext cx="7181215" cy="3970020"/>
            <a:chOff x="1764792" y="2903220"/>
            <a:chExt cx="7181215" cy="3970020"/>
          </a:xfrm>
        </p:grpSpPr>
        <p:sp>
          <p:nvSpPr>
            <p:cNvPr id="5" name="object 5"/>
            <p:cNvSpPr/>
            <p:nvPr/>
          </p:nvSpPr>
          <p:spPr>
            <a:xfrm>
              <a:off x="5650992" y="2903220"/>
              <a:ext cx="3294888" cy="3970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4792" y="2903220"/>
              <a:ext cx="3403091" cy="3970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6055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6251" y="2291587"/>
            <a:ext cx="6847840" cy="3124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Examen</a:t>
            </a:r>
            <a:r>
              <a:rPr sz="3200" b="1" spc="-15" dirty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complémentaire</a:t>
            </a:r>
            <a:endParaRPr sz="3200" dirty="0">
              <a:latin typeface="Tahoma"/>
              <a:cs typeface="Tahoma"/>
            </a:endParaRPr>
          </a:p>
          <a:p>
            <a:pPr marL="287020" indent="-274955">
              <a:lnSpc>
                <a:spcPct val="100000"/>
              </a:lnSpc>
              <a:spcBef>
                <a:spcPts val="2915"/>
              </a:spcBef>
              <a:buChar char="-"/>
              <a:tabLst>
                <a:tab pos="287655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radios</a:t>
            </a:r>
            <a:r>
              <a:rPr sz="32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 smtClean="0">
                <a:solidFill>
                  <a:srgbClr val="F9FAFA"/>
                </a:solidFill>
                <a:latin typeface="Tahoma"/>
                <a:cs typeface="Tahoma"/>
              </a:rPr>
              <a:t>simple</a:t>
            </a:r>
            <a:r>
              <a:rPr lang="fr-FR" sz="3200" spc="-5" dirty="0" smtClean="0">
                <a:solidFill>
                  <a:srgbClr val="F9FAFA"/>
                </a:solidFill>
                <a:latin typeface="Tahoma"/>
                <a:cs typeface="Tahoma"/>
              </a:rPr>
              <a:t>s:</a:t>
            </a:r>
            <a:endParaRPr sz="3200" dirty="0">
              <a:latin typeface="Tahoma"/>
              <a:cs typeface="Tahoma"/>
            </a:endParaRPr>
          </a:p>
          <a:p>
            <a:pPr marL="704215" lvl="1" indent="-349250">
              <a:lnSpc>
                <a:spcPct val="100000"/>
              </a:lnSpc>
              <a:spcBef>
                <a:spcPts val="755"/>
              </a:spcBef>
              <a:buChar char="*"/>
              <a:tabLst>
                <a:tab pos="70485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arrachement des épines tibiales</a:t>
            </a:r>
            <a:endParaRPr sz="3200" dirty="0">
              <a:latin typeface="Tahoma"/>
              <a:cs typeface="Tahoma"/>
            </a:endParaRPr>
          </a:p>
          <a:p>
            <a:pPr marL="704215" lvl="1" indent="-349250">
              <a:lnSpc>
                <a:spcPct val="100000"/>
              </a:lnSpc>
              <a:spcBef>
                <a:spcPts val="755"/>
              </a:spcBef>
              <a:buChar char="*"/>
              <a:tabLst>
                <a:tab pos="70485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fracture tête du</a:t>
            </a:r>
            <a:r>
              <a:rPr sz="320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péroné</a:t>
            </a:r>
            <a:endParaRPr sz="3200" dirty="0">
              <a:latin typeface="Tahoma"/>
              <a:cs typeface="Tahoma"/>
            </a:endParaRPr>
          </a:p>
          <a:p>
            <a:pPr marL="704215" lvl="1" indent="-349250">
              <a:lnSpc>
                <a:spcPct val="100000"/>
              </a:lnSpc>
              <a:spcBef>
                <a:spcPts val="770"/>
              </a:spcBef>
              <a:buChar char="*"/>
              <a:tabLst>
                <a:tab pos="70485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autres fractures</a:t>
            </a:r>
            <a:r>
              <a:rPr sz="3200" spc="-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Ostéo-Chondrales</a:t>
            </a:r>
            <a:endParaRPr sz="32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46847" y="2264664"/>
            <a:ext cx="2371725" cy="4034154"/>
            <a:chOff x="7546847" y="2264664"/>
            <a:chExt cx="2371725" cy="4034154"/>
          </a:xfrm>
        </p:grpSpPr>
        <p:sp>
          <p:nvSpPr>
            <p:cNvPr id="5" name="object 5"/>
            <p:cNvSpPr/>
            <p:nvPr/>
          </p:nvSpPr>
          <p:spPr>
            <a:xfrm>
              <a:off x="7728203" y="2337816"/>
              <a:ext cx="2189988" cy="25923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19059" y="2330196"/>
              <a:ext cx="2199131" cy="3968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46847" y="2264664"/>
              <a:ext cx="2371344" cy="3601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6055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0464" y="2291587"/>
            <a:ext cx="7932420" cy="2456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Examen</a:t>
            </a:r>
            <a:r>
              <a:rPr sz="3200" b="1" spc="-10" dirty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complémentaire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Tahoma"/>
              <a:cs typeface="Tahoma"/>
            </a:endParaRPr>
          </a:p>
          <a:p>
            <a:pPr marL="233045" indent="-220979">
              <a:lnSpc>
                <a:spcPts val="2875"/>
              </a:lnSpc>
              <a:buChar char="-"/>
              <a:tabLst>
                <a:tab pos="233679" algn="l"/>
              </a:tabLst>
            </a:pP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radios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 dynamiques:</a:t>
            </a:r>
            <a:endParaRPr sz="2400">
              <a:latin typeface="Tahoma"/>
              <a:cs typeface="Tahoma"/>
            </a:endParaRPr>
          </a:p>
          <a:p>
            <a:pPr marL="2124710" lvl="1" indent="-283845">
              <a:lnSpc>
                <a:spcPts val="2875"/>
              </a:lnSpc>
              <a:buChar char="*"/>
              <a:tabLst>
                <a:tab pos="2125345" algn="l"/>
              </a:tabLst>
            </a:pP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Lachman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actif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ou passif</a:t>
            </a:r>
            <a:endParaRPr sz="2400">
              <a:latin typeface="Tahoma"/>
              <a:cs typeface="Tahoma"/>
            </a:endParaRPr>
          </a:p>
          <a:p>
            <a:pPr marL="2124710" lvl="1" indent="-283845">
              <a:lnSpc>
                <a:spcPct val="100000"/>
              </a:lnSpc>
              <a:buChar char="*"/>
              <a:tabLst>
                <a:tab pos="2125345" algn="l"/>
              </a:tabLst>
            </a:pP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Appui monopodal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de profil</a:t>
            </a:r>
            <a:r>
              <a:rPr sz="2400" b="1" spc="-8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comparatif</a:t>
            </a:r>
            <a:endParaRPr sz="2400">
              <a:latin typeface="Tahoma"/>
              <a:cs typeface="Tahoma"/>
            </a:endParaRPr>
          </a:p>
          <a:p>
            <a:pPr marL="2124710" lvl="1" indent="-283845">
              <a:lnSpc>
                <a:spcPct val="100000"/>
              </a:lnSpc>
              <a:buChar char="*"/>
              <a:tabLst>
                <a:tab pos="2125345" algn="l"/>
              </a:tabLst>
            </a:pP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valgus et varus</a:t>
            </a:r>
            <a:r>
              <a:rPr sz="24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forcé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4864" y="5450839"/>
            <a:ext cx="6540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importance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de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la laxité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dans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tous les</a:t>
            </a:r>
            <a:r>
              <a:rPr sz="2400" b="1" spc="-80" dirty="0">
                <a:solidFill>
                  <a:srgbClr val="FF28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plans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64336" y="5500115"/>
            <a:ext cx="1304925" cy="370840"/>
            <a:chOff x="1164336" y="5500115"/>
            <a:chExt cx="1304925" cy="370840"/>
          </a:xfrm>
        </p:grpSpPr>
        <p:sp>
          <p:nvSpPr>
            <p:cNvPr id="6" name="object 6"/>
            <p:cNvSpPr/>
            <p:nvPr/>
          </p:nvSpPr>
          <p:spPr>
            <a:xfrm>
              <a:off x="1168908" y="5504687"/>
              <a:ext cx="1295400" cy="361315"/>
            </a:xfrm>
            <a:custGeom>
              <a:avLst/>
              <a:gdLst/>
              <a:ahLst/>
              <a:cxnLst/>
              <a:rect l="l" t="t" r="r" b="b"/>
              <a:pathLst>
                <a:path w="1295400" h="361314">
                  <a:moveTo>
                    <a:pt x="972311" y="361187"/>
                  </a:moveTo>
                  <a:lnTo>
                    <a:pt x="972311" y="271271"/>
                  </a:lnTo>
                  <a:lnTo>
                    <a:pt x="0" y="271271"/>
                  </a:lnTo>
                  <a:lnTo>
                    <a:pt x="0" y="89915"/>
                  </a:lnTo>
                  <a:lnTo>
                    <a:pt x="972311" y="89915"/>
                  </a:lnTo>
                  <a:lnTo>
                    <a:pt x="972311" y="0"/>
                  </a:lnTo>
                  <a:lnTo>
                    <a:pt x="1295399" y="181355"/>
                  </a:lnTo>
                  <a:lnTo>
                    <a:pt x="972311" y="361187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8908" y="5504687"/>
              <a:ext cx="1295400" cy="361315"/>
            </a:xfrm>
            <a:custGeom>
              <a:avLst/>
              <a:gdLst/>
              <a:ahLst/>
              <a:cxnLst/>
              <a:rect l="l" t="t" r="r" b="b"/>
              <a:pathLst>
                <a:path w="1295400" h="361314">
                  <a:moveTo>
                    <a:pt x="972311" y="0"/>
                  </a:moveTo>
                  <a:lnTo>
                    <a:pt x="972311" y="89915"/>
                  </a:lnTo>
                  <a:lnTo>
                    <a:pt x="0" y="89915"/>
                  </a:lnTo>
                  <a:lnTo>
                    <a:pt x="0" y="271271"/>
                  </a:lnTo>
                  <a:lnTo>
                    <a:pt x="972311" y="271271"/>
                  </a:lnTo>
                  <a:lnTo>
                    <a:pt x="972311" y="361187"/>
                  </a:lnTo>
                  <a:lnTo>
                    <a:pt x="1295399" y="181355"/>
                  </a:lnTo>
                  <a:lnTo>
                    <a:pt x="972311" y="0"/>
                  </a:lnTo>
                  <a:close/>
                </a:path>
              </a:pathLst>
            </a:custGeom>
            <a:ln w="9143">
              <a:solidFill>
                <a:srgbClr val="F9F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8186" y="744473"/>
            <a:ext cx="7786370" cy="969644"/>
          </a:xfrm>
          <a:prstGeom prst="rect">
            <a:avLst/>
          </a:prstGeom>
          <a:solidFill>
            <a:srgbClr val="0558ED"/>
          </a:solidFill>
          <a:ln w="25907">
            <a:solidFill>
              <a:srgbClr val="FBFA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3051810" marR="918210" indent="-2127885">
              <a:lnSpc>
                <a:spcPct val="100400"/>
              </a:lnSpc>
              <a:spcBef>
                <a:spcPts val="155"/>
              </a:spcBef>
            </a:pPr>
            <a:r>
              <a:rPr sz="2800" b="1" spc="-5" dirty="0">
                <a:solidFill>
                  <a:srgbClr val="FBFA00"/>
                </a:solidFill>
                <a:latin typeface="Times New Roman"/>
                <a:cs typeface="Times New Roman"/>
              </a:rPr>
              <a:t>Tiroir antérieur radiologique « passif »  comparatif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78636" y="1691639"/>
            <a:ext cx="8135620" cy="5500370"/>
            <a:chOff x="1278636" y="1691639"/>
            <a:chExt cx="8135620" cy="5500370"/>
          </a:xfrm>
        </p:grpSpPr>
        <p:sp>
          <p:nvSpPr>
            <p:cNvPr id="4" name="object 4"/>
            <p:cNvSpPr/>
            <p:nvPr/>
          </p:nvSpPr>
          <p:spPr>
            <a:xfrm>
              <a:off x="1307592" y="1720595"/>
              <a:ext cx="3429000" cy="27310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3114" y="1706117"/>
              <a:ext cx="3458210" cy="2760345"/>
            </a:xfrm>
            <a:custGeom>
              <a:avLst/>
              <a:gdLst/>
              <a:ahLst/>
              <a:cxnLst/>
              <a:rect l="l" t="t" r="r" b="b"/>
              <a:pathLst>
                <a:path w="3458210" h="2760345">
                  <a:moveTo>
                    <a:pt x="0" y="0"/>
                  </a:moveTo>
                  <a:lnTo>
                    <a:pt x="3457955" y="0"/>
                  </a:lnTo>
                  <a:lnTo>
                    <a:pt x="3457955" y="2759963"/>
                  </a:lnTo>
                  <a:lnTo>
                    <a:pt x="0" y="2759963"/>
                  </a:lnTo>
                  <a:lnTo>
                    <a:pt x="0" y="0"/>
                  </a:lnTo>
                  <a:close/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6191" y="1949195"/>
              <a:ext cx="4038600" cy="23728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1713" y="1934717"/>
              <a:ext cx="4067810" cy="2402205"/>
            </a:xfrm>
            <a:custGeom>
              <a:avLst/>
              <a:gdLst/>
              <a:ahLst/>
              <a:cxnLst/>
              <a:rect l="l" t="t" r="r" b="b"/>
              <a:pathLst>
                <a:path w="4067809" h="2402204">
                  <a:moveTo>
                    <a:pt x="0" y="0"/>
                  </a:moveTo>
                  <a:lnTo>
                    <a:pt x="4067555" y="0"/>
                  </a:lnTo>
                  <a:lnTo>
                    <a:pt x="4067555" y="2401823"/>
                  </a:lnTo>
                  <a:lnTo>
                    <a:pt x="0" y="2401823"/>
                  </a:lnTo>
                  <a:lnTo>
                    <a:pt x="0" y="0"/>
                  </a:lnTo>
                  <a:close/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53384" y="4596383"/>
              <a:ext cx="4319016" cy="25664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38905" y="4583429"/>
              <a:ext cx="4348480" cy="2593975"/>
            </a:xfrm>
            <a:custGeom>
              <a:avLst/>
              <a:gdLst/>
              <a:ahLst/>
              <a:cxnLst/>
              <a:rect l="l" t="t" r="r" b="b"/>
              <a:pathLst>
                <a:path w="4348480" h="2593975">
                  <a:moveTo>
                    <a:pt x="0" y="0"/>
                  </a:moveTo>
                  <a:lnTo>
                    <a:pt x="4347971" y="0"/>
                  </a:lnTo>
                  <a:lnTo>
                    <a:pt x="4347971" y="2593847"/>
                  </a:lnTo>
                  <a:lnTo>
                    <a:pt x="0" y="2593847"/>
                  </a:lnTo>
                  <a:lnTo>
                    <a:pt x="0" y="0"/>
                  </a:lnTo>
                  <a:close/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86055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C00"/>
                </a:solidFill>
                <a:latin typeface="Tahoma"/>
                <a:cs typeface="Tahoma"/>
              </a:rPr>
              <a:t>ENTORSES DU</a:t>
            </a:r>
            <a:r>
              <a:rPr sz="3600" spc="-8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C00"/>
                </a:solidFill>
                <a:latin typeface="Tahoma"/>
                <a:cs typeface="Tahoma"/>
              </a:rPr>
              <a:t>GENOU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4191" y="3142488"/>
            <a:ext cx="9144000" cy="3388360"/>
            <a:chOff x="774191" y="3142488"/>
            <a:chExt cx="9144000" cy="3388360"/>
          </a:xfrm>
        </p:grpSpPr>
        <p:sp>
          <p:nvSpPr>
            <p:cNvPr id="4" name="object 4"/>
            <p:cNvSpPr/>
            <p:nvPr/>
          </p:nvSpPr>
          <p:spPr>
            <a:xfrm>
              <a:off x="774191" y="3159252"/>
              <a:ext cx="4585716" cy="33710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52059" y="3142488"/>
              <a:ext cx="4866132" cy="3372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91716" y="2291587"/>
            <a:ext cx="50869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Examen</a:t>
            </a:r>
            <a:r>
              <a:rPr sz="3200" b="1" spc="-45" dirty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complémentaire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6055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0464" y="1863343"/>
            <a:ext cx="5198110" cy="1112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Examen</a:t>
            </a:r>
            <a:r>
              <a:rPr sz="3200" b="1" spc="-45" dirty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complémentaire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-</a:t>
            </a:r>
            <a:r>
              <a:rPr sz="24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IRM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84832" y="2840735"/>
            <a:ext cx="7599045" cy="4177665"/>
            <a:chOff x="2084832" y="2840735"/>
            <a:chExt cx="7599045" cy="4177665"/>
          </a:xfrm>
        </p:grpSpPr>
        <p:sp>
          <p:nvSpPr>
            <p:cNvPr id="5" name="object 5"/>
            <p:cNvSpPr/>
            <p:nvPr/>
          </p:nvSpPr>
          <p:spPr>
            <a:xfrm>
              <a:off x="2084832" y="3273551"/>
              <a:ext cx="3427476" cy="37444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05855" y="2840735"/>
              <a:ext cx="3977640" cy="3726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19" y="3777995"/>
            <a:ext cx="2290572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01800" y="1326895"/>
            <a:ext cx="7390130" cy="2160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IRM</a:t>
            </a:r>
            <a:r>
              <a:rPr sz="280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montre: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ahoma"/>
              <a:cs typeface="Tahoma"/>
            </a:endParaRPr>
          </a:p>
          <a:p>
            <a:pPr marL="317500" indent="-305435">
              <a:lnSpc>
                <a:spcPts val="3190"/>
              </a:lnSpc>
              <a:buChar char="*"/>
              <a:tabLst>
                <a:tab pos="318135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lésions associées</a:t>
            </a:r>
            <a:endParaRPr sz="2800">
              <a:latin typeface="Tahoma"/>
              <a:cs typeface="Tahoma"/>
            </a:endParaRPr>
          </a:p>
          <a:p>
            <a:pPr marL="584200">
              <a:lnSpc>
                <a:spcPts val="3190"/>
              </a:lnSpc>
              <a:tabLst>
                <a:tab pos="469773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(parties molles</a:t>
            </a:r>
            <a:r>
              <a:rPr sz="2800" spc="3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et</a:t>
            </a:r>
            <a:r>
              <a:rPr sz="2800" spc="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lésions	ostéochondrales)</a:t>
            </a:r>
            <a:endParaRPr sz="2800">
              <a:latin typeface="Tahoma"/>
              <a:cs typeface="Tahoma"/>
            </a:endParaRPr>
          </a:p>
          <a:p>
            <a:pPr marL="317500" indent="-305435">
              <a:lnSpc>
                <a:spcPct val="100000"/>
              </a:lnSpc>
              <a:spcBef>
                <a:spcPts val="340"/>
              </a:spcBef>
              <a:buChar char="*"/>
              <a:tabLst>
                <a:tab pos="318135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contusion osseuse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17820" y="3201923"/>
            <a:ext cx="4500880" cy="3999229"/>
            <a:chOff x="5417820" y="3201923"/>
            <a:chExt cx="4500880" cy="3999229"/>
          </a:xfrm>
        </p:grpSpPr>
        <p:sp>
          <p:nvSpPr>
            <p:cNvPr id="5" name="object 5"/>
            <p:cNvSpPr/>
            <p:nvPr/>
          </p:nvSpPr>
          <p:spPr>
            <a:xfrm>
              <a:off x="6498336" y="3744467"/>
              <a:ext cx="3419856" cy="3456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7820" y="3201923"/>
              <a:ext cx="4320539" cy="3476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6055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1716" y="2291587"/>
            <a:ext cx="7705090" cy="2283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424805" algn="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Traitemen</a:t>
            </a:r>
            <a:r>
              <a:rPr sz="3200" b="1" dirty="0">
                <a:solidFill>
                  <a:srgbClr val="FFA900"/>
                </a:solidFill>
                <a:latin typeface="Tahoma"/>
                <a:cs typeface="Tahoma"/>
              </a:rPr>
              <a:t>t</a:t>
            </a:r>
            <a:endParaRPr sz="3200">
              <a:latin typeface="Tahoma"/>
              <a:cs typeface="Tahoma"/>
            </a:endParaRPr>
          </a:p>
          <a:p>
            <a:pPr marR="5321300" algn="r">
              <a:lnSpc>
                <a:spcPct val="100000"/>
              </a:lnSpc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1-</a:t>
            </a:r>
            <a:r>
              <a:rPr sz="3200" b="1" spc="-8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buts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Supprimer la laxité et</a:t>
            </a:r>
            <a:r>
              <a:rPr sz="2800" b="1" spc="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l’instabilité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Rendre le genou indolore , mobile et</a:t>
            </a:r>
            <a:r>
              <a:rPr sz="2800" b="1" spc="3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stable</a:t>
            </a:r>
            <a:endParaRPr sz="2800">
              <a:latin typeface="Tahoma"/>
              <a:cs typeface="Tahoma"/>
            </a:endParaRPr>
          </a:p>
          <a:p>
            <a:pPr marL="2755900">
              <a:lnSpc>
                <a:spcPct val="100000"/>
              </a:lnSpc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sinon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10327" y="4710683"/>
            <a:ext cx="585470" cy="943610"/>
            <a:chOff x="4910327" y="4710683"/>
            <a:chExt cx="585470" cy="943610"/>
          </a:xfrm>
        </p:grpSpPr>
        <p:sp>
          <p:nvSpPr>
            <p:cNvPr id="5" name="object 5"/>
            <p:cNvSpPr/>
            <p:nvPr/>
          </p:nvSpPr>
          <p:spPr>
            <a:xfrm>
              <a:off x="4914899" y="4715255"/>
              <a:ext cx="576580" cy="934719"/>
            </a:xfrm>
            <a:custGeom>
              <a:avLst/>
              <a:gdLst/>
              <a:ahLst/>
              <a:cxnLst/>
              <a:rect l="l" t="t" r="r" b="b"/>
              <a:pathLst>
                <a:path w="576579" h="934720">
                  <a:moveTo>
                    <a:pt x="288035" y="934211"/>
                  </a:moveTo>
                  <a:lnTo>
                    <a:pt x="0" y="701039"/>
                  </a:lnTo>
                  <a:lnTo>
                    <a:pt x="143255" y="701039"/>
                  </a:lnTo>
                  <a:lnTo>
                    <a:pt x="143255" y="0"/>
                  </a:lnTo>
                  <a:lnTo>
                    <a:pt x="431291" y="0"/>
                  </a:lnTo>
                  <a:lnTo>
                    <a:pt x="431291" y="701039"/>
                  </a:lnTo>
                  <a:lnTo>
                    <a:pt x="576071" y="701039"/>
                  </a:lnTo>
                  <a:lnTo>
                    <a:pt x="288035" y="934211"/>
                  </a:lnTo>
                  <a:close/>
                </a:path>
              </a:pathLst>
            </a:custGeom>
            <a:solidFill>
              <a:srgbClr val="78A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14899" y="4715255"/>
              <a:ext cx="576580" cy="934719"/>
            </a:xfrm>
            <a:custGeom>
              <a:avLst/>
              <a:gdLst/>
              <a:ahLst/>
              <a:cxnLst/>
              <a:rect l="l" t="t" r="r" b="b"/>
              <a:pathLst>
                <a:path w="576579" h="934720">
                  <a:moveTo>
                    <a:pt x="0" y="701039"/>
                  </a:moveTo>
                  <a:lnTo>
                    <a:pt x="143255" y="701039"/>
                  </a:lnTo>
                  <a:lnTo>
                    <a:pt x="143255" y="0"/>
                  </a:lnTo>
                  <a:lnTo>
                    <a:pt x="431291" y="0"/>
                  </a:lnTo>
                  <a:lnTo>
                    <a:pt x="431291" y="701039"/>
                  </a:lnTo>
                  <a:lnTo>
                    <a:pt x="576071" y="701039"/>
                  </a:lnTo>
                  <a:lnTo>
                    <a:pt x="288035" y="934211"/>
                  </a:lnTo>
                  <a:lnTo>
                    <a:pt x="0" y="701039"/>
                  </a:lnTo>
                  <a:close/>
                </a:path>
              </a:pathLst>
            </a:custGeom>
            <a:ln w="9143">
              <a:solidFill>
                <a:srgbClr val="F9F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40967" y="5693155"/>
            <a:ext cx="8439785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85215" marR="5080" indent="-1073150">
              <a:lnSpc>
                <a:spcPts val="2870"/>
              </a:lnSpc>
              <a:spcBef>
                <a:spcPts val="200"/>
              </a:spcBef>
            </a:pP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Dégradation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articulaire avec apparition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ou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aggravation 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des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lésions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cartilagineuses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et</a:t>
            </a:r>
            <a:r>
              <a:rPr sz="2400" b="1" spc="-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méniscales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6055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4055" y="1936495"/>
            <a:ext cx="7473315" cy="453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Traitement</a:t>
            </a:r>
            <a:endParaRPr sz="3200">
              <a:latin typeface="Tahoma"/>
              <a:cs typeface="Tahoma"/>
            </a:endParaRPr>
          </a:p>
          <a:p>
            <a:pPr marL="927100">
              <a:lnSpc>
                <a:spcPts val="3835"/>
              </a:lnSpc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2- moyens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Médicaux: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antalgique,</a:t>
            </a:r>
            <a:r>
              <a:rPr sz="2400" b="1" spc="-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anti-inflammatoire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  <a:tabLst>
                <a:tab pos="1969135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Physique:	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kinésithérapie et</a:t>
            </a:r>
            <a:r>
              <a:rPr sz="2400" b="1" spc="-2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physiothérapie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Orthopédique: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attelle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3354"/>
              </a:lnSpc>
              <a:spcBef>
                <a:spcPts val="2865"/>
              </a:spcBef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Chirurgicaux: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2875"/>
              </a:lnSpc>
            </a:pP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Ligamentoplastie (greffe des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LC)</a:t>
            </a:r>
            <a:endParaRPr sz="2400">
              <a:latin typeface="Tahoma"/>
              <a:cs typeface="Tahoma"/>
            </a:endParaRPr>
          </a:p>
          <a:p>
            <a:pPr marL="101600">
              <a:lnSpc>
                <a:spcPct val="100000"/>
              </a:lnSpc>
            </a:pP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et traitement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des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lésions associées</a:t>
            </a:r>
            <a:r>
              <a:rPr sz="2400" b="1" spc="-8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(ménisques)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6055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1716" y="2291587"/>
            <a:ext cx="7269480" cy="4412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Traitement</a:t>
            </a:r>
            <a:endParaRPr sz="32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3- indications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A- Pour les entorses</a:t>
            </a:r>
            <a:r>
              <a:rPr sz="3200" b="1" spc="-1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bénignes:</a:t>
            </a:r>
            <a:endParaRPr sz="3200">
              <a:latin typeface="Tahoma"/>
              <a:cs typeface="Tahoma"/>
            </a:endParaRPr>
          </a:p>
          <a:p>
            <a:pPr marL="1221105" indent="-294640">
              <a:lnSpc>
                <a:spcPct val="100000"/>
              </a:lnSpc>
              <a:buChar char="-"/>
              <a:tabLst>
                <a:tab pos="1221740" algn="l"/>
              </a:tabLst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calmer la</a:t>
            </a:r>
            <a:r>
              <a:rPr sz="32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douleur</a:t>
            </a:r>
            <a:endParaRPr sz="3200">
              <a:latin typeface="Tahoma"/>
              <a:cs typeface="Tahoma"/>
            </a:endParaRPr>
          </a:p>
          <a:p>
            <a:pPr marL="1221105" indent="-294640">
              <a:lnSpc>
                <a:spcPct val="100000"/>
              </a:lnSpc>
              <a:buChar char="-"/>
              <a:tabLst>
                <a:tab pos="1221740" algn="l"/>
              </a:tabLst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appui autorisé</a:t>
            </a:r>
            <a:endParaRPr sz="3200">
              <a:latin typeface="Tahoma"/>
              <a:cs typeface="Tahoma"/>
            </a:endParaRPr>
          </a:p>
          <a:p>
            <a:pPr marL="1221105" indent="-294640">
              <a:lnSpc>
                <a:spcPct val="100000"/>
              </a:lnSpc>
              <a:buChar char="-"/>
              <a:tabLst>
                <a:tab pos="1221740" algn="l"/>
              </a:tabLst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immobilisation 10j par</a:t>
            </a:r>
            <a:r>
              <a:rPr sz="3200" b="1" spc="-3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attelle</a:t>
            </a:r>
            <a:endParaRPr sz="3200">
              <a:latin typeface="Tahoma"/>
              <a:cs typeface="Tahoma"/>
            </a:endParaRPr>
          </a:p>
          <a:p>
            <a:pPr marL="1221105" indent="-294640">
              <a:lnSpc>
                <a:spcPts val="3835"/>
              </a:lnSpc>
              <a:buChar char="-"/>
              <a:tabLst>
                <a:tab pos="1221740" algn="l"/>
              </a:tabLst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rééducation</a:t>
            </a:r>
            <a:endParaRPr sz="3200">
              <a:latin typeface="Tahoma"/>
              <a:cs typeface="Tahoma"/>
            </a:endParaRPr>
          </a:p>
          <a:p>
            <a:pPr marL="1841500">
              <a:lnSpc>
                <a:spcPts val="3835"/>
              </a:lnSpc>
            </a:pPr>
            <a:r>
              <a:rPr sz="3200" b="1" spc="-5" dirty="0">
                <a:solidFill>
                  <a:srgbClr val="FF2800"/>
                </a:solidFill>
                <a:latin typeface="Tahoma"/>
                <a:cs typeface="Tahoma"/>
              </a:rPr>
              <a:t>Traitement</a:t>
            </a:r>
            <a:r>
              <a:rPr sz="3200" b="1" spc="-15" dirty="0">
                <a:solidFill>
                  <a:srgbClr val="FF28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2800"/>
                </a:solidFill>
                <a:latin typeface="Tahoma"/>
                <a:cs typeface="Tahoma"/>
              </a:rPr>
              <a:t>fonctionnel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3185" y="810005"/>
            <a:ext cx="2336800" cy="2954020"/>
          </a:xfrm>
          <a:custGeom>
            <a:avLst/>
            <a:gdLst/>
            <a:ahLst/>
            <a:cxnLst/>
            <a:rect l="l" t="t" r="r" b="b"/>
            <a:pathLst>
              <a:path w="2336800" h="2954020">
                <a:moveTo>
                  <a:pt x="649223" y="144779"/>
                </a:moveTo>
                <a:lnTo>
                  <a:pt x="2336291" y="144779"/>
                </a:lnTo>
                <a:lnTo>
                  <a:pt x="2336291" y="2953511"/>
                </a:lnTo>
                <a:lnTo>
                  <a:pt x="649223" y="2953511"/>
                </a:lnTo>
                <a:lnTo>
                  <a:pt x="649223" y="144779"/>
                </a:lnTo>
                <a:close/>
              </a:path>
              <a:path w="2336800" h="2954020">
                <a:moveTo>
                  <a:pt x="0" y="0"/>
                </a:moveTo>
                <a:lnTo>
                  <a:pt x="1664207" y="0"/>
                </a:lnTo>
                <a:lnTo>
                  <a:pt x="1664207" y="2951987"/>
                </a:lnTo>
                <a:lnTo>
                  <a:pt x="0" y="2951987"/>
                </a:lnTo>
                <a:lnTo>
                  <a:pt x="0" y="0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318004" y="824483"/>
            <a:ext cx="7207250" cy="5981700"/>
            <a:chOff x="2318004" y="824483"/>
            <a:chExt cx="7207250" cy="5981700"/>
          </a:xfrm>
        </p:grpSpPr>
        <p:sp>
          <p:nvSpPr>
            <p:cNvPr id="6" name="object 6"/>
            <p:cNvSpPr/>
            <p:nvPr/>
          </p:nvSpPr>
          <p:spPr>
            <a:xfrm>
              <a:off x="7866888" y="969263"/>
              <a:ext cx="1658111" cy="27797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17663" y="824483"/>
              <a:ext cx="1635251" cy="2923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22576" y="6225539"/>
              <a:ext cx="1007744" cy="576580"/>
            </a:xfrm>
            <a:custGeom>
              <a:avLst/>
              <a:gdLst/>
              <a:ahLst/>
              <a:cxnLst/>
              <a:rect l="l" t="t" r="r" b="b"/>
              <a:pathLst>
                <a:path w="1007745" h="576579">
                  <a:moveTo>
                    <a:pt x="755903" y="576071"/>
                  </a:moveTo>
                  <a:lnTo>
                    <a:pt x="755903" y="432815"/>
                  </a:lnTo>
                  <a:lnTo>
                    <a:pt x="0" y="432815"/>
                  </a:lnTo>
                  <a:lnTo>
                    <a:pt x="0" y="144779"/>
                  </a:lnTo>
                  <a:lnTo>
                    <a:pt x="755903" y="144779"/>
                  </a:lnTo>
                  <a:lnTo>
                    <a:pt x="755903" y="0"/>
                  </a:lnTo>
                  <a:lnTo>
                    <a:pt x="1007363" y="288035"/>
                  </a:lnTo>
                  <a:lnTo>
                    <a:pt x="755903" y="576071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22576" y="6225539"/>
              <a:ext cx="1007744" cy="576580"/>
            </a:xfrm>
            <a:custGeom>
              <a:avLst/>
              <a:gdLst/>
              <a:ahLst/>
              <a:cxnLst/>
              <a:rect l="l" t="t" r="r" b="b"/>
              <a:pathLst>
                <a:path w="1007745" h="576579">
                  <a:moveTo>
                    <a:pt x="755903" y="0"/>
                  </a:moveTo>
                  <a:lnTo>
                    <a:pt x="755903" y="144779"/>
                  </a:lnTo>
                  <a:lnTo>
                    <a:pt x="0" y="144779"/>
                  </a:lnTo>
                  <a:lnTo>
                    <a:pt x="0" y="432815"/>
                  </a:lnTo>
                  <a:lnTo>
                    <a:pt x="755903" y="432815"/>
                  </a:lnTo>
                  <a:lnTo>
                    <a:pt x="755903" y="576071"/>
                  </a:lnTo>
                  <a:lnTo>
                    <a:pt x="1007363" y="288035"/>
                  </a:lnTo>
                  <a:lnTo>
                    <a:pt x="755903" y="0"/>
                  </a:lnTo>
                  <a:close/>
                </a:path>
              </a:pathLst>
            </a:custGeom>
            <a:ln w="9143">
              <a:solidFill>
                <a:srgbClr val="F9F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6055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9944" y="1936495"/>
            <a:ext cx="8653780" cy="4653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B- Pour les lésions isolées </a:t>
            </a:r>
            <a:r>
              <a:rPr sz="3200" b="1" dirty="0">
                <a:solidFill>
                  <a:srgbClr val="FFFC00"/>
                </a:solidFill>
                <a:latin typeface="Tahoma"/>
                <a:cs typeface="Tahoma"/>
              </a:rPr>
              <a:t>du</a:t>
            </a:r>
            <a:r>
              <a:rPr sz="3200" b="1" spc="-1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LCA:</a:t>
            </a:r>
            <a:endParaRPr sz="3200">
              <a:latin typeface="Tahoma"/>
              <a:cs typeface="Tahoma"/>
            </a:endParaRPr>
          </a:p>
          <a:p>
            <a:pPr marL="1221105" indent="-294640">
              <a:lnSpc>
                <a:spcPts val="3835"/>
              </a:lnSpc>
              <a:buChar char="-"/>
              <a:tabLst>
                <a:tab pos="1221740" algn="l"/>
              </a:tabLst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calmer la</a:t>
            </a:r>
            <a:r>
              <a:rPr sz="32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douleur</a:t>
            </a:r>
            <a:endParaRPr sz="3200">
              <a:latin typeface="Tahoma"/>
              <a:cs typeface="Tahoma"/>
            </a:endParaRPr>
          </a:p>
          <a:p>
            <a:pPr marL="1221105" indent="-294640">
              <a:lnSpc>
                <a:spcPct val="100000"/>
              </a:lnSpc>
              <a:buChar char="-"/>
              <a:tabLst>
                <a:tab pos="1221740" algn="l"/>
              </a:tabLst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appui autorisé</a:t>
            </a:r>
            <a:endParaRPr sz="3200">
              <a:latin typeface="Tahoma"/>
              <a:cs typeface="Tahoma"/>
            </a:endParaRPr>
          </a:p>
          <a:p>
            <a:pPr marL="1221105" indent="-294640">
              <a:lnSpc>
                <a:spcPct val="100000"/>
              </a:lnSpc>
              <a:buChar char="-"/>
              <a:tabLst>
                <a:tab pos="1221740" algn="l"/>
              </a:tabLst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immobilisation 10j par</a:t>
            </a:r>
            <a:r>
              <a:rPr sz="32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attelle</a:t>
            </a:r>
            <a:endParaRPr sz="3200">
              <a:latin typeface="Tahoma"/>
              <a:cs typeface="Tahoma"/>
            </a:endParaRPr>
          </a:p>
          <a:p>
            <a:pPr marL="1221105" indent="-294640">
              <a:lnSpc>
                <a:spcPts val="3840"/>
              </a:lnSpc>
              <a:buChar char="-"/>
              <a:tabLst>
                <a:tab pos="1221740" algn="l"/>
              </a:tabLst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rééducation</a:t>
            </a:r>
            <a:endParaRPr sz="3200">
              <a:latin typeface="Tahoma"/>
              <a:cs typeface="Tahoma"/>
            </a:endParaRPr>
          </a:p>
          <a:p>
            <a:pPr marL="12700" marR="1256665">
              <a:lnSpc>
                <a:spcPts val="2880"/>
              </a:lnSpc>
              <a:spcBef>
                <a:spcPts val="90"/>
              </a:spcBef>
            </a:pP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Si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le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patient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à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plus de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40 ans,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non ou peu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sportif 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Traitement fonctionnel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ahoma"/>
              <a:cs typeface="Tahoma"/>
            </a:endParaRPr>
          </a:p>
          <a:p>
            <a:pPr marL="12700" marR="1098550">
              <a:lnSpc>
                <a:spcPts val="2870"/>
              </a:lnSpc>
            </a:pP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Si patient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jeune,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ou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très sportif:</a:t>
            </a:r>
            <a:r>
              <a:rPr sz="2400" b="1" spc="-70" dirty="0">
                <a:solidFill>
                  <a:srgbClr val="FF28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ligamentoplastie 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car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risque d’arthrose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 +++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785"/>
              </a:lnSpc>
            </a:pP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la laxité induit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des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lésions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des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ménisques et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du</a:t>
            </a:r>
            <a:r>
              <a:rPr sz="2400" b="1" spc="-75" dirty="0">
                <a:solidFill>
                  <a:srgbClr val="FF28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cartilage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2250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ANATOMIE</a:t>
            </a:r>
          </a:p>
        </p:txBody>
      </p:sp>
      <p:sp>
        <p:nvSpPr>
          <p:cNvPr id="3" name="object 3"/>
          <p:cNvSpPr/>
          <p:nvPr/>
        </p:nvSpPr>
        <p:spPr>
          <a:xfrm>
            <a:off x="809244" y="3633215"/>
            <a:ext cx="2795016" cy="3529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11755" y="1864867"/>
            <a:ext cx="7583805" cy="49359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27100" marR="987425" indent="-914400">
              <a:lnSpc>
                <a:spcPct val="100200"/>
              </a:lnSpc>
              <a:spcBef>
                <a:spcPts val="90"/>
              </a:spcBef>
            </a:pP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Nécessité de moyens de </a:t>
            </a:r>
            <a:r>
              <a:rPr sz="2800" b="1" spc="-5" dirty="0" err="1">
                <a:solidFill>
                  <a:srgbClr val="FFA900"/>
                </a:solidFill>
                <a:latin typeface="Tahoma"/>
                <a:cs typeface="Tahoma"/>
              </a:rPr>
              <a:t>stabilisation</a:t>
            </a: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  </a:t>
            </a:r>
            <a:r>
              <a:rPr lang="fr-FR" sz="2800" b="1" spc="-5" dirty="0">
                <a:solidFill>
                  <a:srgbClr val="FFA900"/>
                </a:solidFill>
                <a:latin typeface="Tahoma"/>
                <a:cs typeface="Tahoma"/>
              </a:rPr>
              <a:t>P</a:t>
            </a:r>
            <a:r>
              <a:rPr sz="2800" b="1" spc="-5" dirty="0" smtClean="0">
                <a:solidFill>
                  <a:srgbClr val="FFA900"/>
                </a:solidFill>
                <a:latin typeface="Tahoma"/>
                <a:cs typeface="Tahoma"/>
              </a:rPr>
              <a:t>a</a:t>
            </a:r>
            <a:r>
              <a:rPr lang="fr-FR" sz="2800" b="1" spc="-5" dirty="0">
                <a:solidFill>
                  <a:srgbClr val="FFA900"/>
                </a:solidFill>
                <a:latin typeface="Tahoma"/>
                <a:cs typeface="Tahoma"/>
              </a:rPr>
              <a:t>s</a:t>
            </a:r>
            <a:r>
              <a:rPr sz="2800" b="1" spc="-5" dirty="0" err="1" smtClean="0">
                <a:solidFill>
                  <a:srgbClr val="FFA900"/>
                </a:solidFill>
                <a:latin typeface="Tahoma"/>
                <a:cs typeface="Tahoma"/>
              </a:rPr>
              <a:t>sifs</a:t>
            </a:r>
            <a:r>
              <a:rPr lang="fr-FR" sz="2800" b="1" spc="-5" dirty="0" smtClean="0">
                <a:solidFill>
                  <a:srgbClr val="FFA900"/>
                </a:solidFill>
                <a:latin typeface="Tahoma"/>
                <a:cs typeface="Tahoma"/>
              </a:rPr>
              <a:t>:</a:t>
            </a:r>
            <a:r>
              <a:rPr sz="2800" b="1" spc="-5" dirty="0" smtClean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2800" b="1" spc="-5" dirty="0" err="1" smtClean="0">
                <a:solidFill>
                  <a:srgbClr val="FFA900"/>
                </a:solidFill>
                <a:latin typeface="Tahoma"/>
                <a:cs typeface="Tahoma"/>
              </a:rPr>
              <a:t>capsulo-ligamentaires</a:t>
            </a:r>
            <a:endParaRPr lang="fr-FR" sz="2800" b="1" spc="-5" dirty="0" smtClean="0">
              <a:solidFill>
                <a:srgbClr val="FFA900"/>
              </a:solidFill>
              <a:latin typeface="Tahoma"/>
              <a:cs typeface="Tahoma"/>
            </a:endParaRPr>
          </a:p>
          <a:p>
            <a:pPr marL="927100" marR="987425" indent="-914400">
              <a:lnSpc>
                <a:spcPct val="100200"/>
              </a:lnSpc>
              <a:spcBef>
                <a:spcPts val="90"/>
              </a:spcBef>
            </a:pPr>
            <a:r>
              <a:rPr lang="fr-FR" sz="2800" b="1" spc="-5" dirty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lang="fr-FR" sz="2800" b="1" spc="-5" dirty="0" smtClean="0">
                <a:solidFill>
                  <a:srgbClr val="FFA900"/>
                </a:solidFill>
                <a:latin typeface="Tahoma"/>
                <a:cs typeface="Tahoma"/>
              </a:rPr>
              <a:t>        méniscales</a:t>
            </a:r>
          </a:p>
          <a:p>
            <a:pPr marL="927100" marR="987425" indent="-914400">
              <a:lnSpc>
                <a:spcPct val="100200"/>
              </a:lnSpc>
              <a:spcBef>
                <a:spcPts val="90"/>
              </a:spcBef>
            </a:pPr>
            <a:r>
              <a:rPr lang="fr-FR" sz="2800" b="1" spc="-5" dirty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lang="fr-FR" sz="2800" b="1" spc="-5" dirty="0" smtClean="0">
                <a:solidFill>
                  <a:srgbClr val="FFA900"/>
                </a:solidFill>
                <a:latin typeface="Tahoma"/>
                <a:cs typeface="Tahoma"/>
              </a:rPr>
              <a:t>      </a:t>
            </a:r>
            <a:r>
              <a:rPr sz="2800" b="1" spc="-5" dirty="0" smtClean="0">
                <a:solidFill>
                  <a:srgbClr val="FFA900"/>
                </a:solidFill>
                <a:latin typeface="Tahoma"/>
                <a:cs typeface="Tahoma"/>
              </a:rPr>
              <a:t>  </a:t>
            </a:r>
            <a:r>
              <a:rPr lang="fr-FR" sz="2800" b="1" spc="-5" dirty="0">
                <a:solidFill>
                  <a:srgbClr val="FFA900"/>
                </a:solidFill>
                <a:latin typeface="Tahoma"/>
                <a:cs typeface="Tahoma"/>
              </a:rPr>
              <a:t>A</a:t>
            </a:r>
            <a:r>
              <a:rPr sz="2800" b="1" spc="-5" dirty="0" err="1" smtClean="0">
                <a:solidFill>
                  <a:srgbClr val="FFA900"/>
                </a:solidFill>
                <a:latin typeface="Tahoma"/>
                <a:cs typeface="Tahoma"/>
              </a:rPr>
              <a:t>ctifs</a:t>
            </a:r>
            <a:r>
              <a:rPr lang="fr-FR" sz="2800" b="1" spc="-5" dirty="0" smtClean="0">
                <a:solidFill>
                  <a:srgbClr val="FFA900"/>
                </a:solidFill>
                <a:latin typeface="Tahoma"/>
                <a:cs typeface="Tahoma"/>
              </a:rPr>
              <a:t>:</a:t>
            </a:r>
            <a:r>
              <a:rPr sz="2800" b="1" spc="-5" dirty="0" smtClean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musculaires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850" dirty="0">
              <a:latin typeface="Tahoma"/>
              <a:cs typeface="Tahoma"/>
            </a:endParaRPr>
          </a:p>
          <a:p>
            <a:pPr marL="1670685">
              <a:lnSpc>
                <a:spcPct val="100000"/>
              </a:lnSpc>
            </a:pPr>
            <a:r>
              <a:rPr sz="2400" b="1" dirty="0" smtClean="0">
                <a:solidFill>
                  <a:srgbClr val="F9FAFA"/>
                </a:solidFill>
                <a:latin typeface="Tahoma"/>
                <a:cs typeface="Tahoma"/>
              </a:rPr>
              <a:t>2 </a:t>
            </a:r>
            <a:r>
              <a:rPr sz="2400" b="1" spc="-5" dirty="0" err="1" smtClean="0">
                <a:solidFill>
                  <a:srgbClr val="F9FAFA"/>
                </a:solidFill>
                <a:latin typeface="Tahoma"/>
                <a:cs typeface="Tahoma"/>
              </a:rPr>
              <a:t>cales</a:t>
            </a:r>
            <a:r>
              <a:rPr sz="2400" b="1" spc="-5" dirty="0" smtClean="0">
                <a:solidFill>
                  <a:srgbClr val="F9FAFA"/>
                </a:solidFill>
                <a:latin typeface="Tahoma"/>
                <a:cs typeface="Tahoma"/>
              </a:rPr>
              <a:t>: </a:t>
            </a:r>
            <a:r>
              <a:rPr sz="2400" b="1" dirty="0" smtClean="0">
                <a:solidFill>
                  <a:srgbClr val="F9FAFA"/>
                </a:solidFill>
                <a:latin typeface="Tahoma"/>
                <a:cs typeface="Tahoma"/>
              </a:rPr>
              <a:t>les</a:t>
            </a:r>
            <a:r>
              <a:rPr sz="2400" b="1" spc="-5" dirty="0" smtClean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dirty="0" err="1" smtClean="0">
                <a:solidFill>
                  <a:srgbClr val="F9FAFA"/>
                </a:solidFill>
                <a:latin typeface="Tahoma"/>
                <a:cs typeface="Tahoma"/>
              </a:rPr>
              <a:t>ménisques</a:t>
            </a:r>
            <a:endParaRPr sz="2400" dirty="0" smtClean="0">
              <a:latin typeface="Tahoma"/>
              <a:cs typeface="Tahoma"/>
            </a:endParaRPr>
          </a:p>
          <a:p>
            <a:pPr marL="1670685">
              <a:lnSpc>
                <a:spcPct val="100000"/>
              </a:lnSpc>
            </a:pPr>
            <a:r>
              <a:rPr sz="2400" b="1" spc="-5" dirty="0" smtClean="0">
                <a:solidFill>
                  <a:srgbClr val="F9FAFA"/>
                </a:solidFill>
                <a:latin typeface="Tahoma"/>
                <a:cs typeface="Tahoma"/>
              </a:rPr>
              <a:t>Des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sangles</a:t>
            </a:r>
            <a:r>
              <a:rPr sz="2400" b="1" spc="-2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capsulo-ligamentaires:</a:t>
            </a:r>
            <a:endParaRPr sz="2400" dirty="0">
              <a:latin typeface="Tahoma"/>
              <a:cs typeface="Tahoma"/>
            </a:endParaRPr>
          </a:p>
          <a:p>
            <a:pPr marL="2585085" marR="1047750" indent="-914400">
              <a:lnSpc>
                <a:spcPct val="100000"/>
              </a:lnSpc>
            </a:pP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La capsule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et les ligaments 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(croisés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et</a:t>
            </a:r>
            <a:r>
              <a:rPr sz="2400" b="1" spc="-8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périphériques)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 dirty="0">
              <a:latin typeface="Tahoma"/>
              <a:cs typeface="Tahoma"/>
            </a:endParaRPr>
          </a:p>
          <a:p>
            <a:pPr marL="1670685">
              <a:lnSpc>
                <a:spcPts val="2875"/>
              </a:lnSpc>
            </a:pP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Des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moteurs:</a:t>
            </a:r>
            <a:endParaRPr sz="2400" dirty="0">
              <a:latin typeface="Tahoma"/>
              <a:cs typeface="Tahoma"/>
            </a:endParaRPr>
          </a:p>
          <a:p>
            <a:pPr marL="1759585">
              <a:lnSpc>
                <a:spcPts val="2875"/>
              </a:lnSpc>
            </a:pP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les muscles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qui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stabilisent</a:t>
            </a:r>
            <a:r>
              <a:rPr sz="2400" b="1" spc="-8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activement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6055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0192" y="2291587"/>
            <a:ext cx="6965950" cy="197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7876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Pour les lésions isolées </a:t>
            </a:r>
            <a:r>
              <a:rPr sz="3200" b="1" dirty="0">
                <a:solidFill>
                  <a:srgbClr val="FFFC00"/>
                </a:solidFill>
                <a:latin typeface="Tahoma"/>
                <a:cs typeface="Tahoma"/>
              </a:rPr>
              <a:t>du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LCA: 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si après </a:t>
            </a:r>
            <a:r>
              <a:rPr sz="3200" b="1" dirty="0">
                <a:solidFill>
                  <a:srgbClr val="F9FAFA"/>
                </a:solidFill>
                <a:latin typeface="Tahoma"/>
                <a:cs typeface="Tahoma"/>
              </a:rPr>
              <a:t>un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traitement</a:t>
            </a:r>
            <a:r>
              <a:rPr sz="3200" b="1" spc="-3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fonctionnel</a:t>
            </a:r>
            <a:endParaRPr sz="3200">
              <a:latin typeface="Tahoma"/>
              <a:cs typeface="Tahoma"/>
            </a:endParaRPr>
          </a:p>
          <a:p>
            <a:pPr marL="1198245" marR="1163955" indent="-24765">
              <a:lnSpc>
                <a:spcPts val="3829"/>
              </a:lnSpc>
              <a:spcBef>
                <a:spcPts val="135"/>
              </a:spcBef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récidive de l’instabilité  (instabilité</a:t>
            </a:r>
            <a:r>
              <a:rPr sz="3200" b="1" spc="-4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chronique)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5304" y="6189979"/>
            <a:ext cx="1854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chirurgie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10327" y="4421123"/>
            <a:ext cx="657225" cy="1234440"/>
            <a:chOff x="4910327" y="4421123"/>
            <a:chExt cx="657225" cy="1234440"/>
          </a:xfrm>
        </p:grpSpPr>
        <p:sp>
          <p:nvSpPr>
            <p:cNvPr id="6" name="object 6"/>
            <p:cNvSpPr/>
            <p:nvPr/>
          </p:nvSpPr>
          <p:spPr>
            <a:xfrm>
              <a:off x="4914899" y="4425695"/>
              <a:ext cx="647700" cy="1225550"/>
            </a:xfrm>
            <a:custGeom>
              <a:avLst/>
              <a:gdLst/>
              <a:ahLst/>
              <a:cxnLst/>
              <a:rect l="l" t="t" r="r" b="b"/>
              <a:pathLst>
                <a:path w="647700" h="1225550">
                  <a:moveTo>
                    <a:pt x="323087" y="1225295"/>
                  </a:moveTo>
                  <a:lnTo>
                    <a:pt x="0" y="918971"/>
                  </a:lnTo>
                  <a:lnTo>
                    <a:pt x="161543" y="918971"/>
                  </a:lnTo>
                  <a:lnTo>
                    <a:pt x="161543" y="0"/>
                  </a:lnTo>
                  <a:lnTo>
                    <a:pt x="484631" y="0"/>
                  </a:lnTo>
                  <a:lnTo>
                    <a:pt x="484631" y="918971"/>
                  </a:lnTo>
                  <a:lnTo>
                    <a:pt x="647699" y="918971"/>
                  </a:lnTo>
                  <a:lnTo>
                    <a:pt x="323087" y="1225295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14899" y="4425695"/>
              <a:ext cx="647700" cy="1225550"/>
            </a:xfrm>
            <a:custGeom>
              <a:avLst/>
              <a:gdLst/>
              <a:ahLst/>
              <a:cxnLst/>
              <a:rect l="l" t="t" r="r" b="b"/>
              <a:pathLst>
                <a:path w="647700" h="1225550">
                  <a:moveTo>
                    <a:pt x="0" y="918971"/>
                  </a:moveTo>
                  <a:lnTo>
                    <a:pt x="161543" y="918971"/>
                  </a:lnTo>
                  <a:lnTo>
                    <a:pt x="161543" y="0"/>
                  </a:lnTo>
                  <a:lnTo>
                    <a:pt x="484631" y="0"/>
                  </a:lnTo>
                  <a:lnTo>
                    <a:pt x="484631" y="918971"/>
                  </a:lnTo>
                  <a:lnTo>
                    <a:pt x="647699" y="918971"/>
                  </a:lnTo>
                  <a:lnTo>
                    <a:pt x="323087" y="1225295"/>
                  </a:lnTo>
                  <a:lnTo>
                    <a:pt x="0" y="918971"/>
                  </a:lnTo>
                  <a:close/>
                </a:path>
              </a:pathLst>
            </a:custGeom>
            <a:ln w="9143">
              <a:solidFill>
                <a:srgbClr val="F9F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6055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1716" y="2232909"/>
            <a:ext cx="7715250" cy="44773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C- Pour les triades internes:</a:t>
            </a:r>
            <a:endParaRPr sz="3200">
              <a:latin typeface="Tahoma"/>
              <a:cs typeface="Tahoma"/>
            </a:endParaRPr>
          </a:p>
          <a:p>
            <a:pPr marL="1184275" indent="-257810">
              <a:lnSpc>
                <a:spcPct val="100000"/>
              </a:lnSpc>
              <a:spcBef>
                <a:spcPts val="400"/>
              </a:spcBef>
              <a:buChar char="-"/>
              <a:tabLst>
                <a:tab pos="1184910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antalgiques</a:t>
            </a:r>
            <a:endParaRPr sz="2800">
              <a:latin typeface="Tahoma"/>
              <a:cs typeface="Tahoma"/>
            </a:endParaRPr>
          </a:p>
          <a:p>
            <a:pPr marL="12700" marR="5080" indent="914400">
              <a:lnSpc>
                <a:spcPct val="100400"/>
              </a:lnSpc>
              <a:spcBef>
                <a:spcPts val="70"/>
              </a:spcBef>
              <a:buChar char="-"/>
              <a:tabLst>
                <a:tab pos="1184910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traitement orthopédique 6 semaines  cela va permettre la</a:t>
            </a:r>
            <a:r>
              <a:rPr sz="2800" b="1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cicatrisation:</a:t>
            </a:r>
            <a:endParaRPr sz="2800">
              <a:latin typeface="Tahoma"/>
              <a:cs typeface="Tahoma"/>
            </a:endParaRPr>
          </a:p>
          <a:p>
            <a:pPr marL="927100" marR="1173480">
              <a:lnSpc>
                <a:spcPct val="100000"/>
              </a:lnSpc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des désinsertions méniscales  des fractures OC non déplacées  des ligaments</a:t>
            </a:r>
            <a:r>
              <a:rPr sz="28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périphériques</a:t>
            </a:r>
            <a:endParaRPr sz="2800">
              <a:latin typeface="Tahoma"/>
              <a:cs typeface="Tahoma"/>
            </a:endParaRPr>
          </a:p>
          <a:p>
            <a:pPr marL="1184275" indent="-257810">
              <a:lnSpc>
                <a:spcPct val="100000"/>
              </a:lnSpc>
              <a:buChar char="-"/>
              <a:tabLst>
                <a:tab pos="1184910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rééducation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Puis idem lésions isolées du</a:t>
            </a:r>
            <a:r>
              <a:rPr sz="2800" b="1" spc="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LCA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6055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3952" y="2232909"/>
            <a:ext cx="8108315" cy="3622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D- Pour les triades externes:</a:t>
            </a:r>
            <a:endParaRPr sz="32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  <a:spcBef>
                <a:spcPts val="400"/>
              </a:spcBef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- traitement chirurgical</a:t>
            </a:r>
            <a:r>
              <a:rPr sz="2800" b="1" spc="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associant:</a:t>
            </a:r>
            <a:endParaRPr sz="2800">
              <a:latin typeface="Tahoma"/>
              <a:cs typeface="Tahoma"/>
            </a:endParaRPr>
          </a:p>
          <a:p>
            <a:pPr marL="1257300" indent="-330835">
              <a:lnSpc>
                <a:spcPct val="100000"/>
              </a:lnSpc>
              <a:spcBef>
                <a:spcPts val="85"/>
              </a:spcBef>
              <a:buChar char="*"/>
              <a:tabLst>
                <a:tab pos="1257935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une greffe du LC</a:t>
            </a:r>
            <a:r>
              <a:rPr sz="2800" b="1" spc="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atteint</a:t>
            </a:r>
            <a:endParaRPr sz="2800">
              <a:latin typeface="Tahoma"/>
              <a:cs typeface="Tahoma"/>
            </a:endParaRPr>
          </a:p>
          <a:p>
            <a:pPr marL="12700" marR="1205865" indent="914400">
              <a:lnSpc>
                <a:spcPct val="100000"/>
              </a:lnSpc>
              <a:spcBef>
                <a:spcPts val="10"/>
              </a:spcBef>
              <a:buChar char="*"/>
              <a:tabLst>
                <a:tab pos="1257935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une réparation du point d’angle  Postéro-externe (LLE-Poplité)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car les résultats </a:t>
            </a:r>
            <a:r>
              <a:rPr sz="2800" b="1" dirty="0">
                <a:solidFill>
                  <a:srgbClr val="F9FAFA"/>
                </a:solidFill>
                <a:latin typeface="Tahoma"/>
                <a:cs typeface="Tahoma"/>
              </a:rPr>
              <a:t>du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traitement orthopédique  sont mauvais surtout si morphotype en</a:t>
            </a:r>
            <a:r>
              <a:rPr sz="2800" b="1" spc="2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varus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6055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544" y="1804665"/>
            <a:ext cx="8614410" cy="490410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E- Pour les lésions bicroisées:</a:t>
            </a:r>
            <a:endParaRPr sz="32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  <a:spcBef>
                <a:spcPts val="400"/>
              </a:spcBef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- traitement chirurgical</a:t>
            </a:r>
            <a:r>
              <a:rPr sz="2800" b="1" spc="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associant:</a:t>
            </a:r>
            <a:endParaRPr sz="2800">
              <a:latin typeface="Tahoma"/>
              <a:cs typeface="Tahoma"/>
            </a:endParaRPr>
          </a:p>
          <a:p>
            <a:pPr marL="1257300" indent="-330835">
              <a:lnSpc>
                <a:spcPct val="100000"/>
              </a:lnSpc>
              <a:spcBef>
                <a:spcPts val="85"/>
              </a:spcBef>
              <a:buChar char="*"/>
              <a:tabLst>
                <a:tab pos="1257935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greffe du</a:t>
            </a:r>
            <a:r>
              <a:rPr sz="2800" b="1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LCP</a:t>
            </a:r>
            <a:endParaRPr sz="2800">
              <a:latin typeface="Tahoma"/>
              <a:cs typeface="Tahoma"/>
            </a:endParaRPr>
          </a:p>
          <a:p>
            <a:pPr marL="1257300" indent="-330835">
              <a:lnSpc>
                <a:spcPct val="100000"/>
              </a:lnSpc>
              <a:buChar char="*"/>
              <a:tabLst>
                <a:tab pos="1257935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réparation des points d’angle</a:t>
            </a:r>
            <a:r>
              <a:rPr sz="2800" b="1" spc="3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postérieurs</a:t>
            </a:r>
            <a:endParaRPr sz="2800">
              <a:latin typeface="Tahoma"/>
              <a:cs typeface="Tahoma"/>
            </a:endParaRPr>
          </a:p>
          <a:p>
            <a:pPr marL="1257300" indent="-330835">
              <a:lnSpc>
                <a:spcPct val="100000"/>
              </a:lnSpc>
              <a:buChar char="*"/>
              <a:tabLst>
                <a:tab pos="1257935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traitement des</a:t>
            </a:r>
            <a:r>
              <a:rPr sz="2800" b="1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complications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ahoma"/>
              <a:cs typeface="Tahoma"/>
            </a:endParaRPr>
          </a:p>
          <a:p>
            <a:pPr marL="12700" marR="1226820">
              <a:lnSpc>
                <a:spcPct val="100000"/>
              </a:lnSpc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Sauf pour le sujet âgé, ou en présence de  complications vasculaires ou</a:t>
            </a:r>
            <a:r>
              <a:rPr sz="2800" b="1" spc="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cutanées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300">
              <a:latin typeface="Tahoma"/>
              <a:cs typeface="Tahoma"/>
            </a:endParaRPr>
          </a:p>
          <a:p>
            <a:pPr marL="116205">
              <a:lnSpc>
                <a:spcPct val="100000"/>
              </a:lnSpc>
              <a:spcBef>
                <a:spcPts val="2750"/>
              </a:spcBef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traitement orthopédique ou fixateur</a:t>
            </a:r>
            <a:r>
              <a:rPr sz="2800" b="1" spc="2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externe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77511" y="5644895"/>
            <a:ext cx="585470" cy="585470"/>
            <a:chOff x="4477511" y="5644895"/>
            <a:chExt cx="585470" cy="585470"/>
          </a:xfrm>
        </p:grpSpPr>
        <p:sp>
          <p:nvSpPr>
            <p:cNvPr id="5" name="object 5"/>
            <p:cNvSpPr/>
            <p:nvPr/>
          </p:nvSpPr>
          <p:spPr>
            <a:xfrm>
              <a:off x="4482083" y="5649467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035" y="576071"/>
                  </a:moveTo>
                  <a:lnTo>
                    <a:pt x="0" y="432815"/>
                  </a:lnTo>
                  <a:lnTo>
                    <a:pt x="144779" y="432815"/>
                  </a:lnTo>
                  <a:lnTo>
                    <a:pt x="144779" y="0"/>
                  </a:lnTo>
                  <a:lnTo>
                    <a:pt x="432815" y="0"/>
                  </a:lnTo>
                  <a:lnTo>
                    <a:pt x="432815" y="432815"/>
                  </a:lnTo>
                  <a:lnTo>
                    <a:pt x="576071" y="432815"/>
                  </a:lnTo>
                  <a:lnTo>
                    <a:pt x="288035" y="576071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2083" y="5649467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432815"/>
                  </a:moveTo>
                  <a:lnTo>
                    <a:pt x="144779" y="432815"/>
                  </a:lnTo>
                  <a:lnTo>
                    <a:pt x="144779" y="0"/>
                  </a:lnTo>
                  <a:lnTo>
                    <a:pt x="432815" y="0"/>
                  </a:lnTo>
                  <a:lnTo>
                    <a:pt x="432815" y="432815"/>
                  </a:lnTo>
                  <a:lnTo>
                    <a:pt x="576071" y="432815"/>
                  </a:lnTo>
                  <a:lnTo>
                    <a:pt x="288035" y="576071"/>
                  </a:lnTo>
                  <a:lnTo>
                    <a:pt x="0" y="432815"/>
                  </a:lnTo>
                  <a:close/>
                </a:path>
              </a:pathLst>
            </a:custGeom>
            <a:ln w="9143">
              <a:solidFill>
                <a:srgbClr val="F9F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86055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C00"/>
                </a:solidFill>
                <a:latin typeface="Tahoma"/>
                <a:cs typeface="Tahoma"/>
              </a:rPr>
              <a:t>ENTORSES DU</a:t>
            </a:r>
            <a:r>
              <a:rPr sz="3600" spc="-8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C00"/>
                </a:solidFill>
                <a:latin typeface="Tahoma"/>
                <a:cs typeface="Tahoma"/>
              </a:rPr>
              <a:t>GENOU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1716" y="2291587"/>
            <a:ext cx="5089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Ligamentoplastie </a:t>
            </a:r>
            <a:r>
              <a:rPr sz="3200" b="1" dirty="0">
                <a:solidFill>
                  <a:srgbClr val="FFFC00"/>
                </a:solidFill>
                <a:latin typeface="Tahoma"/>
                <a:cs typeface="Tahoma"/>
              </a:rPr>
              <a:t>du</a:t>
            </a:r>
            <a:r>
              <a:rPr sz="3200" b="1" spc="-55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LCA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6504" y="2913888"/>
            <a:ext cx="7777480" cy="4293235"/>
          </a:xfrm>
          <a:custGeom>
            <a:avLst/>
            <a:gdLst/>
            <a:ahLst/>
            <a:cxnLst/>
            <a:rect l="l" t="t" r="r" b="b"/>
            <a:pathLst>
              <a:path w="7777480" h="4293234">
                <a:moveTo>
                  <a:pt x="7776972" y="0"/>
                </a:moveTo>
                <a:lnTo>
                  <a:pt x="0" y="0"/>
                </a:lnTo>
                <a:lnTo>
                  <a:pt x="0" y="4293108"/>
                </a:lnTo>
                <a:lnTo>
                  <a:pt x="7776972" y="4293108"/>
                </a:lnTo>
                <a:lnTo>
                  <a:pt x="7776972" y="0"/>
                </a:lnTo>
                <a:close/>
              </a:path>
            </a:pathLst>
          </a:custGeom>
          <a:solidFill>
            <a:srgbClr val="78A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746504" y="2913888"/>
            <a:ext cx="7777480" cy="4293235"/>
            <a:chOff x="1746504" y="2913888"/>
            <a:chExt cx="7777480" cy="4293235"/>
          </a:xfrm>
        </p:grpSpPr>
        <p:sp>
          <p:nvSpPr>
            <p:cNvPr id="6" name="object 6"/>
            <p:cNvSpPr/>
            <p:nvPr/>
          </p:nvSpPr>
          <p:spPr>
            <a:xfrm>
              <a:off x="1746504" y="2913888"/>
              <a:ext cx="7777480" cy="268605"/>
            </a:xfrm>
            <a:custGeom>
              <a:avLst/>
              <a:gdLst/>
              <a:ahLst/>
              <a:cxnLst/>
              <a:rect l="l" t="t" r="r" b="b"/>
              <a:pathLst>
                <a:path w="7777480" h="268605">
                  <a:moveTo>
                    <a:pt x="7776972" y="0"/>
                  </a:moveTo>
                  <a:lnTo>
                    <a:pt x="0" y="0"/>
                  </a:lnTo>
                  <a:lnTo>
                    <a:pt x="268223" y="268224"/>
                  </a:lnTo>
                  <a:lnTo>
                    <a:pt x="7508748" y="268224"/>
                  </a:lnTo>
                  <a:lnTo>
                    <a:pt x="7776972" y="0"/>
                  </a:lnTo>
                  <a:close/>
                </a:path>
              </a:pathLst>
            </a:custGeom>
            <a:solidFill>
              <a:srgbClr val="95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6504" y="2913888"/>
              <a:ext cx="268605" cy="4293235"/>
            </a:xfrm>
            <a:custGeom>
              <a:avLst/>
              <a:gdLst/>
              <a:ahLst/>
              <a:cxnLst/>
              <a:rect l="l" t="t" r="r" b="b"/>
              <a:pathLst>
                <a:path w="268605" h="4293234">
                  <a:moveTo>
                    <a:pt x="0" y="0"/>
                  </a:moveTo>
                  <a:lnTo>
                    <a:pt x="0" y="4293108"/>
                  </a:lnTo>
                  <a:lnTo>
                    <a:pt x="268223" y="4024884"/>
                  </a:lnTo>
                  <a:lnTo>
                    <a:pt x="268223" y="268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6504" y="6938772"/>
              <a:ext cx="7777480" cy="268605"/>
            </a:xfrm>
            <a:custGeom>
              <a:avLst/>
              <a:gdLst/>
              <a:ahLst/>
              <a:cxnLst/>
              <a:rect l="l" t="t" r="r" b="b"/>
              <a:pathLst>
                <a:path w="7777480" h="268604">
                  <a:moveTo>
                    <a:pt x="7508748" y="0"/>
                  </a:moveTo>
                  <a:lnTo>
                    <a:pt x="268223" y="0"/>
                  </a:lnTo>
                  <a:lnTo>
                    <a:pt x="0" y="268223"/>
                  </a:lnTo>
                  <a:lnTo>
                    <a:pt x="7776972" y="268223"/>
                  </a:lnTo>
                  <a:lnTo>
                    <a:pt x="7508748" y="0"/>
                  </a:lnTo>
                  <a:close/>
                </a:path>
              </a:pathLst>
            </a:custGeom>
            <a:solidFill>
              <a:srgbClr val="649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93108" y="2913887"/>
              <a:ext cx="5230495" cy="4293235"/>
            </a:xfrm>
            <a:custGeom>
              <a:avLst/>
              <a:gdLst/>
              <a:ahLst/>
              <a:cxnLst/>
              <a:rect l="l" t="t" r="r" b="b"/>
              <a:pathLst>
                <a:path w="5230495" h="4293234">
                  <a:moveTo>
                    <a:pt x="2682240" y="1629156"/>
                  </a:moveTo>
                  <a:lnTo>
                    <a:pt x="2557272" y="1629156"/>
                  </a:lnTo>
                  <a:lnTo>
                    <a:pt x="2449068" y="1735836"/>
                  </a:lnTo>
                  <a:lnTo>
                    <a:pt x="2112264" y="1735836"/>
                  </a:lnTo>
                  <a:lnTo>
                    <a:pt x="2112264" y="1629156"/>
                  </a:lnTo>
                  <a:lnTo>
                    <a:pt x="2007108" y="1516380"/>
                  </a:lnTo>
                  <a:lnTo>
                    <a:pt x="236220" y="1516380"/>
                  </a:lnTo>
                  <a:lnTo>
                    <a:pt x="179832" y="1461516"/>
                  </a:lnTo>
                  <a:lnTo>
                    <a:pt x="0" y="1461516"/>
                  </a:lnTo>
                  <a:lnTo>
                    <a:pt x="0" y="1991868"/>
                  </a:lnTo>
                  <a:lnTo>
                    <a:pt x="179832" y="1991868"/>
                  </a:lnTo>
                  <a:lnTo>
                    <a:pt x="236220" y="1930908"/>
                  </a:lnTo>
                  <a:lnTo>
                    <a:pt x="288036" y="1930908"/>
                  </a:lnTo>
                  <a:lnTo>
                    <a:pt x="288036" y="2741676"/>
                  </a:lnTo>
                  <a:lnTo>
                    <a:pt x="2112264" y="2741676"/>
                  </a:lnTo>
                  <a:lnTo>
                    <a:pt x="2112264" y="2462784"/>
                  </a:lnTo>
                  <a:lnTo>
                    <a:pt x="2401824" y="2462784"/>
                  </a:lnTo>
                  <a:lnTo>
                    <a:pt x="2557272" y="2616708"/>
                  </a:lnTo>
                  <a:lnTo>
                    <a:pt x="2682240" y="2616708"/>
                  </a:lnTo>
                  <a:lnTo>
                    <a:pt x="2682240" y="1629156"/>
                  </a:lnTo>
                  <a:close/>
                </a:path>
                <a:path w="5230495" h="4293234">
                  <a:moveTo>
                    <a:pt x="5230368" y="0"/>
                  </a:moveTo>
                  <a:lnTo>
                    <a:pt x="4962144" y="268224"/>
                  </a:lnTo>
                  <a:lnTo>
                    <a:pt x="4962144" y="4024884"/>
                  </a:lnTo>
                  <a:lnTo>
                    <a:pt x="5230368" y="4293108"/>
                  </a:lnTo>
                  <a:lnTo>
                    <a:pt x="5230368" y="0"/>
                  </a:lnTo>
                  <a:close/>
                </a:path>
              </a:pathLst>
            </a:custGeom>
            <a:solidFill>
              <a:srgbClr val="4D7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5403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LESIONS DES</a:t>
            </a:r>
            <a:r>
              <a:rPr spc="-50" dirty="0"/>
              <a:t> </a:t>
            </a:r>
            <a:r>
              <a:rPr dirty="0"/>
              <a:t>MENISQUES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97280" y="2240279"/>
            <a:ext cx="8426450" cy="3088005"/>
            <a:chOff x="1097280" y="2240279"/>
            <a:chExt cx="8426450" cy="3088005"/>
          </a:xfrm>
        </p:grpSpPr>
        <p:sp>
          <p:nvSpPr>
            <p:cNvPr id="4" name="object 4"/>
            <p:cNvSpPr/>
            <p:nvPr/>
          </p:nvSpPr>
          <p:spPr>
            <a:xfrm>
              <a:off x="1097280" y="2840735"/>
              <a:ext cx="2569464" cy="2487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9668" y="2240279"/>
              <a:ext cx="3339084" cy="2749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2883" y="2851403"/>
              <a:ext cx="2450592" cy="2407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61136" y="5455411"/>
            <a:ext cx="865759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9FAFA"/>
                </a:solidFill>
                <a:latin typeface="Tahoma"/>
                <a:cs typeface="Tahoma"/>
              </a:rPr>
              <a:t>Les lésions méniscales ont </a:t>
            </a:r>
            <a:r>
              <a:rPr sz="2000" b="1" dirty="0">
                <a:solidFill>
                  <a:srgbClr val="F9FAFA"/>
                </a:solidFill>
                <a:latin typeface="Tahoma"/>
                <a:cs typeface="Tahoma"/>
              </a:rPr>
              <a:t>3</a:t>
            </a:r>
            <a:r>
              <a:rPr sz="20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9FAFA"/>
                </a:solidFill>
                <a:latin typeface="Tahoma"/>
                <a:cs typeface="Tahoma"/>
              </a:rPr>
              <a:t>origines:</a:t>
            </a:r>
            <a:endParaRPr sz="2000">
              <a:latin typeface="Tahoma"/>
              <a:cs typeface="Tahoma"/>
            </a:endParaRPr>
          </a:p>
          <a:p>
            <a:pPr marL="1110615" indent="-184150">
              <a:lnSpc>
                <a:spcPct val="100000"/>
              </a:lnSpc>
              <a:spcBef>
                <a:spcPts val="5"/>
              </a:spcBef>
              <a:buChar char="-"/>
              <a:tabLst>
                <a:tab pos="1111250" algn="l"/>
              </a:tabLst>
            </a:pPr>
            <a:r>
              <a:rPr sz="2000" b="1" spc="-5" dirty="0">
                <a:solidFill>
                  <a:srgbClr val="F9FAFA"/>
                </a:solidFill>
                <a:latin typeface="Tahoma"/>
                <a:cs typeface="Tahoma"/>
              </a:rPr>
              <a:t>consécutives </a:t>
            </a:r>
            <a:r>
              <a:rPr sz="2000" b="1" dirty="0">
                <a:solidFill>
                  <a:srgbClr val="F9FAFA"/>
                </a:solidFill>
                <a:latin typeface="Tahoma"/>
                <a:cs typeface="Tahoma"/>
              </a:rPr>
              <a:t>à </a:t>
            </a:r>
            <a:r>
              <a:rPr sz="2000" b="1" spc="-5" dirty="0">
                <a:solidFill>
                  <a:srgbClr val="F9FAFA"/>
                </a:solidFill>
                <a:latin typeface="Tahoma"/>
                <a:cs typeface="Tahoma"/>
              </a:rPr>
              <a:t>une lésion des ligaments</a:t>
            </a:r>
            <a:r>
              <a:rPr sz="20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9FAFA"/>
                </a:solidFill>
                <a:latin typeface="Tahoma"/>
                <a:cs typeface="Tahoma"/>
              </a:rPr>
              <a:t>croisés</a:t>
            </a:r>
            <a:endParaRPr sz="2000">
              <a:latin typeface="Tahoma"/>
              <a:cs typeface="Tahoma"/>
            </a:endParaRPr>
          </a:p>
          <a:p>
            <a:pPr marL="1110615" indent="-184150">
              <a:lnSpc>
                <a:spcPct val="100000"/>
              </a:lnSpc>
              <a:buChar char="-"/>
              <a:tabLst>
                <a:tab pos="1111250" algn="l"/>
              </a:tabLst>
            </a:pPr>
            <a:r>
              <a:rPr sz="2000" b="1" spc="-5" dirty="0">
                <a:solidFill>
                  <a:srgbClr val="F9FAFA"/>
                </a:solidFill>
                <a:latin typeface="Tahoma"/>
                <a:cs typeface="Tahoma"/>
              </a:rPr>
              <a:t>consécutives </a:t>
            </a:r>
            <a:r>
              <a:rPr sz="2000" b="1" dirty="0">
                <a:solidFill>
                  <a:srgbClr val="F9FAFA"/>
                </a:solidFill>
                <a:latin typeface="Tahoma"/>
                <a:cs typeface="Tahoma"/>
              </a:rPr>
              <a:t>à un </a:t>
            </a:r>
            <a:r>
              <a:rPr sz="2000" b="1" spc="-5" dirty="0">
                <a:solidFill>
                  <a:srgbClr val="F9FAFA"/>
                </a:solidFill>
                <a:latin typeface="Tahoma"/>
                <a:cs typeface="Tahoma"/>
              </a:rPr>
              <a:t>traumatisme </a:t>
            </a:r>
            <a:r>
              <a:rPr sz="2000" b="1" dirty="0">
                <a:solidFill>
                  <a:srgbClr val="F9FAFA"/>
                </a:solidFill>
                <a:latin typeface="Tahoma"/>
                <a:cs typeface="Tahoma"/>
              </a:rPr>
              <a:t>en </a:t>
            </a:r>
            <a:r>
              <a:rPr sz="2000" b="1" spc="-5" dirty="0">
                <a:solidFill>
                  <a:srgbClr val="F9FAFA"/>
                </a:solidFill>
                <a:latin typeface="Tahoma"/>
                <a:cs typeface="Tahoma"/>
              </a:rPr>
              <a:t>rotation </a:t>
            </a:r>
            <a:r>
              <a:rPr sz="2000" b="1" dirty="0">
                <a:solidFill>
                  <a:srgbClr val="F9FAFA"/>
                </a:solidFill>
                <a:latin typeface="Tahoma"/>
                <a:cs typeface="Tahoma"/>
              </a:rPr>
              <a:t>ou</a:t>
            </a:r>
            <a:r>
              <a:rPr sz="20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9FAFA"/>
                </a:solidFill>
                <a:latin typeface="Tahoma"/>
                <a:cs typeface="Tahoma"/>
              </a:rPr>
              <a:t>hyperflexion</a:t>
            </a:r>
            <a:endParaRPr sz="2000">
              <a:latin typeface="Tahoma"/>
              <a:cs typeface="Tahoma"/>
            </a:endParaRPr>
          </a:p>
          <a:p>
            <a:pPr marL="1110615" indent="-184150">
              <a:lnSpc>
                <a:spcPct val="100000"/>
              </a:lnSpc>
              <a:buChar char="-"/>
              <a:tabLst>
                <a:tab pos="1111250" algn="l"/>
              </a:tabLst>
            </a:pPr>
            <a:r>
              <a:rPr sz="2000" b="1" spc="-5" dirty="0">
                <a:solidFill>
                  <a:srgbClr val="F9FAFA"/>
                </a:solidFill>
                <a:latin typeface="Tahoma"/>
                <a:cs typeface="Tahoma"/>
              </a:rPr>
              <a:t>consécutive </a:t>
            </a:r>
            <a:r>
              <a:rPr sz="2000" b="1" dirty="0">
                <a:solidFill>
                  <a:srgbClr val="F9FAFA"/>
                </a:solidFill>
                <a:latin typeface="Tahoma"/>
                <a:cs typeface="Tahoma"/>
              </a:rPr>
              <a:t>à </a:t>
            </a:r>
            <a:r>
              <a:rPr sz="2000" b="1" spc="-5" dirty="0">
                <a:solidFill>
                  <a:srgbClr val="F9FAFA"/>
                </a:solidFill>
                <a:latin typeface="Tahoma"/>
                <a:cs typeface="Tahoma"/>
              </a:rPr>
              <a:t>l’usure (arthrose) </a:t>
            </a:r>
            <a:r>
              <a:rPr sz="2000" b="1" dirty="0">
                <a:solidFill>
                  <a:srgbClr val="F9FAFA"/>
                </a:solidFill>
                <a:latin typeface="Tahoma"/>
                <a:cs typeface="Tahoma"/>
              </a:rPr>
              <a:t>ou</a:t>
            </a:r>
            <a:r>
              <a:rPr sz="20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9FAFA"/>
                </a:solidFill>
                <a:latin typeface="Tahoma"/>
                <a:cs typeface="Tahoma"/>
              </a:rPr>
              <a:t>dissécation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653287"/>
            <a:ext cx="8520430" cy="5643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314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C00"/>
                </a:solidFill>
                <a:latin typeface="Tahoma"/>
                <a:cs typeface="Tahoma"/>
              </a:rPr>
              <a:t>Lésions des</a:t>
            </a:r>
            <a:r>
              <a:rPr sz="3600" spc="-5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C00"/>
                </a:solidFill>
                <a:latin typeface="Tahoma"/>
                <a:cs typeface="Tahoma"/>
              </a:rPr>
              <a:t>ménisques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250">
              <a:latin typeface="Tahoma"/>
              <a:cs typeface="Tahoma"/>
            </a:endParaRPr>
          </a:p>
          <a:p>
            <a:pPr marL="12700" marR="5080">
              <a:lnSpc>
                <a:spcPct val="102200"/>
              </a:lnSpc>
              <a:spcBef>
                <a:spcPts val="5"/>
              </a:spcBef>
              <a:buClr>
                <a:srgbClr val="78ACFF"/>
              </a:buClr>
              <a:buSzPct val="125000"/>
              <a:buChar char="•"/>
              <a:tabLst>
                <a:tab pos="528320" algn="l"/>
                <a:tab pos="528955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L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ésions rares chez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le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sujet jeune sauf si 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lésions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du LCA</a:t>
            </a:r>
            <a:r>
              <a:rPr sz="3600" spc="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associé</a:t>
            </a:r>
            <a:endParaRPr sz="36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0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Dégénératives si &gt;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45 ans</a:t>
            </a:r>
            <a:r>
              <a:rPr sz="3600" spc="-6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(dissécation)</a:t>
            </a:r>
            <a:endParaRPr sz="36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80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Traumatiques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ou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micro</a:t>
            </a:r>
            <a:r>
              <a:rPr sz="3600" spc="-3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traumatiques</a:t>
            </a:r>
            <a:endParaRPr sz="36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0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Diagnostic </a:t>
            </a:r>
            <a:r>
              <a:rPr sz="3600" spc="-10" dirty="0">
                <a:solidFill>
                  <a:srgbClr val="F9FAFA"/>
                </a:solidFill>
                <a:latin typeface="Tahoma"/>
                <a:cs typeface="Tahoma"/>
              </a:rPr>
              <a:t>clinique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et IRM</a:t>
            </a:r>
            <a:r>
              <a:rPr sz="3600" spc="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+++</a:t>
            </a:r>
            <a:endParaRPr sz="36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5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Traitement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arthroscopique</a:t>
            </a:r>
            <a:endParaRPr sz="36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5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Economiser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le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ménisque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 !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isolées des</a:t>
            </a:r>
            <a:r>
              <a:rPr spc="-80" dirty="0"/>
              <a:t> </a:t>
            </a:r>
            <a:r>
              <a:rPr dirty="0"/>
              <a:t>ménisques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983" y="1439955"/>
            <a:ext cx="5930265" cy="273431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1170"/>
              </a:spcBef>
            </a:pPr>
            <a:r>
              <a:rPr sz="4400" spc="-5" dirty="0">
                <a:solidFill>
                  <a:srgbClr val="F9FAFA"/>
                </a:solidFill>
                <a:latin typeface="Tahoma"/>
                <a:cs typeface="Tahoma"/>
              </a:rPr>
              <a:t>Diagnostic</a:t>
            </a:r>
            <a:endParaRPr sz="44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9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interrogatoire</a:t>
            </a:r>
            <a:endParaRPr sz="3600">
              <a:latin typeface="Tahoma"/>
              <a:cs typeface="Tahoma"/>
            </a:endParaRPr>
          </a:p>
          <a:p>
            <a:pPr marL="826135" lvl="1" indent="-623570">
              <a:lnSpc>
                <a:spcPct val="100000"/>
              </a:lnSpc>
              <a:spcBef>
                <a:spcPts val="865"/>
              </a:spcBef>
              <a:buClr>
                <a:srgbClr val="00FDFF"/>
              </a:buClr>
              <a:buChar char="–"/>
              <a:tabLst>
                <a:tab pos="826135" algn="l"/>
                <a:tab pos="826769" algn="l"/>
              </a:tabLst>
            </a:pP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mécanismes de</a:t>
            </a:r>
            <a:r>
              <a:rPr sz="3600" spc="-8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survenue</a:t>
            </a:r>
            <a:endParaRPr sz="3600">
              <a:latin typeface="Tahoma"/>
              <a:cs typeface="Tahoma"/>
            </a:endParaRPr>
          </a:p>
          <a:p>
            <a:pPr marL="1581150" lvl="2" indent="-356235">
              <a:lnSpc>
                <a:spcPct val="100000"/>
              </a:lnSpc>
              <a:spcBef>
                <a:spcPts val="760"/>
              </a:spcBef>
              <a:buClr>
                <a:srgbClr val="78ACFF"/>
              </a:buClr>
              <a:buChar char="•"/>
              <a:tabLst>
                <a:tab pos="1581785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hyper flexion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1088" y="5706871"/>
            <a:ext cx="17741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55600">
              <a:lnSpc>
                <a:spcPct val="100000"/>
              </a:lnSpc>
              <a:spcBef>
                <a:spcPts val="100"/>
              </a:spcBef>
              <a:buClr>
                <a:srgbClr val="78ACFF"/>
              </a:buClr>
              <a:buChar char="•"/>
              <a:tabLst>
                <a:tab pos="3683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rotation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14900" y="1568196"/>
            <a:ext cx="5003800" cy="5313045"/>
            <a:chOff x="4914900" y="1568196"/>
            <a:chExt cx="5003800" cy="5313045"/>
          </a:xfrm>
        </p:grpSpPr>
        <p:sp>
          <p:nvSpPr>
            <p:cNvPr id="6" name="object 6"/>
            <p:cNvSpPr/>
            <p:nvPr/>
          </p:nvSpPr>
          <p:spPr>
            <a:xfrm>
              <a:off x="4914900" y="3706368"/>
              <a:ext cx="1682496" cy="31744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03720" y="1568196"/>
              <a:ext cx="3014472" cy="3174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isolées des</a:t>
            </a:r>
            <a:r>
              <a:rPr spc="-80" dirty="0"/>
              <a:t> </a:t>
            </a:r>
            <a:r>
              <a:rPr dirty="0"/>
              <a:t>ménisques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2932" y="1384309"/>
            <a:ext cx="8027034" cy="551751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610"/>
              </a:spcBef>
            </a:pPr>
            <a:r>
              <a:rPr sz="4400" spc="-5" dirty="0">
                <a:solidFill>
                  <a:srgbClr val="F9FAFA"/>
                </a:solidFill>
                <a:latin typeface="Tahoma"/>
                <a:cs typeface="Tahoma"/>
              </a:rPr>
              <a:t>Diagnostic</a:t>
            </a:r>
            <a:endParaRPr sz="44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415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interrogatoire</a:t>
            </a:r>
            <a:endParaRPr sz="3600">
              <a:latin typeface="Tahoma"/>
              <a:cs typeface="Tahoma"/>
            </a:endParaRPr>
          </a:p>
          <a:p>
            <a:pPr marL="826135" lvl="1" indent="-623570">
              <a:lnSpc>
                <a:spcPct val="100000"/>
              </a:lnSpc>
              <a:spcBef>
                <a:spcPts val="434"/>
              </a:spcBef>
              <a:buClr>
                <a:srgbClr val="00FDFF"/>
              </a:buClr>
              <a:buChar char="–"/>
              <a:tabLst>
                <a:tab pos="826135" algn="l"/>
                <a:tab pos="826769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signes fonctionnels</a:t>
            </a:r>
            <a:endParaRPr sz="3600">
              <a:latin typeface="Tahoma"/>
              <a:cs typeface="Tahoma"/>
            </a:endParaRPr>
          </a:p>
          <a:p>
            <a:pPr marL="1454150" marR="5080" lvl="2" indent="-228600">
              <a:lnSpc>
                <a:spcPts val="3460"/>
              </a:lnSpc>
              <a:spcBef>
                <a:spcPts val="795"/>
              </a:spcBef>
              <a:buClr>
                <a:srgbClr val="78ACFF"/>
              </a:buClr>
              <a:buFont typeface="Tahoma"/>
              <a:buChar char="•"/>
              <a:tabLst>
                <a:tab pos="1581785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Douleur focalisée sur interligne (2/3  post)</a:t>
            </a:r>
            <a:endParaRPr sz="3200">
              <a:latin typeface="Tahoma"/>
              <a:cs typeface="Tahoma"/>
            </a:endParaRPr>
          </a:p>
          <a:p>
            <a:pPr marL="1454150" marR="1427480" lvl="2" indent="-228600">
              <a:lnSpc>
                <a:spcPts val="3440"/>
              </a:lnSpc>
              <a:spcBef>
                <a:spcPts val="765"/>
              </a:spcBef>
              <a:buClr>
                <a:srgbClr val="78ACFF"/>
              </a:buClr>
              <a:buFont typeface="Tahoma"/>
              <a:buChar char="•"/>
              <a:tabLst>
                <a:tab pos="1581785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Instabilité ou Impression de  Dérangement Interne</a:t>
            </a:r>
            <a:endParaRPr sz="3200">
              <a:latin typeface="Tahoma"/>
              <a:cs typeface="Tahoma"/>
            </a:endParaRPr>
          </a:p>
          <a:p>
            <a:pPr marL="1581150" lvl="2" indent="-356235">
              <a:lnSpc>
                <a:spcPct val="100000"/>
              </a:lnSpc>
              <a:spcBef>
                <a:spcPts val="325"/>
              </a:spcBef>
              <a:buClr>
                <a:srgbClr val="78ACFF"/>
              </a:buClr>
              <a:buChar char="•"/>
              <a:tabLst>
                <a:tab pos="1581785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Blocage</a:t>
            </a:r>
            <a:r>
              <a:rPr sz="32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vrai</a:t>
            </a:r>
            <a:endParaRPr sz="3200">
              <a:latin typeface="Tahoma"/>
              <a:cs typeface="Tahoma"/>
            </a:endParaRPr>
          </a:p>
          <a:p>
            <a:pPr marL="1581150" lvl="2" indent="-356235">
              <a:lnSpc>
                <a:spcPct val="100000"/>
              </a:lnSpc>
              <a:spcBef>
                <a:spcPts val="375"/>
              </a:spcBef>
              <a:buClr>
                <a:srgbClr val="78ACFF"/>
              </a:buClr>
              <a:buChar char="•"/>
              <a:tabLst>
                <a:tab pos="1581785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formations</a:t>
            </a:r>
            <a:r>
              <a:rPr sz="32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kystiques</a:t>
            </a:r>
            <a:endParaRPr sz="3200">
              <a:latin typeface="Tahoma"/>
              <a:cs typeface="Tahoma"/>
            </a:endParaRPr>
          </a:p>
          <a:p>
            <a:pPr marL="2755265">
              <a:lnSpc>
                <a:spcPct val="100000"/>
              </a:lnSpc>
              <a:spcBef>
                <a:spcPts val="380"/>
              </a:spcBef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(soit poplité soit externe)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isolées des</a:t>
            </a:r>
            <a:r>
              <a:rPr spc="-80" dirty="0"/>
              <a:t> </a:t>
            </a:r>
            <a:r>
              <a:rPr dirty="0"/>
              <a:t>ménisques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2932" y="1439955"/>
            <a:ext cx="6627495" cy="3805554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1170"/>
              </a:spcBef>
            </a:pPr>
            <a:r>
              <a:rPr sz="4400" spc="-5" dirty="0">
                <a:solidFill>
                  <a:srgbClr val="F9FAFA"/>
                </a:solidFill>
                <a:latin typeface="Tahoma"/>
                <a:cs typeface="Tahoma"/>
              </a:rPr>
              <a:t>Diagnostic</a:t>
            </a:r>
            <a:endParaRPr sz="44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9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examen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programmé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du</a:t>
            </a:r>
            <a:r>
              <a:rPr sz="3600" spc="-5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genou</a:t>
            </a:r>
            <a:endParaRPr sz="3600">
              <a:latin typeface="Tahoma"/>
              <a:cs typeface="Tahoma"/>
            </a:endParaRPr>
          </a:p>
          <a:p>
            <a:pPr marL="826135" lvl="1" indent="-623570">
              <a:lnSpc>
                <a:spcPct val="100000"/>
              </a:lnSpc>
              <a:spcBef>
                <a:spcPts val="865"/>
              </a:spcBef>
              <a:buClr>
                <a:srgbClr val="00FDFF"/>
              </a:buClr>
              <a:buChar char="–"/>
              <a:tabLst>
                <a:tab pos="826135" algn="l"/>
                <a:tab pos="826769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signes physiques</a:t>
            </a:r>
            <a:endParaRPr sz="3600">
              <a:latin typeface="Tahoma"/>
              <a:cs typeface="Tahoma"/>
            </a:endParaRPr>
          </a:p>
          <a:p>
            <a:pPr marL="873760" marR="2356485" lvl="2" indent="-1905">
              <a:lnSpc>
                <a:spcPct val="109800"/>
              </a:lnSpc>
              <a:spcBef>
                <a:spcPts val="384"/>
              </a:spcBef>
              <a:buClr>
                <a:srgbClr val="78ACFF"/>
              </a:buClr>
              <a:buChar char="•"/>
              <a:tabLst>
                <a:tab pos="118364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Point</a:t>
            </a:r>
            <a:r>
              <a:rPr sz="3200" spc="-6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Douloureux  sur l’interligne </a:t>
            </a:r>
            <a:r>
              <a:rPr sz="3200" spc="-5" dirty="0">
                <a:solidFill>
                  <a:srgbClr val="FE2837"/>
                </a:solidFill>
                <a:latin typeface="Tahoma"/>
                <a:cs typeface="Tahoma"/>
              </a:rPr>
              <a:t> Douleur</a:t>
            </a:r>
            <a:r>
              <a:rPr sz="3200" spc="-25" dirty="0">
                <a:solidFill>
                  <a:srgbClr val="FE2837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E2837"/>
                </a:solidFill>
                <a:latin typeface="Tahoma"/>
                <a:cs typeface="Tahoma"/>
              </a:rPr>
              <a:t>reconnue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6191" y="3561588"/>
            <a:ext cx="4277868" cy="3176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761491"/>
            <a:ext cx="2250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C00"/>
                </a:solidFill>
                <a:latin typeface="Tahoma"/>
                <a:cs typeface="Tahoma"/>
              </a:rPr>
              <a:t>ANATOMIE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4191" y="348995"/>
            <a:ext cx="9109075" cy="6842759"/>
            <a:chOff x="774191" y="348995"/>
            <a:chExt cx="9109075" cy="6842759"/>
          </a:xfrm>
        </p:grpSpPr>
        <p:sp>
          <p:nvSpPr>
            <p:cNvPr id="4" name="object 4"/>
            <p:cNvSpPr/>
            <p:nvPr/>
          </p:nvSpPr>
          <p:spPr>
            <a:xfrm>
              <a:off x="774191" y="3994404"/>
              <a:ext cx="4457700" cy="30967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74563" y="4110228"/>
              <a:ext cx="4535424" cy="3052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60086" y="4095749"/>
              <a:ext cx="4564380" cy="3081655"/>
            </a:xfrm>
            <a:custGeom>
              <a:avLst/>
              <a:gdLst/>
              <a:ahLst/>
              <a:cxnLst/>
              <a:rect l="l" t="t" r="r" b="b"/>
              <a:pathLst>
                <a:path w="4564380" h="3081654">
                  <a:moveTo>
                    <a:pt x="0" y="0"/>
                  </a:moveTo>
                  <a:lnTo>
                    <a:pt x="4564379" y="0"/>
                  </a:lnTo>
                  <a:lnTo>
                    <a:pt x="4564379" y="3081527"/>
                  </a:lnTo>
                  <a:lnTo>
                    <a:pt x="0" y="3081527"/>
                  </a:lnTo>
                  <a:lnTo>
                    <a:pt x="0" y="0"/>
                  </a:lnTo>
                  <a:close/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439" y="348995"/>
              <a:ext cx="3695700" cy="37901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30044" y="2300731"/>
            <a:ext cx="33896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A900"/>
                </a:solidFill>
                <a:latin typeface="Tahoma"/>
                <a:cs typeface="Tahoma"/>
              </a:rPr>
              <a:t>Les</a:t>
            </a:r>
            <a:r>
              <a:rPr sz="3600" b="1" spc="-90" dirty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FFA900"/>
                </a:solidFill>
                <a:latin typeface="Tahoma"/>
                <a:cs typeface="Tahoma"/>
              </a:rPr>
              <a:t>ménisques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isolées des</a:t>
            </a:r>
            <a:r>
              <a:rPr spc="-80" dirty="0"/>
              <a:t> </a:t>
            </a:r>
            <a:r>
              <a:rPr dirty="0"/>
              <a:t>ménisques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2932" y="1439955"/>
            <a:ext cx="6627495" cy="405193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170"/>
              </a:spcBef>
            </a:pPr>
            <a:r>
              <a:rPr sz="4400" spc="-5" dirty="0">
                <a:solidFill>
                  <a:srgbClr val="F9FAFA"/>
                </a:solidFill>
                <a:latin typeface="Tahoma"/>
                <a:cs typeface="Tahoma"/>
              </a:rPr>
              <a:t>Diagnostic</a:t>
            </a:r>
            <a:endParaRPr sz="44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9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examen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programmé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du</a:t>
            </a:r>
            <a:r>
              <a:rPr sz="3600" spc="-5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genou</a:t>
            </a:r>
            <a:endParaRPr sz="3600">
              <a:latin typeface="Tahoma"/>
              <a:cs typeface="Tahoma"/>
            </a:endParaRPr>
          </a:p>
          <a:p>
            <a:pPr marL="826135" lvl="1" indent="-623570">
              <a:lnSpc>
                <a:spcPct val="100000"/>
              </a:lnSpc>
              <a:spcBef>
                <a:spcPts val="865"/>
              </a:spcBef>
              <a:buClr>
                <a:srgbClr val="00FDFF"/>
              </a:buClr>
              <a:buChar char="–"/>
              <a:tabLst>
                <a:tab pos="826135" algn="l"/>
                <a:tab pos="826769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signes physiques</a:t>
            </a:r>
            <a:endParaRPr sz="3600">
              <a:latin typeface="Tahoma"/>
              <a:cs typeface="Tahoma"/>
            </a:endParaRPr>
          </a:p>
          <a:p>
            <a:pPr marL="1581150" lvl="2" indent="-356235">
              <a:lnSpc>
                <a:spcPct val="100000"/>
              </a:lnSpc>
              <a:spcBef>
                <a:spcPts val="760"/>
              </a:spcBef>
              <a:buClr>
                <a:srgbClr val="78ACFF"/>
              </a:buClr>
              <a:buChar char="•"/>
              <a:tabLst>
                <a:tab pos="1581785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Grinding</a:t>
            </a:r>
            <a:r>
              <a:rPr sz="32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Test</a:t>
            </a:r>
            <a:endParaRPr sz="3200">
              <a:latin typeface="Tahoma"/>
              <a:cs typeface="Tahoma"/>
            </a:endParaRPr>
          </a:p>
          <a:p>
            <a:pPr marL="203200" marR="1743075">
              <a:lnSpc>
                <a:spcPct val="120000"/>
              </a:lnSpc>
              <a:spcBef>
                <a:spcPts val="5"/>
              </a:spcBef>
            </a:pPr>
            <a:r>
              <a:rPr sz="3600" spc="-5" dirty="0">
                <a:solidFill>
                  <a:srgbClr val="FE2837"/>
                </a:solidFill>
                <a:latin typeface="Tahoma"/>
                <a:cs typeface="Tahoma"/>
              </a:rPr>
              <a:t>MI en Rotation Externe  ME en Rotation</a:t>
            </a:r>
            <a:r>
              <a:rPr sz="3600" spc="-25" dirty="0">
                <a:solidFill>
                  <a:srgbClr val="FE2837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E2837"/>
                </a:solidFill>
                <a:latin typeface="Tahoma"/>
                <a:cs typeface="Tahoma"/>
              </a:rPr>
              <a:t>interne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0635" y="3235451"/>
            <a:ext cx="4067556" cy="3724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isolées des</a:t>
            </a:r>
            <a:r>
              <a:rPr spc="-80" dirty="0"/>
              <a:t> </a:t>
            </a:r>
            <a:r>
              <a:rPr dirty="0"/>
              <a:t>ménisques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2932" y="1439955"/>
            <a:ext cx="6627495" cy="331787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170"/>
              </a:spcBef>
            </a:pPr>
            <a:r>
              <a:rPr sz="4400" spc="-5" dirty="0">
                <a:solidFill>
                  <a:srgbClr val="F9FAFA"/>
                </a:solidFill>
                <a:latin typeface="Tahoma"/>
                <a:cs typeface="Tahoma"/>
              </a:rPr>
              <a:t>Diagnostic</a:t>
            </a:r>
            <a:endParaRPr sz="44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9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examen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programmé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du</a:t>
            </a:r>
            <a:r>
              <a:rPr sz="3600" spc="-5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genou</a:t>
            </a:r>
            <a:endParaRPr sz="3600">
              <a:latin typeface="Tahoma"/>
              <a:cs typeface="Tahoma"/>
            </a:endParaRPr>
          </a:p>
          <a:p>
            <a:pPr marL="826135" lvl="1" indent="-623570">
              <a:lnSpc>
                <a:spcPct val="100000"/>
              </a:lnSpc>
              <a:spcBef>
                <a:spcPts val="865"/>
              </a:spcBef>
              <a:buClr>
                <a:srgbClr val="00FDFF"/>
              </a:buClr>
              <a:buChar char="–"/>
              <a:tabLst>
                <a:tab pos="826135" algn="l"/>
                <a:tab pos="826769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signes physiques</a:t>
            </a:r>
            <a:endParaRPr sz="3600">
              <a:latin typeface="Tahoma"/>
              <a:cs typeface="Tahoma"/>
            </a:endParaRPr>
          </a:p>
          <a:p>
            <a:pPr marL="873760" marR="3466465" lvl="2" indent="-1905">
              <a:lnSpc>
                <a:spcPct val="119700"/>
              </a:lnSpc>
              <a:spcBef>
                <a:spcPts val="5"/>
              </a:spcBef>
              <a:buClr>
                <a:srgbClr val="78ACFF"/>
              </a:buClr>
              <a:buChar char="•"/>
              <a:tabLst>
                <a:tab pos="118364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Blocage</a:t>
            </a:r>
            <a:r>
              <a:rPr sz="3200" spc="-7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fin  (flessum)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92979" y="4032503"/>
            <a:ext cx="5125212" cy="3174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isolées des</a:t>
            </a:r>
            <a:r>
              <a:rPr spc="-80" dirty="0"/>
              <a:t> </a:t>
            </a:r>
            <a:r>
              <a:rPr dirty="0"/>
              <a:t>ménisques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2763" y="1439955"/>
            <a:ext cx="7180580" cy="346837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170"/>
              </a:spcBef>
            </a:pPr>
            <a:r>
              <a:rPr sz="4400" spc="-5" dirty="0">
                <a:solidFill>
                  <a:srgbClr val="F9FAFA"/>
                </a:solidFill>
                <a:latin typeface="Tahoma"/>
                <a:cs typeface="Tahoma"/>
              </a:rPr>
              <a:t>Diagnostic</a:t>
            </a:r>
            <a:endParaRPr sz="44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9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bilan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para</a:t>
            </a:r>
            <a:r>
              <a:rPr sz="3600" spc="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rgbClr val="F9FAFA"/>
                </a:solidFill>
                <a:latin typeface="Tahoma"/>
                <a:cs typeface="Tahoma"/>
              </a:rPr>
              <a:t>clinique</a:t>
            </a:r>
            <a:endParaRPr sz="3600">
              <a:latin typeface="Tahoma"/>
              <a:cs typeface="Tahoma"/>
            </a:endParaRPr>
          </a:p>
          <a:p>
            <a:pPr marL="826135" lvl="1" indent="-623570">
              <a:lnSpc>
                <a:spcPct val="100000"/>
              </a:lnSpc>
              <a:spcBef>
                <a:spcPts val="865"/>
              </a:spcBef>
              <a:buClr>
                <a:srgbClr val="00FDFF"/>
              </a:buClr>
              <a:buChar char="–"/>
              <a:tabLst>
                <a:tab pos="826135" algn="l"/>
                <a:tab pos="826769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radiographies simples</a:t>
            </a:r>
            <a:r>
              <a:rPr sz="3600" spc="-8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normales</a:t>
            </a:r>
            <a:endParaRPr sz="3600">
              <a:latin typeface="Tahoma"/>
              <a:cs typeface="Tahoma"/>
            </a:endParaRPr>
          </a:p>
          <a:p>
            <a:pPr marL="826135" lvl="1" indent="-623570">
              <a:lnSpc>
                <a:spcPct val="100000"/>
              </a:lnSpc>
              <a:spcBef>
                <a:spcPts val="875"/>
              </a:spcBef>
              <a:buClr>
                <a:srgbClr val="00FDFF"/>
              </a:buClr>
              <a:buChar char="–"/>
              <a:tabLst>
                <a:tab pos="826135" algn="l"/>
                <a:tab pos="826769" algn="l"/>
              </a:tabLst>
            </a:pP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arthrographie</a:t>
            </a:r>
            <a:endParaRPr sz="3600">
              <a:latin typeface="Tahoma"/>
              <a:cs typeface="Tahoma"/>
            </a:endParaRPr>
          </a:p>
          <a:p>
            <a:pPr marL="346075">
              <a:lnSpc>
                <a:spcPct val="100000"/>
              </a:lnSpc>
              <a:spcBef>
                <a:spcPts val="865"/>
              </a:spcBef>
            </a:pP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+/-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TDM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9720" y="3855720"/>
            <a:ext cx="3997452" cy="3351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isolées des</a:t>
            </a:r>
            <a:r>
              <a:rPr spc="-80" dirty="0"/>
              <a:t> </a:t>
            </a:r>
            <a:r>
              <a:rPr dirty="0"/>
              <a:t>ménisques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2932" y="1439955"/>
            <a:ext cx="4187825" cy="215011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4400" spc="-5" dirty="0">
                <a:solidFill>
                  <a:srgbClr val="F9FAFA"/>
                </a:solidFill>
                <a:latin typeface="Tahoma"/>
                <a:cs typeface="Tahoma"/>
              </a:rPr>
              <a:t>Diagnostic</a:t>
            </a:r>
            <a:endParaRPr sz="44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9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bilan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para</a:t>
            </a:r>
            <a:r>
              <a:rPr sz="3600" spc="-3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rgbClr val="F9FAFA"/>
                </a:solidFill>
                <a:latin typeface="Tahoma"/>
                <a:cs typeface="Tahoma"/>
              </a:rPr>
              <a:t>clinique</a:t>
            </a:r>
            <a:endParaRPr sz="3600">
              <a:latin typeface="Tahoma"/>
              <a:cs typeface="Tahoma"/>
            </a:endParaRPr>
          </a:p>
          <a:p>
            <a:pPr marL="203200">
              <a:lnSpc>
                <a:spcPct val="100000"/>
              </a:lnSpc>
              <a:spcBef>
                <a:spcPts val="865"/>
              </a:spcBef>
              <a:tabLst>
                <a:tab pos="826135" algn="l"/>
              </a:tabLst>
            </a:pPr>
            <a:r>
              <a:rPr sz="3600" dirty="0">
                <a:solidFill>
                  <a:srgbClr val="00FDFF"/>
                </a:solidFill>
                <a:latin typeface="Tahoma"/>
                <a:cs typeface="Tahoma"/>
              </a:rPr>
              <a:t>–	</a:t>
            </a:r>
            <a:r>
              <a:rPr sz="3600" spc="-10" dirty="0">
                <a:solidFill>
                  <a:srgbClr val="F9FAFA"/>
                </a:solidFill>
                <a:latin typeface="Tahoma"/>
                <a:cs typeface="Tahoma"/>
              </a:rPr>
              <a:t>IRM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3160" y="2833116"/>
            <a:ext cx="7495540" cy="4297680"/>
            <a:chOff x="2423160" y="2833116"/>
            <a:chExt cx="7495540" cy="4297680"/>
          </a:xfrm>
        </p:grpSpPr>
        <p:sp>
          <p:nvSpPr>
            <p:cNvPr id="5" name="object 5"/>
            <p:cNvSpPr/>
            <p:nvPr/>
          </p:nvSpPr>
          <p:spPr>
            <a:xfrm>
              <a:off x="5379720" y="2833116"/>
              <a:ext cx="4538472" cy="41071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23160" y="3561588"/>
              <a:ext cx="2482595" cy="35692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isolées des</a:t>
            </a:r>
            <a:r>
              <a:rPr spc="-80" dirty="0"/>
              <a:t> </a:t>
            </a:r>
            <a:r>
              <a:rPr dirty="0"/>
              <a:t>ménisques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3303" y="1575591"/>
            <a:ext cx="6569075" cy="401701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170"/>
              </a:spcBef>
            </a:pPr>
            <a:r>
              <a:rPr sz="4400" spc="-5" dirty="0">
                <a:solidFill>
                  <a:srgbClr val="F9FAFA"/>
                </a:solidFill>
                <a:latin typeface="Tahoma"/>
                <a:cs typeface="Tahoma"/>
              </a:rPr>
              <a:t>Traitement</a:t>
            </a:r>
            <a:endParaRPr sz="44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9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spc="-10" dirty="0">
                <a:solidFill>
                  <a:srgbClr val="F9FAFA"/>
                </a:solidFill>
                <a:latin typeface="Tahoma"/>
                <a:cs typeface="Tahoma"/>
              </a:rPr>
              <a:t>simple</a:t>
            </a:r>
            <a:endParaRPr sz="36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5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arthroscopique</a:t>
            </a:r>
            <a:endParaRPr sz="36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5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suites simples</a:t>
            </a:r>
            <a:endParaRPr sz="3600">
              <a:latin typeface="Tahoma"/>
              <a:cs typeface="Tahoma"/>
            </a:endParaRPr>
          </a:p>
          <a:p>
            <a:pPr marL="12700" marR="5080">
              <a:lnSpc>
                <a:spcPct val="100299"/>
              </a:lnSpc>
              <a:spcBef>
                <a:spcPts val="850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complication la plus fréquente 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(1/1000):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 algoneurodystrophie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2864" y="494791"/>
            <a:ext cx="70275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Times New Roman"/>
                <a:cs typeface="Times New Roman"/>
              </a:rPr>
              <a:t>Lésions isolées des</a:t>
            </a:r>
            <a:r>
              <a:rPr sz="4400" b="1" spc="-30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ménisques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6883" y="2330195"/>
            <a:ext cx="8670290" cy="3314700"/>
            <a:chOff x="976883" y="2330195"/>
            <a:chExt cx="8670290" cy="3314700"/>
          </a:xfrm>
        </p:grpSpPr>
        <p:sp>
          <p:nvSpPr>
            <p:cNvPr id="4" name="object 4"/>
            <p:cNvSpPr/>
            <p:nvPr/>
          </p:nvSpPr>
          <p:spPr>
            <a:xfrm>
              <a:off x="3890772" y="2330195"/>
              <a:ext cx="2848355" cy="3314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6883" y="2330195"/>
              <a:ext cx="2980943" cy="3278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11695" y="2407919"/>
              <a:ext cx="2935224" cy="3198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77060" y="1681987"/>
            <a:ext cx="4025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Aspect</a:t>
            </a:r>
            <a:r>
              <a:rPr sz="2800" b="1" spc="-3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arthroscopique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0464" y="5738875"/>
            <a:ext cx="1838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Languette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6266" y="5738875"/>
            <a:ext cx="1288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solidFill>
                  <a:srgbClr val="F9FAFA"/>
                </a:solidFill>
                <a:latin typeface="Tahoma"/>
                <a:cs typeface="Tahoma"/>
              </a:rPr>
              <a:t>n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ormal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53169" y="5738875"/>
            <a:ext cx="2339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9FAFA"/>
                </a:solidFill>
                <a:latin typeface="Tahoma"/>
                <a:cs typeface="Tahoma"/>
              </a:rPr>
              <a:t>anse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de</a:t>
            </a:r>
            <a:r>
              <a:rPr sz="2800" b="1" spc="-7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seau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isolées des</a:t>
            </a:r>
            <a:r>
              <a:rPr spc="-80" dirty="0"/>
              <a:t> </a:t>
            </a:r>
            <a:r>
              <a:rPr dirty="0"/>
              <a:t>ménisques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4055" y="1790475"/>
            <a:ext cx="7973695" cy="346837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4400" spc="-5" dirty="0">
                <a:solidFill>
                  <a:srgbClr val="F9FAFA"/>
                </a:solidFill>
                <a:latin typeface="Tahoma"/>
                <a:cs typeface="Tahoma"/>
              </a:rPr>
              <a:t>Traitement</a:t>
            </a:r>
            <a:endParaRPr sz="440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869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moyens</a:t>
            </a:r>
            <a:endParaRPr sz="3600">
              <a:latin typeface="Tahoma"/>
              <a:cs typeface="Tahoma"/>
            </a:endParaRPr>
          </a:p>
          <a:p>
            <a:pPr marL="683260" lvl="1" indent="-480059">
              <a:lnSpc>
                <a:spcPct val="100000"/>
              </a:lnSpc>
              <a:spcBef>
                <a:spcPts val="875"/>
              </a:spcBef>
              <a:buClr>
                <a:srgbClr val="00FDFF"/>
              </a:buClr>
              <a:buChar char="–"/>
              <a:tabLst>
                <a:tab pos="682625" algn="l"/>
                <a:tab pos="683260" algn="l"/>
              </a:tabLst>
            </a:pP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Réinsertion (rare,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difficile,</a:t>
            </a:r>
            <a:r>
              <a:rPr sz="3600" spc="-4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aléatoire)</a:t>
            </a:r>
            <a:endParaRPr sz="3600">
              <a:latin typeface="Tahoma"/>
              <a:cs typeface="Tahoma"/>
            </a:endParaRPr>
          </a:p>
          <a:p>
            <a:pPr marL="826135" lvl="1" indent="-623570">
              <a:lnSpc>
                <a:spcPct val="100000"/>
              </a:lnSpc>
              <a:spcBef>
                <a:spcPts val="865"/>
              </a:spcBef>
              <a:buClr>
                <a:srgbClr val="00FDFF"/>
              </a:buClr>
              <a:buChar char="–"/>
              <a:tabLst>
                <a:tab pos="826135" algn="l"/>
                <a:tab pos="826769" algn="l"/>
              </a:tabLst>
            </a:pP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Résection</a:t>
            </a:r>
            <a:endParaRPr sz="3600">
              <a:latin typeface="Tahoma"/>
              <a:cs typeface="Tahoma"/>
            </a:endParaRPr>
          </a:p>
          <a:p>
            <a:pPr marL="826135" lvl="1" indent="-623570">
              <a:lnSpc>
                <a:spcPct val="100000"/>
              </a:lnSpc>
              <a:spcBef>
                <a:spcPts val="865"/>
              </a:spcBef>
              <a:buClr>
                <a:srgbClr val="00FDFF"/>
              </a:buClr>
              <a:buChar char="–"/>
              <a:tabLst>
                <a:tab pos="826135" algn="l"/>
                <a:tab pos="826769" algn="l"/>
              </a:tabLst>
            </a:pP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Allogreffe (recherche)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/>
              <a:t>Lésions isolées des</a:t>
            </a:r>
            <a:r>
              <a:rPr spc="-80" dirty="0"/>
              <a:t> </a:t>
            </a:r>
            <a:r>
              <a:rPr dirty="0"/>
              <a:t>ménisques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0088" y="1368326"/>
            <a:ext cx="7739380" cy="546735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4400" spc="-5" dirty="0">
                <a:solidFill>
                  <a:srgbClr val="F9FAFA"/>
                </a:solidFill>
                <a:latin typeface="Tahoma"/>
                <a:cs typeface="Tahoma"/>
              </a:rPr>
              <a:t>Conclusion</a:t>
            </a:r>
            <a:endParaRPr sz="4400">
              <a:latin typeface="Tahoma"/>
              <a:cs typeface="Tahoma"/>
            </a:endParaRPr>
          </a:p>
          <a:p>
            <a:pPr marL="362585" indent="-350520">
              <a:lnSpc>
                <a:spcPct val="100000"/>
              </a:lnSpc>
              <a:spcBef>
                <a:spcPts val="869"/>
              </a:spcBef>
              <a:buClr>
                <a:srgbClr val="78ACFF"/>
              </a:buClr>
              <a:buChar char="•"/>
              <a:tabLst>
                <a:tab pos="363220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résection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méniscale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=</a:t>
            </a:r>
            <a:r>
              <a:rPr sz="3600" spc="-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arthrose</a:t>
            </a:r>
            <a:endParaRPr sz="3600">
              <a:latin typeface="Tahoma"/>
              <a:cs typeface="Tahoma"/>
            </a:endParaRPr>
          </a:p>
          <a:p>
            <a:pPr marL="683260" marR="5080" indent="-480059">
              <a:lnSpc>
                <a:spcPct val="100000"/>
              </a:lnSpc>
              <a:spcBef>
                <a:spcPts val="760"/>
              </a:spcBef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75% des résections donnent une arthrose  après 25 ans d’évolution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Tahoma"/>
              <a:cs typeface="Tahoma"/>
            </a:endParaRPr>
          </a:p>
          <a:p>
            <a:pPr marL="506095" indent="-494030">
              <a:lnSpc>
                <a:spcPct val="100000"/>
              </a:lnSpc>
              <a:spcBef>
                <a:spcPts val="5"/>
              </a:spcBef>
              <a:buClr>
                <a:srgbClr val="78ACFF"/>
              </a:buClr>
              <a:buChar char="•"/>
              <a:tabLst>
                <a:tab pos="506095" algn="l"/>
                <a:tab pos="506730" algn="l"/>
              </a:tabLst>
            </a:pP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priorité à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la conservation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78ACFF"/>
              </a:buClr>
              <a:buFont typeface="Tahoma"/>
              <a:buChar char="•"/>
            </a:pPr>
            <a:endParaRPr sz="4250">
              <a:latin typeface="Tahoma"/>
              <a:cs typeface="Tahoma"/>
            </a:endParaRPr>
          </a:p>
          <a:p>
            <a:pPr marL="12700" marR="1113155">
              <a:lnSpc>
                <a:spcPct val="100299"/>
              </a:lnSpc>
              <a:buClr>
                <a:srgbClr val="78ACFF"/>
              </a:buClr>
              <a:buChar char="•"/>
              <a:tabLst>
                <a:tab pos="363220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avenir: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greffes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ou inducteur </a:t>
            </a:r>
            <a:r>
              <a:rPr sz="3600" dirty="0">
                <a:solidFill>
                  <a:srgbClr val="F9FAFA"/>
                </a:solidFill>
                <a:latin typeface="Tahoma"/>
                <a:cs typeface="Tahoma"/>
              </a:rPr>
              <a:t>de  </a:t>
            </a: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croissance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4839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3815" algn="l"/>
              </a:tabLst>
            </a:pPr>
            <a:r>
              <a:rPr spc="-5" dirty="0"/>
              <a:t>FRACTURES	DU</a:t>
            </a:r>
            <a:r>
              <a:rPr spc="-85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8732" y="2440025"/>
            <a:ext cx="5671185" cy="17799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Extrémité inférieure du</a:t>
            </a:r>
            <a:r>
              <a:rPr sz="3200" spc="-2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fémur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Extrémité supérieure du</a:t>
            </a:r>
            <a:r>
              <a:rPr sz="3200" spc="-2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tibia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Fracture de la rotule</a:t>
            </a:r>
            <a:r>
              <a:rPr sz="3200" spc="-2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(patella)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4839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3815" algn="l"/>
              </a:tabLst>
            </a:pPr>
            <a:r>
              <a:rPr spc="-5" dirty="0"/>
              <a:t>FRACTURES	DU</a:t>
            </a:r>
            <a:r>
              <a:rPr spc="-85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8732" y="1573775"/>
            <a:ext cx="5994400" cy="405447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Les points communs:</a:t>
            </a:r>
            <a:endParaRPr sz="32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Notion constante de</a:t>
            </a:r>
            <a:r>
              <a:rPr sz="280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traumatisme</a:t>
            </a:r>
            <a:endParaRPr sz="28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555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Direct </a:t>
            </a: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(choc </a:t>
            </a: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violent type</a:t>
            </a:r>
            <a:r>
              <a:rPr sz="24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AVP)</a:t>
            </a:r>
            <a:endParaRPr sz="24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Indirect </a:t>
            </a: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(torsion)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8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Douleurs du genou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F9FAFA"/>
                </a:solidFill>
                <a:latin typeface="Tahoma"/>
                <a:cs typeface="Tahoma"/>
              </a:rPr>
              <a:t>Œdème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 important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Épanchement</a:t>
            </a:r>
            <a:r>
              <a:rPr sz="2800" spc="-3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articulaire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Impotence</a:t>
            </a:r>
            <a:r>
              <a:rPr sz="2800" spc="-3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fonctionnelle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6012" y="754379"/>
            <a:ext cx="3151632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33932" y="761491"/>
            <a:ext cx="2250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C00"/>
                </a:solidFill>
                <a:latin typeface="Tahoma"/>
                <a:cs typeface="Tahoma"/>
              </a:rPr>
              <a:t>ANATOMIE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4191" y="2049779"/>
            <a:ext cx="9163050" cy="4608830"/>
            <a:chOff x="774191" y="2049779"/>
            <a:chExt cx="9163050" cy="4608830"/>
          </a:xfrm>
        </p:grpSpPr>
        <p:sp>
          <p:nvSpPr>
            <p:cNvPr id="5" name="object 5"/>
            <p:cNvSpPr/>
            <p:nvPr/>
          </p:nvSpPr>
          <p:spPr>
            <a:xfrm>
              <a:off x="4216907" y="2193035"/>
              <a:ext cx="2714243" cy="4322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7857" y="2173985"/>
              <a:ext cx="2752725" cy="4360545"/>
            </a:xfrm>
            <a:custGeom>
              <a:avLst/>
              <a:gdLst/>
              <a:ahLst/>
              <a:cxnLst/>
              <a:rect l="l" t="t" r="r" b="b"/>
              <a:pathLst>
                <a:path w="2752725" h="4360545">
                  <a:moveTo>
                    <a:pt x="0" y="0"/>
                  </a:moveTo>
                  <a:lnTo>
                    <a:pt x="2752343" y="0"/>
                  </a:lnTo>
                  <a:lnTo>
                    <a:pt x="2752343" y="4360163"/>
                  </a:lnTo>
                  <a:lnTo>
                    <a:pt x="0" y="4360163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4971" y="2193035"/>
              <a:ext cx="2903220" cy="4322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95921" y="2173985"/>
              <a:ext cx="2922270" cy="4360545"/>
            </a:xfrm>
            <a:custGeom>
              <a:avLst/>
              <a:gdLst/>
              <a:ahLst/>
              <a:cxnLst/>
              <a:rect l="l" t="t" r="r" b="b"/>
              <a:pathLst>
                <a:path w="2922270" h="4360545">
                  <a:moveTo>
                    <a:pt x="0" y="0"/>
                  </a:moveTo>
                  <a:lnTo>
                    <a:pt x="2922269" y="0"/>
                  </a:lnTo>
                </a:path>
                <a:path w="2922270" h="4360545">
                  <a:moveTo>
                    <a:pt x="2922269" y="4360163"/>
                  </a:moveTo>
                  <a:lnTo>
                    <a:pt x="0" y="4360163"/>
                  </a:lnTo>
                  <a:lnTo>
                    <a:pt x="0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4191" y="2049779"/>
              <a:ext cx="3528060" cy="46085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59628" y="1404619"/>
            <a:ext cx="3190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A900"/>
                </a:solidFill>
                <a:latin typeface="Tahoma"/>
                <a:cs typeface="Tahoma"/>
              </a:rPr>
              <a:t>Les</a:t>
            </a:r>
            <a:r>
              <a:rPr sz="3600" b="1" spc="-90" dirty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FFA900"/>
                </a:solidFill>
                <a:latin typeface="Tahoma"/>
                <a:cs typeface="Tahoma"/>
              </a:rPr>
              <a:t>ligaments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4839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3815" algn="l"/>
              </a:tabLst>
            </a:pPr>
            <a:r>
              <a:rPr spc="-5" dirty="0"/>
              <a:t>FRACTURES	DU</a:t>
            </a:r>
            <a:r>
              <a:rPr spc="-85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9732" y="2259575"/>
            <a:ext cx="7211695" cy="411861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Les complications</a:t>
            </a:r>
            <a:r>
              <a:rPr sz="32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communes:</a:t>
            </a:r>
            <a:endParaRPr sz="32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Raideur voire</a:t>
            </a:r>
            <a:r>
              <a:rPr sz="280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ankylose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Gonarthrose (Ext. Sup. du tibia et</a:t>
            </a:r>
            <a:r>
              <a:rPr sz="2800" spc="3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rotule)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Ostéoarthrite si fracture</a:t>
            </a:r>
            <a:r>
              <a:rPr sz="2800" spc="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ouverte</a:t>
            </a:r>
            <a:endParaRPr sz="2800">
              <a:latin typeface="Tahoma"/>
              <a:cs typeface="Tahoma"/>
            </a:endParaRPr>
          </a:p>
          <a:p>
            <a:pPr marL="756285" marR="158115" lvl="1" indent="-287020">
              <a:lnSpc>
                <a:spcPct val="100000"/>
              </a:lnSpc>
              <a:spcBef>
                <a:spcPts val="68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Cal vicieux avec désaxation, difficultés à  la marche et douleurs</a:t>
            </a:r>
            <a:r>
              <a:rPr sz="2800" spc="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chroniques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Thrombophlébite (Ext. Sup. du</a:t>
            </a:r>
            <a:r>
              <a:rPr sz="2800" spc="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tibia)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Algodystrophie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7406640" cy="1124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</a:t>
            </a:r>
            <a:r>
              <a:rPr dirty="0">
                <a:solidFill>
                  <a:srgbClr val="FFA900"/>
                </a:solidFill>
              </a:rPr>
              <a:t>inférieure </a:t>
            </a:r>
            <a:r>
              <a:rPr spc="-5" dirty="0">
                <a:solidFill>
                  <a:srgbClr val="FFA900"/>
                </a:solidFill>
              </a:rPr>
              <a:t>du  fémur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9732" y="2259575"/>
            <a:ext cx="7824470" cy="419036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Diagnostic facile car contexte</a:t>
            </a:r>
            <a:r>
              <a:rPr sz="320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+++:</a:t>
            </a:r>
            <a:endParaRPr sz="3200">
              <a:latin typeface="Tahoma"/>
              <a:cs typeface="Tahoma"/>
            </a:endParaRPr>
          </a:p>
          <a:p>
            <a:pPr marL="756285" marR="705485" lvl="1" indent="-287020">
              <a:lnSpc>
                <a:spcPct val="100000"/>
              </a:lnSpc>
              <a:spcBef>
                <a:spcPts val="69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Gros traumatisme type Sd du tableau de  bord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Souvent lésions associées (hanche,</a:t>
            </a:r>
            <a:r>
              <a:rPr sz="2800" spc="5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thorax…)</a:t>
            </a:r>
            <a:endParaRPr sz="28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FDFF"/>
              </a:buClr>
              <a:buFont typeface="Tahoma"/>
              <a:buChar char="–"/>
            </a:pPr>
            <a:endParaRPr sz="39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Signes fonctionnels:</a:t>
            </a:r>
            <a:endParaRPr sz="32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Douleurs importantes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Impotence fonctionnelle</a:t>
            </a:r>
            <a:r>
              <a:rPr sz="280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totale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7406640" cy="1124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</a:t>
            </a:r>
            <a:r>
              <a:rPr dirty="0">
                <a:solidFill>
                  <a:srgbClr val="FFA900"/>
                </a:solidFill>
              </a:rPr>
              <a:t>inférieure </a:t>
            </a:r>
            <a:r>
              <a:rPr spc="-5" dirty="0">
                <a:solidFill>
                  <a:srgbClr val="FFA900"/>
                </a:solidFill>
              </a:rPr>
              <a:t>du  fémur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9732" y="2154427"/>
            <a:ext cx="6717030" cy="4653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3350"/>
              </a:lnSpc>
              <a:spcBef>
                <a:spcPts val="95"/>
              </a:spcBef>
              <a:buClr>
                <a:srgbClr val="78AC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Examen clinique: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ts val="2865"/>
              </a:lnSpc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Rechercher </a:t>
            </a: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un état </a:t>
            </a: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de </a:t>
            </a: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choc</a:t>
            </a:r>
            <a:r>
              <a:rPr sz="2400" spc="-6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cardiovasculaire</a:t>
            </a:r>
            <a:endParaRPr sz="2400">
              <a:latin typeface="Tahoma"/>
              <a:cs typeface="Tahoma"/>
            </a:endParaRPr>
          </a:p>
          <a:p>
            <a:pPr marL="1155700" lvl="2" indent="-228600">
              <a:lnSpc>
                <a:spcPts val="2395"/>
              </a:lnSpc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Chute de la tension artérielle ou TA pincée</a:t>
            </a:r>
            <a:endParaRPr sz="20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Pouls petit </a:t>
            </a:r>
            <a:r>
              <a:rPr sz="2000" dirty="0">
                <a:solidFill>
                  <a:srgbClr val="F9FAFA"/>
                </a:solidFill>
                <a:latin typeface="Tahoma"/>
                <a:cs typeface="Tahoma"/>
              </a:rPr>
              <a:t>et </a:t>
            </a: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filant, très</a:t>
            </a:r>
            <a:r>
              <a:rPr sz="2000" spc="-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rapide</a:t>
            </a:r>
            <a:endParaRPr sz="2000">
              <a:latin typeface="Tahoma"/>
              <a:cs typeface="Tahoma"/>
            </a:endParaRPr>
          </a:p>
          <a:p>
            <a:pPr marL="1155700" lvl="2" indent="-228600">
              <a:lnSpc>
                <a:spcPts val="2400"/>
              </a:lnSpc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Sueur, polypnée,</a:t>
            </a:r>
            <a:r>
              <a:rPr sz="20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angoisse</a:t>
            </a:r>
            <a:endParaRPr sz="2000">
              <a:latin typeface="Tahoma"/>
              <a:cs typeface="Tahoma"/>
            </a:endParaRPr>
          </a:p>
          <a:p>
            <a:pPr marL="756285" lvl="1" indent="-287020">
              <a:lnSpc>
                <a:spcPts val="2880"/>
              </a:lnSpc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Inspection:</a:t>
            </a:r>
            <a:endParaRPr sz="24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5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F9FAFA"/>
                </a:solidFill>
                <a:latin typeface="Tahoma"/>
                <a:cs typeface="Tahoma"/>
              </a:rPr>
              <a:t>Œdème</a:t>
            </a:r>
            <a:endParaRPr sz="20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Déformation en varus </a:t>
            </a:r>
            <a:r>
              <a:rPr sz="2000" dirty="0">
                <a:solidFill>
                  <a:srgbClr val="F9FAFA"/>
                </a:solidFill>
                <a:latin typeface="Tahoma"/>
                <a:cs typeface="Tahoma"/>
              </a:rPr>
              <a:t>et </a:t>
            </a: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rotation</a:t>
            </a:r>
            <a:r>
              <a:rPr sz="2000" spc="-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externe</a:t>
            </a:r>
            <a:endParaRPr sz="2000">
              <a:latin typeface="Tahoma"/>
              <a:cs typeface="Tahoma"/>
            </a:endParaRPr>
          </a:p>
          <a:p>
            <a:pPr marL="1155700" lvl="2" indent="-228600">
              <a:lnSpc>
                <a:spcPts val="2400"/>
              </a:lnSpc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Raccourcissement du</a:t>
            </a:r>
            <a:r>
              <a:rPr sz="20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membre</a:t>
            </a:r>
            <a:endParaRPr sz="2000">
              <a:latin typeface="Tahoma"/>
              <a:cs typeface="Tahoma"/>
            </a:endParaRPr>
          </a:p>
          <a:p>
            <a:pPr marL="756285" lvl="1" indent="-287020">
              <a:lnSpc>
                <a:spcPts val="2880"/>
              </a:lnSpc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Palpation et mobilisation inutile car</a:t>
            </a:r>
            <a:r>
              <a:rPr sz="2400" spc="6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douleurs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ts val="2875"/>
              </a:lnSpc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Rechercher les lésions locales</a:t>
            </a:r>
            <a:r>
              <a:rPr sz="2400" spc="-3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associées</a:t>
            </a:r>
            <a:endParaRPr sz="2400">
              <a:latin typeface="Tahoma"/>
              <a:cs typeface="Tahoma"/>
            </a:endParaRPr>
          </a:p>
          <a:p>
            <a:pPr marL="1155700" lvl="2" indent="-228600">
              <a:lnSpc>
                <a:spcPts val="2395"/>
              </a:lnSpc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Artérielle: palpation des pouls</a:t>
            </a:r>
            <a:r>
              <a:rPr sz="20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périphériques</a:t>
            </a:r>
            <a:endParaRPr sz="20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Nerveuses: sensibilité </a:t>
            </a:r>
            <a:r>
              <a:rPr sz="2000" dirty="0">
                <a:solidFill>
                  <a:srgbClr val="F9FAFA"/>
                </a:solidFill>
                <a:latin typeface="Tahoma"/>
                <a:cs typeface="Tahoma"/>
              </a:rPr>
              <a:t>et </a:t>
            </a: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motricité des</a:t>
            </a:r>
            <a:r>
              <a:rPr sz="20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orteils</a:t>
            </a:r>
            <a:endParaRPr sz="20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Cutanées: fracture</a:t>
            </a:r>
            <a:r>
              <a:rPr sz="20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9FAFA"/>
                </a:solidFill>
                <a:latin typeface="Tahoma"/>
                <a:cs typeface="Tahoma"/>
              </a:rPr>
              <a:t>ouverte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7406640" cy="1124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</a:t>
            </a:r>
            <a:r>
              <a:rPr dirty="0">
                <a:solidFill>
                  <a:srgbClr val="FFA900"/>
                </a:solidFill>
              </a:rPr>
              <a:t>inférieure </a:t>
            </a:r>
            <a:r>
              <a:rPr spc="-5" dirty="0">
                <a:solidFill>
                  <a:srgbClr val="FFA900"/>
                </a:solidFill>
              </a:rPr>
              <a:t>du  fémur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9732" y="2259575"/>
            <a:ext cx="7328534" cy="164083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Examen</a:t>
            </a:r>
            <a:r>
              <a:rPr sz="32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radiologique:</a:t>
            </a:r>
            <a:endParaRPr sz="32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Radiographies simples de face et de</a:t>
            </a:r>
            <a:r>
              <a:rPr sz="2800" spc="3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profil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Scanner (tomodensitométrie ou</a:t>
            </a:r>
            <a:r>
              <a:rPr sz="2800" spc="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TDM)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28615" y="4204715"/>
            <a:ext cx="927100" cy="1739264"/>
            <a:chOff x="4928615" y="4204715"/>
            <a:chExt cx="927100" cy="1739264"/>
          </a:xfrm>
        </p:grpSpPr>
        <p:sp>
          <p:nvSpPr>
            <p:cNvPr id="5" name="object 5"/>
            <p:cNvSpPr/>
            <p:nvPr/>
          </p:nvSpPr>
          <p:spPr>
            <a:xfrm>
              <a:off x="4933187" y="4209287"/>
              <a:ext cx="917575" cy="1729739"/>
            </a:xfrm>
            <a:custGeom>
              <a:avLst/>
              <a:gdLst/>
              <a:ahLst/>
              <a:cxnLst/>
              <a:rect l="l" t="t" r="r" b="b"/>
              <a:pathLst>
                <a:path w="917575" h="1729739">
                  <a:moveTo>
                    <a:pt x="458723" y="1729739"/>
                  </a:moveTo>
                  <a:lnTo>
                    <a:pt x="0" y="1296923"/>
                  </a:lnTo>
                  <a:lnTo>
                    <a:pt x="230123" y="1296923"/>
                  </a:lnTo>
                  <a:lnTo>
                    <a:pt x="230123" y="0"/>
                  </a:lnTo>
                  <a:lnTo>
                    <a:pt x="688847" y="0"/>
                  </a:lnTo>
                  <a:lnTo>
                    <a:pt x="688847" y="1296923"/>
                  </a:lnTo>
                  <a:lnTo>
                    <a:pt x="917447" y="1296923"/>
                  </a:lnTo>
                  <a:lnTo>
                    <a:pt x="458723" y="1729739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33187" y="4209287"/>
              <a:ext cx="917575" cy="1729739"/>
            </a:xfrm>
            <a:custGeom>
              <a:avLst/>
              <a:gdLst/>
              <a:ahLst/>
              <a:cxnLst/>
              <a:rect l="l" t="t" r="r" b="b"/>
              <a:pathLst>
                <a:path w="917575" h="1729739">
                  <a:moveTo>
                    <a:pt x="0" y="1296923"/>
                  </a:moveTo>
                  <a:lnTo>
                    <a:pt x="230123" y="1296923"/>
                  </a:lnTo>
                  <a:lnTo>
                    <a:pt x="230123" y="0"/>
                  </a:lnTo>
                  <a:lnTo>
                    <a:pt x="688847" y="0"/>
                  </a:lnTo>
                  <a:lnTo>
                    <a:pt x="688847" y="1296923"/>
                  </a:lnTo>
                  <a:lnTo>
                    <a:pt x="917447" y="1296923"/>
                  </a:lnTo>
                  <a:lnTo>
                    <a:pt x="458723" y="1729739"/>
                  </a:lnTo>
                  <a:lnTo>
                    <a:pt x="0" y="1296923"/>
                  </a:lnTo>
                  <a:close/>
                </a:path>
              </a:pathLst>
            </a:custGeom>
            <a:ln w="9143">
              <a:solidFill>
                <a:srgbClr val="F9F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96715" y="6048247"/>
            <a:ext cx="3817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2800"/>
                </a:solidFill>
                <a:latin typeface="Tahoma"/>
                <a:cs typeface="Tahoma"/>
              </a:rPr>
              <a:t>Diagnostic</a:t>
            </a:r>
            <a:r>
              <a:rPr sz="3600" b="1" spc="-85" dirty="0">
                <a:solidFill>
                  <a:srgbClr val="FF2800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FF2800"/>
                </a:solidFill>
                <a:latin typeface="Tahoma"/>
                <a:cs typeface="Tahoma"/>
              </a:rPr>
              <a:t>facile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/>
              <a:t>fractures </a:t>
            </a:r>
            <a:r>
              <a:rPr dirty="0"/>
              <a:t>de </a:t>
            </a:r>
            <a:r>
              <a:rPr spc="-5" dirty="0"/>
              <a:t>l’extrémité </a:t>
            </a:r>
            <a:r>
              <a:rPr dirty="0"/>
              <a:t>inférieure </a:t>
            </a:r>
            <a:r>
              <a:rPr spc="-5" dirty="0"/>
              <a:t>du  fémur</a:t>
            </a:r>
          </a:p>
        </p:txBody>
      </p:sp>
      <p:sp>
        <p:nvSpPr>
          <p:cNvPr id="3" name="object 3"/>
          <p:cNvSpPr/>
          <p:nvPr/>
        </p:nvSpPr>
        <p:spPr>
          <a:xfrm>
            <a:off x="809244" y="2025395"/>
            <a:ext cx="2860548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69867" y="3646423"/>
            <a:ext cx="3342640" cy="100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05"/>
              </a:spcBef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Fracture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3835"/>
              </a:lnSpc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sus-condylienne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33843" y="2253995"/>
            <a:ext cx="2784348" cy="4475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/>
              <a:t>fractures </a:t>
            </a:r>
            <a:r>
              <a:rPr dirty="0"/>
              <a:t>de </a:t>
            </a:r>
            <a:r>
              <a:rPr spc="-5" dirty="0"/>
              <a:t>l’extrémité </a:t>
            </a:r>
            <a:r>
              <a:rPr dirty="0"/>
              <a:t>inférieure </a:t>
            </a:r>
            <a:r>
              <a:rPr spc="-5" dirty="0"/>
              <a:t>du  fémur</a:t>
            </a:r>
          </a:p>
        </p:txBody>
      </p:sp>
      <p:sp>
        <p:nvSpPr>
          <p:cNvPr id="3" name="object 3"/>
          <p:cNvSpPr/>
          <p:nvPr/>
        </p:nvSpPr>
        <p:spPr>
          <a:xfrm>
            <a:off x="1603247" y="1644395"/>
            <a:ext cx="6880859" cy="4373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1651" y="6197599"/>
            <a:ext cx="6739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Fracture sus et inter</a:t>
            </a:r>
            <a:r>
              <a:rPr sz="3200" b="1" spc="-2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condylienne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/>
              <a:t>fractures </a:t>
            </a:r>
            <a:r>
              <a:rPr dirty="0"/>
              <a:t>de </a:t>
            </a:r>
            <a:r>
              <a:rPr spc="-5" dirty="0"/>
              <a:t>l’extrémité </a:t>
            </a:r>
            <a:r>
              <a:rPr dirty="0"/>
              <a:t>inférieure </a:t>
            </a:r>
            <a:r>
              <a:rPr spc="-5" dirty="0"/>
              <a:t>du  fémur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54024" y="2049779"/>
            <a:ext cx="8856345" cy="5157470"/>
            <a:chOff x="954024" y="2049779"/>
            <a:chExt cx="8856345" cy="5157470"/>
          </a:xfrm>
        </p:grpSpPr>
        <p:sp>
          <p:nvSpPr>
            <p:cNvPr id="4" name="object 4"/>
            <p:cNvSpPr/>
            <p:nvPr/>
          </p:nvSpPr>
          <p:spPr>
            <a:xfrm>
              <a:off x="7519416" y="2118359"/>
              <a:ext cx="2290572" cy="50886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4024" y="2049779"/>
              <a:ext cx="2602992" cy="51572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48759" y="4094479"/>
            <a:ext cx="288607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67359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Fractures  comminutive</a:t>
            </a:r>
            <a:r>
              <a:rPr sz="3200" b="1" dirty="0">
                <a:solidFill>
                  <a:srgbClr val="F9FAFA"/>
                </a:solidFill>
                <a:latin typeface="Tahoma"/>
                <a:cs typeface="Tahoma"/>
              </a:rPr>
              <a:t>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7406640" cy="1124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</a:t>
            </a:r>
            <a:r>
              <a:rPr dirty="0">
                <a:solidFill>
                  <a:srgbClr val="FFA900"/>
                </a:solidFill>
              </a:rPr>
              <a:t>inférieure </a:t>
            </a:r>
            <a:r>
              <a:rPr spc="-5" dirty="0">
                <a:solidFill>
                  <a:srgbClr val="FFA900"/>
                </a:solidFill>
              </a:rPr>
              <a:t>du  fémur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4191" y="2193035"/>
            <a:ext cx="9144000" cy="4274820"/>
            <a:chOff x="774191" y="2193035"/>
            <a:chExt cx="9144000" cy="4274820"/>
          </a:xfrm>
        </p:grpSpPr>
        <p:sp>
          <p:nvSpPr>
            <p:cNvPr id="4" name="object 4"/>
            <p:cNvSpPr/>
            <p:nvPr/>
          </p:nvSpPr>
          <p:spPr>
            <a:xfrm>
              <a:off x="774191" y="2193035"/>
              <a:ext cx="4494276" cy="28910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68468" y="2203703"/>
              <a:ext cx="4649724" cy="21793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86527" y="4354067"/>
              <a:ext cx="4931664" cy="21137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11172" y="5277103"/>
            <a:ext cx="26396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Fractures  Parcellaires  des</a:t>
            </a:r>
            <a:r>
              <a:rPr sz="3200" b="1" spc="-7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9FAFA"/>
                </a:solidFill>
                <a:latin typeface="Tahoma"/>
                <a:cs typeface="Tahoma"/>
              </a:rPr>
              <a:t>condyles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7406640" cy="1124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</a:t>
            </a:r>
            <a:r>
              <a:rPr dirty="0">
                <a:solidFill>
                  <a:srgbClr val="FFA900"/>
                </a:solidFill>
              </a:rPr>
              <a:t>inférieure </a:t>
            </a:r>
            <a:r>
              <a:rPr spc="-5" dirty="0">
                <a:solidFill>
                  <a:srgbClr val="FFA900"/>
                </a:solidFill>
              </a:rPr>
              <a:t>du  fémur</a:t>
            </a:r>
          </a:p>
        </p:txBody>
      </p:sp>
      <p:sp>
        <p:nvSpPr>
          <p:cNvPr id="3" name="object 3"/>
          <p:cNvSpPr/>
          <p:nvPr/>
        </p:nvSpPr>
        <p:spPr>
          <a:xfrm>
            <a:off x="1725167" y="6268211"/>
            <a:ext cx="6425565" cy="822960"/>
          </a:xfrm>
          <a:custGeom>
            <a:avLst/>
            <a:gdLst/>
            <a:ahLst/>
            <a:cxnLst/>
            <a:rect l="l" t="t" r="r" b="b"/>
            <a:pathLst>
              <a:path w="6425565" h="822959">
                <a:moveTo>
                  <a:pt x="6425183" y="0"/>
                </a:moveTo>
                <a:lnTo>
                  <a:pt x="0" y="0"/>
                </a:lnTo>
                <a:lnTo>
                  <a:pt x="0" y="822960"/>
                </a:lnTo>
                <a:lnTo>
                  <a:pt x="6425183" y="822960"/>
                </a:lnTo>
                <a:lnTo>
                  <a:pt x="642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03907" y="2134616"/>
            <a:ext cx="8130540" cy="4920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83755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Traitement</a:t>
            </a:r>
            <a:endParaRPr sz="3200">
              <a:latin typeface="Tahoma"/>
              <a:cs typeface="Tahoma"/>
            </a:endParaRPr>
          </a:p>
          <a:p>
            <a:pPr marL="1221105" indent="-648970">
              <a:lnSpc>
                <a:spcPct val="100000"/>
              </a:lnSpc>
              <a:buChar char="-"/>
              <a:tabLst>
                <a:tab pos="1221740" algn="l"/>
              </a:tabLst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orthopédique (très rare,</a:t>
            </a:r>
            <a:r>
              <a:rPr sz="3200" b="1" spc="-1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enfant)</a:t>
            </a:r>
            <a:endParaRPr sz="3200">
              <a:latin typeface="Tahoma"/>
              <a:cs typeface="Tahoma"/>
            </a:endParaRPr>
          </a:p>
          <a:p>
            <a:pPr marL="2171700" lvl="1" indent="-1563370">
              <a:lnSpc>
                <a:spcPct val="100000"/>
              </a:lnSpc>
              <a:spcBef>
                <a:spcPts val="385"/>
              </a:spcBef>
              <a:buChar char="*"/>
              <a:tabLst>
                <a:tab pos="2172335" algn="l"/>
              </a:tabLst>
            </a:pP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traction pendant 2 mois</a:t>
            </a:r>
            <a:r>
              <a:rPr sz="2800" b="1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…</a:t>
            </a:r>
            <a:endParaRPr sz="2800">
              <a:latin typeface="Tahoma"/>
              <a:cs typeface="Tahoma"/>
            </a:endParaRPr>
          </a:p>
          <a:p>
            <a:pPr marL="2171700" lvl="1" indent="-331470">
              <a:lnSpc>
                <a:spcPct val="100000"/>
              </a:lnSpc>
              <a:spcBef>
                <a:spcPts val="95"/>
              </a:spcBef>
              <a:buChar char="*"/>
              <a:tabLst>
                <a:tab pos="2172335" algn="l"/>
              </a:tabLst>
            </a:pP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traction puis plâtre</a:t>
            </a:r>
            <a:r>
              <a:rPr sz="2800" b="1" spc="15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pelvi-pédieux</a:t>
            </a:r>
            <a:endParaRPr sz="2800">
              <a:latin typeface="Tahoma"/>
              <a:cs typeface="Tahoma"/>
            </a:endParaRPr>
          </a:p>
          <a:p>
            <a:pPr marL="2171700" lvl="1" indent="-331470">
              <a:lnSpc>
                <a:spcPts val="3360"/>
              </a:lnSpc>
              <a:buChar char="*"/>
              <a:tabLst>
                <a:tab pos="2172335" algn="l"/>
              </a:tabLst>
            </a:pP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plâtre d’emblée si non</a:t>
            </a:r>
            <a:r>
              <a:rPr sz="2800" b="1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déplacée</a:t>
            </a:r>
            <a:endParaRPr sz="2800">
              <a:latin typeface="Tahoma"/>
              <a:cs typeface="Tahoma"/>
            </a:endParaRPr>
          </a:p>
          <a:p>
            <a:pPr marL="1221105" indent="-294640">
              <a:lnSpc>
                <a:spcPts val="3840"/>
              </a:lnSpc>
              <a:buChar char="-"/>
              <a:tabLst>
                <a:tab pos="1221740" algn="l"/>
              </a:tabLst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chirurgical +++</a:t>
            </a:r>
            <a:endParaRPr sz="3200">
              <a:latin typeface="Tahoma"/>
              <a:cs typeface="Tahoma"/>
            </a:endParaRPr>
          </a:p>
          <a:p>
            <a:pPr marL="2171700" lvl="1" indent="-331470">
              <a:lnSpc>
                <a:spcPct val="100000"/>
              </a:lnSpc>
              <a:spcBef>
                <a:spcPts val="5"/>
              </a:spcBef>
              <a:buChar char="*"/>
              <a:tabLst>
                <a:tab pos="2172335" algn="l"/>
              </a:tabLst>
            </a:pP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enclouage</a:t>
            </a:r>
            <a:endParaRPr sz="2800">
              <a:latin typeface="Tahoma"/>
              <a:cs typeface="Tahoma"/>
            </a:endParaRPr>
          </a:p>
          <a:p>
            <a:pPr marL="2171700" lvl="1" indent="-331470">
              <a:lnSpc>
                <a:spcPct val="100000"/>
              </a:lnSpc>
              <a:buChar char="*"/>
              <a:tabLst>
                <a:tab pos="2172335" algn="l"/>
              </a:tabLst>
            </a:pP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ostéosynthèse par plaque</a:t>
            </a:r>
            <a:r>
              <a:rPr sz="2800" b="1" spc="-1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vissée</a:t>
            </a:r>
            <a:endParaRPr sz="2800">
              <a:latin typeface="Tahoma"/>
              <a:cs typeface="Tahoma"/>
            </a:endParaRPr>
          </a:p>
          <a:p>
            <a:pPr marL="2171700" lvl="1" indent="-331470">
              <a:lnSpc>
                <a:spcPct val="100000"/>
              </a:lnSpc>
              <a:spcBef>
                <a:spcPts val="15"/>
              </a:spcBef>
              <a:buChar char="*"/>
              <a:tabLst>
                <a:tab pos="2172335" algn="l"/>
              </a:tabLst>
            </a:pP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fixateur externe (si ouvert)</a:t>
            </a:r>
            <a:endParaRPr sz="2800">
              <a:latin typeface="Tahoma"/>
              <a:cs typeface="Tahoma"/>
            </a:endParaRPr>
          </a:p>
          <a:p>
            <a:pPr marL="975360" marR="1957070" indent="-963294">
              <a:lnSpc>
                <a:spcPts val="2870"/>
              </a:lnSpc>
              <a:spcBef>
                <a:spcPts val="715"/>
              </a:spcBef>
            </a:pP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Toute fracture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articulaire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doit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bénéficier  d’une réduction</a:t>
            </a:r>
            <a:r>
              <a:rPr sz="2400" b="1" spc="-15" dirty="0">
                <a:solidFill>
                  <a:srgbClr val="FF28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anatomique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7406640" cy="1124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</a:t>
            </a:r>
            <a:r>
              <a:rPr dirty="0">
                <a:solidFill>
                  <a:srgbClr val="FFA900"/>
                </a:solidFill>
              </a:rPr>
              <a:t>inférieure </a:t>
            </a:r>
            <a:r>
              <a:rPr spc="-5" dirty="0">
                <a:solidFill>
                  <a:srgbClr val="FFA900"/>
                </a:solidFill>
              </a:rPr>
              <a:t>du  fémur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907" y="2134616"/>
            <a:ext cx="778954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Traitement</a:t>
            </a:r>
            <a:endParaRPr sz="32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</a:pPr>
            <a:r>
              <a:rPr sz="3200" b="1" dirty="0">
                <a:solidFill>
                  <a:srgbClr val="FFFC00"/>
                </a:solidFill>
                <a:latin typeface="Tahoma"/>
                <a:cs typeface="Tahoma"/>
              </a:rPr>
              <a:t>-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orthopédique (très rare,</a:t>
            </a:r>
            <a:r>
              <a:rPr sz="3200" b="1" spc="-2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enfant)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9244" y="3119627"/>
            <a:ext cx="9070975" cy="4087495"/>
            <a:chOff x="809244" y="3119627"/>
            <a:chExt cx="9070975" cy="4087495"/>
          </a:xfrm>
        </p:grpSpPr>
        <p:sp>
          <p:nvSpPr>
            <p:cNvPr id="5" name="object 5"/>
            <p:cNvSpPr/>
            <p:nvPr/>
          </p:nvSpPr>
          <p:spPr>
            <a:xfrm>
              <a:off x="809244" y="3201923"/>
              <a:ext cx="2540508" cy="4005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9939" y="3119627"/>
              <a:ext cx="2592324" cy="40873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2264" y="3567683"/>
              <a:ext cx="3957828" cy="2724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2250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ANATOMIE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5244" y="2122116"/>
            <a:ext cx="6443345" cy="368427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3600" b="1" spc="-5" dirty="0">
                <a:solidFill>
                  <a:srgbClr val="FFA900"/>
                </a:solidFill>
                <a:latin typeface="Tahoma"/>
                <a:cs typeface="Tahoma"/>
              </a:rPr>
              <a:t>Les </a:t>
            </a:r>
            <a:r>
              <a:rPr sz="3600" b="1" dirty="0">
                <a:solidFill>
                  <a:srgbClr val="FFA900"/>
                </a:solidFill>
                <a:latin typeface="Tahoma"/>
                <a:cs typeface="Tahoma"/>
              </a:rPr>
              <a:t>muscles</a:t>
            </a:r>
            <a:endParaRPr sz="3600">
              <a:latin typeface="Tahoma"/>
              <a:cs typeface="Tahoma"/>
            </a:endParaRPr>
          </a:p>
          <a:p>
            <a:pPr marL="1221105" indent="-294640">
              <a:lnSpc>
                <a:spcPct val="100000"/>
              </a:lnSpc>
              <a:spcBef>
                <a:spcPts val="415"/>
              </a:spcBef>
              <a:buChar char="-"/>
              <a:tabLst>
                <a:tab pos="1221740" algn="l"/>
              </a:tabLst>
            </a:pP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extenseurs:</a:t>
            </a:r>
            <a:endParaRPr sz="3200">
              <a:latin typeface="Tahoma"/>
              <a:cs typeface="Tahoma"/>
            </a:endParaRPr>
          </a:p>
          <a:p>
            <a:pPr marL="2171700" lvl="1" indent="-331470">
              <a:lnSpc>
                <a:spcPct val="100000"/>
              </a:lnSpc>
              <a:spcBef>
                <a:spcPts val="880"/>
              </a:spcBef>
              <a:buChar char="*"/>
              <a:tabLst>
                <a:tab pos="2172335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le quadriceps</a:t>
            </a:r>
            <a:endParaRPr sz="2800">
              <a:latin typeface="Tahoma"/>
              <a:cs typeface="Tahoma"/>
            </a:endParaRPr>
          </a:p>
          <a:p>
            <a:pPr marL="2171700" lvl="1" indent="-331470">
              <a:lnSpc>
                <a:spcPct val="100000"/>
              </a:lnSpc>
              <a:spcBef>
                <a:spcPts val="165"/>
              </a:spcBef>
              <a:buChar char="*"/>
              <a:tabLst>
                <a:tab pos="2172335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et le système</a:t>
            </a:r>
            <a:r>
              <a:rPr sz="2800" b="1" spc="-3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extenseur</a:t>
            </a:r>
            <a:endParaRPr sz="2800">
              <a:latin typeface="Tahoma"/>
              <a:cs typeface="Tahoma"/>
            </a:endParaRPr>
          </a:p>
          <a:p>
            <a:pPr marL="1221105" indent="-294640">
              <a:lnSpc>
                <a:spcPct val="100000"/>
              </a:lnSpc>
              <a:spcBef>
                <a:spcPts val="405"/>
              </a:spcBef>
              <a:buChar char="-"/>
              <a:tabLst>
                <a:tab pos="1221740" algn="l"/>
              </a:tabLst>
            </a:pP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fléchisseurs</a:t>
            </a:r>
            <a:endParaRPr sz="3200">
              <a:latin typeface="Tahoma"/>
              <a:cs typeface="Tahoma"/>
            </a:endParaRPr>
          </a:p>
          <a:p>
            <a:pPr marL="2171700" lvl="1" indent="-331470">
              <a:lnSpc>
                <a:spcPct val="100000"/>
              </a:lnSpc>
              <a:spcBef>
                <a:spcPts val="880"/>
              </a:spcBef>
              <a:buChar char="*"/>
              <a:tabLst>
                <a:tab pos="2172335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les jumeaux</a:t>
            </a:r>
            <a:r>
              <a:rPr sz="28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(triceps)</a:t>
            </a:r>
            <a:endParaRPr sz="2800">
              <a:latin typeface="Tahoma"/>
              <a:cs typeface="Tahoma"/>
            </a:endParaRPr>
          </a:p>
          <a:p>
            <a:pPr marL="2171700" lvl="1" indent="-331470">
              <a:lnSpc>
                <a:spcPct val="100000"/>
              </a:lnSpc>
              <a:spcBef>
                <a:spcPts val="170"/>
              </a:spcBef>
              <a:buChar char="*"/>
              <a:tabLst>
                <a:tab pos="2172335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les ischio-jambiers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7406640" cy="1124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</a:t>
            </a:r>
            <a:r>
              <a:rPr dirty="0">
                <a:solidFill>
                  <a:srgbClr val="FFA900"/>
                </a:solidFill>
              </a:rPr>
              <a:t>inférieure </a:t>
            </a:r>
            <a:r>
              <a:rPr spc="-5" dirty="0">
                <a:solidFill>
                  <a:srgbClr val="FFA900"/>
                </a:solidFill>
              </a:rPr>
              <a:t>du  fémur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907" y="2134616"/>
            <a:ext cx="778954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Traitement</a:t>
            </a:r>
            <a:endParaRPr sz="32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</a:pPr>
            <a:r>
              <a:rPr sz="3200" b="1" dirty="0">
                <a:solidFill>
                  <a:srgbClr val="FFFC00"/>
                </a:solidFill>
                <a:latin typeface="Tahoma"/>
                <a:cs typeface="Tahoma"/>
              </a:rPr>
              <a:t>-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orthopédique (très rare,</a:t>
            </a:r>
            <a:r>
              <a:rPr sz="3200" b="1" spc="-2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enfant)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4191" y="4209288"/>
            <a:ext cx="9109075" cy="2997835"/>
            <a:chOff x="774191" y="4209288"/>
            <a:chExt cx="9109075" cy="2997835"/>
          </a:xfrm>
        </p:grpSpPr>
        <p:sp>
          <p:nvSpPr>
            <p:cNvPr id="5" name="object 5"/>
            <p:cNvSpPr/>
            <p:nvPr/>
          </p:nvSpPr>
          <p:spPr>
            <a:xfrm>
              <a:off x="774191" y="4607052"/>
              <a:ext cx="5436108" cy="2599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10300" y="4209288"/>
              <a:ext cx="3672840" cy="29977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74191" y="4199382"/>
            <a:ext cx="9119235" cy="3007995"/>
          </a:xfrm>
          <a:custGeom>
            <a:avLst/>
            <a:gdLst/>
            <a:ahLst/>
            <a:cxnLst/>
            <a:rect l="l" t="t" r="r" b="b"/>
            <a:pathLst>
              <a:path w="9119235" h="3007995">
                <a:moveTo>
                  <a:pt x="0" y="397763"/>
                </a:moveTo>
                <a:lnTo>
                  <a:pt x="5446013" y="397763"/>
                </a:lnTo>
                <a:lnTo>
                  <a:pt x="5446013" y="3007614"/>
                </a:lnTo>
              </a:path>
              <a:path w="9119235" h="3007995">
                <a:moveTo>
                  <a:pt x="5426201" y="0"/>
                </a:moveTo>
                <a:lnTo>
                  <a:pt x="9118853" y="0"/>
                </a:lnTo>
                <a:lnTo>
                  <a:pt x="9118853" y="3007614"/>
                </a:lnTo>
              </a:path>
              <a:path w="9119235" h="3007995">
                <a:moveTo>
                  <a:pt x="5426201" y="3007614"/>
                </a:moveTo>
                <a:lnTo>
                  <a:pt x="5426201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7406640" cy="1124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</a:t>
            </a:r>
            <a:r>
              <a:rPr dirty="0">
                <a:solidFill>
                  <a:srgbClr val="FFA900"/>
                </a:solidFill>
              </a:rPr>
              <a:t>inférieure </a:t>
            </a:r>
            <a:r>
              <a:rPr spc="-5" dirty="0">
                <a:solidFill>
                  <a:srgbClr val="FFA900"/>
                </a:solidFill>
              </a:rPr>
              <a:t>du  fémur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907" y="2134616"/>
            <a:ext cx="778954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Traitement</a:t>
            </a:r>
            <a:endParaRPr sz="32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</a:pPr>
            <a:r>
              <a:rPr sz="3200" b="1" dirty="0">
                <a:solidFill>
                  <a:srgbClr val="FFFC00"/>
                </a:solidFill>
                <a:latin typeface="Tahoma"/>
                <a:cs typeface="Tahoma"/>
              </a:rPr>
              <a:t>-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orthopédique (très rare,</a:t>
            </a:r>
            <a:r>
              <a:rPr sz="3200" b="1" spc="-2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enfant)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5295" y="3334511"/>
            <a:ext cx="4584700" cy="3763010"/>
          </a:xfrm>
          <a:custGeom>
            <a:avLst/>
            <a:gdLst/>
            <a:ahLst/>
            <a:cxnLst/>
            <a:rect l="l" t="t" r="r" b="b"/>
            <a:pathLst>
              <a:path w="4584700" h="3763009">
                <a:moveTo>
                  <a:pt x="0" y="0"/>
                </a:moveTo>
                <a:lnTo>
                  <a:pt x="4584191" y="0"/>
                </a:lnTo>
                <a:lnTo>
                  <a:pt x="4584191" y="3762755"/>
                </a:lnTo>
                <a:lnTo>
                  <a:pt x="0" y="3762755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31391" y="3339084"/>
            <a:ext cx="8534400" cy="3752215"/>
            <a:chOff x="1231391" y="3339084"/>
            <a:chExt cx="8534400" cy="3752215"/>
          </a:xfrm>
        </p:grpSpPr>
        <p:sp>
          <p:nvSpPr>
            <p:cNvPr id="6" name="object 6"/>
            <p:cNvSpPr/>
            <p:nvPr/>
          </p:nvSpPr>
          <p:spPr>
            <a:xfrm>
              <a:off x="1231391" y="3339084"/>
              <a:ext cx="4572000" cy="37520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55791" y="4253484"/>
              <a:ext cx="3810000" cy="25725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949695" y="4248911"/>
            <a:ext cx="3822700" cy="2583180"/>
          </a:xfrm>
          <a:custGeom>
            <a:avLst/>
            <a:gdLst/>
            <a:ahLst/>
            <a:cxnLst/>
            <a:rect l="l" t="t" r="r" b="b"/>
            <a:pathLst>
              <a:path w="3822700" h="2583179">
                <a:moveTo>
                  <a:pt x="0" y="0"/>
                </a:moveTo>
                <a:lnTo>
                  <a:pt x="3822191" y="0"/>
                </a:lnTo>
                <a:lnTo>
                  <a:pt x="3822191" y="2583179"/>
                </a:lnTo>
                <a:lnTo>
                  <a:pt x="0" y="258317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/>
              <a:t>fractures </a:t>
            </a:r>
            <a:r>
              <a:rPr dirty="0"/>
              <a:t>de </a:t>
            </a:r>
            <a:r>
              <a:rPr spc="-5" dirty="0"/>
              <a:t>l’extrémité </a:t>
            </a:r>
            <a:r>
              <a:rPr dirty="0"/>
              <a:t>inférieure </a:t>
            </a:r>
            <a:r>
              <a:rPr spc="-5" dirty="0"/>
              <a:t>du  fémur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4191" y="2877311"/>
            <a:ext cx="9144000" cy="4330065"/>
            <a:chOff x="774191" y="2877311"/>
            <a:chExt cx="9144000" cy="4330065"/>
          </a:xfrm>
        </p:grpSpPr>
        <p:sp>
          <p:nvSpPr>
            <p:cNvPr id="4" name="object 4"/>
            <p:cNvSpPr/>
            <p:nvPr/>
          </p:nvSpPr>
          <p:spPr>
            <a:xfrm>
              <a:off x="2298191" y="3601211"/>
              <a:ext cx="3695700" cy="36057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191" y="2976371"/>
              <a:ext cx="3707891" cy="21701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4559" y="2877311"/>
              <a:ext cx="3913632" cy="43296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03907" y="2134616"/>
            <a:ext cx="4572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Traitement</a:t>
            </a:r>
            <a:r>
              <a:rPr sz="3200" b="1" spc="-45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chirurgical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/>
              <a:t>fractures </a:t>
            </a:r>
            <a:r>
              <a:rPr dirty="0"/>
              <a:t>de </a:t>
            </a:r>
            <a:r>
              <a:rPr spc="-5" dirty="0"/>
              <a:t>l’extrémité </a:t>
            </a:r>
            <a:r>
              <a:rPr dirty="0"/>
              <a:t>inférieure </a:t>
            </a:r>
            <a:r>
              <a:rPr spc="-5" dirty="0"/>
              <a:t>du  fémur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907" y="2134616"/>
            <a:ext cx="5689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Traitement chirurgical</a:t>
            </a:r>
            <a:r>
              <a:rPr sz="3200" b="1" spc="-3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+++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50885" y="2571750"/>
            <a:ext cx="1902460" cy="4635500"/>
          </a:xfrm>
          <a:custGeom>
            <a:avLst/>
            <a:gdLst/>
            <a:ahLst/>
            <a:cxnLst/>
            <a:rect l="l" t="t" r="r" b="b"/>
            <a:pathLst>
              <a:path w="1902459" h="4635500">
                <a:moveTo>
                  <a:pt x="0" y="0"/>
                </a:moveTo>
                <a:lnTo>
                  <a:pt x="1901951" y="0"/>
                </a:lnTo>
                <a:lnTo>
                  <a:pt x="1901951" y="4635246"/>
                </a:lnTo>
              </a:path>
              <a:path w="1902459" h="4635500">
                <a:moveTo>
                  <a:pt x="0" y="4635246"/>
                </a:moveTo>
                <a:lnTo>
                  <a:pt x="0" y="0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177795" y="2586227"/>
            <a:ext cx="7560945" cy="4620895"/>
            <a:chOff x="2177795" y="2586227"/>
            <a:chExt cx="7560945" cy="4620895"/>
          </a:xfrm>
        </p:grpSpPr>
        <p:sp>
          <p:nvSpPr>
            <p:cNvPr id="6" name="object 6"/>
            <p:cNvSpPr/>
            <p:nvPr/>
          </p:nvSpPr>
          <p:spPr>
            <a:xfrm>
              <a:off x="7865363" y="2586227"/>
              <a:ext cx="1872996" cy="4620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77795" y="2625851"/>
              <a:ext cx="2903220" cy="4581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/>
              <a:t>fractures </a:t>
            </a:r>
            <a:r>
              <a:rPr dirty="0"/>
              <a:t>de </a:t>
            </a:r>
            <a:r>
              <a:rPr spc="-5" dirty="0"/>
              <a:t>l’extrémité </a:t>
            </a:r>
            <a:r>
              <a:rPr dirty="0"/>
              <a:t>inférieure </a:t>
            </a:r>
            <a:r>
              <a:rPr spc="-5" dirty="0"/>
              <a:t>du  fémur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907" y="2134616"/>
            <a:ext cx="4572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Traitement</a:t>
            </a:r>
            <a:r>
              <a:rPr sz="3200" b="1" spc="-45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chirurgical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33016" y="2631948"/>
            <a:ext cx="7633970" cy="4575175"/>
            <a:chOff x="2033016" y="2631948"/>
            <a:chExt cx="7633970" cy="4575175"/>
          </a:xfrm>
        </p:grpSpPr>
        <p:sp>
          <p:nvSpPr>
            <p:cNvPr id="5" name="object 5"/>
            <p:cNvSpPr/>
            <p:nvPr/>
          </p:nvSpPr>
          <p:spPr>
            <a:xfrm>
              <a:off x="2033016" y="2631948"/>
              <a:ext cx="4050791" cy="1883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98336" y="2638044"/>
              <a:ext cx="3012948" cy="2212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5876" y="4570476"/>
              <a:ext cx="2569464" cy="2636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45736" y="4876800"/>
              <a:ext cx="4920996" cy="23301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9732" y="2259575"/>
            <a:ext cx="7840980" cy="266636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Diagnostic facile</a:t>
            </a:r>
            <a:r>
              <a:rPr sz="32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car:</a:t>
            </a:r>
            <a:endParaRPr sz="32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Contexte traumatique +/-</a:t>
            </a:r>
            <a:r>
              <a:rPr sz="2800" spc="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violent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Gros genou</a:t>
            </a:r>
            <a:r>
              <a:rPr sz="280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douloureux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Impotence fonctionnelle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Radiographie confirme le diagnostic</a:t>
            </a:r>
            <a:r>
              <a:rPr sz="2800" spc="3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lésionnel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586231"/>
            <a:ext cx="7606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supérieure du  </a:t>
            </a:r>
            <a:r>
              <a:rPr spc="-10" dirty="0">
                <a:solidFill>
                  <a:srgbClr val="FFA900"/>
                </a:solidFill>
              </a:rPr>
              <a:t>tibia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8732" y="1586543"/>
            <a:ext cx="7165975" cy="4780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Examen</a:t>
            </a:r>
            <a:r>
              <a:rPr sz="32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clinique:</a:t>
            </a:r>
            <a:endParaRPr sz="32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33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Inspection:</a:t>
            </a:r>
            <a:endParaRPr sz="28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270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Œdème</a:t>
            </a:r>
            <a:endParaRPr sz="24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285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Déformation </a:t>
            </a: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discrète le </a:t>
            </a: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plus</a:t>
            </a:r>
            <a:r>
              <a:rPr sz="2400" spc="-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souvent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35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Palpation:</a:t>
            </a:r>
            <a:endParaRPr sz="28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270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Épanchement </a:t>
            </a: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intra-articulaire</a:t>
            </a:r>
            <a:endParaRPr sz="24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275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Douleurs </a:t>
            </a: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absente </a:t>
            </a: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sur rotule et</a:t>
            </a:r>
            <a:r>
              <a:rPr sz="24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fémur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35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Rechercher les lésions locales</a:t>
            </a:r>
            <a:r>
              <a:rPr sz="2800" spc="35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associées</a:t>
            </a:r>
            <a:endParaRPr sz="28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270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Artérielle: </a:t>
            </a: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palpation </a:t>
            </a: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des </a:t>
            </a: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pouls</a:t>
            </a:r>
            <a:r>
              <a:rPr sz="2400" spc="-2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périphériques</a:t>
            </a:r>
            <a:endParaRPr sz="24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275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Nerveuses: sensibilité et </a:t>
            </a: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motricité des</a:t>
            </a:r>
            <a:r>
              <a:rPr sz="2400" spc="-5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orteils</a:t>
            </a:r>
            <a:endParaRPr sz="24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Cutanées: </a:t>
            </a:r>
            <a:r>
              <a:rPr sz="2400" spc="-5" dirty="0">
                <a:solidFill>
                  <a:srgbClr val="F9FAFA"/>
                </a:solidFill>
                <a:latin typeface="Tahoma"/>
                <a:cs typeface="Tahoma"/>
              </a:rPr>
              <a:t>fracture</a:t>
            </a:r>
            <a:r>
              <a:rPr sz="24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9FAFA"/>
                </a:solidFill>
                <a:latin typeface="Tahoma"/>
                <a:cs typeface="Tahoma"/>
              </a:rPr>
              <a:t>ouverte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586231"/>
            <a:ext cx="7606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supérieure du  </a:t>
            </a:r>
            <a:r>
              <a:rPr spc="-10" dirty="0">
                <a:solidFill>
                  <a:srgbClr val="FFA900"/>
                </a:solidFill>
              </a:rPr>
              <a:t>tibia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pc="-5" dirty="0"/>
              <a:t>Examen</a:t>
            </a:r>
            <a:r>
              <a:rPr spc="-10" dirty="0"/>
              <a:t> </a:t>
            </a:r>
            <a:r>
              <a:rPr spc="-5" dirty="0"/>
              <a:t>radiologique</a:t>
            </a: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Radiographies simples de face et de</a:t>
            </a:r>
            <a:r>
              <a:rPr sz="2800" spc="3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profil</a:t>
            </a:r>
            <a:endParaRPr sz="2800">
              <a:latin typeface="Tahoma"/>
              <a:cs typeface="Tahom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Intérêt du scanner +++ pour apprécier le  déplacement articulaire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586231"/>
            <a:ext cx="7606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supérieure du  </a:t>
            </a:r>
            <a:r>
              <a:rPr spc="-10" dirty="0">
                <a:solidFill>
                  <a:srgbClr val="FFA900"/>
                </a:solidFill>
              </a:rPr>
              <a:t>tibia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586231"/>
            <a:ext cx="7606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supérieure du  </a:t>
            </a:r>
            <a:r>
              <a:rPr spc="-10" dirty="0">
                <a:solidFill>
                  <a:srgbClr val="FFA900"/>
                </a:solidFill>
              </a:rPr>
              <a:t>tibia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7208" y="2253813"/>
            <a:ext cx="7540625" cy="301942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0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F9FAFA"/>
                </a:solidFill>
                <a:latin typeface="Tahoma"/>
                <a:cs typeface="Tahoma"/>
              </a:rPr>
              <a:t>Examen </a:t>
            </a:r>
            <a:r>
              <a:rPr sz="3600" spc="-10" dirty="0">
                <a:solidFill>
                  <a:srgbClr val="F9FAFA"/>
                </a:solidFill>
                <a:latin typeface="Tahoma"/>
                <a:cs typeface="Tahoma"/>
              </a:rPr>
              <a:t>radiologique</a:t>
            </a:r>
            <a:endParaRPr sz="36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76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Fracture séparation</a:t>
            </a:r>
            <a:endParaRPr sz="32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75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Fracture tassement</a:t>
            </a:r>
            <a:endParaRPr sz="32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75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Fracture mixte séparation-tassement</a:t>
            </a:r>
            <a:endParaRPr sz="32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Fracture complexe</a:t>
            </a:r>
            <a:r>
              <a:rPr sz="32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spino-tubérositaire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586231"/>
            <a:ext cx="7606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supérieure du  </a:t>
            </a:r>
            <a:r>
              <a:rPr spc="-10" dirty="0">
                <a:solidFill>
                  <a:srgbClr val="FFA900"/>
                </a:solidFill>
              </a:rPr>
              <a:t>tibia</a:t>
            </a:r>
          </a:p>
        </p:txBody>
      </p:sp>
      <p:sp>
        <p:nvSpPr>
          <p:cNvPr id="3" name="object 3"/>
          <p:cNvSpPr/>
          <p:nvPr/>
        </p:nvSpPr>
        <p:spPr>
          <a:xfrm>
            <a:off x="6364223" y="2049779"/>
            <a:ext cx="3553968" cy="5157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932" y="2360167"/>
            <a:ext cx="505015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4000" spc="-5" dirty="0">
                <a:solidFill>
                  <a:srgbClr val="F9FAFA"/>
                </a:solidFill>
                <a:latin typeface="Tahoma"/>
                <a:cs typeface="Tahoma"/>
              </a:rPr>
              <a:t>Examen</a:t>
            </a:r>
            <a:r>
              <a:rPr sz="4000" spc="-4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9FAFA"/>
                </a:solidFill>
                <a:latin typeface="Tahoma"/>
                <a:cs typeface="Tahoma"/>
              </a:rPr>
              <a:t>radiologique</a:t>
            </a:r>
            <a:endParaRPr sz="4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150">
              <a:latin typeface="Tahoma"/>
              <a:cs typeface="Tahoma"/>
            </a:endParaRPr>
          </a:p>
          <a:p>
            <a:pPr marL="529590" algn="ctr">
              <a:lnSpc>
                <a:spcPct val="100000"/>
              </a:lnSpc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Fracture</a:t>
            </a:r>
            <a:r>
              <a:rPr sz="28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séparation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3300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BIOMECANIQUE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5244" y="2282443"/>
            <a:ext cx="7205980" cy="4295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Mobilité importante</a:t>
            </a:r>
            <a:endParaRPr sz="2800">
              <a:latin typeface="Tahoma"/>
              <a:cs typeface="Tahoma"/>
            </a:endParaRPr>
          </a:p>
          <a:p>
            <a:pPr marL="1184275" indent="-257810">
              <a:lnSpc>
                <a:spcPct val="100000"/>
              </a:lnSpc>
              <a:spcBef>
                <a:spcPts val="10"/>
              </a:spcBef>
              <a:buChar char="-"/>
              <a:tabLst>
                <a:tab pos="1184910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extension - flexion:</a:t>
            </a:r>
            <a:r>
              <a:rPr sz="2800" b="1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10°-0-150°</a:t>
            </a:r>
            <a:endParaRPr sz="2800">
              <a:latin typeface="Tahoma"/>
              <a:cs typeface="Tahoma"/>
            </a:endParaRPr>
          </a:p>
          <a:p>
            <a:pPr marL="1184275" indent="-257810">
              <a:lnSpc>
                <a:spcPct val="100000"/>
              </a:lnSpc>
              <a:buChar char="-"/>
              <a:tabLst>
                <a:tab pos="1184910" algn="l"/>
              </a:tabLst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peu de rotation</a:t>
            </a:r>
            <a:r>
              <a:rPr sz="2800" b="1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(10°)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Contrainte importante:</a:t>
            </a:r>
            <a:endParaRPr sz="28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4 fois le poids du corps à la</a:t>
            </a:r>
            <a:r>
              <a:rPr sz="2800" b="1" spc="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marche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Mécanique complexe</a:t>
            </a:r>
            <a:endParaRPr sz="2800">
              <a:latin typeface="Tahoma"/>
              <a:cs typeface="Tahoma"/>
            </a:endParaRPr>
          </a:p>
          <a:p>
            <a:pPr marL="927100" marR="401320">
              <a:lnSpc>
                <a:spcPct val="100000"/>
              </a:lnSpc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3 articulations AFTI, AFTE et AFP  roulement glissement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586231"/>
            <a:ext cx="7606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supérieure du  </a:t>
            </a:r>
            <a:r>
              <a:rPr spc="-10" dirty="0">
                <a:solidFill>
                  <a:srgbClr val="FFA900"/>
                </a:solidFill>
              </a:rPr>
              <a:t>tibia</a:t>
            </a:r>
          </a:p>
        </p:txBody>
      </p:sp>
      <p:sp>
        <p:nvSpPr>
          <p:cNvPr id="3" name="object 3"/>
          <p:cNvSpPr/>
          <p:nvPr/>
        </p:nvSpPr>
        <p:spPr>
          <a:xfrm>
            <a:off x="6129528" y="2122932"/>
            <a:ext cx="3788664" cy="5084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932" y="2360167"/>
            <a:ext cx="505015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4000" spc="-5" dirty="0">
                <a:solidFill>
                  <a:srgbClr val="F9FAFA"/>
                </a:solidFill>
                <a:latin typeface="Tahoma"/>
                <a:cs typeface="Tahoma"/>
              </a:rPr>
              <a:t>Examen</a:t>
            </a:r>
            <a:r>
              <a:rPr sz="4000" spc="-4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9FAFA"/>
                </a:solidFill>
                <a:latin typeface="Tahoma"/>
                <a:cs typeface="Tahoma"/>
              </a:rPr>
              <a:t>radiologique</a:t>
            </a:r>
            <a:endParaRPr sz="4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150">
              <a:latin typeface="Tahoma"/>
              <a:cs typeface="Tahoma"/>
            </a:endParaRPr>
          </a:p>
          <a:p>
            <a:pPr marL="492759" algn="ctr">
              <a:lnSpc>
                <a:spcPct val="100000"/>
              </a:lnSpc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Fracture</a:t>
            </a:r>
            <a:r>
              <a:rPr sz="2800" b="1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tassement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586231"/>
            <a:ext cx="7606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supérieure du  </a:t>
            </a:r>
            <a:r>
              <a:rPr spc="-10" dirty="0">
                <a:solidFill>
                  <a:srgbClr val="FFA900"/>
                </a:solidFill>
              </a:rPr>
              <a:t>tibia</a:t>
            </a:r>
          </a:p>
        </p:txBody>
      </p:sp>
      <p:sp>
        <p:nvSpPr>
          <p:cNvPr id="3" name="object 3"/>
          <p:cNvSpPr/>
          <p:nvPr/>
        </p:nvSpPr>
        <p:spPr>
          <a:xfrm>
            <a:off x="5500115" y="2939795"/>
            <a:ext cx="4418076" cy="423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932" y="2360167"/>
            <a:ext cx="5050155" cy="243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4000" spc="-5" dirty="0">
                <a:solidFill>
                  <a:srgbClr val="F9FAFA"/>
                </a:solidFill>
                <a:latin typeface="Tahoma"/>
                <a:cs typeface="Tahoma"/>
              </a:rPr>
              <a:t>Examen</a:t>
            </a:r>
            <a:r>
              <a:rPr sz="4000" spc="-4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9FAFA"/>
                </a:solidFill>
                <a:latin typeface="Tahoma"/>
                <a:cs typeface="Tahoma"/>
              </a:rPr>
              <a:t>radiologique</a:t>
            </a:r>
            <a:endParaRPr sz="4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150">
              <a:latin typeface="Tahoma"/>
              <a:cs typeface="Tahoma"/>
            </a:endParaRPr>
          </a:p>
          <a:p>
            <a:pPr marL="481965" marR="600710">
              <a:lnSpc>
                <a:spcPct val="100000"/>
              </a:lnSpc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Fracture mixte  Séparati</a:t>
            </a:r>
            <a:r>
              <a:rPr sz="2800" b="1" dirty="0">
                <a:solidFill>
                  <a:srgbClr val="F9FAFA"/>
                </a:solidFill>
                <a:latin typeface="Tahoma"/>
                <a:cs typeface="Tahoma"/>
              </a:rPr>
              <a:t>o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n-tass</a:t>
            </a:r>
            <a:r>
              <a:rPr sz="2800" b="1" dirty="0">
                <a:solidFill>
                  <a:srgbClr val="F9FAFA"/>
                </a:solidFill>
                <a:latin typeface="Tahoma"/>
                <a:cs typeface="Tahoma"/>
              </a:rPr>
              <a:t>e</a:t>
            </a: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ment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586231"/>
            <a:ext cx="7606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supérieure du  </a:t>
            </a:r>
            <a:r>
              <a:rPr spc="-10" dirty="0">
                <a:solidFill>
                  <a:srgbClr val="FFA900"/>
                </a:solidFill>
              </a:rPr>
              <a:t>tibia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9924" y="3914647"/>
            <a:ext cx="34480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9FAFA"/>
                </a:solidFill>
                <a:latin typeface="Tahoma"/>
                <a:cs typeface="Tahoma"/>
              </a:rPr>
              <a:t>Fracture complexe  spino-tubérositaire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5340" y="2625851"/>
            <a:ext cx="5292852" cy="429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932" y="1936495"/>
            <a:ext cx="5050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4000" spc="-5" dirty="0">
                <a:solidFill>
                  <a:srgbClr val="F9FAFA"/>
                </a:solidFill>
                <a:latin typeface="Tahoma"/>
                <a:cs typeface="Tahoma"/>
              </a:rPr>
              <a:t>Examen</a:t>
            </a:r>
            <a:r>
              <a:rPr sz="4000" spc="-4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9FAFA"/>
                </a:solidFill>
                <a:latin typeface="Tahoma"/>
                <a:cs typeface="Tahoma"/>
              </a:rPr>
              <a:t>radiologique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8732" y="1674367"/>
            <a:ext cx="7285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Scanner: comminution </a:t>
            </a:r>
            <a:r>
              <a:rPr sz="3200" dirty="0">
                <a:solidFill>
                  <a:srgbClr val="F9FAFA"/>
                </a:solidFill>
                <a:latin typeface="Tahoma"/>
                <a:cs typeface="Tahoma"/>
              </a:rPr>
              <a:t>et</a:t>
            </a:r>
            <a:r>
              <a:rPr sz="3200" spc="-2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déplacement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586231"/>
            <a:ext cx="7606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supérieure du  </a:t>
            </a:r>
            <a:r>
              <a:rPr spc="-10" dirty="0">
                <a:solidFill>
                  <a:srgbClr val="FFA900"/>
                </a:solidFill>
              </a:rPr>
              <a:t>tibia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9180" y="2855975"/>
            <a:ext cx="8648700" cy="4361180"/>
            <a:chOff x="1059180" y="2855975"/>
            <a:chExt cx="8648700" cy="4361180"/>
          </a:xfrm>
        </p:grpSpPr>
        <p:sp>
          <p:nvSpPr>
            <p:cNvPr id="5" name="object 5"/>
            <p:cNvSpPr/>
            <p:nvPr/>
          </p:nvSpPr>
          <p:spPr>
            <a:xfrm>
              <a:off x="3669791" y="2948939"/>
              <a:ext cx="3025140" cy="1981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9886" y="2939033"/>
              <a:ext cx="3045460" cy="2001520"/>
            </a:xfrm>
            <a:custGeom>
              <a:avLst/>
              <a:gdLst/>
              <a:ahLst/>
              <a:cxnLst/>
              <a:rect l="l" t="t" r="r" b="b"/>
              <a:pathLst>
                <a:path w="3045459" h="2001520">
                  <a:moveTo>
                    <a:pt x="0" y="0"/>
                  </a:moveTo>
                  <a:lnTo>
                    <a:pt x="3044951" y="0"/>
                  </a:lnTo>
                  <a:lnTo>
                    <a:pt x="3044951" y="2001011"/>
                  </a:lnTo>
                  <a:lnTo>
                    <a:pt x="0" y="2001011"/>
                  </a:lnTo>
                  <a:lnTo>
                    <a:pt x="0" y="0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46391" y="2875787"/>
              <a:ext cx="2741676" cy="1981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36486" y="2865881"/>
              <a:ext cx="2761615" cy="2001520"/>
            </a:xfrm>
            <a:custGeom>
              <a:avLst/>
              <a:gdLst/>
              <a:ahLst/>
              <a:cxnLst/>
              <a:rect l="l" t="t" r="r" b="b"/>
              <a:pathLst>
                <a:path w="2761615" h="2001520">
                  <a:moveTo>
                    <a:pt x="0" y="0"/>
                  </a:moveTo>
                  <a:lnTo>
                    <a:pt x="2761487" y="0"/>
                  </a:lnTo>
                  <a:lnTo>
                    <a:pt x="2761487" y="2001011"/>
                  </a:lnTo>
                  <a:lnTo>
                    <a:pt x="0" y="2001011"/>
                  </a:lnTo>
                  <a:lnTo>
                    <a:pt x="0" y="0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25183" y="4872227"/>
              <a:ext cx="2883408" cy="23347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15277" y="4862321"/>
              <a:ext cx="2903220" cy="2345055"/>
            </a:xfrm>
            <a:custGeom>
              <a:avLst/>
              <a:gdLst/>
              <a:ahLst/>
              <a:cxnLst/>
              <a:rect l="l" t="t" r="r" b="b"/>
              <a:pathLst>
                <a:path w="2903220" h="2345054">
                  <a:moveTo>
                    <a:pt x="0" y="0"/>
                  </a:moveTo>
                  <a:lnTo>
                    <a:pt x="2903219" y="0"/>
                  </a:lnTo>
                  <a:lnTo>
                    <a:pt x="2903219" y="2344674"/>
                  </a:lnTo>
                </a:path>
                <a:path w="2903220" h="2345054">
                  <a:moveTo>
                    <a:pt x="0" y="2344674"/>
                  </a:moveTo>
                  <a:lnTo>
                    <a:pt x="0" y="0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06168" y="4934711"/>
              <a:ext cx="3240024" cy="22722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96261" y="4924805"/>
              <a:ext cx="3260090" cy="2282190"/>
            </a:xfrm>
            <a:custGeom>
              <a:avLst/>
              <a:gdLst/>
              <a:ahLst/>
              <a:cxnLst/>
              <a:rect l="l" t="t" r="r" b="b"/>
              <a:pathLst>
                <a:path w="3260090" h="2282190">
                  <a:moveTo>
                    <a:pt x="0" y="0"/>
                  </a:moveTo>
                  <a:lnTo>
                    <a:pt x="3259835" y="0"/>
                  </a:lnTo>
                  <a:lnTo>
                    <a:pt x="3259835" y="2282190"/>
                  </a:lnTo>
                </a:path>
                <a:path w="3260090" h="2282190">
                  <a:moveTo>
                    <a:pt x="0" y="2282190"/>
                  </a:moveTo>
                  <a:lnTo>
                    <a:pt x="0" y="0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8992" y="2948939"/>
              <a:ext cx="2289048" cy="1981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9086" y="2939033"/>
              <a:ext cx="2308860" cy="2001520"/>
            </a:xfrm>
            <a:custGeom>
              <a:avLst/>
              <a:gdLst/>
              <a:ahLst/>
              <a:cxnLst/>
              <a:rect l="l" t="t" r="r" b="b"/>
              <a:pathLst>
                <a:path w="2308860" h="2001520">
                  <a:moveTo>
                    <a:pt x="0" y="0"/>
                  </a:moveTo>
                  <a:lnTo>
                    <a:pt x="2308859" y="0"/>
                  </a:lnTo>
                  <a:lnTo>
                    <a:pt x="2308859" y="2001011"/>
                  </a:lnTo>
                  <a:lnTo>
                    <a:pt x="0" y="2001011"/>
                  </a:lnTo>
                  <a:lnTo>
                    <a:pt x="0" y="0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7606665" cy="1124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supérieure du  </a:t>
            </a:r>
            <a:r>
              <a:rPr spc="-10" dirty="0">
                <a:solidFill>
                  <a:srgbClr val="FFA900"/>
                </a:solidFill>
              </a:rPr>
              <a:t>tibia</a:t>
            </a:r>
          </a:p>
        </p:txBody>
      </p:sp>
      <p:sp>
        <p:nvSpPr>
          <p:cNvPr id="3" name="object 3"/>
          <p:cNvSpPr/>
          <p:nvPr/>
        </p:nvSpPr>
        <p:spPr>
          <a:xfrm>
            <a:off x="1725167" y="6268211"/>
            <a:ext cx="6425565" cy="822960"/>
          </a:xfrm>
          <a:custGeom>
            <a:avLst/>
            <a:gdLst/>
            <a:ahLst/>
            <a:cxnLst/>
            <a:rect l="l" t="t" r="r" b="b"/>
            <a:pathLst>
              <a:path w="6425565" h="822959">
                <a:moveTo>
                  <a:pt x="6425183" y="0"/>
                </a:moveTo>
                <a:lnTo>
                  <a:pt x="0" y="0"/>
                </a:lnTo>
                <a:lnTo>
                  <a:pt x="0" y="822960"/>
                </a:lnTo>
                <a:lnTo>
                  <a:pt x="6425183" y="822960"/>
                </a:lnTo>
                <a:lnTo>
                  <a:pt x="642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03907" y="2134616"/>
            <a:ext cx="8118475" cy="4920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Traitement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Tahoma"/>
              <a:cs typeface="Tahoma"/>
            </a:endParaRPr>
          </a:p>
          <a:p>
            <a:pPr marL="1221105" indent="-294640">
              <a:lnSpc>
                <a:spcPct val="100000"/>
              </a:lnSpc>
              <a:spcBef>
                <a:spcPts val="5"/>
              </a:spcBef>
              <a:buChar char="-"/>
              <a:tabLst>
                <a:tab pos="1221740" algn="l"/>
                <a:tab pos="4199255" algn="l"/>
              </a:tabLst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orthopédique	si non</a:t>
            </a:r>
            <a:r>
              <a:rPr sz="3200" b="1" spc="-15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déplacée</a:t>
            </a:r>
            <a:endParaRPr sz="3200">
              <a:latin typeface="Tahoma"/>
              <a:cs typeface="Tahoma"/>
            </a:endParaRPr>
          </a:p>
          <a:p>
            <a:pPr marL="1221105" indent="-294640">
              <a:lnSpc>
                <a:spcPct val="100000"/>
              </a:lnSpc>
              <a:spcBef>
                <a:spcPts val="3359"/>
              </a:spcBef>
              <a:buChar char="-"/>
              <a:tabLst>
                <a:tab pos="1221740" algn="l"/>
              </a:tabLst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chirurgical +++</a:t>
            </a:r>
            <a:endParaRPr sz="3200">
              <a:latin typeface="Tahoma"/>
              <a:cs typeface="Tahoma"/>
            </a:endParaRPr>
          </a:p>
          <a:p>
            <a:pPr marL="2171700" lvl="1" indent="-331470">
              <a:lnSpc>
                <a:spcPct val="100000"/>
              </a:lnSpc>
              <a:spcBef>
                <a:spcPts val="15"/>
              </a:spcBef>
              <a:buChar char="*"/>
              <a:tabLst>
                <a:tab pos="2172335" algn="l"/>
              </a:tabLst>
            </a:pP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vissage isolé si séparation</a:t>
            </a:r>
            <a:r>
              <a:rPr sz="2800" b="1" spc="2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simple</a:t>
            </a:r>
            <a:endParaRPr sz="2800">
              <a:latin typeface="Tahoma"/>
              <a:cs typeface="Tahoma"/>
            </a:endParaRPr>
          </a:p>
          <a:p>
            <a:pPr marL="12700" marR="1722120" lvl="1" indent="1828800">
              <a:lnSpc>
                <a:spcPct val="100000"/>
              </a:lnSpc>
              <a:buChar char="*"/>
              <a:tabLst>
                <a:tab pos="2172335" algn="l"/>
              </a:tabLst>
            </a:pP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greffe et ostéosynthèse  par plaque vissée si enfoncement</a:t>
            </a:r>
            <a:endParaRPr sz="2800">
              <a:latin typeface="Tahoma"/>
              <a:cs typeface="Tahoma"/>
            </a:endParaRPr>
          </a:p>
          <a:p>
            <a:pPr marL="2171700" lvl="1" indent="-331470">
              <a:lnSpc>
                <a:spcPct val="100000"/>
              </a:lnSpc>
              <a:spcBef>
                <a:spcPts val="10"/>
              </a:spcBef>
              <a:buChar char="*"/>
              <a:tabLst>
                <a:tab pos="2172335" algn="l"/>
              </a:tabLst>
            </a:pP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fixateur externe (si ouvert)</a:t>
            </a:r>
            <a:endParaRPr sz="2800">
              <a:latin typeface="Tahoma"/>
              <a:cs typeface="Tahoma"/>
            </a:endParaRPr>
          </a:p>
          <a:p>
            <a:pPr marL="975360" marR="1945005" indent="-963294">
              <a:lnSpc>
                <a:spcPts val="2870"/>
              </a:lnSpc>
              <a:spcBef>
                <a:spcPts val="720"/>
              </a:spcBef>
            </a:pP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Toute fracture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articulaire </a:t>
            </a:r>
            <a:r>
              <a:rPr sz="2400" b="1" spc="-5" dirty="0">
                <a:solidFill>
                  <a:srgbClr val="FF2800"/>
                </a:solidFill>
                <a:latin typeface="Tahoma"/>
                <a:cs typeface="Tahoma"/>
              </a:rPr>
              <a:t>doit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bénéficier  d’une réduction</a:t>
            </a:r>
            <a:r>
              <a:rPr sz="2400" b="1" spc="-15" dirty="0">
                <a:solidFill>
                  <a:srgbClr val="FF28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2800"/>
                </a:solidFill>
                <a:latin typeface="Tahoma"/>
                <a:cs typeface="Tahoma"/>
              </a:rPr>
              <a:t>anatomique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7606665" cy="1124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l’extrémité supérieure du  </a:t>
            </a:r>
            <a:r>
              <a:rPr spc="-10" dirty="0">
                <a:solidFill>
                  <a:srgbClr val="FFA900"/>
                </a:solidFill>
              </a:rPr>
              <a:t>tibia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907" y="2134616"/>
            <a:ext cx="5143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Traitement</a:t>
            </a:r>
            <a:r>
              <a:rPr sz="3200" b="1" spc="-4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orthopédique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3791" y="2840735"/>
            <a:ext cx="8077200" cy="2717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7695" y="2834639"/>
            <a:ext cx="8089900" cy="2729865"/>
          </a:xfrm>
          <a:custGeom>
            <a:avLst/>
            <a:gdLst/>
            <a:ahLst/>
            <a:cxnLst/>
            <a:rect l="l" t="t" r="r" b="b"/>
            <a:pathLst>
              <a:path w="8089900" h="2729865">
                <a:moveTo>
                  <a:pt x="0" y="0"/>
                </a:moveTo>
                <a:lnTo>
                  <a:pt x="8089391" y="0"/>
                </a:lnTo>
                <a:lnTo>
                  <a:pt x="8089391" y="2729483"/>
                </a:lnTo>
                <a:lnTo>
                  <a:pt x="0" y="2729483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14932" y="5444743"/>
            <a:ext cx="6717665" cy="166878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2400" b="1" dirty="0">
                <a:solidFill>
                  <a:srgbClr val="FFFC00"/>
                </a:solidFill>
                <a:latin typeface="Arial"/>
                <a:cs typeface="Arial"/>
              </a:rPr>
              <a:t>3 </a:t>
            </a:r>
            <a:r>
              <a:rPr sz="2400" b="1" spc="-5" dirty="0">
                <a:solidFill>
                  <a:srgbClr val="FFFC00"/>
                </a:solidFill>
                <a:latin typeface="Arial"/>
                <a:cs typeface="Arial"/>
              </a:rPr>
              <a:t>mois </a:t>
            </a:r>
            <a:r>
              <a:rPr sz="2400" b="1" dirty="0">
                <a:solidFill>
                  <a:srgbClr val="FFFC00"/>
                </a:solidFill>
                <a:latin typeface="Arial"/>
                <a:cs typeface="Arial"/>
              </a:rPr>
              <a:t>de plâtre</a:t>
            </a:r>
            <a:r>
              <a:rPr sz="2400" b="1" spc="-15" dirty="0">
                <a:solidFill>
                  <a:srgbClr val="FFF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C00"/>
                </a:solidFill>
                <a:latin typeface="Arial"/>
                <a:cs typeface="Arial"/>
              </a:rPr>
              <a:t>inguino-pédieux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4320"/>
              </a:lnSpc>
              <a:spcBef>
                <a:spcPts val="375"/>
              </a:spcBef>
            </a:pPr>
            <a:r>
              <a:rPr sz="2400" b="1" dirty="0">
                <a:solidFill>
                  <a:srgbClr val="FFFC00"/>
                </a:solidFill>
                <a:latin typeface="Arial"/>
                <a:cs typeface="Arial"/>
              </a:rPr>
              <a:t>Pas d’appui pendant 3 </a:t>
            </a:r>
            <a:r>
              <a:rPr sz="2400" b="1" spc="-5" dirty="0">
                <a:solidFill>
                  <a:srgbClr val="FFFC00"/>
                </a:solidFill>
                <a:latin typeface="Arial"/>
                <a:cs typeface="Arial"/>
              </a:rPr>
              <a:t>mois </a:t>
            </a:r>
            <a:r>
              <a:rPr sz="2400" b="1" dirty="0">
                <a:solidFill>
                  <a:srgbClr val="FFFC00"/>
                </a:solidFill>
                <a:latin typeface="Arial"/>
                <a:cs typeface="Arial"/>
              </a:rPr>
              <a:t>puis </a:t>
            </a:r>
            <a:r>
              <a:rPr sz="2400" b="1" spc="-5" dirty="0">
                <a:solidFill>
                  <a:srgbClr val="FFFC00"/>
                </a:solidFill>
                <a:latin typeface="Arial"/>
                <a:cs typeface="Arial"/>
              </a:rPr>
              <a:t>kiné et appui  </a:t>
            </a:r>
            <a:r>
              <a:rPr sz="2400" b="1" dirty="0">
                <a:solidFill>
                  <a:srgbClr val="FFFC00"/>
                </a:solidFill>
                <a:latin typeface="Arial"/>
                <a:cs typeface="Arial"/>
              </a:rPr>
              <a:t>Prévention </a:t>
            </a:r>
            <a:r>
              <a:rPr sz="2400" b="1" spc="-5" dirty="0">
                <a:solidFill>
                  <a:srgbClr val="FFFC00"/>
                </a:solidFill>
                <a:latin typeface="Arial"/>
                <a:cs typeface="Arial"/>
              </a:rPr>
              <a:t>anti-thrombose</a:t>
            </a:r>
            <a:r>
              <a:rPr sz="2400" b="1" spc="-15" dirty="0">
                <a:solidFill>
                  <a:srgbClr val="FFF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C00"/>
                </a:solidFill>
                <a:latin typeface="Arial"/>
                <a:cs typeface="Arial"/>
              </a:rPr>
              <a:t>obligatoire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/>
              <a:t>fractures </a:t>
            </a:r>
            <a:r>
              <a:rPr dirty="0"/>
              <a:t>de </a:t>
            </a:r>
            <a:r>
              <a:rPr spc="-5" dirty="0"/>
              <a:t>l’extrémité supérieure du  </a:t>
            </a:r>
            <a:r>
              <a:rPr spc="-10" dirty="0"/>
              <a:t>tibia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907" y="2134616"/>
            <a:ext cx="4572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Traitement</a:t>
            </a:r>
            <a:r>
              <a:rPr sz="3200" b="1" spc="-45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chirurgical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9244" y="3264408"/>
            <a:ext cx="9113520" cy="2684145"/>
            <a:chOff x="809244" y="3264408"/>
            <a:chExt cx="9113520" cy="2684145"/>
          </a:xfrm>
        </p:grpSpPr>
        <p:sp>
          <p:nvSpPr>
            <p:cNvPr id="5" name="object 5"/>
            <p:cNvSpPr/>
            <p:nvPr/>
          </p:nvSpPr>
          <p:spPr>
            <a:xfrm>
              <a:off x="7345679" y="3273552"/>
              <a:ext cx="2572512" cy="2665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41108" y="3268980"/>
              <a:ext cx="2577465" cy="2674620"/>
            </a:xfrm>
            <a:custGeom>
              <a:avLst/>
              <a:gdLst/>
              <a:ahLst/>
              <a:cxnLst/>
              <a:rect l="l" t="t" r="r" b="b"/>
              <a:pathLst>
                <a:path w="2577465" h="2674620">
                  <a:moveTo>
                    <a:pt x="0" y="0"/>
                  </a:moveTo>
                  <a:lnTo>
                    <a:pt x="2577083" y="0"/>
                  </a:lnTo>
                </a:path>
                <a:path w="2577465" h="2674620">
                  <a:moveTo>
                    <a:pt x="2577083" y="2674619"/>
                  </a:moveTo>
                  <a:lnTo>
                    <a:pt x="0" y="2674619"/>
                  </a:lnTo>
                  <a:lnTo>
                    <a:pt x="0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97552" y="3273552"/>
              <a:ext cx="2564892" cy="26654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92979" y="3268980"/>
              <a:ext cx="2574290" cy="2674620"/>
            </a:xfrm>
            <a:custGeom>
              <a:avLst/>
              <a:gdLst/>
              <a:ahLst/>
              <a:cxnLst/>
              <a:rect l="l" t="t" r="r" b="b"/>
              <a:pathLst>
                <a:path w="2574290" h="2674620">
                  <a:moveTo>
                    <a:pt x="0" y="0"/>
                  </a:moveTo>
                  <a:lnTo>
                    <a:pt x="2574035" y="0"/>
                  </a:lnTo>
                  <a:lnTo>
                    <a:pt x="2574035" y="2674619"/>
                  </a:lnTo>
                  <a:lnTo>
                    <a:pt x="0" y="2674619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244" y="3273552"/>
              <a:ext cx="3960876" cy="25999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90194" y="3254502"/>
            <a:ext cx="3999229" cy="2638425"/>
          </a:xfrm>
          <a:custGeom>
            <a:avLst/>
            <a:gdLst/>
            <a:ahLst/>
            <a:cxnLst/>
            <a:rect l="l" t="t" r="r" b="b"/>
            <a:pathLst>
              <a:path w="3999229" h="2638425">
                <a:moveTo>
                  <a:pt x="0" y="0"/>
                </a:moveTo>
                <a:lnTo>
                  <a:pt x="3998975" y="0"/>
                </a:lnTo>
                <a:lnTo>
                  <a:pt x="3998975" y="2638043"/>
                </a:lnTo>
                <a:lnTo>
                  <a:pt x="0" y="2638043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pc="-5" dirty="0"/>
              <a:t>fractures </a:t>
            </a:r>
            <a:r>
              <a:rPr dirty="0"/>
              <a:t>de </a:t>
            </a:r>
            <a:r>
              <a:rPr spc="-5" dirty="0"/>
              <a:t>l’extrémité supérieure du  </a:t>
            </a:r>
            <a:r>
              <a:rPr spc="-10" dirty="0"/>
              <a:t>tibia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907" y="2134616"/>
            <a:ext cx="4572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Traitement</a:t>
            </a:r>
            <a:r>
              <a:rPr sz="3200" b="1" spc="-45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chirurgical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0713" y="2658617"/>
            <a:ext cx="8526780" cy="1781810"/>
          </a:xfrm>
          <a:custGeom>
            <a:avLst/>
            <a:gdLst/>
            <a:ahLst/>
            <a:cxnLst/>
            <a:rect l="l" t="t" r="r" b="b"/>
            <a:pathLst>
              <a:path w="8526780" h="1781810">
                <a:moveTo>
                  <a:pt x="0" y="0"/>
                </a:moveTo>
                <a:lnTo>
                  <a:pt x="8526779" y="0"/>
                </a:lnTo>
                <a:lnTo>
                  <a:pt x="8526779" y="1781555"/>
                </a:lnTo>
                <a:lnTo>
                  <a:pt x="0" y="1781555"/>
                </a:lnTo>
                <a:lnTo>
                  <a:pt x="0" y="0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55191" y="2673095"/>
            <a:ext cx="8498205" cy="4533900"/>
            <a:chOff x="1155191" y="2673095"/>
            <a:chExt cx="8498205" cy="4533900"/>
          </a:xfrm>
        </p:grpSpPr>
        <p:sp>
          <p:nvSpPr>
            <p:cNvPr id="6" name="object 6"/>
            <p:cNvSpPr/>
            <p:nvPr/>
          </p:nvSpPr>
          <p:spPr>
            <a:xfrm>
              <a:off x="1155191" y="2673095"/>
              <a:ext cx="8497824" cy="17525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63268" y="4498847"/>
              <a:ext cx="2109216" cy="2708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97551" y="4376927"/>
              <a:ext cx="2072640" cy="281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1439" y="4562855"/>
              <a:ext cx="1914144" cy="2276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8836" y="2264765"/>
            <a:ext cx="8136890" cy="44589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Interruption du système</a:t>
            </a:r>
            <a:r>
              <a:rPr sz="32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extenseur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Choc direct sur la face antérieure du</a:t>
            </a:r>
            <a:r>
              <a:rPr sz="3200" spc="2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genou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Fracture articulaire</a:t>
            </a:r>
            <a:endParaRPr sz="32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Réduction anatomique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Risque d’arthrose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Fréquemment ouverte</a:t>
            </a:r>
            <a:endParaRPr sz="3200">
              <a:latin typeface="Tahoma"/>
              <a:cs typeface="Tahoma"/>
            </a:endParaRPr>
          </a:p>
          <a:p>
            <a:pPr marL="355600" marR="1311910" indent="-342900">
              <a:lnSpc>
                <a:spcPct val="100000"/>
              </a:lnSpc>
              <a:spcBef>
                <a:spcPts val="75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Ostéosynthèse solide </a:t>
            </a:r>
            <a:r>
              <a:rPr sz="3200" dirty="0">
                <a:solidFill>
                  <a:srgbClr val="F9FAFA"/>
                </a:solidFill>
                <a:latin typeface="Tahoma"/>
                <a:cs typeface="Tahoma"/>
              </a:rPr>
              <a:t>=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mobilisation  précoce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667003"/>
            <a:ext cx="3769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A900"/>
                </a:solidFill>
              </a:rPr>
              <a:t>fractures de la</a:t>
            </a:r>
            <a:r>
              <a:rPr sz="3200" spc="-40" dirty="0">
                <a:solidFill>
                  <a:srgbClr val="FFA900"/>
                </a:solidFill>
              </a:rPr>
              <a:t> </a:t>
            </a:r>
            <a:r>
              <a:rPr sz="3200" spc="-5" dirty="0">
                <a:solidFill>
                  <a:srgbClr val="FFA900"/>
                </a:solidFill>
              </a:rPr>
              <a:t>rotule</a:t>
            </a:r>
            <a:endParaRPr sz="32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8836" y="2272343"/>
            <a:ext cx="8041005" cy="385000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Diagnostic</a:t>
            </a:r>
            <a:endParaRPr sz="32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33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choc direct sur la face antérieure du</a:t>
            </a:r>
            <a:r>
              <a:rPr sz="2800" spc="4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genou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35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Genou douloureux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Épanchement intra-articulaire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Extension active du genou</a:t>
            </a:r>
            <a:r>
              <a:rPr sz="2800" spc="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impossible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35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Plaie fréquente (donc plaie</a:t>
            </a:r>
            <a:r>
              <a:rPr sz="2800" spc="2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articulaire!)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Ne pas oublier le restant du membre</a:t>
            </a:r>
            <a:r>
              <a:rPr sz="2800" spc="4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(hanche)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Radiographies indispensables au</a:t>
            </a:r>
            <a:r>
              <a:rPr sz="2800" spc="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diagnostic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667003"/>
            <a:ext cx="3769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A900"/>
                </a:solidFill>
              </a:rPr>
              <a:t>fractures de la</a:t>
            </a:r>
            <a:r>
              <a:rPr sz="3200" spc="-40" dirty="0">
                <a:solidFill>
                  <a:srgbClr val="FFA900"/>
                </a:solidFill>
              </a:rPr>
              <a:t> </a:t>
            </a:r>
            <a:r>
              <a:rPr sz="3200" spc="-5" dirty="0">
                <a:solidFill>
                  <a:srgbClr val="FFA900"/>
                </a:solidFill>
              </a:rPr>
              <a:t>rotule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2291" y="2862072"/>
            <a:ext cx="9105900" cy="4364355"/>
            <a:chOff x="812291" y="2862072"/>
            <a:chExt cx="9105900" cy="4364355"/>
          </a:xfrm>
        </p:grpSpPr>
        <p:sp>
          <p:nvSpPr>
            <p:cNvPr id="4" name="object 4"/>
            <p:cNvSpPr/>
            <p:nvPr/>
          </p:nvSpPr>
          <p:spPr>
            <a:xfrm>
              <a:off x="812291" y="2862072"/>
              <a:ext cx="3381755" cy="43449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16907" y="2912364"/>
              <a:ext cx="2714243" cy="4294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7857" y="2893313"/>
              <a:ext cx="2752725" cy="4314190"/>
            </a:xfrm>
            <a:custGeom>
              <a:avLst/>
              <a:gdLst/>
              <a:ahLst/>
              <a:cxnLst/>
              <a:rect l="l" t="t" r="r" b="b"/>
              <a:pathLst>
                <a:path w="2752725" h="4314190">
                  <a:moveTo>
                    <a:pt x="0" y="0"/>
                  </a:moveTo>
                  <a:lnTo>
                    <a:pt x="2752343" y="0"/>
                  </a:lnTo>
                  <a:lnTo>
                    <a:pt x="2752343" y="4313682"/>
                  </a:lnTo>
                </a:path>
                <a:path w="2752725" h="4314190">
                  <a:moveTo>
                    <a:pt x="0" y="4313682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4971" y="2912364"/>
              <a:ext cx="2903220" cy="4294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95921" y="2893313"/>
              <a:ext cx="2922270" cy="4314190"/>
            </a:xfrm>
            <a:custGeom>
              <a:avLst/>
              <a:gdLst/>
              <a:ahLst/>
              <a:cxnLst/>
              <a:rect l="l" t="t" r="r" b="b"/>
              <a:pathLst>
                <a:path w="2922270" h="4314190">
                  <a:moveTo>
                    <a:pt x="0" y="0"/>
                  </a:moveTo>
                  <a:lnTo>
                    <a:pt x="2922269" y="0"/>
                  </a:lnTo>
                </a:path>
                <a:path w="2922270" h="4314190">
                  <a:moveTo>
                    <a:pt x="0" y="4313682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22324" y="1575307"/>
            <a:ext cx="8171180" cy="942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Définition: </a:t>
            </a: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lésions</a:t>
            </a:r>
            <a:r>
              <a:rPr sz="2800" b="1" spc="-120" dirty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ligamentaires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de gravité variable, uni ou pluri</a:t>
            </a:r>
            <a:r>
              <a:rPr sz="2800" b="1" spc="45" dirty="0">
                <a:solidFill>
                  <a:srgbClr val="FFA9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A900"/>
                </a:solidFill>
                <a:latin typeface="Tahoma"/>
                <a:cs typeface="Tahoma"/>
              </a:rPr>
              <a:t>ligamentaires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8836" y="2259575"/>
            <a:ext cx="7011034" cy="164083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Diagnostic</a:t>
            </a:r>
            <a:r>
              <a:rPr sz="3200" spc="-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radiologique</a:t>
            </a:r>
            <a:endParaRPr sz="32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Radiographie simple de face et de</a:t>
            </a:r>
            <a:r>
              <a:rPr sz="2800" spc="2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profil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Pas toujours nécessité de</a:t>
            </a:r>
            <a:r>
              <a:rPr sz="2800" spc="1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TDM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667003"/>
            <a:ext cx="3769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A900"/>
                </a:solidFill>
              </a:rPr>
              <a:t>fractures de la</a:t>
            </a:r>
            <a:r>
              <a:rPr sz="3200" spc="-40" dirty="0">
                <a:solidFill>
                  <a:srgbClr val="FFA900"/>
                </a:solidFill>
              </a:rPr>
              <a:t> </a:t>
            </a:r>
            <a:r>
              <a:rPr sz="3200" spc="-5" dirty="0">
                <a:solidFill>
                  <a:srgbClr val="FFA900"/>
                </a:solidFill>
              </a:rPr>
              <a:t>rotule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1434083" y="3939539"/>
            <a:ext cx="8204200" cy="3286760"/>
            <a:chOff x="1434083" y="3939539"/>
            <a:chExt cx="8204200" cy="3286760"/>
          </a:xfrm>
        </p:grpSpPr>
        <p:sp>
          <p:nvSpPr>
            <p:cNvPr id="5" name="object 5"/>
            <p:cNvSpPr/>
            <p:nvPr/>
          </p:nvSpPr>
          <p:spPr>
            <a:xfrm>
              <a:off x="1463039" y="3976115"/>
              <a:ext cx="2772156" cy="3230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8561" y="3961637"/>
              <a:ext cx="2801620" cy="3245485"/>
            </a:xfrm>
            <a:custGeom>
              <a:avLst/>
              <a:gdLst/>
              <a:ahLst/>
              <a:cxnLst/>
              <a:rect l="l" t="t" r="r" b="b"/>
              <a:pathLst>
                <a:path w="2801620" h="3245484">
                  <a:moveTo>
                    <a:pt x="0" y="0"/>
                  </a:moveTo>
                  <a:lnTo>
                    <a:pt x="2801111" y="0"/>
                  </a:lnTo>
                  <a:lnTo>
                    <a:pt x="2801111" y="3245358"/>
                  </a:lnTo>
                </a:path>
                <a:path w="2801620" h="3245484">
                  <a:moveTo>
                    <a:pt x="0" y="3245358"/>
                  </a:moveTo>
                  <a:lnTo>
                    <a:pt x="0" y="0"/>
                  </a:lnTo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31563" y="3977639"/>
              <a:ext cx="2752343" cy="32293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2513" y="3958589"/>
              <a:ext cx="2790825" cy="3248660"/>
            </a:xfrm>
            <a:custGeom>
              <a:avLst/>
              <a:gdLst/>
              <a:ahLst/>
              <a:cxnLst/>
              <a:rect l="l" t="t" r="r" b="b"/>
              <a:pathLst>
                <a:path w="2790825" h="3248659">
                  <a:moveTo>
                    <a:pt x="0" y="0"/>
                  </a:moveTo>
                  <a:lnTo>
                    <a:pt x="2790443" y="0"/>
                  </a:lnTo>
                  <a:lnTo>
                    <a:pt x="2790443" y="3248406"/>
                  </a:lnTo>
                </a:path>
                <a:path w="2790825" h="3248659">
                  <a:moveTo>
                    <a:pt x="0" y="3248406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93992" y="3977639"/>
              <a:ext cx="2805683" cy="32293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74941" y="3958589"/>
              <a:ext cx="2844165" cy="3248660"/>
            </a:xfrm>
            <a:custGeom>
              <a:avLst/>
              <a:gdLst/>
              <a:ahLst/>
              <a:cxnLst/>
              <a:rect l="l" t="t" r="r" b="b"/>
              <a:pathLst>
                <a:path w="2844165" h="3248659">
                  <a:moveTo>
                    <a:pt x="0" y="0"/>
                  </a:moveTo>
                  <a:lnTo>
                    <a:pt x="2843783" y="0"/>
                  </a:lnTo>
                  <a:lnTo>
                    <a:pt x="2843783" y="3248406"/>
                  </a:lnTo>
                </a:path>
                <a:path w="2844165" h="3248659">
                  <a:moveTo>
                    <a:pt x="0" y="3248406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8836" y="2360167"/>
            <a:ext cx="8176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Diagnostic radiologique: fracture</a:t>
            </a:r>
            <a:r>
              <a:rPr sz="3200" spc="-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parcellaire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667003"/>
            <a:ext cx="3769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A900"/>
                </a:solidFill>
              </a:rPr>
              <a:t>fractures de la</a:t>
            </a:r>
            <a:r>
              <a:rPr sz="3200" spc="-40" dirty="0">
                <a:solidFill>
                  <a:srgbClr val="FFA900"/>
                </a:solidFill>
              </a:rPr>
              <a:t> </a:t>
            </a:r>
            <a:r>
              <a:rPr sz="3200" spc="-5" dirty="0">
                <a:solidFill>
                  <a:srgbClr val="FFA900"/>
                </a:solidFill>
              </a:rPr>
              <a:t>rotule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71144" y="3346703"/>
            <a:ext cx="9151620" cy="3825240"/>
            <a:chOff x="771144" y="3346703"/>
            <a:chExt cx="9151620" cy="3825240"/>
          </a:xfrm>
        </p:grpSpPr>
        <p:sp>
          <p:nvSpPr>
            <p:cNvPr id="5" name="object 5"/>
            <p:cNvSpPr/>
            <p:nvPr/>
          </p:nvSpPr>
          <p:spPr>
            <a:xfrm>
              <a:off x="3906011" y="3355847"/>
              <a:ext cx="6012180" cy="38069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01439" y="3351275"/>
              <a:ext cx="6017260" cy="3816350"/>
            </a:xfrm>
            <a:custGeom>
              <a:avLst/>
              <a:gdLst/>
              <a:ahLst/>
              <a:cxnLst/>
              <a:rect l="l" t="t" r="r" b="b"/>
              <a:pathLst>
                <a:path w="6017259" h="3816350">
                  <a:moveTo>
                    <a:pt x="0" y="0"/>
                  </a:moveTo>
                  <a:lnTo>
                    <a:pt x="6016751" y="0"/>
                  </a:lnTo>
                </a:path>
                <a:path w="6017259" h="3816350">
                  <a:moveTo>
                    <a:pt x="6016751" y="3816095"/>
                  </a:moveTo>
                  <a:lnTo>
                    <a:pt x="0" y="3816095"/>
                  </a:lnTo>
                  <a:lnTo>
                    <a:pt x="0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9244" y="3555491"/>
              <a:ext cx="2935224" cy="34716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0194" y="3536441"/>
              <a:ext cx="2973705" cy="3510279"/>
            </a:xfrm>
            <a:custGeom>
              <a:avLst/>
              <a:gdLst/>
              <a:ahLst/>
              <a:cxnLst/>
              <a:rect l="l" t="t" r="r" b="b"/>
              <a:pathLst>
                <a:path w="2973704" h="3510279">
                  <a:moveTo>
                    <a:pt x="0" y="0"/>
                  </a:moveTo>
                  <a:lnTo>
                    <a:pt x="2973323" y="0"/>
                  </a:lnTo>
                  <a:lnTo>
                    <a:pt x="2973323" y="3509771"/>
                  </a:lnTo>
                  <a:lnTo>
                    <a:pt x="0" y="3509771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8836" y="2360167"/>
            <a:ext cx="80460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Diagnostic radiologique: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fracture</a:t>
            </a:r>
            <a:r>
              <a:rPr sz="2800" spc="3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transversale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667003"/>
            <a:ext cx="3769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A900"/>
                </a:solidFill>
              </a:rPr>
              <a:t>fractures de la</a:t>
            </a:r>
            <a:r>
              <a:rPr sz="3200" spc="-40" dirty="0">
                <a:solidFill>
                  <a:srgbClr val="FFA900"/>
                </a:solidFill>
              </a:rPr>
              <a:t> </a:t>
            </a:r>
            <a:r>
              <a:rPr sz="3200" spc="-5" dirty="0">
                <a:solidFill>
                  <a:srgbClr val="FFA900"/>
                </a:solidFill>
              </a:rPr>
              <a:t>rotule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1155191" y="2956559"/>
            <a:ext cx="6855459" cy="4265295"/>
            <a:chOff x="1155191" y="2956559"/>
            <a:chExt cx="6855459" cy="4265295"/>
          </a:xfrm>
        </p:grpSpPr>
        <p:sp>
          <p:nvSpPr>
            <p:cNvPr id="5" name="object 5"/>
            <p:cNvSpPr/>
            <p:nvPr/>
          </p:nvSpPr>
          <p:spPr>
            <a:xfrm>
              <a:off x="1155191" y="3101339"/>
              <a:ext cx="6854952" cy="41056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38827" y="2985515"/>
              <a:ext cx="3613404" cy="4221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4349" y="2971037"/>
              <a:ext cx="3642360" cy="4236085"/>
            </a:xfrm>
            <a:custGeom>
              <a:avLst/>
              <a:gdLst/>
              <a:ahLst/>
              <a:cxnLst/>
              <a:rect l="l" t="t" r="r" b="b"/>
              <a:pathLst>
                <a:path w="3642359" h="4236084">
                  <a:moveTo>
                    <a:pt x="0" y="0"/>
                  </a:moveTo>
                  <a:lnTo>
                    <a:pt x="3642359" y="0"/>
                  </a:lnTo>
                  <a:lnTo>
                    <a:pt x="3642359" y="4235958"/>
                  </a:lnTo>
                </a:path>
                <a:path w="3642359" h="4236084">
                  <a:moveTo>
                    <a:pt x="0" y="4235958"/>
                  </a:moveTo>
                  <a:lnTo>
                    <a:pt x="0" y="0"/>
                  </a:lnTo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8836" y="2360167"/>
            <a:ext cx="81457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9FAFA"/>
                </a:solidFill>
                <a:latin typeface="Tahoma"/>
                <a:cs typeface="Tahoma"/>
              </a:rPr>
              <a:t>Diagnostic radiologique: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fracture</a:t>
            </a:r>
            <a:r>
              <a:rPr sz="2800" spc="1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9FAFA"/>
                </a:solidFill>
                <a:latin typeface="Tahoma"/>
                <a:cs typeface="Tahoma"/>
              </a:rPr>
              <a:t>comminutive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667003"/>
            <a:ext cx="3769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A900"/>
                </a:solidFill>
              </a:rPr>
              <a:t>fractures de la</a:t>
            </a:r>
            <a:r>
              <a:rPr sz="3200" spc="-40" dirty="0">
                <a:solidFill>
                  <a:srgbClr val="FFA900"/>
                </a:solidFill>
              </a:rPr>
              <a:t> </a:t>
            </a:r>
            <a:r>
              <a:rPr sz="3200" spc="-5" dirty="0">
                <a:solidFill>
                  <a:srgbClr val="FFA900"/>
                </a:solidFill>
              </a:rPr>
              <a:t>rotule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801623" y="3035807"/>
            <a:ext cx="9123045" cy="4165600"/>
            <a:chOff x="801623" y="3035807"/>
            <a:chExt cx="9123045" cy="4165600"/>
          </a:xfrm>
        </p:grpSpPr>
        <p:sp>
          <p:nvSpPr>
            <p:cNvPr id="5" name="object 5"/>
            <p:cNvSpPr/>
            <p:nvPr/>
          </p:nvSpPr>
          <p:spPr>
            <a:xfrm>
              <a:off x="4268723" y="3047999"/>
              <a:ext cx="5649468" cy="411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2627" y="3041903"/>
              <a:ext cx="5655945" cy="4127500"/>
            </a:xfrm>
            <a:custGeom>
              <a:avLst/>
              <a:gdLst/>
              <a:ahLst/>
              <a:cxnLst/>
              <a:rect l="l" t="t" r="r" b="b"/>
              <a:pathLst>
                <a:path w="5655945" h="4127500">
                  <a:moveTo>
                    <a:pt x="0" y="0"/>
                  </a:moveTo>
                  <a:lnTo>
                    <a:pt x="5655563" y="0"/>
                  </a:lnTo>
                </a:path>
                <a:path w="5655945" h="4127500">
                  <a:moveTo>
                    <a:pt x="5655563" y="4126991"/>
                  </a:moveTo>
                  <a:lnTo>
                    <a:pt x="0" y="4126991"/>
                  </a:lnTo>
                  <a:lnTo>
                    <a:pt x="0" y="0"/>
                  </a:lnTo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723" y="3273551"/>
              <a:ext cx="3351276" cy="38892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0673" y="3254501"/>
              <a:ext cx="3389629" cy="3927475"/>
            </a:xfrm>
            <a:custGeom>
              <a:avLst/>
              <a:gdLst/>
              <a:ahLst/>
              <a:cxnLst/>
              <a:rect l="l" t="t" r="r" b="b"/>
              <a:pathLst>
                <a:path w="3389629" h="3927475">
                  <a:moveTo>
                    <a:pt x="0" y="0"/>
                  </a:moveTo>
                  <a:lnTo>
                    <a:pt x="3389375" y="0"/>
                  </a:lnTo>
                  <a:lnTo>
                    <a:pt x="3389375" y="3927347"/>
                  </a:lnTo>
                  <a:lnTo>
                    <a:pt x="0" y="3927347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8836" y="1826172"/>
            <a:ext cx="7397750" cy="470725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80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FFFC00"/>
                </a:solidFill>
                <a:latin typeface="Tahoma"/>
                <a:cs typeface="Tahoma"/>
              </a:rPr>
              <a:t>Traitement</a:t>
            </a:r>
            <a:endParaRPr sz="36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680"/>
              </a:spcBef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Fonctionnelle si fracture de la</a:t>
            </a:r>
            <a:r>
              <a:rPr sz="2800" spc="2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pointe</a:t>
            </a:r>
            <a:endParaRPr sz="28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565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400" dirty="0">
                <a:solidFill>
                  <a:srgbClr val="FFFC00"/>
                </a:solidFill>
                <a:latin typeface="Tahoma"/>
                <a:cs typeface="Tahoma"/>
              </a:rPr>
              <a:t>pas </a:t>
            </a:r>
            <a:r>
              <a:rPr sz="2400" spc="-5" dirty="0">
                <a:solidFill>
                  <a:srgbClr val="FFFC00"/>
                </a:solidFill>
                <a:latin typeface="Tahoma"/>
                <a:cs typeface="Tahoma"/>
              </a:rPr>
              <a:t>d’interruption du</a:t>
            </a:r>
            <a:r>
              <a:rPr sz="240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C00"/>
                </a:solidFill>
                <a:latin typeface="Tahoma"/>
                <a:cs typeface="Tahoma"/>
              </a:rPr>
              <a:t>SE</a:t>
            </a:r>
            <a:endParaRPr sz="24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565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400" dirty="0">
                <a:solidFill>
                  <a:srgbClr val="FFFC00"/>
                </a:solidFill>
                <a:latin typeface="Tahoma"/>
                <a:cs typeface="Tahoma"/>
              </a:rPr>
              <a:t>N’intéresse pas </a:t>
            </a:r>
            <a:r>
              <a:rPr sz="2400" spc="-5" dirty="0">
                <a:solidFill>
                  <a:srgbClr val="FFFC00"/>
                </a:solidFill>
                <a:latin typeface="Tahoma"/>
                <a:cs typeface="Tahoma"/>
              </a:rPr>
              <a:t>la surface</a:t>
            </a:r>
            <a:r>
              <a:rPr sz="2400" spc="-2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C00"/>
                </a:solidFill>
                <a:latin typeface="Tahoma"/>
                <a:cs typeface="Tahoma"/>
              </a:rPr>
              <a:t>cartilagineuse</a:t>
            </a:r>
            <a:endParaRPr sz="2400">
              <a:latin typeface="Tahoma"/>
              <a:cs typeface="Tahoma"/>
            </a:endParaRPr>
          </a:p>
          <a:p>
            <a:pPr lvl="2">
              <a:lnSpc>
                <a:spcPct val="100000"/>
              </a:lnSpc>
              <a:buClr>
                <a:srgbClr val="78ACFF"/>
              </a:buClr>
              <a:buFont typeface="Tahoma"/>
              <a:buChar char="•"/>
            </a:pPr>
            <a:endParaRPr sz="295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Orthopédique en absence de</a:t>
            </a:r>
            <a:r>
              <a:rPr sz="2800" spc="15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déplacement</a:t>
            </a:r>
            <a:endParaRPr sz="28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570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FFC00"/>
                </a:solidFill>
                <a:latin typeface="Tahoma"/>
                <a:cs typeface="Tahoma"/>
              </a:rPr>
              <a:t>Soit </a:t>
            </a:r>
            <a:r>
              <a:rPr sz="2400" dirty="0">
                <a:solidFill>
                  <a:srgbClr val="FFFC00"/>
                </a:solidFill>
                <a:latin typeface="Tahoma"/>
                <a:cs typeface="Tahoma"/>
              </a:rPr>
              <a:t>orthèse avec</a:t>
            </a:r>
            <a:r>
              <a:rPr sz="2400" spc="-5" dirty="0">
                <a:solidFill>
                  <a:srgbClr val="FFFC00"/>
                </a:solidFill>
                <a:latin typeface="Tahoma"/>
                <a:cs typeface="Tahoma"/>
              </a:rPr>
              <a:t> velcros</a:t>
            </a:r>
            <a:endParaRPr sz="240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560"/>
              </a:spcBef>
              <a:buClr>
                <a:srgbClr val="78ACFF"/>
              </a:buClr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FFC00"/>
                </a:solidFill>
                <a:latin typeface="Tahoma"/>
                <a:cs typeface="Tahoma"/>
              </a:rPr>
              <a:t>Soit </a:t>
            </a:r>
            <a:r>
              <a:rPr sz="2400" dirty="0">
                <a:solidFill>
                  <a:srgbClr val="FFFC00"/>
                </a:solidFill>
                <a:latin typeface="Tahoma"/>
                <a:cs typeface="Tahoma"/>
              </a:rPr>
              <a:t>plâtre </a:t>
            </a:r>
            <a:r>
              <a:rPr sz="2400" spc="-5" dirty="0">
                <a:solidFill>
                  <a:srgbClr val="FFFC00"/>
                </a:solidFill>
                <a:latin typeface="Tahoma"/>
                <a:cs typeface="Tahoma"/>
              </a:rPr>
              <a:t>ou résine circulaire</a:t>
            </a:r>
            <a:endParaRPr sz="2400">
              <a:latin typeface="Tahoma"/>
              <a:cs typeface="Tahoma"/>
            </a:endParaRPr>
          </a:p>
          <a:p>
            <a:pPr lvl="2">
              <a:lnSpc>
                <a:spcPct val="100000"/>
              </a:lnSpc>
              <a:buClr>
                <a:srgbClr val="78ACFF"/>
              </a:buClr>
              <a:buFont typeface="Tahoma"/>
              <a:buChar char="•"/>
            </a:pPr>
            <a:endParaRPr sz="295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Clr>
                <a:srgbClr val="00FDFF"/>
              </a:buClr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Ostéosynthèse si déplacée et/ou</a:t>
            </a:r>
            <a:r>
              <a:rPr sz="2800" spc="25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ouverte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667003"/>
            <a:ext cx="3769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A900"/>
                </a:solidFill>
              </a:rPr>
              <a:t>fractures de la</a:t>
            </a:r>
            <a:r>
              <a:rPr sz="3200" spc="-40" dirty="0">
                <a:solidFill>
                  <a:srgbClr val="FFA900"/>
                </a:solidFill>
              </a:rPr>
              <a:t> </a:t>
            </a:r>
            <a:r>
              <a:rPr sz="3200" spc="-5" dirty="0">
                <a:solidFill>
                  <a:srgbClr val="FFA900"/>
                </a:solidFill>
              </a:rPr>
              <a:t>rotule</a:t>
            </a:r>
            <a:endParaRPr sz="32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8836" y="2361691"/>
            <a:ext cx="8074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FFFC00"/>
                </a:solidFill>
                <a:latin typeface="Tahoma"/>
                <a:cs typeface="Tahoma"/>
              </a:rPr>
              <a:t>Traitement </a:t>
            </a:r>
            <a:r>
              <a:rPr sz="3600" spc="-5" dirty="0">
                <a:solidFill>
                  <a:srgbClr val="FFFC00"/>
                </a:solidFill>
                <a:latin typeface="Tahoma"/>
                <a:cs typeface="Tahoma"/>
              </a:rPr>
              <a:t>chirurgical: </a:t>
            </a: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hauban et</a:t>
            </a:r>
            <a:r>
              <a:rPr sz="2800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C00"/>
                </a:solidFill>
                <a:latin typeface="Tahoma"/>
                <a:cs typeface="Tahoma"/>
              </a:rPr>
              <a:t>cerclage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667003"/>
            <a:ext cx="3769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A900"/>
                </a:solidFill>
              </a:rPr>
              <a:t>fractures de la</a:t>
            </a:r>
            <a:r>
              <a:rPr sz="3200" spc="-40" dirty="0">
                <a:solidFill>
                  <a:srgbClr val="FFA900"/>
                </a:solidFill>
              </a:rPr>
              <a:t> </a:t>
            </a:r>
            <a:r>
              <a:rPr sz="3200" spc="-5" dirty="0">
                <a:solidFill>
                  <a:srgbClr val="FFA900"/>
                </a:solidFill>
              </a:rPr>
              <a:t>rotule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1231391" y="3201923"/>
            <a:ext cx="8315325" cy="4005579"/>
            <a:chOff x="1231391" y="3201923"/>
            <a:chExt cx="8315325" cy="4005579"/>
          </a:xfrm>
        </p:grpSpPr>
        <p:sp>
          <p:nvSpPr>
            <p:cNvPr id="5" name="object 5"/>
            <p:cNvSpPr/>
            <p:nvPr/>
          </p:nvSpPr>
          <p:spPr>
            <a:xfrm>
              <a:off x="7403591" y="3582923"/>
              <a:ext cx="2142744" cy="3624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1391" y="3201923"/>
              <a:ext cx="4953000" cy="39867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60551"/>
            <a:ext cx="423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A900"/>
                </a:solidFill>
              </a:rPr>
              <a:t>fractures </a:t>
            </a:r>
            <a:r>
              <a:rPr dirty="0">
                <a:solidFill>
                  <a:srgbClr val="FFA900"/>
                </a:solidFill>
              </a:rPr>
              <a:t>de </a:t>
            </a:r>
            <a:r>
              <a:rPr spc="-5" dirty="0">
                <a:solidFill>
                  <a:srgbClr val="FFA900"/>
                </a:solidFill>
              </a:rPr>
              <a:t>la</a:t>
            </a:r>
            <a:r>
              <a:rPr spc="-60" dirty="0">
                <a:solidFill>
                  <a:srgbClr val="FFA900"/>
                </a:solidFill>
              </a:rPr>
              <a:t> </a:t>
            </a:r>
            <a:r>
              <a:rPr spc="-5" dirty="0">
                <a:solidFill>
                  <a:srgbClr val="FFA900"/>
                </a:solidFill>
              </a:rPr>
              <a:t>rotule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8732" y="1578965"/>
            <a:ext cx="7098030" cy="177673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Clr>
                <a:srgbClr val="78ACFF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FC00"/>
                </a:solidFill>
                <a:latin typeface="Tahoma"/>
                <a:cs typeface="Tahoma"/>
              </a:rPr>
              <a:t>Traitement chirurgical:</a:t>
            </a:r>
            <a:endParaRPr sz="3200">
              <a:latin typeface="Tahoma"/>
              <a:cs typeface="Tahoma"/>
            </a:endParaRPr>
          </a:p>
          <a:p>
            <a:pPr marL="1840864" marR="5080">
              <a:lnSpc>
                <a:spcPct val="119700"/>
              </a:lnSpc>
            </a:pPr>
            <a:r>
              <a:rPr sz="3200" spc="-5" dirty="0">
                <a:solidFill>
                  <a:srgbClr val="FFFC00"/>
                </a:solidFill>
                <a:latin typeface="Tahoma"/>
                <a:cs typeface="Tahoma"/>
              </a:rPr>
              <a:t>la réduction doit être parfaite  la synthèse doit être stable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3439" y="4206239"/>
            <a:ext cx="7958455" cy="3015615"/>
            <a:chOff x="853439" y="4206239"/>
            <a:chExt cx="7958455" cy="3015615"/>
          </a:xfrm>
        </p:grpSpPr>
        <p:sp>
          <p:nvSpPr>
            <p:cNvPr id="5" name="object 5"/>
            <p:cNvSpPr/>
            <p:nvPr/>
          </p:nvSpPr>
          <p:spPr>
            <a:xfrm>
              <a:off x="882395" y="4235195"/>
              <a:ext cx="3816096" cy="29717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7917" y="4220717"/>
              <a:ext cx="3845560" cy="2986405"/>
            </a:xfrm>
            <a:custGeom>
              <a:avLst/>
              <a:gdLst/>
              <a:ahLst/>
              <a:cxnLst/>
              <a:rect l="l" t="t" r="r" b="b"/>
              <a:pathLst>
                <a:path w="3845560" h="2986404">
                  <a:moveTo>
                    <a:pt x="0" y="0"/>
                  </a:moveTo>
                  <a:lnTo>
                    <a:pt x="3845051" y="0"/>
                  </a:lnTo>
                  <a:lnTo>
                    <a:pt x="3845051" y="2986278"/>
                  </a:lnTo>
                </a:path>
                <a:path w="3845560" h="2986404">
                  <a:moveTo>
                    <a:pt x="0" y="2986278"/>
                  </a:moveTo>
                  <a:lnTo>
                    <a:pt x="0" y="0"/>
                  </a:lnTo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39383" y="4241291"/>
              <a:ext cx="3063240" cy="29215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4811" y="4236719"/>
              <a:ext cx="3072765" cy="2931160"/>
            </a:xfrm>
            <a:custGeom>
              <a:avLst/>
              <a:gdLst/>
              <a:ahLst/>
              <a:cxnLst/>
              <a:rect l="l" t="t" r="r" b="b"/>
              <a:pathLst>
                <a:path w="3072765" h="2931159">
                  <a:moveTo>
                    <a:pt x="0" y="0"/>
                  </a:moveTo>
                  <a:lnTo>
                    <a:pt x="3072383" y="0"/>
                  </a:lnTo>
                  <a:lnTo>
                    <a:pt x="3072383" y="2930651"/>
                  </a:lnTo>
                  <a:lnTo>
                    <a:pt x="0" y="2930651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61491"/>
            <a:ext cx="461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ENTORSES DU</a:t>
            </a:r>
            <a:r>
              <a:rPr spc="-80" dirty="0"/>
              <a:t> </a:t>
            </a:r>
            <a:r>
              <a:rPr spc="-5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1492" y="6021175"/>
            <a:ext cx="7071359" cy="380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3600" b="1" spc="-135" baseline="2314" dirty="0">
                <a:solidFill>
                  <a:srgbClr val="F9FAFA"/>
                </a:solidFill>
                <a:latin typeface="Tahoma"/>
                <a:cs typeface="Tahoma"/>
              </a:rPr>
              <a:t>sensation</a:t>
            </a:r>
            <a:r>
              <a:rPr sz="2400" b="1" spc="-90" dirty="0">
                <a:solidFill>
                  <a:srgbClr val="929293"/>
                </a:solidFill>
                <a:latin typeface="Tahoma"/>
                <a:cs typeface="Tahoma"/>
              </a:rPr>
              <a:t>sensation </a:t>
            </a:r>
            <a:r>
              <a:rPr sz="3600" b="1" spc="-254" baseline="2314" dirty="0">
                <a:solidFill>
                  <a:srgbClr val="F9FAFA"/>
                </a:solidFill>
                <a:latin typeface="Tahoma"/>
                <a:cs typeface="Tahoma"/>
              </a:rPr>
              <a:t>d</a:t>
            </a:r>
            <a:r>
              <a:rPr sz="2400" b="1" spc="-170" dirty="0">
                <a:solidFill>
                  <a:srgbClr val="929293"/>
                </a:solidFill>
                <a:latin typeface="Tahoma"/>
                <a:cs typeface="Tahoma"/>
              </a:rPr>
              <a:t>d</a:t>
            </a:r>
            <a:r>
              <a:rPr sz="3600" b="1" spc="-254" baseline="2314" dirty="0">
                <a:solidFill>
                  <a:srgbClr val="F9FAFA"/>
                </a:solidFill>
                <a:latin typeface="Tahoma"/>
                <a:cs typeface="Tahoma"/>
              </a:rPr>
              <a:t>’</a:t>
            </a:r>
            <a:r>
              <a:rPr sz="2400" b="1" spc="-170" dirty="0">
                <a:solidFill>
                  <a:srgbClr val="929293"/>
                </a:solidFill>
                <a:latin typeface="Tahoma"/>
                <a:cs typeface="Tahoma"/>
              </a:rPr>
              <a:t>’</a:t>
            </a:r>
            <a:r>
              <a:rPr sz="3600" b="1" spc="-254" baseline="2314" dirty="0">
                <a:solidFill>
                  <a:srgbClr val="F9FAFA"/>
                </a:solidFill>
                <a:latin typeface="Tahoma"/>
                <a:cs typeface="Tahoma"/>
              </a:rPr>
              <a:t>i</a:t>
            </a:r>
            <a:r>
              <a:rPr sz="2400" b="1" spc="-170" dirty="0">
                <a:solidFill>
                  <a:srgbClr val="929293"/>
                </a:solidFill>
                <a:latin typeface="Tahoma"/>
                <a:cs typeface="Tahoma"/>
              </a:rPr>
              <a:t>i</a:t>
            </a:r>
            <a:r>
              <a:rPr sz="3600" b="1" spc="-254" baseline="2314" dirty="0">
                <a:solidFill>
                  <a:srgbClr val="F9FAFA"/>
                </a:solidFill>
                <a:latin typeface="Tahoma"/>
                <a:cs typeface="Tahoma"/>
              </a:rPr>
              <a:t>nstabilité</a:t>
            </a:r>
            <a:r>
              <a:rPr sz="2400" b="1" spc="-170" dirty="0">
                <a:solidFill>
                  <a:srgbClr val="929293"/>
                </a:solidFill>
                <a:latin typeface="Tahoma"/>
                <a:cs typeface="Tahoma"/>
              </a:rPr>
              <a:t>nstabilité  </a:t>
            </a:r>
            <a:r>
              <a:rPr sz="3600" b="1" spc="-989" baseline="2314" dirty="0">
                <a:solidFill>
                  <a:srgbClr val="F9FAFA"/>
                </a:solidFill>
                <a:latin typeface="Tahoma"/>
                <a:cs typeface="Tahoma"/>
              </a:rPr>
              <a:t>(</a:t>
            </a:r>
            <a:r>
              <a:rPr sz="2400" b="1" spc="-660" dirty="0">
                <a:solidFill>
                  <a:srgbClr val="929293"/>
                </a:solidFill>
                <a:latin typeface="Tahoma"/>
                <a:cs typeface="Tahoma"/>
              </a:rPr>
              <a:t>(</a:t>
            </a:r>
            <a:r>
              <a:rPr sz="3600" b="1" spc="-989" baseline="2314" dirty="0">
                <a:solidFill>
                  <a:srgbClr val="F9FAFA"/>
                </a:solidFill>
                <a:latin typeface="Tahoma"/>
                <a:cs typeface="Tahoma"/>
              </a:rPr>
              <a:t>l</a:t>
            </a:r>
            <a:r>
              <a:rPr sz="2400" b="1" spc="-660" dirty="0">
                <a:solidFill>
                  <a:srgbClr val="929293"/>
                </a:solidFill>
                <a:latin typeface="Tahoma"/>
                <a:cs typeface="Tahoma"/>
              </a:rPr>
              <a:t>l</a:t>
            </a:r>
            <a:r>
              <a:rPr sz="3600" b="1" spc="-989" baseline="2314" dirty="0">
                <a:solidFill>
                  <a:srgbClr val="F9FAFA"/>
                </a:solidFill>
                <a:latin typeface="Tahoma"/>
                <a:cs typeface="Tahoma"/>
              </a:rPr>
              <a:t>achâge</a:t>
            </a:r>
            <a:r>
              <a:rPr sz="2400" b="1" spc="-660" dirty="0">
                <a:solidFill>
                  <a:srgbClr val="929293"/>
                </a:solidFill>
                <a:latin typeface="Tahoma"/>
                <a:cs typeface="Tahoma"/>
              </a:rPr>
              <a:t>achâge</a:t>
            </a:r>
            <a:r>
              <a:rPr sz="3600" b="1" spc="-989" baseline="2314" dirty="0">
                <a:solidFill>
                  <a:srgbClr val="F9FAFA"/>
                </a:solidFill>
                <a:latin typeface="Tahoma"/>
                <a:cs typeface="Tahoma"/>
              </a:rPr>
              <a:t>,</a:t>
            </a:r>
            <a:r>
              <a:rPr sz="2400" b="1" spc="-660" dirty="0">
                <a:solidFill>
                  <a:srgbClr val="929293"/>
                </a:solidFill>
                <a:latin typeface="Tahoma"/>
                <a:cs typeface="Tahoma"/>
              </a:rPr>
              <a:t>,</a:t>
            </a:r>
            <a:r>
              <a:rPr sz="2400" b="1" spc="-650" dirty="0">
                <a:solidFill>
                  <a:srgbClr val="929293"/>
                </a:solidFill>
                <a:latin typeface="Tahoma"/>
                <a:cs typeface="Tahoma"/>
              </a:rPr>
              <a:t> </a:t>
            </a:r>
            <a:r>
              <a:rPr sz="3600" b="1" spc="-232" baseline="2314" dirty="0">
                <a:solidFill>
                  <a:srgbClr val="F9FAFA"/>
                </a:solidFill>
                <a:latin typeface="Tahoma"/>
                <a:cs typeface="Tahoma"/>
              </a:rPr>
              <a:t>d</a:t>
            </a:r>
            <a:r>
              <a:rPr sz="2400" b="1" spc="-155" dirty="0">
                <a:solidFill>
                  <a:srgbClr val="929293"/>
                </a:solidFill>
                <a:latin typeface="Tahoma"/>
                <a:cs typeface="Tahoma"/>
              </a:rPr>
              <a:t>d</a:t>
            </a:r>
            <a:r>
              <a:rPr sz="3600" b="1" spc="-232" baseline="2314" dirty="0">
                <a:solidFill>
                  <a:srgbClr val="F9FAFA"/>
                </a:solidFill>
                <a:latin typeface="Tahoma"/>
                <a:cs typeface="Tahoma"/>
              </a:rPr>
              <a:t>éboitement</a:t>
            </a:r>
            <a:r>
              <a:rPr sz="2400" b="1" spc="-155" dirty="0">
                <a:solidFill>
                  <a:srgbClr val="929293"/>
                </a:solidFill>
                <a:latin typeface="Tahoma"/>
                <a:cs typeface="Tahoma"/>
              </a:rPr>
              <a:t>éboitement</a:t>
            </a:r>
            <a:r>
              <a:rPr sz="3600" b="1" spc="-232" baseline="2314" dirty="0">
                <a:solidFill>
                  <a:srgbClr val="F9FAFA"/>
                </a:solidFill>
                <a:latin typeface="Tahoma"/>
                <a:cs typeface="Tahoma"/>
              </a:rPr>
              <a:t>)</a:t>
            </a:r>
            <a:r>
              <a:rPr sz="2400" b="1" spc="-155" dirty="0">
                <a:solidFill>
                  <a:srgbClr val="929293"/>
                </a:solidFill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14743" y="1616963"/>
            <a:ext cx="3203575" cy="3240405"/>
            <a:chOff x="6714743" y="1616963"/>
            <a:chExt cx="3203575" cy="3240405"/>
          </a:xfrm>
        </p:grpSpPr>
        <p:sp>
          <p:nvSpPr>
            <p:cNvPr id="5" name="object 5"/>
            <p:cNvSpPr/>
            <p:nvPr/>
          </p:nvSpPr>
          <p:spPr>
            <a:xfrm>
              <a:off x="8348471" y="1616963"/>
              <a:ext cx="1569720" cy="26944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23759" y="1616963"/>
              <a:ext cx="2694431" cy="31760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3571" y="1616963"/>
              <a:ext cx="2674620" cy="31683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86371" y="1616963"/>
              <a:ext cx="3131820" cy="31683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14743" y="1616963"/>
              <a:ext cx="3203448" cy="3240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746504" y="5939028"/>
            <a:ext cx="7759065" cy="946785"/>
          </a:xfrm>
          <a:custGeom>
            <a:avLst/>
            <a:gdLst/>
            <a:ahLst/>
            <a:cxnLst/>
            <a:rect l="l" t="t" r="r" b="b"/>
            <a:pathLst>
              <a:path w="7759065" h="946784">
                <a:moveTo>
                  <a:pt x="7758683" y="0"/>
                </a:moveTo>
                <a:lnTo>
                  <a:pt x="0" y="0"/>
                </a:lnTo>
                <a:lnTo>
                  <a:pt x="0" y="946404"/>
                </a:lnTo>
                <a:lnTo>
                  <a:pt x="7758683" y="946404"/>
                </a:lnTo>
                <a:lnTo>
                  <a:pt x="7758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04391" y="1863343"/>
            <a:ext cx="8268334" cy="4986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A900"/>
                </a:solidFill>
                <a:latin typeface="Tahoma"/>
                <a:cs typeface="Tahoma"/>
              </a:rPr>
              <a:t>Diagnostic</a:t>
            </a:r>
            <a:endParaRPr sz="3200">
              <a:latin typeface="Tahoma"/>
              <a:cs typeface="Tahoma"/>
            </a:endParaRPr>
          </a:p>
          <a:p>
            <a:pPr marL="1614170">
              <a:lnSpc>
                <a:spcPct val="100000"/>
              </a:lnSpc>
            </a:pPr>
            <a:r>
              <a:rPr sz="3200" b="1" spc="-5" dirty="0">
                <a:solidFill>
                  <a:srgbClr val="FFFC00"/>
                </a:solidFill>
                <a:latin typeface="Tahoma"/>
                <a:cs typeface="Tahoma"/>
              </a:rPr>
              <a:t>interrogatoire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2400" b="1" spc="-5" dirty="0">
                <a:solidFill>
                  <a:srgbClr val="FFA900"/>
                </a:solidFill>
                <a:latin typeface="Tahoma"/>
                <a:cs typeface="Tahoma"/>
              </a:rPr>
              <a:t>Circonstances de</a:t>
            </a:r>
            <a:r>
              <a:rPr sz="2400" b="1" dirty="0">
                <a:solidFill>
                  <a:srgbClr val="FFA900"/>
                </a:solidFill>
                <a:latin typeface="Tahoma"/>
                <a:cs typeface="Tahoma"/>
              </a:rPr>
              <a:t> survenue:</a:t>
            </a:r>
            <a:endParaRPr sz="2400">
              <a:latin typeface="Tahoma"/>
              <a:cs typeface="Tahoma"/>
            </a:endParaRPr>
          </a:p>
          <a:p>
            <a:pPr marL="927100" marR="2660015">
              <a:lnSpc>
                <a:spcPts val="2870"/>
              </a:lnSpc>
              <a:spcBef>
                <a:spcPts val="105"/>
              </a:spcBef>
              <a:tabLst>
                <a:tab pos="2059305" algn="l"/>
              </a:tabLst>
            </a:pP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Atteinte traumatique</a:t>
            </a:r>
            <a:r>
              <a:rPr sz="2400" b="1" spc="-95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(torsion) 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sports	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(football,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ski)</a:t>
            </a:r>
            <a:r>
              <a:rPr sz="2400" b="1" spc="-2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+++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ahoma"/>
              <a:cs typeface="Tahoma"/>
            </a:endParaRPr>
          </a:p>
          <a:p>
            <a:pPr marL="927100" marR="3349625" indent="-914400">
              <a:lnSpc>
                <a:spcPts val="2870"/>
              </a:lnSpc>
            </a:pPr>
            <a:r>
              <a:rPr sz="2400" b="1" spc="-5" dirty="0">
                <a:solidFill>
                  <a:srgbClr val="FFA900"/>
                </a:solidFill>
                <a:latin typeface="Tahoma"/>
                <a:cs typeface="Tahoma"/>
              </a:rPr>
              <a:t>Symptomatologie fonctionnelle: 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craquement</a:t>
            </a:r>
            <a:endParaRPr sz="2400">
              <a:latin typeface="Tahoma"/>
              <a:cs typeface="Tahoma"/>
            </a:endParaRPr>
          </a:p>
          <a:p>
            <a:pPr marL="927100" marR="5130165">
              <a:lnSpc>
                <a:spcPts val="2870"/>
              </a:lnSpc>
              <a:spcBef>
                <a:spcPts val="10"/>
              </a:spcBef>
            </a:pP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douleurs</a:t>
            </a:r>
            <a:r>
              <a:rPr sz="2400" b="1" spc="-90" dirty="0">
                <a:solidFill>
                  <a:srgbClr val="F9FAFA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9FAFA"/>
                </a:solidFill>
                <a:latin typeface="Tahoma"/>
                <a:cs typeface="Tahoma"/>
              </a:rPr>
              <a:t>vives  </a:t>
            </a:r>
            <a:r>
              <a:rPr sz="2400" b="1" spc="-5" dirty="0">
                <a:solidFill>
                  <a:srgbClr val="F9FAFA"/>
                </a:solidFill>
                <a:latin typeface="Tahoma"/>
                <a:cs typeface="Tahoma"/>
              </a:rPr>
              <a:t>gonflement</a:t>
            </a:r>
            <a:endParaRPr sz="2400">
              <a:latin typeface="Tahoma"/>
              <a:cs typeface="Tahoma"/>
            </a:endParaRPr>
          </a:p>
          <a:p>
            <a:pPr marL="733425">
              <a:lnSpc>
                <a:spcPts val="2960"/>
              </a:lnSpc>
            </a:pPr>
            <a:r>
              <a:rPr sz="2800" b="1" dirty="0">
                <a:solidFill>
                  <a:srgbClr val="FFFC00"/>
                </a:solidFill>
                <a:latin typeface="Tahoma"/>
                <a:cs typeface="Tahoma"/>
              </a:rPr>
              <a:t>C’est </a:t>
            </a: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l’examen clinique qui va</a:t>
            </a:r>
            <a:r>
              <a:rPr sz="2800" b="1" spc="15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différencier</a:t>
            </a:r>
            <a:endParaRPr sz="2800">
              <a:latin typeface="Tahoma"/>
              <a:cs typeface="Tahoma"/>
            </a:endParaRPr>
          </a:p>
          <a:p>
            <a:pPr marL="733425">
              <a:lnSpc>
                <a:spcPct val="100000"/>
              </a:lnSpc>
            </a:pP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les entorses graves des entorses</a:t>
            </a:r>
            <a:r>
              <a:rPr sz="2800" b="1" spc="25" dirty="0">
                <a:solidFill>
                  <a:srgbClr val="FFFC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C00"/>
                </a:solidFill>
                <a:latin typeface="Tahoma"/>
                <a:cs typeface="Tahoma"/>
              </a:rPr>
              <a:t>bénignes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1811</Words>
  <Application>Microsoft Office PowerPoint</Application>
  <PresentationFormat>Personnalisé</PresentationFormat>
  <Paragraphs>486</Paragraphs>
  <Slides>86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86</vt:i4>
      </vt:variant>
    </vt:vector>
  </HeadingPairs>
  <TitlesOfParts>
    <vt:vector size="91" baseType="lpstr">
      <vt:lpstr>Arial</vt:lpstr>
      <vt:lpstr>Calibri</vt:lpstr>
      <vt:lpstr>Tahoma</vt:lpstr>
      <vt:lpstr>Times New Roman</vt:lpstr>
      <vt:lpstr>Office Theme</vt:lpstr>
      <vt:lpstr>TRAUMATISMES DU GENOU</vt:lpstr>
      <vt:lpstr>Présentation PowerPoint</vt:lpstr>
      <vt:lpstr>ANATOMIE</vt:lpstr>
      <vt:lpstr>Présentation PowerPoint</vt:lpstr>
      <vt:lpstr>Présentation PowerPoint</vt:lpstr>
      <vt:lpstr>ANATOMIE</vt:lpstr>
      <vt:lpstr>BIOMECANIQUE</vt:lpstr>
      <vt:lpstr>ENTORSES DU GENOU</vt:lpstr>
      <vt:lpstr>ENTORSES DU GENOU</vt:lpstr>
      <vt:lpstr>ENTORSES DU GENOU</vt:lpstr>
      <vt:lpstr>ENTORSES DU GENOU</vt:lpstr>
      <vt:lpstr>Présentation PowerPoint</vt:lpstr>
      <vt:lpstr>Lésions isolées du LCA</vt:lpstr>
      <vt:lpstr>Lésions isolées du LCA</vt:lpstr>
      <vt:lpstr>Lésions isolées du LCA</vt:lpstr>
      <vt:lpstr>Lésions de triades antérieures</vt:lpstr>
      <vt:lpstr>Lésions de triades postérieures</vt:lpstr>
      <vt:lpstr>Lésions de triades postérieures</vt:lpstr>
      <vt:lpstr>Lésions bicroisées</vt:lpstr>
      <vt:lpstr>ENTORSES DU GENOU</vt:lpstr>
      <vt:lpstr>ENTORSES DU GENOU</vt:lpstr>
      <vt:lpstr>Tiroir antérieur radiologique « passif »  comparatif</vt:lpstr>
      <vt:lpstr>Présentation PowerPoint</vt:lpstr>
      <vt:lpstr>ENTORSES DU GENOU</vt:lpstr>
      <vt:lpstr>Présentation PowerPoint</vt:lpstr>
      <vt:lpstr>ENTORSES DU GENOU</vt:lpstr>
      <vt:lpstr>ENTORSES DU GENOU</vt:lpstr>
      <vt:lpstr>ENTORSES DU GENOU</vt:lpstr>
      <vt:lpstr>ENTORSES DU GENOU</vt:lpstr>
      <vt:lpstr>ENTORSES DU GENOU</vt:lpstr>
      <vt:lpstr>ENTORSES DU GENOU</vt:lpstr>
      <vt:lpstr>ENTORSES DU GENOU</vt:lpstr>
      <vt:lpstr>ENTORSES DU GENOU</vt:lpstr>
      <vt:lpstr>Présentation PowerPoint</vt:lpstr>
      <vt:lpstr>LESIONS DES MENISQUES</vt:lpstr>
      <vt:lpstr>Présentation PowerPoint</vt:lpstr>
      <vt:lpstr>Lésions isolées des ménisques</vt:lpstr>
      <vt:lpstr>Lésions isolées des ménisques</vt:lpstr>
      <vt:lpstr>Lésions isolées des ménisques</vt:lpstr>
      <vt:lpstr>Lésions isolées des ménisques</vt:lpstr>
      <vt:lpstr>Lésions isolées des ménisques</vt:lpstr>
      <vt:lpstr>Lésions isolées des ménisques</vt:lpstr>
      <vt:lpstr>Lésions isolées des ménisques</vt:lpstr>
      <vt:lpstr>Lésions isolées des ménisques</vt:lpstr>
      <vt:lpstr>Lésions isolées des ménisques</vt:lpstr>
      <vt:lpstr>Lésions isolées des ménisques</vt:lpstr>
      <vt:lpstr>Lésions isolées des ménisques</vt:lpstr>
      <vt:lpstr>FRACTURES DU GENOU</vt:lpstr>
      <vt:lpstr>FRACTURES DU GENOU</vt:lpstr>
      <vt:lpstr>FRACTURES DU GENOU</vt:lpstr>
      <vt:lpstr>fractures de l’extrémité inférieure du  fémur</vt:lpstr>
      <vt:lpstr>fractures de l’extrémité inférieure du  fémur</vt:lpstr>
      <vt:lpstr>fractures de l’extrémité inférieure du  fémur</vt:lpstr>
      <vt:lpstr>fractures de l’extrémité inférieure du  fémur</vt:lpstr>
      <vt:lpstr>fractures de l’extrémité inférieure du  fémur</vt:lpstr>
      <vt:lpstr>fractures de l’extrémité inférieure du  fémur</vt:lpstr>
      <vt:lpstr>fractures de l’extrémité inférieure du  fémur</vt:lpstr>
      <vt:lpstr>fractures de l’extrémité inférieure du  fémur</vt:lpstr>
      <vt:lpstr>fractures de l’extrémité inférieure du  fémur</vt:lpstr>
      <vt:lpstr>fractures de l’extrémité inférieure du  fémur</vt:lpstr>
      <vt:lpstr>fractures de l’extrémité inférieure du  fémur</vt:lpstr>
      <vt:lpstr>fractures de l’extrémité inférieure du  fémur</vt:lpstr>
      <vt:lpstr>fractures de l’extrémité inférieure du  fémur</vt:lpstr>
      <vt:lpstr>fractures de l’extrémité inférieure du  fémur</vt:lpstr>
      <vt:lpstr>fractures de l’extrémité supérieure du  tibia</vt:lpstr>
      <vt:lpstr>fractures de l’extrémité supérieure du  tibia</vt:lpstr>
      <vt:lpstr>fractures de l’extrémité supérieure du  tibia</vt:lpstr>
      <vt:lpstr>fractures de l’extrémité supérieure du  tibia</vt:lpstr>
      <vt:lpstr>fractures de l’extrémité supérieure du  tibia</vt:lpstr>
      <vt:lpstr>fractures de l’extrémité supérieure du  tibia</vt:lpstr>
      <vt:lpstr>fractures de l’extrémité supérieure du  tibia</vt:lpstr>
      <vt:lpstr>fractures de l’extrémité supérieure du  tibia</vt:lpstr>
      <vt:lpstr>fractures de l’extrémité supérieure du  tibia</vt:lpstr>
      <vt:lpstr>fractures de l’extrémité supérieure du  tibia</vt:lpstr>
      <vt:lpstr>fractures de l’extrémité supérieure du  tibia</vt:lpstr>
      <vt:lpstr>fractures de l’extrémité supérieure du  tibia</vt:lpstr>
      <vt:lpstr>fractures de l’extrémité supérieure du  tibia</vt:lpstr>
      <vt:lpstr>fractures de la rotule</vt:lpstr>
      <vt:lpstr>fractures de la rotule</vt:lpstr>
      <vt:lpstr>fractures de la rotule</vt:lpstr>
      <vt:lpstr>fractures de la rotule</vt:lpstr>
      <vt:lpstr>fractures de la rotule</vt:lpstr>
      <vt:lpstr>fractures de la rotule</vt:lpstr>
      <vt:lpstr>fractures de la rotule</vt:lpstr>
      <vt:lpstr>fractures de la rotule</vt:lpstr>
      <vt:lpstr>fractures de la rotule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cours_20ifsi_20traumagenou.ppt</dc:title>
  <dc:creator>Didier OLLAT</dc:creator>
  <cp:lastModifiedBy>radjah farhi</cp:lastModifiedBy>
  <cp:revision>5</cp:revision>
  <dcterms:created xsi:type="dcterms:W3CDTF">2021-10-17T16:25:47Z</dcterms:created>
  <dcterms:modified xsi:type="dcterms:W3CDTF">2021-11-03T19:35:40Z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2007-03-24T00:00:00Z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2021-10-17T00:00:00Z</vt:filetime>
  </property>
</Properties>
</file>