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88"/>
  </p:notesMasterIdLst>
  <p:sldIdLst>
    <p:sldId id="256" r:id="rId2"/>
    <p:sldId id="257" r:id="rId3"/>
    <p:sldId id="258" r:id="rId4"/>
    <p:sldId id="259" r:id="rId5"/>
    <p:sldId id="292" r:id="rId6"/>
    <p:sldId id="286" r:id="rId7"/>
    <p:sldId id="285" r:id="rId8"/>
    <p:sldId id="287" r:id="rId9"/>
    <p:sldId id="293" r:id="rId10"/>
    <p:sldId id="288" r:id="rId11"/>
    <p:sldId id="289" r:id="rId12"/>
    <p:sldId id="290" r:id="rId13"/>
    <p:sldId id="291" r:id="rId14"/>
    <p:sldId id="260" r:id="rId15"/>
    <p:sldId id="338" r:id="rId16"/>
    <p:sldId id="261" r:id="rId17"/>
    <p:sldId id="262" r:id="rId18"/>
    <p:sldId id="352" r:id="rId19"/>
    <p:sldId id="263" r:id="rId20"/>
    <p:sldId id="347" r:id="rId21"/>
    <p:sldId id="346" r:id="rId22"/>
    <p:sldId id="264" r:id="rId23"/>
    <p:sldId id="265" r:id="rId24"/>
    <p:sldId id="342" r:id="rId25"/>
    <p:sldId id="266" r:id="rId26"/>
    <p:sldId id="343" r:id="rId27"/>
    <p:sldId id="267" r:id="rId28"/>
    <p:sldId id="268" r:id="rId29"/>
    <p:sldId id="344" r:id="rId30"/>
    <p:sldId id="269" r:id="rId31"/>
    <p:sldId id="273" r:id="rId32"/>
    <p:sldId id="270" r:id="rId33"/>
    <p:sldId id="345" r:id="rId34"/>
    <p:sldId id="271" r:id="rId35"/>
    <p:sldId id="274" r:id="rId36"/>
    <p:sldId id="294" r:id="rId37"/>
    <p:sldId id="295" r:id="rId38"/>
    <p:sldId id="275" r:id="rId39"/>
    <p:sldId id="276" r:id="rId40"/>
    <p:sldId id="277" r:id="rId41"/>
    <p:sldId id="336" r:id="rId42"/>
    <p:sldId id="337" r:id="rId43"/>
    <p:sldId id="279" r:id="rId44"/>
    <p:sldId id="296" r:id="rId45"/>
    <p:sldId id="297" r:id="rId46"/>
    <p:sldId id="335" r:id="rId47"/>
    <p:sldId id="309" r:id="rId48"/>
    <p:sldId id="298" r:id="rId49"/>
    <p:sldId id="278" r:id="rId50"/>
    <p:sldId id="299" r:id="rId51"/>
    <p:sldId id="300" r:id="rId52"/>
    <p:sldId id="348" r:id="rId53"/>
    <p:sldId id="301" r:id="rId54"/>
    <p:sldId id="302" r:id="rId55"/>
    <p:sldId id="305" r:id="rId56"/>
    <p:sldId id="303" r:id="rId57"/>
    <p:sldId id="304" r:id="rId58"/>
    <p:sldId id="312" r:id="rId59"/>
    <p:sldId id="313" r:id="rId60"/>
    <p:sldId id="314" r:id="rId61"/>
    <p:sldId id="315" r:id="rId62"/>
    <p:sldId id="311" r:id="rId63"/>
    <p:sldId id="317" r:id="rId64"/>
    <p:sldId id="310" r:id="rId65"/>
    <p:sldId id="333" r:id="rId66"/>
    <p:sldId id="334" r:id="rId67"/>
    <p:sldId id="318" r:id="rId68"/>
    <p:sldId id="332" r:id="rId69"/>
    <p:sldId id="331" r:id="rId70"/>
    <p:sldId id="319" r:id="rId71"/>
    <p:sldId id="320" r:id="rId72"/>
    <p:sldId id="306" r:id="rId73"/>
    <p:sldId id="321" r:id="rId74"/>
    <p:sldId id="322" r:id="rId75"/>
    <p:sldId id="323" r:id="rId76"/>
    <p:sldId id="328" r:id="rId77"/>
    <p:sldId id="324" r:id="rId78"/>
    <p:sldId id="325" r:id="rId79"/>
    <p:sldId id="326" r:id="rId80"/>
    <p:sldId id="327" r:id="rId81"/>
    <p:sldId id="329" r:id="rId82"/>
    <p:sldId id="282" r:id="rId83"/>
    <p:sldId id="307" r:id="rId84"/>
    <p:sldId id="316" r:id="rId85"/>
    <p:sldId id="330" r:id="rId86"/>
    <p:sldId id="349" r:id="rId8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BF52E-7AA2-4F89-9684-8F5441ED9BD3}" type="datetimeFigureOut">
              <a:rPr lang="fr-FR" smtClean="0"/>
              <a:pPr/>
              <a:t>13/10/2021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67C4B-1ED4-4296-B442-A0557999C862}" type="slidenum">
              <a:rPr lang="fr-FR" smtClean="0"/>
              <a:pPr/>
              <a:t>‹N°›</a:t>
            </a:fld>
            <a:endParaRPr lang="fr-FR"/>
          </a:p>
        </p:txBody>
      </p:sp>
    </p:spTree>
    <p:extLst>
      <p:ext uri="{BB962C8B-B14F-4D97-AF65-F5344CB8AC3E}">
        <p14:creationId xmlns:p14="http://schemas.microsoft.com/office/powerpoint/2010/main" val="411799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567C4B-1ED4-4296-B442-A0557999C862}"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F9F01CE-53CD-476C-B7D9-9AD0796875EC}" type="slidenum">
              <a:rPr lang="fr-FR" smtClean="0"/>
              <a:pPr/>
              <a:t>45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F9F01CE-53CD-476C-B7D9-9AD0796875EC}" type="slidenum">
              <a:rPr lang="fr-FR" smtClean="0"/>
              <a:pPr/>
              <a:t>50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F9F01CE-53CD-476C-B7D9-9AD0796875EC}" type="slidenum">
              <a:rPr lang="fr-FR" smtClean="0"/>
              <a:pPr/>
              <a:t>53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F9F01CE-53CD-476C-B7D9-9AD0796875EC}" type="slidenum">
              <a:rPr lang="fr-FR" smtClean="0"/>
              <a:pPr/>
              <a:t>66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F9F01CE-53CD-476C-B7D9-9AD0796875EC}" type="slidenum">
              <a:rPr lang="fr-FR" smtClean="0"/>
              <a:pPr/>
              <a:t>68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433D80A-C6A8-4BF5-BA12-D7219F8EFDC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48200" y="1981200"/>
            <a:ext cx="3810000" cy="4114800"/>
          </a:xfrm>
        </p:spPr>
        <p:txBody>
          <a:bodyPr>
            <a:normAutofit/>
          </a:bodyPr>
          <a:lstStyle/>
          <a:p>
            <a:pPr lvl="0"/>
            <a:endParaRPr lang="fr-F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6858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58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114800"/>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normAutofit/>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33D80A-C6A8-4BF5-BA12-D7219F8EFDC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8" name="Espace réservé du numéro de diapositive 7"/>
          <p:cNvSpPr>
            <a:spLocks noGrp="1"/>
          </p:cNvSpPr>
          <p:nvPr>
            <p:ph type="sldNum" sz="quarter" idx="11"/>
          </p:nvPr>
        </p:nvSpPr>
        <p:spPr/>
        <p:txBody>
          <a:bodyPr/>
          <a:lstStyle/>
          <a:p>
            <a:fld id="{1433D80A-C6A8-4BF5-BA12-D7219F8EFDC8}"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591513-6E34-4F16-B3FA-B7B685F095C5}" type="datetimeFigureOut">
              <a:rPr lang="fr-FR" smtClean="0"/>
              <a:pPr/>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1433D80A-C6A8-4BF5-BA12-D7219F8EFDC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EE591513-6E34-4F16-B3FA-B7B685F095C5}" type="datetimeFigureOut">
              <a:rPr lang="fr-FR" smtClean="0"/>
              <a:pPr/>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33D80A-C6A8-4BF5-BA12-D7219F8EFDC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E591513-6E34-4F16-B3FA-B7B685F095C5}" type="datetimeFigureOut">
              <a:rPr lang="fr-FR" smtClean="0"/>
              <a:pPr/>
              <a:t>13/10/2021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433D80A-C6A8-4BF5-BA12-D7219F8EFDC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tiff"/><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71.jpeg"/><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3.xml"/><Relationship Id="rId5" Type="http://schemas.openxmlformats.org/officeDocument/2006/relationships/image" Target="../media/image87.jpeg"/><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wmf"/></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3.xml"/><Relationship Id="rId5" Type="http://schemas.openxmlformats.org/officeDocument/2006/relationships/image" Target="../media/image100.jpeg"/><Relationship Id="rId4" Type="http://schemas.openxmlformats.org/officeDocument/2006/relationships/image" Target="../media/image9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3.xml"/><Relationship Id="rId4" Type="http://schemas.openxmlformats.org/officeDocument/2006/relationships/image" Target="../media/image103.jpeg"/></Relationships>
</file>

<file path=ppt/slides/_rels/slide7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3.xml"/><Relationship Id="rId5" Type="http://schemas.openxmlformats.org/officeDocument/2006/relationships/image" Target="../media/image103.jpeg"/><Relationship Id="rId4" Type="http://schemas.openxmlformats.org/officeDocument/2006/relationships/image" Target="../media/image101.jpeg"/></Relationships>
</file>

<file path=ppt/slides/_rels/slide7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5.xml"/><Relationship Id="rId4" Type="http://schemas.openxmlformats.org/officeDocument/2006/relationships/image" Target="../media/image122.jpeg"/></Relationships>
</file>

<file path=ppt/slides/_rels/slide8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2357430"/>
            <a:ext cx="7314823" cy="646331"/>
          </a:xfrm>
          <a:prstGeom prst="rect">
            <a:avLst/>
          </a:prstGeom>
        </p:spPr>
        <p:txBody>
          <a:bodyPr wrap="none">
            <a:spAutoFit/>
          </a:bodyPr>
          <a:lstStyle/>
          <a:p>
            <a:r>
              <a:rPr lang="fr-FR" sz="3600" b="1" dirty="0">
                <a:solidFill>
                  <a:srgbClr val="FFFF00"/>
                </a:solidFill>
              </a:rPr>
              <a:t>TRAUMATISMES DE L’EPAULE</a:t>
            </a:r>
            <a:endParaRPr lang="fr-FR" sz="3600" dirty="0">
              <a:solidFill>
                <a:srgbClr val="FFFF00"/>
              </a:solidFill>
            </a:endParaRPr>
          </a:p>
        </p:txBody>
      </p:sp>
      <p:sp>
        <p:nvSpPr>
          <p:cNvPr id="3" name="ZoneTexte 2"/>
          <p:cNvSpPr txBox="1"/>
          <p:nvPr/>
        </p:nvSpPr>
        <p:spPr>
          <a:xfrm>
            <a:off x="4500562" y="5143512"/>
            <a:ext cx="3207926" cy="738664"/>
          </a:xfrm>
          <a:prstGeom prst="rect">
            <a:avLst/>
          </a:prstGeom>
          <a:noFill/>
        </p:spPr>
        <p:txBody>
          <a:bodyPr wrap="square" rtlCol="0">
            <a:spAutoFit/>
          </a:bodyPr>
          <a:lstStyle/>
          <a:p>
            <a:r>
              <a:rPr lang="fr-FR" b="1" dirty="0" smtClean="0">
                <a:solidFill>
                  <a:srgbClr val="FFFF00"/>
                </a:solidFill>
              </a:rPr>
              <a:t>Dr  </a:t>
            </a:r>
            <a:r>
              <a:rPr lang="fr-FR" b="1" dirty="0" smtClean="0">
                <a:solidFill>
                  <a:srgbClr val="FFFF00"/>
                </a:solidFill>
              </a:rPr>
              <a:t>FRIHA</a:t>
            </a:r>
          </a:p>
          <a:p>
            <a:r>
              <a:rPr lang="fr-FR" sz="2400" b="1" dirty="0" smtClean="0">
                <a:solidFill>
                  <a:srgbClr val="FFFF00"/>
                </a:solidFill>
              </a:rPr>
              <a:t> </a:t>
            </a:r>
            <a:endParaRPr lang="fr-FR"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88950"/>
            <a:ext cx="3609975" cy="654050"/>
          </a:xfrm>
        </p:spPr>
        <p:txBody>
          <a:bodyPr>
            <a:normAutofit/>
          </a:bodyPr>
          <a:lstStyle/>
          <a:p>
            <a:pPr fontAlgn="auto">
              <a:spcAft>
                <a:spcPts val="0"/>
              </a:spcAft>
              <a:defRPr/>
            </a:pPr>
            <a:r>
              <a:rPr lang="fr-FR" i="1" dirty="0" smtClean="0"/>
              <a:t>Ligament </a:t>
            </a:r>
            <a:r>
              <a:rPr lang="fr-FR" i="1" dirty="0" err="1" smtClean="0"/>
              <a:t>gléno</a:t>
            </a:r>
            <a:r>
              <a:rPr lang="fr-FR" i="1" dirty="0" smtClean="0"/>
              <a:t>-huméral supérieur :</a:t>
            </a:r>
            <a:endParaRPr lang="fr-FR" dirty="0"/>
          </a:p>
        </p:txBody>
      </p:sp>
      <p:sp>
        <p:nvSpPr>
          <p:cNvPr id="6" name="Espace réservé du texte 5"/>
          <p:cNvSpPr>
            <a:spLocks noGrp="1"/>
          </p:cNvSpPr>
          <p:nvPr>
            <p:ph type="body" idx="2"/>
          </p:nvPr>
        </p:nvSpPr>
        <p:spPr>
          <a:xfrm>
            <a:off x="468313" y="928688"/>
            <a:ext cx="3960812" cy="5595937"/>
          </a:xfrm>
        </p:spPr>
        <p:txBody>
          <a:bodyPr>
            <a:normAutofit fontScale="70000" lnSpcReduction="20000"/>
          </a:bodyPr>
          <a:lstStyle/>
          <a:p>
            <a:pPr fontAlgn="auto">
              <a:spcAft>
                <a:spcPts val="0"/>
              </a:spcAft>
              <a:buClr>
                <a:schemeClr val="accent3"/>
              </a:buClr>
              <a:buFont typeface="Wingdings 2"/>
              <a:buNone/>
              <a:defRPr/>
            </a:pPr>
            <a:endParaRPr lang="fr-FR" sz="2400" dirty="0"/>
          </a:p>
          <a:p>
            <a:pPr marL="640080" lvl="1" fontAlgn="auto">
              <a:spcAft>
                <a:spcPts val="0"/>
              </a:spcAft>
              <a:buFont typeface="Wingdings 2"/>
              <a:buNone/>
              <a:defRPr/>
            </a:pPr>
            <a:r>
              <a:rPr lang="fr-FR" sz="2400" dirty="0" smtClean="0"/>
              <a:t>Le </a:t>
            </a:r>
            <a:r>
              <a:rPr lang="fr-FR" sz="2400" dirty="0"/>
              <a:t>plus petit et le plus constant</a:t>
            </a:r>
          </a:p>
          <a:p>
            <a:pPr marL="640080" lvl="1" fontAlgn="auto">
              <a:spcAft>
                <a:spcPts val="0"/>
              </a:spcAft>
              <a:buFont typeface="Wingdings 2"/>
              <a:buNone/>
              <a:defRPr/>
            </a:pPr>
            <a:r>
              <a:rPr lang="fr-FR" sz="2400" dirty="0" smtClean="0"/>
              <a:t>Intervient dans le contrôle de la stabilité inferieure .</a:t>
            </a:r>
            <a:endParaRPr lang="fr-FR" sz="2400" dirty="0"/>
          </a:p>
          <a:p>
            <a:pPr fontAlgn="auto">
              <a:spcAft>
                <a:spcPts val="0"/>
              </a:spcAft>
              <a:buClr>
                <a:schemeClr val="accent3"/>
              </a:buClr>
              <a:buFont typeface="Wingdings 2"/>
              <a:buNone/>
              <a:defRPr/>
            </a:pPr>
            <a:r>
              <a:rPr lang="fr-FR" sz="2400" b="1" i="1" dirty="0" smtClean="0">
                <a:solidFill>
                  <a:schemeClr val="accent1">
                    <a:lumMod val="60000"/>
                    <a:lumOff val="40000"/>
                  </a:schemeClr>
                </a:solidFill>
              </a:rPr>
              <a:t>Ligament glène-huméral moyen</a:t>
            </a:r>
            <a:r>
              <a:rPr lang="fr-FR" sz="2400" b="1" dirty="0" smtClean="0">
                <a:solidFill>
                  <a:schemeClr val="accent1">
                    <a:lumMod val="60000"/>
                    <a:lumOff val="40000"/>
                  </a:schemeClr>
                </a:solidFill>
              </a:rPr>
              <a:t> :</a:t>
            </a:r>
          </a:p>
          <a:p>
            <a:pPr marL="640080" lvl="1" fontAlgn="auto">
              <a:spcAft>
                <a:spcPts val="0"/>
              </a:spcAft>
              <a:buFont typeface="Wingdings 2"/>
              <a:buNone/>
              <a:defRPr/>
            </a:pPr>
            <a:r>
              <a:rPr lang="fr-FR" sz="2400" dirty="0" smtClean="0"/>
              <a:t>Il limite la translation antérieure  de la tête </a:t>
            </a:r>
          </a:p>
          <a:p>
            <a:pPr marL="640080" lvl="1" fontAlgn="auto">
              <a:spcAft>
                <a:spcPts val="0"/>
              </a:spcAft>
              <a:buFont typeface="Wingdings 2"/>
              <a:buNone/>
              <a:defRPr/>
            </a:pPr>
            <a:r>
              <a:rPr lang="fr-FR" sz="2400" dirty="0" smtClean="0"/>
              <a:t>humérale entre 60 et 90 °d’abduction .</a:t>
            </a:r>
            <a:endParaRPr lang="fr-FR" sz="2400" dirty="0"/>
          </a:p>
          <a:p>
            <a:pPr fontAlgn="auto">
              <a:spcAft>
                <a:spcPts val="0"/>
              </a:spcAft>
              <a:buClr>
                <a:schemeClr val="accent3"/>
              </a:buClr>
              <a:buFont typeface="Wingdings 2"/>
              <a:buNone/>
              <a:defRPr/>
            </a:pPr>
            <a:r>
              <a:rPr lang="fr-FR" sz="2400" b="1" i="1" dirty="0">
                <a:solidFill>
                  <a:schemeClr val="accent1">
                    <a:lumMod val="60000"/>
                    <a:lumOff val="40000"/>
                  </a:schemeClr>
                </a:solidFill>
              </a:rPr>
              <a:t>Ligament gléno-huméral inférieur</a:t>
            </a:r>
            <a:r>
              <a:rPr lang="fr-FR" sz="2400" dirty="0">
                <a:solidFill>
                  <a:schemeClr val="accent1">
                    <a:lumMod val="60000"/>
                    <a:lumOff val="40000"/>
                  </a:schemeClr>
                </a:solidFill>
              </a:rPr>
              <a:t> :</a:t>
            </a:r>
          </a:p>
          <a:p>
            <a:pPr marL="640080" lvl="1" fontAlgn="auto">
              <a:spcAft>
                <a:spcPts val="0"/>
              </a:spcAft>
              <a:buFont typeface="Wingdings 2"/>
              <a:buNone/>
              <a:defRPr/>
            </a:pPr>
            <a:r>
              <a:rPr lang="fr-FR" sz="2400" dirty="0"/>
              <a:t>C’est le plus long, plus large et </a:t>
            </a:r>
            <a:r>
              <a:rPr lang="fr-FR" sz="2400" dirty="0" smtClean="0"/>
              <a:t>le  </a:t>
            </a:r>
            <a:r>
              <a:rPr lang="fr-FR" sz="2400" dirty="0"/>
              <a:t>plus résistant</a:t>
            </a:r>
          </a:p>
          <a:p>
            <a:pPr marL="640080" lvl="1" fontAlgn="auto">
              <a:spcAft>
                <a:spcPts val="0"/>
              </a:spcAft>
              <a:buFont typeface="Wingdings 2"/>
              <a:buNone/>
              <a:defRPr/>
            </a:pPr>
            <a:r>
              <a:rPr lang="fr-FR" sz="2400" dirty="0" smtClean="0"/>
              <a:t>Complexe ligamentaire comporte :</a:t>
            </a:r>
          </a:p>
          <a:p>
            <a:pPr marL="640080" lvl="1" fontAlgn="auto">
              <a:spcAft>
                <a:spcPts val="0"/>
              </a:spcAft>
              <a:buFont typeface="Wingdings 2"/>
              <a:buNone/>
              <a:defRPr/>
            </a:pPr>
            <a:r>
              <a:rPr lang="fr-FR" sz="2400" dirty="0" smtClean="0"/>
              <a:t>un </a:t>
            </a:r>
            <a:r>
              <a:rPr lang="fr-FR" sz="2400" dirty="0"/>
              <a:t>faisceau </a:t>
            </a:r>
            <a:r>
              <a:rPr lang="fr-FR" sz="2400" dirty="0" smtClean="0"/>
              <a:t>antérieur . Un</a:t>
            </a:r>
          </a:p>
          <a:p>
            <a:pPr marL="640080" lvl="1" fontAlgn="auto">
              <a:spcAft>
                <a:spcPts val="0"/>
              </a:spcAft>
              <a:buFont typeface="Wingdings 2"/>
              <a:buNone/>
              <a:defRPr/>
            </a:pPr>
            <a:r>
              <a:rPr lang="fr-FR" sz="2400" dirty="0" smtClean="0"/>
              <a:t> </a:t>
            </a:r>
            <a:r>
              <a:rPr lang="fr-FR" sz="2400" dirty="0"/>
              <a:t>recessus </a:t>
            </a:r>
            <a:r>
              <a:rPr lang="fr-FR" sz="2400" dirty="0" smtClean="0"/>
              <a:t>axillaire et un fx</a:t>
            </a:r>
          </a:p>
          <a:p>
            <a:pPr marL="640080" lvl="1" fontAlgn="auto">
              <a:spcAft>
                <a:spcPts val="0"/>
              </a:spcAft>
              <a:buFont typeface="Wingdings 2"/>
              <a:buNone/>
              <a:defRPr/>
            </a:pPr>
            <a:r>
              <a:rPr lang="fr-FR" sz="2400" dirty="0" smtClean="0"/>
              <a:t> postérieur qui est inconstant ;</a:t>
            </a:r>
            <a:endParaRPr lang="fr-FR" sz="2400" dirty="0"/>
          </a:p>
          <a:p>
            <a:pPr marL="640080" lvl="1" fontAlgn="auto">
              <a:spcAft>
                <a:spcPts val="0"/>
              </a:spcAft>
              <a:buFont typeface="Wingdings 2"/>
              <a:buNone/>
              <a:defRPr/>
            </a:pPr>
            <a:endParaRPr lang="fr-FR" sz="2400" dirty="0" smtClean="0"/>
          </a:p>
          <a:p>
            <a:pPr marL="640080" lvl="1" fontAlgn="auto">
              <a:spcAft>
                <a:spcPts val="0"/>
              </a:spcAft>
              <a:buFont typeface="Wingdings 2"/>
              <a:buNone/>
              <a:defRPr/>
            </a:pPr>
            <a:r>
              <a:rPr lang="fr-FR" sz="2400" dirty="0" smtClean="0"/>
              <a:t>Le seul frein à la luxation au delà de 90°d’abduction .</a:t>
            </a:r>
            <a:endParaRPr lang="fr-FR" sz="2400" dirty="0"/>
          </a:p>
          <a:p>
            <a:pPr fontAlgn="auto">
              <a:spcAft>
                <a:spcPts val="0"/>
              </a:spcAft>
              <a:buClr>
                <a:schemeClr val="accent3"/>
              </a:buClr>
              <a:buFont typeface="Wingdings 2"/>
              <a:buNone/>
              <a:defRPr/>
            </a:pPr>
            <a:endParaRPr lang="fr-FR" sz="4500" dirty="0"/>
          </a:p>
        </p:txBody>
      </p:sp>
      <p:pic>
        <p:nvPicPr>
          <p:cNvPr id="14340" name="Picture 9"/>
          <p:cNvPicPr>
            <a:picLocks noGrp="1" noChangeAspect="1" noChangeArrowheads="1"/>
          </p:cNvPicPr>
          <p:nvPr>
            <p:ph sz="half" idx="1"/>
          </p:nvPr>
        </p:nvPicPr>
        <p:blipFill>
          <a:blip r:embed="rId2"/>
          <a:stretch>
            <a:fillRect/>
          </a:stretch>
        </p:blipFill>
        <p:spPr>
          <a:xfrm>
            <a:off x="4643438" y="1262073"/>
            <a:ext cx="4019550" cy="3667125"/>
          </a:xfrm>
        </p:spPr>
      </p:pic>
      <p:sp>
        <p:nvSpPr>
          <p:cNvPr id="14341" name="Rectangle 10"/>
          <p:cNvSpPr>
            <a:spLocks noChangeArrowheads="1"/>
          </p:cNvSpPr>
          <p:nvPr/>
        </p:nvSpPr>
        <p:spPr bwMode="auto">
          <a:xfrm>
            <a:off x="0" y="-19050"/>
            <a:ext cx="9144000" cy="369888"/>
          </a:xfrm>
          <a:prstGeom prst="rect">
            <a:avLst/>
          </a:prstGeom>
          <a:noFill/>
          <a:ln w="9525">
            <a:noFill/>
            <a:miter lim="800000"/>
            <a:headEnd/>
            <a:tailEnd/>
          </a:ln>
        </p:spPr>
        <p:txBody>
          <a:bodyPr anchor="ctr">
            <a:spAutoFit/>
          </a:bodyPr>
          <a:lstStyle/>
          <a:p>
            <a:endParaRPr lang="fr-FR"/>
          </a:p>
        </p:txBody>
      </p:sp>
      <p:sp>
        <p:nvSpPr>
          <p:cNvPr id="14342"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sp>
        <p:nvSpPr>
          <p:cNvPr id="14343" name="Rectangle 10"/>
          <p:cNvSpPr>
            <a:spLocks noChangeArrowheads="1"/>
          </p:cNvSpPr>
          <p:nvPr/>
        </p:nvSpPr>
        <p:spPr bwMode="auto">
          <a:xfrm>
            <a:off x="0" y="539750"/>
            <a:ext cx="6075363" cy="368300"/>
          </a:xfrm>
          <a:prstGeom prst="rect">
            <a:avLst/>
          </a:prstGeom>
          <a:noFill/>
          <a:ln w="9525">
            <a:noFill/>
            <a:miter lim="800000"/>
            <a:headEnd/>
            <a:tailEnd/>
          </a:ln>
        </p:spPr>
        <p:txBody>
          <a:bodyPr anchor="ctr">
            <a:spAutoFit/>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85750" y="428625"/>
            <a:ext cx="5006975" cy="552450"/>
          </a:xfrm>
        </p:spPr>
        <p:txBody>
          <a:bodyPr/>
          <a:lstStyle/>
          <a:p>
            <a:r>
              <a:rPr lang="fr-FR" smtClean="0"/>
              <a:t>Le bourrelet :</a:t>
            </a:r>
          </a:p>
        </p:txBody>
      </p:sp>
      <p:sp>
        <p:nvSpPr>
          <p:cNvPr id="4" name="Espace réservé du texte 3"/>
          <p:cNvSpPr>
            <a:spLocks noGrp="1"/>
          </p:cNvSpPr>
          <p:nvPr>
            <p:ph type="body" idx="2"/>
          </p:nvPr>
        </p:nvSpPr>
        <p:spPr>
          <a:xfrm>
            <a:off x="428625" y="1000125"/>
            <a:ext cx="4786313" cy="3429000"/>
          </a:xfrm>
        </p:spPr>
        <p:txBody>
          <a:bodyPr>
            <a:noAutofit/>
          </a:bodyPr>
          <a:lstStyle/>
          <a:p>
            <a:pPr fontAlgn="auto">
              <a:spcAft>
                <a:spcPts val="0"/>
              </a:spcAft>
              <a:buClr>
                <a:schemeClr val="accent3"/>
              </a:buClr>
              <a:buFont typeface="Wingdings 2"/>
              <a:buNone/>
              <a:defRPr/>
            </a:pPr>
            <a:r>
              <a:rPr lang="fr-FR" sz="1800" dirty="0" err="1" smtClean="0"/>
              <a:t>Fibro</a:t>
            </a:r>
            <a:r>
              <a:rPr lang="fr-FR" sz="1800" dirty="0" smtClean="0"/>
              <a:t> </a:t>
            </a:r>
            <a:r>
              <a:rPr lang="fr-FR" sz="1800" dirty="0" err="1" smtClean="0"/>
              <a:t>cartillage</a:t>
            </a:r>
            <a:r>
              <a:rPr lang="fr-FR" sz="1800" dirty="0" smtClean="0"/>
              <a:t>  inséré à la périphérie de la </a:t>
            </a:r>
          </a:p>
          <a:p>
            <a:pPr fontAlgn="auto">
              <a:spcAft>
                <a:spcPts val="0"/>
              </a:spcAft>
              <a:buClr>
                <a:schemeClr val="accent3"/>
              </a:buClr>
              <a:buFont typeface="Wingdings 2"/>
              <a:buNone/>
              <a:defRPr/>
            </a:pPr>
            <a:r>
              <a:rPr lang="fr-FR" sz="1800" dirty="0" smtClean="0"/>
              <a:t>glene,il participe à la stabilité gléno-humérale à trois niveaux : </a:t>
            </a:r>
          </a:p>
          <a:p>
            <a:pPr marL="342900" indent="-342900" fontAlgn="auto">
              <a:spcAft>
                <a:spcPts val="0"/>
              </a:spcAft>
              <a:buClr>
                <a:schemeClr val="accent3"/>
              </a:buClr>
              <a:buFont typeface="+mj-lt"/>
              <a:buAutoNum type="arabicPeriod"/>
              <a:defRPr/>
            </a:pPr>
            <a:r>
              <a:rPr lang="fr-FR" sz="1800" dirty="0" smtClean="0"/>
              <a:t>il augmente la profondeur de la cavité glénoïde </a:t>
            </a:r>
          </a:p>
          <a:p>
            <a:pPr marL="342900" indent="-342900" fontAlgn="auto">
              <a:spcAft>
                <a:spcPts val="0"/>
              </a:spcAft>
              <a:buClr>
                <a:schemeClr val="accent3"/>
              </a:buClr>
              <a:buFont typeface="+mj-lt"/>
              <a:buAutoNum type="arabicPeriod"/>
              <a:defRPr/>
            </a:pPr>
            <a:r>
              <a:rPr lang="fr-FR" sz="1800" dirty="0" smtClean="0"/>
              <a:t>il joue le rôle d’une cale évitant le déplacement antérieur de la tête, et il sert surtout d’amarrage au LGHI .</a:t>
            </a:r>
          </a:p>
          <a:p>
            <a:pPr marL="342900" indent="-342900" fontAlgn="auto">
              <a:spcAft>
                <a:spcPts val="0"/>
              </a:spcAft>
              <a:buClr>
                <a:schemeClr val="accent3"/>
              </a:buClr>
              <a:buFont typeface="+mj-lt"/>
              <a:buAutoNum type="arabicPeriod"/>
              <a:defRPr/>
            </a:pPr>
            <a:r>
              <a:rPr lang="fr-FR" sz="1800" dirty="0" smtClean="0"/>
              <a:t> De plus, il  permet de maintenir une  dépression intra-articulaire de – 32 mm Hg (effet de joint ).</a:t>
            </a:r>
            <a:endParaRPr lang="fr-FR" sz="1800" dirty="0"/>
          </a:p>
        </p:txBody>
      </p:sp>
      <p:sp>
        <p:nvSpPr>
          <p:cNvPr id="15364" name="Espace réservé du contenu 2"/>
          <p:cNvSpPr>
            <a:spLocks noGrp="1"/>
          </p:cNvSpPr>
          <p:nvPr>
            <p:ph sz="half" idx="1"/>
          </p:nvPr>
        </p:nvSpPr>
        <p:spPr>
          <a:xfrm>
            <a:off x="323850" y="4581525"/>
            <a:ext cx="8362950" cy="1439863"/>
          </a:xfrm>
        </p:spPr>
        <p:txBody>
          <a:bodyPr/>
          <a:lstStyle/>
          <a:p>
            <a:r>
              <a:rPr lang="fr-FR" sz="2000" smtClean="0"/>
              <a:t>C’est donc le </a:t>
            </a:r>
            <a:r>
              <a:rPr lang="fr-FR" sz="2000" smtClean="0">
                <a:solidFill>
                  <a:srgbClr val="FF0000"/>
                </a:solidFill>
              </a:rPr>
              <a:t>complexe LGHI-labrum </a:t>
            </a:r>
            <a:r>
              <a:rPr lang="fr-FR" sz="2000" smtClean="0"/>
              <a:t>qui doit être considéré comme </a:t>
            </a:r>
            <a:r>
              <a:rPr lang="fr-FR" sz="2000" smtClean="0">
                <a:solidFill>
                  <a:srgbClr val="FF0000"/>
                </a:solidFill>
              </a:rPr>
              <a:t>antériel’élément stabilisateur ur limitant  la translation antérieure de la tête </a:t>
            </a:r>
            <a:r>
              <a:rPr lang="fr-FR" sz="2000" smtClean="0"/>
              <a:t>et la </a:t>
            </a:r>
            <a:r>
              <a:rPr lang="fr-FR" sz="2000" smtClean="0">
                <a:solidFill>
                  <a:srgbClr val="FF0000"/>
                </a:solidFill>
              </a:rPr>
              <a:t>rotation  externe  </a:t>
            </a:r>
            <a:r>
              <a:rPr lang="fr-FR" sz="2000" smtClean="0"/>
              <a:t>en abduction.</a:t>
            </a:r>
          </a:p>
        </p:txBody>
      </p:sp>
      <p:pic>
        <p:nvPicPr>
          <p:cNvPr id="15365" name="Picture 2"/>
          <p:cNvPicPr>
            <a:picLocks noChangeAspect="1" noChangeArrowheads="1"/>
          </p:cNvPicPr>
          <p:nvPr/>
        </p:nvPicPr>
        <p:blipFill>
          <a:blip r:embed="rId2"/>
          <a:srcRect/>
          <a:stretch>
            <a:fillRect/>
          </a:stretch>
        </p:blipFill>
        <p:spPr bwMode="auto">
          <a:xfrm>
            <a:off x="5580063" y="981075"/>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620713"/>
            <a:ext cx="3322638" cy="1093787"/>
          </a:xfrm>
        </p:spPr>
        <p:txBody>
          <a:bodyPr>
            <a:normAutofit fontScale="90000"/>
          </a:bodyPr>
          <a:lstStyle/>
          <a:p>
            <a:pPr fontAlgn="auto">
              <a:spcAft>
                <a:spcPts val="0"/>
              </a:spcAft>
              <a:defRPr/>
            </a:pPr>
            <a:r>
              <a:rPr lang="fr-FR" sz="2200" b="1" dirty="0" smtClean="0"/>
              <a:t>ÉLÉMENTS MUSCULAIRES</a:t>
            </a:r>
            <a:r>
              <a:rPr lang="fr-FR" b="1" dirty="0" smtClean="0"/>
              <a:t/>
            </a:r>
            <a:br>
              <a:rPr lang="fr-FR" b="1" dirty="0" smtClean="0"/>
            </a:br>
            <a:endParaRPr lang="fr-FR" dirty="0"/>
          </a:p>
        </p:txBody>
      </p:sp>
      <p:sp>
        <p:nvSpPr>
          <p:cNvPr id="16387" name="Espace réservé du texte 3"/>
          <p:cNvSpPr>
            <a:spLocks noGrp="1"/>
          </p:cNvSpPr>
          <p:nvPr>
            <p:ph idx="1"/>
          </p:nvPr>
        </p:nvSpPr>
        <p:spPr>
          <a:xfrm>
            <a:off x="250825" y="1214438"/>
            <a:ext cx="4791075" cy="5094287"/>
          </a:xfrm>
        </p:spPr>
        <p:txBody>
          <a:bodyPr>
            <a:normAutofit lnSpcReduction="10000"/>
          </a:bodyPr>
          <a:lstStyle/>
          <a:p>
            <a:pPr algn="just">
              <a:buFont typeface="Wingdings 2" pitchFamily="18" charset="2"/>
              <a:buNone/>
            </a:pPr>
            <a:endParaRPr lang="fr-FR" sz="2000" b="1" smtClean="0"/>
          </a:p>
          <a:p>
            <a:pPr algn="just"/>
            <a:r>
              <a:rPr lang="fr-FR" sz="2000" smtClean="0"/>
              <a:t>La coiffe des rotateurs joue le rôle de stabilisateur dynamique de l’articulation gléno-humérale. </a:t>
            </a:r>
          </a:p>
          <a:p>
            <a:pPr algn="just"/>
            <a:r>
              <a:rPr lang="fr-FR" sz="2000" smtClean="0"/>
              <a:t>Elle maintient une compression articulaire et un centrage permanent de l’humerus vis-à-vis de la glène par une contraction coordonnée des muscles.</a:t>
            </a:r>
          </a:p>
          <a:p>
            <a:pPr algn="just"/>
            <a:r>
              <a:rPr lang="fr-FR" sz="2000" smtClean="0"/>
              <a:t> elle permet une  mise en tension de la capsule .</a:t>
            </a:r>
          </a:p>
          <a:p>
            <a:pPr algn="just"/>
            <a:r>
              <a:rPr lang="fr-FR" sz="2000" smtClean="0"/>
              <a:t> Ce rôle de stabilisateur dynamique est assuré principalement par le supra-épineux et le subscapulaire en position intermédiaire, et par le subscapulaire et l’infra-épineux en abduction maximale</a:t>
            </a:r>
          </a:p>
        </p:txBody>
      </p:sp>
      <p:pic>
        <p:nvPicPr>
          <p:cNvPr id="16388" name="Picture 4" descr="App0006"/>
          <p:cNvPicPr>
            <a:picLocks noChangeAspect="1" noChangeArrowheads="1"/>
          </p:cNvPicPr>
          <p:nvPr/>
        </p:nvPicPr>
        <p:blipFill>
          <a:blip r:embed="rId2"/>
          <a:srcRect/>
          <a:stretch>
            <a:fillRect/>
          </a:stretch>
        </p:blipFill>
        <p:spPr bwMode="auto">
          <a:xfrm>
            <a:off x="5357813" y="1000125"/>
            <a:ext cx="3600450" cy="4894263"/>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5"/>
          <p:cNvSpPr>
            <a:spLocks noGrp="1"/>
          </p:cNvSpPr>
          <p:nvPr>
            <p:ph type="title"/>
          </p:nvPr>
        </p:nvSpPr>
        <p:spPr>
          <a:xfrm>
            <a:off x="457200" y="4508500"/>
            <a:ext cx="4259263" cy="1944688"/>
          </a:xfrm>
        </p:spPr>
        <p:txBody>
          <a:bodyPr/>
          <a:lstStyle/>
          <a:p>
            <a:r>
              <a:rPr lang="fr-FR" sz="2400" smtClean="0"/>
              <a:t/>
            </a:r>
            <a:br>
              <a:rPr lang="fr-FR" sz="2400" smtClean="0"/>
            </a:br>
            <a:r>
              <a:rPr lang="fr-FR" sz="1600" smtClean="0"/>
              <a:t/>
            </a:r>
            <a:br>
              <a:rPr lang="fr-FR" sz="1600" smtClean="0"/>
            </a:br>
            <a:endParaRPr lang="fr-FR" sz="1600" smtClean="0"/>
          </a:p>
        </p:txBody>
      </p:sp>
      <p:pic>
        <p:nvPicPr>
          <p:cNvPr id="17411" name="Picture 4"/>
          <p:cNvPicPr>
            <a:picLocks noGrp="1" noChangeAspect="1" noChangeArrowheads="1"/>
          </p:cNvPicPr>
          <p:nvPr>
            <p:ph idx="1"/>
          </p:nvPr>
        </p:nvPicPr>
        <p:blipFill>
          <a:blip r:embed="rId2"/>
          <a:stretch>
            <a:fillRect/>
          </a:stretch>
        </p:blipFill>
        <p:spPr>
          <a:xfrm>
            <a:off x="5143504" y="3714752"/>
            <a:ext cx="3839111" cy="3000000"/>
          </a:xfrm>
          <a:ln w="57150">
            <a:solidFill>
              <a:srgbClr val="FF0000"/>
            </a:solidFill>
          </a:ln>
        </p:spPr>
      </p:pic>
      <p:pic>
        <p:nvPicPr>
          <p:cNvPr id="17412" name="Picture 4"/>
          <p:cNvPicPr>
            <a:picLocks noChangeAspect="1" noChangeArrowheads="1"/>
          </p:cNvPicPr>
          <p:nvPr/>
        </p:nvPicPr>
        <p:blipFill>
          <a:blip r:embed="rId3"/>
          <a:srcRect/>
          <a:stretch>
            <a:fillRect/>
          </a:stretch>
        </p:blipFill>
        <p:spPr bwMode="auto">
          <a:xfrm>
            <a:off x="5148263" y="260350"/>
            <a:ext cx="3671887" cy="3240088"/>
          </a:xfrm>
          <a:prstGeom prst="rect">
            <a:avLst/>
          </a:prstGeom>
          <a:noFill/>
          <a:ln w="57150">
            <a:solidFill>
              <a:srgbClr val="FF0000"/>
            </a:solidFill>
            <a:miter lim="800000"/>
            <a:headEnd/>
            <a:tailEnd/>
          </a:ln>
        </p:spPr>
      </p:pic>
      <p:sp>
        <p:nvSpPr>
          <p:cNvPr id="17413" name="Rectangle 6"/>
          <p:cNvSpPr>
            <a:spLocks noChangeArrowheads="1"/>
          </p:cNvSpPr>
          <p:nvPr/>
        </p:nvSpPr>
        <p:spPr bwMode="auto">
          <a:xfrm>
            <a:off x="323850" y="3644900"/>
            <a:ext cx="4319588" cy="1570038"/>
          </a:xfrm>
          <a:prstGeom prst="rect">
            <a:avLst/>
          </a:prstGeom>
          <a:noFill/>
          <a:ln w="9525">
            <a:noFill/>
            <a:miter lim="800000"/>
            <a:headEnd/>
            <a:tailEnd/>
          </a:ln>
        </p:spPr>
        <p:txBody>
          <a:bodyPr>
            <a:spAutoFit/>
          </a:bodyPr>
          <a:lstStyle/>
          <a:p>
            <a:r>
              <a:rPr lang="fr-FR" sz="2400" b="1">
                <a:latin typeface="Constantia" pitchFamily="18" charset="0"/>
              </a:rPr>
              <a:t>long biceps </a:t>
            </a:r>
            <a:r>
              <a:rPr lang="fr-FR">
                <a:latin typeface="Constantia" pitchFamily="18" charset="0"/>
              </a:rPr>
              <a:t>aurait un effet, discuté, sur la stabilité de l’articulation</a:t>
            </a:r>
          </a:p>
          <a:p>
            <a:r>
              <a:rPr lang="fr-FR">
                <a:latin typeface="Constantia" pitchFamily="18" charset="0"/>
              </a:rPr>
              <a:t>Gléno-humérale par coaptation et compression de la tête</a:t>
            </a:r>
          </a:p>
          <a:p>
            <a:r>
              <a:rPr lang="fr-FR">
                <a:latin typeface="Constantia" pitchFamily="18" charset="0"/>
              </a:rPr>
              <a:t>humérale sur la glène.</a:t>
            </a:r>
          </a:p>
        </p:txBody>
      </p:sp>
      <p:sp>
        <p:nvSpPr>
          <p:cNvPr id="17414" name="Rectangle 7"/>
          <p:cNvSpPr>
            <a:spLocks noChangeArrowheads="1"/>
          </p:cNvSpPr>
          <p:nvPr/>
        </p:nvSpPr>
        <p:spPr bwMode="auto">
          <a:xfrm>
            <a:off x="468313" y="1052513"/>
            <a:ext cx="3959225" cy="1477962"/>
          </a:xfrm>
          <a:prstGeom prst="rect">
            <a:avLst/>
          </a:prstGeom>
          <a:noFill/>
          <a:ln w="9525">
            <a:noFill/>
            <a:miter lim="800000"/>
            <a:headEnd/>
            <a:tailEnd/>
          </a:ln>
        </p:spPr>
        <p:txBody>
          <a:bodyPr>
            <a:spAutoFit/>
          </a:bodyPr>
          <a:lstStyle/>
          <a:p>
            <a:r>
              <a:rPr lang="fr-FR">
                <a:latin typeface="Constantia" pitchFamily="18" charset="0"/>
              </a:rPr>
              <a:t>en postérieur l’ infra épineux et petit</a:t>
            </a:r>
          </a:p>
          <a:p>
            <a:r>
              <a:rPr lang="fr-FR">
                <a:latin typeface="Constantia" pitchFamily="18" charset="0"/>
              </a:rPr>
              <a:t>rond constituent le seul rempart au déplacement postérieur de la tête. Ils participent donc à la stabilité postérieure passive de l’articulation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71480"/>
            <a:ext cx="8572560" cy="830997"/>
          </a:xfrm>
          <a:prstGeom prst="rect">
            <a:avLst/>
          </a:prstGeom>
        </p:spPr>
        <p:txBody>
          <a:bodyPr wrap="square">
            <a:spAutoFit/>
          </a:bodyPr>
          <a:lstStyle/>
          <a:p>
            <a:r>
              <a:rPr lang="fr-FR" sz="2400" b="1" dirty="0">
                <a:solidFill>
                  <a:srgbClr val="FFFF00"/>
                </a:solidFill>
              </a:rPr>
              <a:t>Les muscles de la coiffe des rotateurs ont une action motrice mais aussi de stabilisation</a:t>
            </a:r>
          </a:p>
        </p:txBody>
      </p:sp>
      <p:pic>
        <p:nvPicPr>
          <p:cNvPr id="3074" name="Picture 2"/>
          <p:cNvPicPr>
            <a:picLocks noChangeAspect="1" noChangeArrowheads="1"/>
          </p:cNvPicPr>
          <p:nvPr/>
        </p:nvPicPr>
        <p:blipFill>
          <a:blip r:embed="rId2">
            <a:lum contrast="-1000"/>
          </a:blip>
          <a:srcRect/>
          <a:stretch>
            <a:fillRect/>
          </a:stretch>
        </p:blipFill>
        <p:spPr bwMode="auto">
          <a:xfrm>
            <a:off x="285720" y="2214554"/>
            <a:ext cx="2786082" cy="2143140"/>
          </a:xfrm>
          <a:prstGeom prst="rect">
            <a:avLst/>
          </a:prstGeom>
          <a:blipFill>
            <a:blip r:embed="rId3">
              <a:lum contrast="-1000"/>
            </a:blip>
            <a:tile tx="0" ty="0" sx="100000" sy="100000" flip="none" algn="tl"/>
          </a:blip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286116" y="1643050"/>
            <a:ext cx="2928958" cy="2143140"/>
          </a:xfrm>
          <a:prstGeom prst="rect">
            <a:avLst/>
          </a:prstGeom>
          <a:noFill/>
          <a:ln w="9525">
            <a:noFill/>
            <a:miter lim="800000"/>
            <a:headEnd/>
            <a:tailEnd/>
          </a:ln>
          <a:effectLst/>
        </p:spPr>
      </p:pic>
      <p:sp>
        <p:nvSpPr>
          <p:cNvPr id="7" name="Rectangle 6"/>
          <p:cNvSpPr/>
          <p:nvPr/>
        </p:nvSpPr>
        <p:spPr>
          <a:xfrm>
            <a:off x="428564" y="4572008"/>
            <a:ext cx="8715436" cy="1200329"/>
          </a:xfrm>
          <a:prstGeom prst="rect">
            <a:avLst/>
          </a:prstGeom>
        </p:spPr>
        <p:txBody>
          <a:bodyPr wrap="square">
            <a:spAutoFit/>
          </a:bodyPr>
          <a:lstStyle/>
          <a:p>
            <a:r>
              <a:rPr lang="fr-FR" sz="2400" b="1" dirty="0">
                <a:solidFill>
                  <a:srgbClr val="FFFF00"/>
                </a:solidFill>
              </a:rPr>
              <a:t>L'épaule est aussi le lieu de passage des éléments vasculonerveux (artère axillaire, plexus brachial et ses</a:t>
            </a:r>
          </a:p>
          <a:p>
            <a:r>
              <a:rPr lang="fr-FR" sz="2400" b="1" dirty="0">
                <a:solidFill>
                  <a:srgbClr val="FFFF00"/>
                </a:solidFill>
              </a:rPr>
              <a:t>branches nerfs radial, médian et musculocutané)</a:t>
            </a:r>
          </a:p>
        </p:txBody>
      </p:sp>
      <p:pic>
        <p:nvPicPr>
          <p:cNvPr id="3076" name="Picture 4"/>
          <p:cNvPicPr>
            <a:picLocks noChangeAspect="1" noChangeArrowheads="1"/>
          </p:cNvPicPr>
          <p:nvPr/>
        </p:nvPicPr>
        <p:blipFill>
          <a:blip r:embed="rId5"/>
          <a:srcRect/>
          <a:stretch>
            <a:fillRect/>
          </a:stretch>
        </p:blipFill>
        <p:spPr bwMode="auto">
          <a:xfrm>
            <a:off x="6240793" y="1928802"/>
            <a:ext cx="2900348" cy="2500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000240"/>
            <a:ext cx="8358246" cy="923330"/>
          </a:xfrm>
          <a:prstGeom prst="rect">
            <a:avLst/>
          </a:prstGeom>
        </p:spPr>
        <p:txBody>
          <a:bodyPr wrap="square">
            <a:spAutoFit/>
          </a:bodyPr>
          <a:lstStyle/>
          <a:p>
            <a:r>
              <a:rPr lang="fr-FR" sz="5400" b="1" dirty="0" smtClean="0">
                <a:solidFill>
                  <a:srgbClr val="FF0000"/>
                </a:solidFill>
              </a:rPr>
              <a:t>&gt; Fracture de la clavicule </a:t>
            </a:r>
            <a:endParaRPr lang="fr-FR" sz="5400" b="1" dirty="0">
              <a:solidFill>
                <a:srgbClr val="FF0000"/>
              </a:solidFill>
            </a:endParaRPr>
          </a:p>
        </p:txBody>
      </p:sp>
      <p:pic>
        <p:nvPicPr>
          <p:cNvPr id="3" name="Picture 3"/>
          <p:cNvPicPr>
            <a:picLocks noChangeAspect="1" noChangeArrowheads="1"/>
          </p:cNvPicPr>
          <p:nvPr/>
        </p:nvPicPr>
        <p:blipFill>
          <a:blip r:embed="rId2" cstate="print"/>
          <a:srcRect/>
          <a:stretch>
            <a:fillRect/>
          </a:stretch>
        </p:blipFill>
        <p:spPr bwMode="auto">
          <a:xfrm>
            <a:off x="2428860" y="2858933"/>
            <a:ext cx="3929090" cy="3608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0042"/>
            <a:ext cx="6215106" cy="1569660"/>
          </a:xfrm>
          <a:prstGeom prst="rect">
            <a:avLst/>
          </a:prstGeom>
        </p:spPr>
        <p:txBody>
          <a:bodyPr wrap="square">
            <a:spAutoFit/>
          </a:bodyPr>
          <a:lstStyle/>
          <a:p>
            <a:r>
              <a:rPr lang="fr-FR" sz="2400" b="1" dirty="0">
                <a:solidFill>
                  <a:srgbClr val="FFFF00"/>
                </a:solidFill>
              </a:rPr>
              <a:t>•Mécanisme : choc direct sur le moignon de l’épaule</a:t>
            </a:r>
          </a:p>
          <a:p>
            <a:r>
              <a:rPr lang="fr-FR" sz="2400" b="1" dirty="0">
                <a:solidFill>
                  <a:srgbClr val="FFFF00"/>
                </a:solidFill>
              </a:rPr>
              <a:t>•Siège de la fracture : </a:t>
            </a:r>
          </a:p>
          <a:p>
            <a:endParaRPr lang="fr-FR" sz="2400" b="1" dirty="0">
              <a:solidFill>
                <a:srgbClr val="FFFF00"/>
              </a:solidFill>
            </a:endParaRPr>
          </a:p>
        </p:txBody>
      </p:sp>
      <p:sp>
        <p:nvSpPr>
          <p:cNvPr id="8" name="Rectangle 7"/>
          <p:cNvSpPr/>
          <p:nvPr/>
        </p:nvSpPr>
        <p:spPr>
          <a:xfrm>
            <a:off x="0" y="1857364"/>
            <a:ext cx="2943434" cy="830997"/>
          </a:xfrm>
          <a:prstGeom prst="rect">
            <a:avLst/>
          </a:prstGeom>
        </p:spPr>
        <p:txBody>
          <a:bodyPr wrap="square">
            <a:spAutoFit/>
          </a:bodyPr>
          <a:lstStyle/>
          <a:p>
            <a:r>
              <a:rPr lang="fr-FR" sz="2400" b="1" dirty="0">
                <a:solidFill>
                  <a:srgbClr val="FFFF00"/>
                </a:solidFill>
              </a:rPr>
              <a:t>Diagnostic clinique</a:t>
            </a:r>
          </a:p>
        </p:txBody>
      </p:sp>
      <p:sp>
        <p:nvSpPr>
          <p:cNvPr id="9" name="Rectangle 8"/>
          <p:cNvSpPr/>
          <p:nvPr/>
        </p:nvSpPr>
        <p:spPr>
          <a:xfrm>
            <a:off x="0" y="3071810"/>
            <a:ext cx="1834156" cy="461665"/>
          </a:xfrm>
          <a:prstGeom prst="rect">
            <a:avLst/>
          </a:prstGeom>
        </p:spPr>
        <p:txBody>
          <a:bodyPr wrap="none">
            <a:spAutoFit/>
          </a:bodyPr>
          <a:lstStyle/>
          <a:p>
            <a:r>
              <a:rPr lang="fr-FR" sz="2400" b="1" u="sng" dirty="0"/>
              <a:t>mécanisme </a:t>
            </a:r>
          </a:p>
        </p:txBody>
      </p:sp>
      <p:sp>
        <p:nvSpPr>
          <p:cNvPr id="10" name="Rectangle 9"/>
          <p:cNvSpPr/>
          <p:nvPr/>
        </p:nvSpPr>
        <p:spPr>
          <a:xfrm>
            <a:off x="1785918" y="3143248"/>
            <a:ext cx="5774338" cy="461665"/>
          </a:xfrm>
          <a:prstGeom prst="rect">
            <a:avLst/>
          </a:prstGeom>
        </p:spPr>
        <p:txBody>
          <a:bodyPr wrap="none">
            <a:spAutoFit/>
          </a:bodyPr>
          <a:lstStyle/>
          <a:p>
            <a:r>
              <a:rPr lang="fr-FR" sz="2400" b="1" dirty="0"/>
              <a:t>chocs directs sur le moignon de l'épaule</a:t>
            </a:r>
          </a:p>
        </p:txBody>
      </p:sp>
      <p:sp>
        <p:nvSpPr>
          <p:cNvPr id="11" name="Rectangle 10"/>
          <p:cNvSpPr/>
          <p:nvPr/>
        </p:nvSpPr>
        <p:spPr>
          <a:xfrm>
            <a:off x="0" y="3571876"/>
            <a:ext cx="4036682" cy="461665"/>
          </a:xfrm>
          <a:prstGeom prst="rect">
            <a:avLst/>
          </a:prstGeom>
        </p:spPr>
        <p:txBody>
          <a:bodyPr wrap="none">
            <a:spAutoFit/>
          </a:bodyPr>
          <a:lstStyle/>
          <a:p>
            <a:r>
              <a:rPr lang="fr-FR" sz="2400" b="1" u="sng" dirty="0"/>
              <a:t>Le déplacement est typique</a:t>
            </a:r>
          </a:p>
        </p:txBody>
      </p:sp>
      <p:pic>
        <p:nvPicPr>
          <p:cNvPr id="4100" name="Picture 4"/>
          <p:cNvPicPr>
            <a:picLocks noChangeAspect="1" noChangeArrowheads="1"/>
          </p:cNvPicPr>
          <p:nvPr/>
        </p:nvPicPr>
        <p:blipFill>
          <a:blip r:embed="rId2"/>
          <a:srcRect/>
          <a:stretch>
            <a:fillRect/>
          </a:stretch>
        </p:blipFill>
        <p:spPr bwMode="auto">
          <a:xfrm>
            <a:off x="3571868" y="970373"/>
            <a:ext cx="4857784" cy="2087154"/>
          </a:xfrm>
          <a:prstGeom prst="rect">
            <a:avLst/>
          </a:prstGeom>
          <a:noFill/>
          <a:ln w="9525">
            <a:noFill/>
            <a:miter lim="800000"/>
            <a:headEnd/>
            <a:tailEnd/>
          </a:ln>
          <a:effectLst/>
        </p:spPr>
      </p:pic>
      <p:sp>
        <p:nvSpPr>
          <p:cNvPr id="13" name="Rectangle 12"/>
          <p:cNvSpPr/>
          <p:nvPr/>
        </p:nvSpPr>
        <p:spPr>
          <a:xfrm>
            <a:off x="285720" y="4071942"/>
            <a:ext cx="7572428" cy="830997"/>
          </a:xfrm>
          <a:prstGeom prst="rect">
            <a:avLst/>
          </a:prstGeom>
        </p:spPr>
        <p:txBody>
          <a:bodyPr wrap="square">
            <a:spAutoFit/>
          </a:bodyPr>
          <a:lstStyle/>
          <a:p>
            <a:r>
              <a:rPr lang="fr-FR" sz="2400" b="1" dirty="0"/>
              <a:t>Palpation : localisation caractéristique de la douleur</a:t>
            </a:r>
          </a:p>
        </p:txBody>
      </p:sp>
      <p:sp>
        <p:nvSpPr>
          <p:cNvPr id="14" name="Rectangle 13"/>
          <p:cNvSpPr/>
          <p:nvPr/>
        </p:nvSpPr>
        <p:spPr>
          <a:xfrm>
            <a:off x="285720" y="4714884"/>
            <a:ext cx="5786478" cy="1938992"/>
          </a:xfrm>
          <a:prstGeom prst="rect">
            <a:avLst/>
          </a:prstGeom>
        </p:spPr>
        <p:txBody>
          <a:bodyPr wrap="square">
            <a:spAutoFit/>
          </a:bodyPr>
          <a:lstStyle/>
          <a:p>
            <a:r>
              <a:rPr lang="fr-FR" sz="2400" b="1" dirty="0"/>
              <a:t>•Examen : Recherche de </a:t>
            </a:r>
            <a:r>
              <a:rPr lang="fr-FR" sz="2400" b="1" dirty="0" smtClean="0"/>
              <a:t>complications </a:t>
            </a:r>
            <a:r>
              <a:rPr lang="fr-FR" sz="2400" b="1" dirty="0"/>
              <a:t>:</a:t>
            </a:r>
          </a:p>
          <a:p>
            <a:r>
              <a:rPr lang="fr-FR" sz="2400" b="1" dirty="0"/>
              <a:t>–</a:t>
            </a:r>
            <a:r>
              <a:rPr lang="fr-FR" sz="2400" b="1" dirty="0">
                <a:solidFill>
                  <a:srgbClr val="00B050"/>
                </a:solidFill>
              </a:rPr>
              <a:t>Cutanée.</a:t>
            </a:r>
          </a:p>
          <a:p>
            <a:r>
              <a:rPr lang="fr-FR" sz="2400" b="1" dirty="0"/>
              <a:t>–</a:t>
            </a:r>
            <a:r>
              <a:rPr lang="fr-FR" sz="2400" b="1" dirty="0">
                <a:solidFill>
                  <a:srgbClr val="00B050"/>
                </a:solidFill>
              </a:rPr>
              <a:t>Neurologique.</a:t>
            </a:r>
          </a:p>
          <a:p>
            <a:r>
              <a:rPr lang="fr-FR" sz="2400" b="1" dirty="0">
                <a:solidFill>
                  <a:srgbClr val="00B050"/>
                </a:solidFill>
              </a:rPr>
              <a:t>–Vasculaire.</a:t>
            </a:r>
          </a:p>
          <a:p>
            <a:r>
              <a:rPr lang="fr-FR" sz="2400" b="1" dirty="0">
                <a:solidFill>
                  <a:srgbClr val="00B050"/>
                </a:solidFill>
              </a:rPr>
              <a:t>–Atteinte du dôme pleural.</a:t>
            </a:r>
          </a:p>
        </p:txBody>
      </p:sp>
      <p:pic>
        <p:nvPicPr>
          <p:cNvPr id="4101" name="Picture 5"/>
          <p:cNvPicPr>
            <a:picLocks noChangeAspect="1" noChangeArrowheads="1"/>
          </p:cNvPicPr>
          <p:nvPr/>
        </p:nvPicPr>
        <p:blipFill>
          <a:blip r:embed="rId3"/>
          <a:srcRect/>
          <a:stretch>
            <a:fillRect/>
          </a:stretch>
        </p:blipFill>
        <p:spPr bwMode="auto">
          <a:xfrm>
            <a:off x="4929190" y="4500570"/>
            <a:ext cx="3829062" cy="714380"/>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4314905" y="5500702"/>
            <a:ext cx="4614813" cy="135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42918"/>
            <a:ext cx="6000792" cy="1200329"/>
          </a:xfrm>
          <a:prstGeom prst="rect">
            <a:avLst/>
          </a:prstGeom>
        </p:spPr>
        <p:txBody>
          <a:bodyPr wrap="square">
            <a:spAutoFit/>
          </a:bodyPr>
          <a:lstStyle/>
          <a:p>
            <a:r>
              <a:rPr lang="fr-FR" sz="2400" b="1" dirty="0">
                <a:solidFill>
                  <a:srgbClr val="FFFF00"/>
                </a:solidFill>
              </a:rPr>
              <a:t>Examens complémentaires</a:t>
            </a:r>
          </a:p>
          <a:p>
            <a:r>
              <a:rPr lang="fr-FR" sz="2400" b="1" dirty="0">
                <a:solidFill>
                  <a:srgbClr val="FFFF00"/>
                </a:solidFill>
              </a:rPr>
              <a:t>•Radiographie de la clavicule de face.</a:t>
            </a:r>
          </a:p>
          <a:p>
            <a:r>
              <a:rPr lang="fr-FR" sz="2400" b="1" dirty="0">
                <a:solidFill>
                  <a:srgbClr val="FFFF00"/>
                </a:solidFill>
              </a:rPr>
              <a:t>•Radiographie du thorax de face</a:t>
            </a:r>
          </a:p>
        </p:txBody>
      </p:sp>
      <p:sp>
        <p:nvSpPr>
          <p:cNvPr id="5" name="Rectangle 4"/>
          <p:cNvSpPr/>
          <p:nvPr/>
        </p:nvSpPr>
        <p:spPr>
          <a:xfrm>
            <a:off x="2571736" y="0"/>
            <a:ext cx="4932761" cy="584775"/>
          </a:xfrm>
          <a:prstGeom prst="rect">
            <a:avLst/>
          </a:prstGeom>
        </p:spPr>
        <p:txBody>
          <a:bodyPr wrap="none">
            <a:spAutoFit/>
          </a:bodyPr>
          <a:lstStyle/>
          <a:p>
            <a:r>
              <a:rPr lang="fr-FR" sz="3200" b="1" dirty="0" smtClean="0">
                <a:solidFill>
                  <a:srgbClr val="FF0000"/>
                </a:solidFill>
              </a:rPr>
              <a:t>&gt; Fracture de la clavicule </a:t>
            </a:r>
            <a:endParaRPr lang="fr-FR" sz="3200" b="1"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5929322" y="1210958"/>
            <a:ext cx="3062289" cy="1070262"/>
          </a:xfrm>
          <a:prstGeom prst="rect">
            <a:avLst/>
          </a:prstGeom>
          <a:noFill/>
          <a:ln w="9525">
            <a:noFill/>
            <a:miter lim="800000"/>
            <a:headEnd/>
            <a:tailEnd/>
          </a:ln>
          <a:effectLst/>
        </p:spPr>
      </p:pic>
      <p:sp>
        <p:nvSpPr>
          <p:cNvPr id="7" name="Rectangle 6"/>
          <p:cNvSpPr/>
          <p:nvPr/>
        </p:nvSpPr>
        <p:spPr>
          <a:xfrm>
            <a:off x="428596" y="2214554"/>
            <a:ext cx="5492209" cy="461665"/>
          </a:xfrm>
          <a:prstGeom prst="rect">
            <a:avLst/>
          </a:prstGeom>
        </p:spPr>
        <p:txBody>
          <a:bodyPr wrap="none">
            <a:spAutoFit/>
          </a:bodyPr>
          <a:lstStyle/>
          <a:p>
            <a:r>
              <a:rPr lang="fr-FR" sz="2400" b="1" u="sng" dirty="0">
                <a:solidFill>
                  <a:srgbClr val="FFFF00"/>
                </a:solidFill>
              </a:rPr>
              <a:t>Traitement orthopédique </a:t>
            </a:r>
            <a:r>
              <a:rPr lang="fr-FR" sz="2400" b="1" dirty="0">
                <a:solidFill>
                  <a:srgbClr val="FFFF00"/>
                </a:solidFill>
              </a:rPr>
              <a:t>: 6 semaines</a:t>
            </a:r>
          </a:p>
        </p:txBody>
      </p:sp>
      <p:pic>
        <p:nvPicPr>
          <p:cNvPr id="5123" name="Picture 3"/>
          <p:cNvPicPr>
            <a:picLocks noChangeAspect="1" noChangeArrowheads="1"/>
          </p:cNvPicPr>
          <p:nvPr/>
        </p:nvPicPr>
        <p:blipFill>
          <a:blip r:embed="rId3" cstate="print"/>
          <a:srcRect/>
          <a:stretch>
            <a:fillRect/>
          </a:stretch>
        </p:blipFill>
        <p:spPr bwMode="auto">
          <a:xfrm>
            <a:off x="6854614" y="2873732"/>
            <a:ext cx="2003666" cy="191259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6858016" y="5000635"/>
            <a:ext cx="2071702" cy="1812739"/>
          </a:xfrm>
          <a:prstGeom prst="rect">
            <a:avLst/>
          </a:prstGeom>
          <a:noFill/>
          <a:ln w="9525">
            <a:noFill/>
            <a:miter lim="800000"/>
            <a:headEnd/>
            <a:tailEnd/>
          </a:ln>
          <a:effectLst/>
        </p:spPr>
      </p:pic>
      <p:sp>
        <p:nvSpPr>
          <p:cNvPr id="10" name="Rectangle 9"/>
          <p:cNvSpPr/>
          <p:nvPr/>
        </p:nvSpPr>
        <p:spPr>
          <a:xfrm>
            <a:off x="285720" y="3929066"/>
            <a:ext cx="4572000" cy="2677656"/>
          </a:xfrm>
          <a:prstGeom prst="rect">
            <a:avLst/>
          </a:prstGeom>
        </p:spPr>
        <p:txBody>
          <a:bodyPr>
            <a:spAutoFit/>
          </a:bodyPr>
          <a:lstStyle/>
          <a:p>
            <a:r>
              <a:rPr lang="fr-FR" sz="2400" b="1" dirty="0">
                <a:solidFill>
                  <a:srgbClr val="FFFF00"/>
                </a:solidFill>
              </a:rPr>
              <a:t>•Fracture ouverte ou menace cutanée dangereuse.</a:t>
            </a:r>
          </a:p>
          <a:p>
            <a:r>
              <a:rPr lang="fr-FR" sz="2400" b="1" dirty="0">
                <a:solidFill>
                  <a:srgbClr val="FFFF00"/>
                </a:solidFill>
              </a:rPr>
              <a:t>•Fracture bilatérale.</a:t>
            </a:r>
          </a:p>
          <a:p>
            <a:r>
              <a:rPr lang="fr-FR" sz="2400" b="1" dirty="0">
                <a:solidFill>
                  <a:srgbClr val="FFFF00"/>
                </a:solidFill>
              </a:rPr>
              <a:t>•Complications vasculo-nerveuse.</a:t>
            </a:r>
          </a:p>
          <a:p>
            <a:r>
              <a:rPr lang="fr-FR" sz="2400" b="1" dirty="0">
                <a:solidFill>
                  <a:srgbClr val="FFFF00"/>
                </a:solidFill>
              </a:rPr>
              <a:t>•Fracture très déplacées ?</a:t>
            </a:r>
          </a:p>
          <a:p>
            <a:r>
              <a:rPr lang="fr-FR" sz="2400" b="1" dirty="0">
                <a:solidFill>
                  <a:srgbClr val="FFFF00"/>
                </a:solidFill>
              </a:rPr>
              <a:t>•Fracture du bord externe ?</a:t>
            </a:r>
          </a:p>
        </p:txBody>
      </p:sp>
      <p:sp>
        <p:nvSpPr>
          <p:cNvPr id="11" name="Rectangle 10"/>
          <p:cNvSpPr/>
          <p:nvPr/>
        </p:nvSpPr>
        <p:spPr>
          <a:xfrm>
            <a:off x="500034" y="3500438"/>
            <a:ext cx="4500594" cy="461665"/>
          </a:xfrm>
          <a:prstGeom prst="rect">
            <a:avLst/>
          </a:prstGeom>
        </p:spPr>
        <p:txBody>
          <a:bodyPr wrap="square">
            <a:spAutoFit/>
          </a:bodyPr>
          <a:lstStyle/>
          <a:p>
            <a:r>
              <a:rPr lang="fr-FR" sz="2400" b="1" u="sng" dirty="0" smtClean="0">
                <a:solidFill>
                  <a:srgbClr val="FFFF00"/>
                </a:solidFill>
              </a:rPr>
              <a:t>Traitement chirurgical</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Fracture  inclassable</a:t>
            </a:r>
            <a:endParaRPr lang="fr-FR" dirty="0"/>
          </a:p>
        </p:txBody>
      </p:sp>
      <p:pic>
        <p:nvPicPr>
          <p:cNvPr id="5122" name="Picture 2" descr="C:\Users\Said\Documents\IMG_20180228_095841.jpg"/>
          <p:cNvPicPr>
            <a:picLocks noGrp="1" noChangeAspect="1" noChangeArrowheads="1"/>
          </p:cNvPicPr>
          <p:nvPr>
            <p:ph sz="half" idx="1"/>
          </p:nvPr>
        </p:nvPicPr>
        <p:blipFill>
          <a:blip r:embed="rId2" cstate="print"/>
          <a:srcRect/>
          <a:stretch>
            <a:fillRect/>
          </a:stretch>
        </p:blipFill>
        <p:spPr bwMode="auto">
          <a:xfrm>
            <a:off x="588764" y="1600200"/>
            <a:ext cx="3394472" cy="4525963"/>
          </a:xfrm>
          <a:prstGeom prst="rect">
            <a:avLst/>
          </a:prstGeom>
          <a:noFill/>
        </p:spPr>
      </p:pic>
      <p:pic>
        <p:nvPicPr>
          <p:cNvPr id="9" name="Espace réservé du contenu 8" descr="IMG_20180228_095827.jpg"/>
          <p:cNvPicPr>
            <a:picLocks noGrp="1" noChangeAspect="1"/>
          </p:cNvPicPr>
          <p:nvPr>
            <p:ph sz="half" idx="2"/>
          </p:nvPr>
        </p:nvPicPr>
        <p:blipFill>
          <a:blip r:embed="rId3" cstate="print"/>
          <a:stretch>
            <a:fillRect/>
          </a:stretch>
        </p:blipFill>
        <p:spPr>
          <a:xfrm>
            <a:off x="4398764" y="1600200"/>
            <a:ext cx="3394472"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28604"/>
            <a:ext cx="8286776" cy="6001643"/>
          </a:xfrm>
          <a:prstGeom prst="rect">
            <a:avLst/>
          </a:prstGeom>
        </p:spPr>
        <p:txBody>
          <a:bodyPr wrap="square">
            <a:spAutoFit/>
          </a:bodyPr>
          <a:lstStyle/>
          <a:p>
            <a:r>
              <a:rPr lang="fr-FR" sz="2400" b="1" dirty="0">
                <a:solidFill>
                  <a:srgbClr val="FF0000"/>
                </a:solidFill>
              </a:rPr>
              <a:t>Complications secondaires :</a:t>
            </a:r>
          </a:p>
          <a:p>
            <a:r>
              <a:rPr lang="fr-FR" sz="2400" b="1" dirty="0">
                <a:solidFill>
                  <a:srgbClr val="FFFF00"/>
                </a:solidFill>
              </a:rPr>
              <a:t> Retard de consolidation</a:t>
            </a:r>
          </a:p>
          <a:p>
            <a:r>
              <a:rPr lang="fr-FR" sz="2400" b="1" dirty="0">
                <a:solidFill>
                  <a:srgbClr val="FFFF00"/>
                </a:solidFill>
              </a:rPr>
              <a:t> Algodystrophie</a:t>
            </a:r>
          </a:p>
          <a:p>
            <a:r>
              <a:rPr lang="fr-FR" sz="2400" b="1" dirty="0">
                <a:solidFill>
                  <a:srgbClr val="FFFF00"/>
                </a:solidFill>
              </a:rPr>
              <a:t> Raideur d’épaule</a:t>
            </a:r>
          </a:p>
          <a:p>
            <a:r>
              <a:rPr lang="fr-FR" sz="2400" b="1" dirty="0">
                <a:solidFill>
                  <a:srgbClr val="FFFF00"/>
                </a:solidFill>
              </a:rPr>
              <a:t> Complication septique </a:t>
            </a:r>
            <a:r>
              <a:rPr lang="fr-FR" sz="2400" b="1" dirty="0" smtClean="0">
                <a:solidFill>
                  <a:srgbClr val="FFFF00"/>
                </a:solidFill>
              </a:rPr>
              <a:t>post-opératoire </a:t>
            </a:r>
          </a:p>
          <a:p>
            <a:endParaRPr lang="fr-FR" sz="2400" b="1" dirty="0">
              <a:solidFill>
                <a:srgbClr val="FFFF00"/>
              </a:solidFill>
            </a:endParaRPr>
          </a:p>
          <a:p>
            <a:r>
              <a:rPr lang="fr-FR" sz="2400" b="1" dirty="0">
                <a:solidFill>
                  <a:srgbClr val="FF0000"/>
                </a:solidFill>
              </a:rPr>
              <a:t>Complications tardives</a:t>
            </a:r>
          </a:p>
          <a:p>
            <a:r>
              <a:rPr lang="fr-FR" sz="2400" b="1" dirty="0">
                <a:solidFill>
                  <a:srgbClr val="FFFF00"/>
                </a:solidFill>
              </a:rPr>
              <a:t> Cal vicieux fréquent dans les fractures déplacées traitées orthopédiquement</a:t>
            </a:r>
            <a:r>
              <a:rPr lang="fr-FR" sz="2400" b="1" dirty="0" smtClean="0">
                <a:solidFill>
                  <a:srgbClr val="FFFF00"/>
                </a:solidFill>
              </a:rPr>
              <a:t>, s'atténue </a:t>
            </a:r>
            <a:r>
              <a:rPr lang="fr-FR" sz="2400" b="1" dirty="0">
                <a:solidFill>
                  <a:srgbClr val="FFFF00"/>
                </a:solidFill>
              </a:rPr>
              <a:t>légèrement au fil des années en raison du remodelage osseux.</a:t>
            </a:r>
          </a:p>
          <a:p>
            <a:r>
              <a:rPr lang="fr-FR" sz="2400" b="1" dirty="0">
                <a:solidFill>
                  <a:srgbClr val="FFFF00"/>
                </a:solidFill>
              </a:rPr>
              <a:t> La pseudarthrose de la clavicule est rare après traitement orthopédique. </a:t>
            </a:r>
            <a:r>
              <a:rPr lang="fr-FR" sz="2400" b="1" dirty="0" smtClean="0">
                <a:solidFill>
                  <a:srgbClr val="FFFF00"/>
                </a:solidFill>
              </a:rPr>
              <a:t>                                                               Le traitement </a:t>
            </a:r>
            <a:r>
              <a:rPr lang="fr-FR" sz="2400" b="1" dirty="0">
                <a:solidFill>
                  <a:srgbClr val="FFFF00"/>
                </a:solidFill>
              </a:rPr>
              <a:t>chirurgical se complique d’un taux de pseudarthrose plus important.</a:t>
            </a:r>
          </a:p>
          <a:p>
            <a:r>
              <a:rPr lang="fr-FR" sz="2400" b="1" dirty="0">
                <a:solidFill>
                  <a:srgbClr val="FFFF00"/>
                </a:solidFill>
              </a:rPr>
              <a:t> Complications septiques (post-opératoires)</a:t>
            </a:r>
          </a:p>
          <a:p>
            <a:r>
              <a:rPr lang="fr-FR" sz="2400" b="1" dirty="0">
                <a:solidFill>
                  <a:srgbClr val="FFFF00"/>
                </a:solidFill>
              </a:rPr>
              <a:t> Raideur d’épaule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428736"/>
            <a:ext cx="8143932" cy="954107"/>
          </a:xfrm>
          <a:prstGeom prst="rect">
            <a:avLst/>
          </a:prstGeom>
        </p:spPr>
        <p:txBody>
          <a:bodyPr wrap="square">
            <a:spAutoFit/>
          </a:bodyPr>
          <a:lstStyle/>
          <a:p>
            <a:r>
              <a:rPr lang="fr-FR" sz="2800" b="1" dirty="0">
                <a:solidFill>
                  <a:srgbClr val="FFFF00"/>
                </a:solidFill>
              </a:rPr>
              <a:t>fréquents lors de la pratique sportive ou dans la vie quotidienne</a:t>
            </a:r>
          </a:p>
        </p:txBody>
      </p:sp>
      <p:sp>
        <p:nvSpPr>
          <p:cNvPr id="5" name="ZoneTexte 4"/>
          <p:cNvSpPr txBox="1"/>
          <p:nvPr/>
        </p:nvSpPr>
        <p:spPr>
          <a:xfrm>
            <a:off x="2071670" y="285728"/>
            <a:ext cx="4500594" cy="646331"/>
          </a:xfrm>
          <a:prstGeom prst="rect">
            <a:avLst/>
          </a:prstGeom>
          <a:noFill/>
        </p:spPr>
        <p:txBody>
          <a:bodyPr wrap="square" rtlCol="0">
            <a:spAutoFit/>
          </a:bodyPr>
          <a:lstStyle/>
          <a:p>
            <a:r>
              <a:rPr lang="fr-FR" sz="3600" b="1" dirty="0" smtClean="0">
                <a:solidFill>
                  <a:srgbClr val="FFFF00"/>
                </a:solidFill>
              </a:rPr>
              <a:t>INTRODUCTION</a:t>
            </a:r>
            <a:endParaRPr lang="fr-FR" sz="3600" b="1" dirty="0">
              <a:solidFill>
                <a:srgbClr val="FFFF00"/>
              </a:solidFill>
            </a:endParaRPr>
          </a:p>
        </p:txBody>
      </p:sp>
      <p:sp>
        <p:nvSpPr>
          <p:cNvPr id="6" name="Rectangle 5"/>
          <p:cNvSpPr/>
          <p:nvPr/>
        </p:nvSpPr>
        <p:spPr>
          <a:xfrm>
            <a:off x="357158" y="2928934"/>
            <a:ext cx="8786842" cy="954107"/>
          </a:xfrm>
          <a:prstGeom prst="rect">
            <a:avLst/>
          </a:prstGeom>
        </p:spPr>
        <p:txBody>
          <a:bodyPr wrap="square">
            <a:spAutoFit/>
          </a:bodyPr>
          <a:lstStyle/>
          <a:p>
            <a:r>
              <a:rPr lang="fr-FR" sz="2800" b="1" dirty="0" smtClean="0">
                <a:solidFill>
                  <a:srgbClr val="FFFF00"/>
                </a:solidFill>
              </a:rPr>
              <a:t>Les Lésions sont </a:t>
            </a:r>
            <a:r>
              <a:rPr lang="fr-FR" sz="2800" b="1" dirty="0">
                <a:solidFill>
                  <a:srgbClr val="FFFF00"/>
                </a:solidFill>
              </a:rPr>
              <a:t>fonction </a:t>
            </a:r>
            <a:r>
              <a:rPr lang="fr-FR" sz="2800" b="1" dirty="0" smtClean="0">
                <a:solidFill>
                  <a:srgbClr val="FFFF00"/>
                </a:solidFill>
              </a:rPr>
              <a:t>                                             du </a:t>
            </a:r>
            <a:r>
              <a:rPr lang="fr-FR" sz="2800" b="1" dirty="0">
                <a:solidFill>
                  <a:srgbClr val="FFFF00"/>
                </a:solidFill>
              </a:rPr>
              <a:t>mécanisme du traumatisme et de l'âge du </a:t>
            </a:r>
            <a:r>
              <a:rPr lang="fr-FR" sz="2800" b="1" dirty="0" smtClean="0">
                <a:solidFill>
                  <a:srgbClr val="FFFF00"/>
                </a:solidFill>
              </a:rPr>
              <a:t>patient   </a:t>
            </a:r>
            <a:endParaRPr lang="fr-FR" sz="28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14422"/>
            <a:ext cx="8929718" cy="584775"/>
          </a:xfrm>
          <a:prstGeom prst="rect">
            <a:avLst/>
          </a:prstGeom>
        </p:spPr>
        <p:txBody>
          <a:bodyPr wrap="square">
            <a:spAutoFit/>
          </a:bodyPr>
          <a:lstStyle/>
          <a:p>
            <a:r>
              <a:rPr lang="fr-FR" sz="3200" b="1" dirty="0" smtClean="0"/>
              <a:t> </a:t>
            </a:r>
            <a:r>
              <a:rPr lang="fr-FR" sz="3200" b="1" dirty="0" smtClean="0">
                <a:solidFill>
                  <a:srgbClr val="FF0000"/>
                </a:solidFill>
              </a:rPr>
              <a:t>LUXATIONS ACROMIO-CLAVICULAIRES</a:t>
            </a:r>
            <a:endParaRPr lang="fr-FR" sz="3200" dirty="0"/>
          </a:p>
        </p:txBody>
      </p:sp>
      <p:sp>
        <p:nvSpPr>
          <p:cNvPr id="4" name="Rectangle 3"/>
          <p:cNvSpPr/>
          <p:nvPr/>
        </p:nvSpPr>
        <p:spPr>
          <a:xfrm flipH="1">
            <a:off x="500034" y="428604"/>
            <a:ext cx="8358246" cy="461665"/>
          </a:xfrm>
          <a:prstGeom prst="rect">
            <a:avLst/>
          </a:prstGeom>
        </p:spPr>
        <p:txBody>
          <a:bodyPr wrap="square">
            <a:spAutoFit/>
          </a:bodyPr>
          <a:lstStyle/>
          <a:p>
            <a:r>
              <a:rPr lang="fr-FR" sz="2400" dirty="0">
                <a:solidFill>
                  <a:srgbClr val="FF0000"/>
                </a:solidFill>
              </a:rPr>
              <a:t>&gt;</a:t>
            </a:r>
            <a:r>
              <a:rPr lang="fr-FR" sz="24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14282" y="3000372"/>
            <a:ext cx="3357586" cy="3465895"/>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4786315" y="3000372"/>
            <a:ext cx="3429024" cy="3429024"/>
          </a:xfrm>
          <a:prstGeom prst="rect">
            <a:avLst/>
          </a:prstGeom>
          <a:noFill/>
          <a:ln w="9525">
            <a:noFill/>
            <a:miter lim="800000"/>
            <a:headEnd/>
            <a:tailEnd/>
          </a:ln>
          <a:effectLst/>
        </p:spPr>
      </p:pic>
      <p:sp>
        <p:nvSpPr>
          <p:cNvPr id="4" name="Rectangle 3"/>
          <p:cNvSpPr/>
          <p:nvPr/>
        </p:nvSpPr>
        <p:spPr>
          <a:xfrm>
            <a:off x="500034" y="1643050"/>
            <a:ext cx="8215370" cy="830997"/>
          </a:xfrm>
          <a:prstGeom prst="rect">
            <a:avLst/>
          </a:prstGeom>
        </p:spPr>
        <p:txBody>
          <a:bodyPr wrap="square">
            <a:spAutoFit/>
          </a:bodyPr>
          <a:lstStyle/>
          <a:p>
            <a:r>
              <a:rPr lang="fr-FR" sz="2400" b="1" dirty="0">
                <a:solidFill>
                  <a:srgbClr val="FFFF00"/>
                </a:solidFill>
              </a:rPr>
              <a:t>•Mécanisme : chute sur le moignon de l’épaule, sport le + </a:t>
            </a:r>
          </a:p>
        </p:txBody>
      </p:sp>
      <p:sp>
        <p:nvSpPr>
          <p:cNvPr id="5" name="Rectangle 4"/>
          <p:cNvSpPr/>
          <p:nvPr/>
        </p:nvSpPr>
        <p:spPr>
          <a:xfrm>
            <a:off x="642910" y="428604"/>
            <a:ext cx="5715040" cy="830997"/>
          </a:xfrm>
          <a:prstGeom prst="rect">
            <a:avLst/>
          </a:prstGeom>
        </p:spPr>
        <p:txBody>
          <a:bodyPr wrap="square">
            <a:spAutoFit/>
          </a:bodyPr>
          <a:lstStyle/>
          <a:p>
            <a:r>
              <a:rPr lang="fr-FR" sz="2400" b="1" dirty="0">
                <a:solidFill>
                  <a:srgbClr val="FFFF00"/>
                </a:solidFill>
              </a:rPr>
              <a:t>•Touche une population jeune </a:t>
            </a:r>
            <a:r>
              <a:rPr lang="fr-FR" sz="2400" b="1" dirty="0" smtClean="0">
                <a:solidFill>
                  <a:srgbClr val="FFFF00"/>
                </a:solidFill>
              </a:rPr>
              <a:t>et</a:t>
            </a:r>
          </a:p>
          <a:p>
            <a:r>
              <a:rPr lang="fr-FR" sz="2400" b="1" dirty="0" smtClean="0">
                <a:solidFill>
                  <a:srgbClr val="FFFF00"/>
                </a:solidFill>
              </a:rPr>
              <a:t>sportive</a:t>
            </a:r>
            <a:r>
              <a:rPr lang="fr-FR" sz="2400" b="1" dirty="0">
                <a:solidFill>
                  <a:srgbClr val="FFFF0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5720" y="4429132"/>
            <a:ext cx="8286808" cy="1938992"/>
          </a:xfrm>
          <a:prstGeom prst="rect">
            <a:avLst/>
          </a:prstGeom>
        </p:spPr>
        <p:txBody>
          <a:bodyPr wrap="square">
            <a:spAutoFit/>
          </a:bodyPr>
          <a:lstStyle/>
          <a:p>
            <a:r>
              <a:rPr lang="fr-FR" sz="2400" b="1" dirty="0">
                <a:solidFill>
                  <a:srgbClr val="FFFF00"/>
                </a:solidFill>
              </a:rPr>
              <a:t>Rappel anatomique</a:t>
            </a:r>
          </a:p>
          <a:p>
            <a:r>
              <a:rPr lang="fr-FR" sz="2400" b="1" dirty="0">
                <a:solidFill>
                  <a:srgbClr val="FFFF00"/>
                </a:solidFill>
              </a:rPr>
              <a:t>•Clavicule fixée à l’acromion par le ligament </a:t>
            </a:r>
            <a:r>
              <a:rPr lang="fr-FR" sz="2400" b="1" dirty="0" err="1">
                <a:solidFill>
                  <a:srgbClr val="FFFF00"/>
                </a:solidFill>
              </a:rPr>
              <a:t>acromio</a:t>
            </a:r>
            <a:r>
              <a:rPr lang="fr-FR" sz="2400" b="1" dirty="0">
                <a:solidFill>
                  <a:srgbClr val="FFFF00"/>
                </a:solidFill>
              </a:rPr>
              <a:t>-claviculaire à l’apophyse croracoïde par ligament conoïde et trapézoïde.</a:t>
            </a:r>
          </a:p>
          <a:p>
            <a:r>
              <a:rPr lang="fr-FR" sz="2400" b="1" dirty="0">
                <a:solidFill>
                  <a:srgbClr val="FFFF00"/>
                </a:solidFill>
              </a:rPr>
              <a:t>•Renforcée par </a:t>
            </a:r>
            <a:r>
              <a:rPr lang="fr-FR" sz="2400" b="1" dirty="0" smtClean="0">
                <a:solidFill>
                  <a:srgbClr val="FFFF00"/>
                </a:solidFill>
              </a:rPr>
              <a:t>la chape </a:t>
            </a:r>
            <a:r>
              <a:rPr lang="fr-FR" sz="2400" b="1" dirty="0">
                <a:solidFill>
                  <a:srgbClr val="FFFF00"/>
                </a:solidFill>
              </a:rPr>
              <a:t>trapézo-deltoïdienne. </a:t>
            </a:r>
          </a:p>
        </p:txBody>
      </p:sp>
      <p:pic>
        <p:nvPicPr>
          <p:cNvPr id="6148" name="Picture 4"/>
          <p:cNvPicPr>
            <a:picLocks noChangeAspect="1" noChangeArrowheads="1"/>
          </p:cNvPicPr>
          <p:nvPr/>
        </p:nvPicPr>
        <p:blipFill>
          <a:blip r:embed="rId3"/>
          <a:srcRect/>
          <a:stretch>
            <a:fillRect/>
          </a:stretch>
        </p:blipFill>
        <p:spPr bwMode="auto">
          <a:xfrm>
            <a:off x="857224" y="1577232"/>
            <a:ext cx="3429024" cy="2760567"/>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5769632" y="1714488"/>
            <a:ext cx="3134889"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2943434" cy="461665"/>
          </a:xfrm>
          <a:prstGeom prst="rect">
            <a:avLst/>
          </a:prstGeom>
        </p:spPr>
        <p:txBody>
          <a:bodyPr wrap="none">
            <a:spAutoFit/>
          </a:bodyPr>
          <a:lstStyle/>
          <a:p>
            <a:r>
              <a:rPr lang="fr-FR" sz="2400" b="1" dirty="0">
                <a:solidFill>
                  <a:srgbClr val="FFFF00"/>
                </a:solidFill>
              </a:rPr>
              <a:t>Diagnostic clinique</a:t>
            </a:r>
          </a:p>
        </p:txBody>
      </p:sp>
      <p:sp>
        <p:nvSpPr>
          <p:cNvPr id="5" name="Rectangle 4"/>
          <p:cNvSpPr/>
          <p:nvPr/>
        </p:nvSpPr>
        <p:spPr>
          <a:xfrm>
            <a:off x="500034" y="928670"/>
            <a:ext cx="7358114" cy="3416320"/>
          </a:xfrm>
          <a:prstGeom prst="rect">
            <a:avLst/>
          </a:prstGeom>
        </p:spPr>
        <p:txBody>
          <a:bodyPr wrap="square">
            <a:spAutoFit/>
          </a:bodyPr>
          <a:lstStyle/>
          <a:p>
            <a:r>
              <a:rPr lang="fr-FR" sz="2400" b="1" dirty="0">
                <a:solidFill>
                  <a:srgbClr val="FFFF00"/>
                </a:solidFill>
              </a:rPr>
              <a:t>•Douleur exquise de l’épaule.</a:t>
            </a:r>
          </a:p>
          <a:p>
            <a:r>
              <a:rPr lang="fr-FR" sz="2400" b="1" dirty="0">
                <a:solidFill>
                  <a:srgbClr val="FFFF00"/>
                </a:solidFill>
              </a:rPr>
              <a:t>•Examen bilatéral et comparatif sur un patient les bras pendants</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•Rechercher une saillie de l’extrémité externe de la clavicule (présente si subluxation ou luxation.</a:t>
            </a:r>
          </a:p>
          <a:p>
            <a:r>
              <a:rPr lang="fr-FR" sz="2400" b="1" dirty="0">
                <a:solidFill>
                  <a:srgbClr val="FFFF00"/>
                </a:solidFill>
              </a:rPr>
              <a:t>•Absence de saillie dans les lésions bénignes où seul existe une douleur à la palpation de l’extrémité externe de la clavicule.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rthopedie-et-readaptation.com/epaule/lac3.jpg"/>
          <p:cNvPicPr>
            <a:picLocks noChangeAspect="1" noChangeArrowheads="1"/>
          </p:cNvPicPr>
          <p:nvPr/>
        </p:nvPicPr>
        <p:blipFill>
          <a:blip r:embed="rId2"/>
          <a:srcRect/>
          <a:stretch>
            <a:fillRect/>
          </a:stretch>
        </p:blipFill>
        <p:spPr bwMode="auto">
          <a:xfrm>
            <a:off x="5572133" y="142876"/>
            <a:ext cx="2918052" cy="6500834"/>
          </a:xfrm>
          <a:prstGeom prst="rect">
            <a:avLst/>
          </a:prstGeom>
          <a:noFill/>
        </p:spPr>
      </p:pic>
      <p:pic>
        <p:nvPicPr>
          <p:cNvPr id="5" name="Picture 2"/>
          <p:cNvPicPr>
            <a:picLocks noChangeAspect="1" noChangeArrowheads="1"/>
          </p:cNvPicPr>
          <p:nvPr/>
        </p:nvPicPr>
        <p:blipFill>
          <a:blip r:embed="rId3" cstate="print">
            <a:lum contrast="-40000"/>
          </a:blip>
          <a:srcRect/>
          <a:stretch>
            <a:fillRect/>
          </a:stretch>
        </p:blipFill>
        <p:spPr bwMode="auto">
          <a:xfrm>
            <a:off x="857224" y="106012"/>
            <a:ext cx="3286148" cy="3037236"/>
          </a:xfrm>
          <a:prstGeom prst="rect">
            <a:avLst/>
          </a:prstGeom>
          <a:noFill/>
          <a:ln w="9525">
            <a:noFill/>
            <a:miter lim="800000"/>
            <a:headEnd/>
            <a:tailEnd/>
          </a:ln>
          <a:effectLst/>
        </p:spPr>
      </p:pic>
      <p:pic>
        <p:nvPicPr>
          <p:cNvPr id="6" name="Picture 3"/>
          <p:cNvPicPr>
            <a:picLocks noChangeAspect="1" noChangeArrowheads="1"/>
          </p:cNvPicPr>
          <p:nvPr/>
        </p:nvPicPr>
        <p:blipFill>
          <a:blip r:embed="rId4">
            <a:lum contrast="-40000"/>
          </a:blip>
          <a:srcRect/>
          <a:stretch>
            <a:fillRect/>
          </a:stretch>
        </p:blipFill>
        <p:spPr bwMode="auto">
          <a:xfrm>
            <a:off x="785786" y="3276377"/>
            <a:ext cx="3466249" cy="3224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428604"/>
            <a:ext cx="3834704" cy="461665"/>
          </a:xfrm>
          <a:prstGeom prst="rect">
            <a:avLst/>
          </a:prstGeom>
        </p:spPr>
        <p:txBody>
          <a:bodyPr wrap="none">
            <a:spAutoFit/>
          </a:bodyPr>
          <a:lstStyle/>
          <a:p>
            <a:r>
              <a:rPr lang="fr-FR" sz="2400" b="1" dirty="0">
                <a:solidFill>
                  <a:srgbClr val="FFFF00"/>
                </a:solidFill>
              </a:rPr>
              <a:t>Plusieurs degré de gravité</a:t>
            </a:r>
          </a:p>
        </p:txBody>
      </p:sp>
      <p:pic>
        <p:nvPicPr>
          <p:cNvPr id="8194" name="Picture 2"/>
          <p:cNvPicPr>
            <a:picLocks noChangeAspect="1" noChangeArrowheads="1"/>
          </p:cNvPicPr>
          <p:nvPr/>
        </p:nvPicPr>
        <p:blipFill>
          <a:blip r:embed="rId2"/>
          <a:srcRect/>
          <a:stretch>
            <a:fillRect/>
          </a:stretch>
        </p:blipFill>
        <p:spPr bwMode="auto">
          <a:xfrm>
            <a:off x="6943725" y="142852"/>
            <a:ext cx="2200275" cy="6500858"/>
          </a:xfrm>
          <a:prstGeom prst="rect">
            <a:avLst/>
          </a:prstGeom>
          <a:noFill/>
          <a:ln w="9525">
            <a:noFill/>
            <a:miter lim="800000"/>
            <a:headEnd/>
            <a:tailEnd/>
          </a:ln>
          <a:effectLst/>
        </p:spPr>
      </p:pic>
      <p:sp>
        <p:nvSpPr>
          <p:cNvPr id="6" name="Rectangle 5"/>
          <p:cNvSpPr/>
          <p:nvPr/>
        </p:nvSpPr>
        <p:spPr>
          <a:xfrm>
            <a:off x="500034" y="1643050"/>
            <a:ext cx="6143668" cy="3785652"/>
          </a:xfrm>
          <a:prstGeom prst="rect">
            <a:avLst/>
          </a:prstGeom>
        </p:spPr>
        <p:txBody>
          <a:bodyPr wrap="square">
            <a:spAutoFit/>
          </a:bodyPr>
          <a:lstStyle/>
          <a:p>
            <a:r>
              <a:rPr lang="fr-FR" sz="2400" b="1" dirty="0">
                <a:solidFill>
                  <a:srgbClr val="FF0000"/>
                </a:solidFill>
              </a:rPr>
              <a:t>•Stade 1 : </a:t>
            </a:r>
            <a:r>
              <a:rPr lang="fr-FR" sz="2400" b="1" dirty="0">
                <a:solidFill>
                  <a:srgbClr val="FFFF00"/>
                </a:solidFill>
              </a:rPr>
              <a:t>Pas de déplacement : distension ligamentaire sans rupture.</a:t>
            </a:r>
          </a:p>
          <a:p>
            <a:r>
              <a:rPr lang="fr-FR" sz="2400" b="1" dirty="0">
                <a:solidFill>
                  <a:srgbClr val="FF0000"/>
                </a:solidFill>
              </a:rPr>
              <a:t>•Stade 2 : </a:t>
            </a:r>
            <a:r>
              <a:rPr lang="fr-FR" sz="2400" b="1" dirty="0">
                <a:solidFill>
                  <a:srgbClr val="FFFF00"/>
                </a:solidFill>
              </a:rPr>
              <a:t>Subluxation : rupture du ligament acromio-claviculaire.</a:t>
            </a:r>
          </a:p>
          <a:p>
            <a:r>
              <a:rPr lang="fr-FR" sz="2400" b="1" dirty="0">
                <a:solidFill>
                  <a:srgbClr val="FF0000"/>
                </a:solidFill>
              </a:rPr>
              <a:t>•Stade 3 : </a:t>
            </a:r>
            <a:r>
              <a:rPr lang="fr-FR" sz="2400" b="1" dirty="0">
                <a:solidFill>
                  <a:srgbClr val="FFFF00"/>
                </a:solidFill>
              </a:rPr>
              <a:t>Luxation : rupture des ligaments acromio-claviculaire et </a:t>
            </a:r>
            <a:r>
              <a:rPr lang="fr-FR" sz="2400" b="1" dirty="0" err="1">
                <a:solidFill>
                  <a:srgbClr val="FFFF00"/>
                </a:solidFill>
              </a:rPr>
              <a:t>coraco</a:t>
            </a:r>
            <a:r>
              <a:rPr lang="fr-FR" sz="2400" b="1" dirty="0">
                <a:solidFill>
                  <a:srgbClr val="FFFF00"/>
                </a:solidFill>
              </a:rPr>
              <a:t>-claviculaires.</a:t>
            </a:r>
          </a:p>
          <a:p>
            <a:r>
              <a:rPr lang="fr-FR" sz="2400" b="1" dirty="0">
                <a:solidFill>
                  <a:srgbClr val="FF0000"/>
                </a:solidFill>
              </a:rPr>
              <a:t>•Stade 4 : </a:t>
            </a:r>
            <a:r>
              <a:rPr lang="fr-FR" sz="2400" b="1" dirty="0">
                <a:solidFill>
                  <a:srgbClr val="FFFF00"/>
                </a:solidFill>
              </a:rPr>
              <a:t>A la rupture des ligaments s’associe la rupture de la chape trapézo-deltoïdienne.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rthopedie-et-readaptation.com/epaule/lac_rx4b.jpg"/>
          <p:cNvPicPr>
            <a:picLocks noChangeAspect="1" noChangeArrowheads="1"/>
          </p:cNvPicPr>
          <p:nvPr/>
        </p:nvPicPr>
        <p:blipFill>
          <a:blip r:embed="rId2"/>
          <a:srcRect/>
          <a:stretch>
            <a:fillRect/>
          </a:stretch>
        </p:blipFill>
        <p:spPr bwMode="auto">
          <a:xfrm>
            <a:off x="171335" y="357166"/>
            <a:ext cx="8401193" cy="5929354"/>
          </a:xfrm>
          <a:prstGeom prst="rect">
            <a:avLst/>
          </a:prstGeom>
          <a:noFill/>
        </p:spPr>
      </p:pic>
      <p:cxnSp>
        <p:nvCxnSpPr>
          <p:cNvPr id="6" name="Connecteur droit avec flèche 5"/>
          <p:cNvCxnSpPr/>
          <p:nvPr/>
        </p:nvCxnSpPr>
        <p:spPr>
          <a:xfrm rot="10800000">
            <a:off x="7000892" y="2071678"/>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lèche vers le bas 7"/>
          <p:cNvSpPr/>
          <p:nvPr/>
        </p:nvSpPr>
        <p:spPr>
          <a:xfrm>
            <a:off x="2500298" y="2857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285728"/>
            <a:ext cx="7572428" cy="461665"/>
          </a:xfrm>
          <a:prstGeom prst="rect">
            <a:avLst/>
          </a:prstGeom>
        </p:spPr>
        <p:txBody>
          <a:bodyPr wrap="square">
            <a:spAutoFit/>
          </a:bodyPr>
          <a:lstStyle/>
          <a:p>
            <a:r>
              <a:rPr lang="fr-FR" sz="2400" b="1" dirty="0">
                <a:solidFill>
                  <a:srgbClr val="FFFF00"/>
                </a:solidFill>
              </a:rPr>
              <a:t>Examen clinique en fonction du stade de gravité</a:t>
            </a:r>
          </a:p>
        </p:txBody>
      </p:sp>
      <p:sp>
        <p:nvSpPr>
          <p:cNvPr id="5" name="Rectangle 4"/>
          <p:cNvSpPr/>
          <p:nvPr/>
        </p:nvSpPr>
        <p:spPr>
          <a:xfrm>
            <a:off x="214282" y="1000108"/>
            <a:ext cx="6858048" cy="3046988"/>
          </a:xfrm>
          <a:prstGeom prst="rect">
            <a:avLst/>
          </a:prstGeom>
        </p:spPr>
        <p:txBody>
          <a:bodyPr wrap="square">
            <a:spAutoFit/>
          </a:bodyPr>
          <a:lstStyle/>
          <a:p>
            <a:r>
              <a:rPr lang="fr-FR" sz="2400" b="1" dirty="0">
                <a:solidFill>
                  <a:srgbClr val="FF0000"/>
                </a:solidFill>
              </a:rPr>
              <a:t>Stade 1 : </a:t>
            </a:r>
            <a:r>
              <a:rPr lang="fr-FR" sz="2400" b="1" dirty="0">
                <a:solidFill>
                  <a:srgbClr val="FFFF00"/>
                </a:solidFill>
              </a:rPr>
              <a:t>douleur précise articulation acromio-claviculaire à la palpation</a:t>
            </a:r>
            <a:r>
              <a:rPr lang="fr-FR" sz="2400" b="1" dirty="0" smtClean="0">
                <a:solidFill>
                  <a:srgbClr val="FFFF00"/>
                </a:solidFill>
              </a:rPr>
              <a:t>. </a:t>
            </a:r>
          </a:p>
          <a:p>
            <a:endParaRPr lang="fr-FR" sz="2400" b="1" dirty="0">
              <a:solidFill>
                <a:srgbClr val="FFFF00"/>
              </a:solidFill>
            </a:endParaRPr>
          </a:p>
          <a:p>
            <a:r>
              <a:rPr lang="fr-FR" sz="2400" b="1" dirty="0">
                <a:solidFill>
                  <a:srgbClr val="FF0000"/>
                </a:solidFill>
              </a:rPr>
              <a:t>•Stade 2 : </a:t>
            </a:r>
            <a:r>
              <a:rPr lang="fr-FR" sz="2400" b="1" dirty="0">
                <a:solidFill>
                  <a:srgbClr val="FFFF00"/>
                </a:solidFill>
              </a:rPr>
              <a:t>saillie très nette de la clavicule à l’inspection. Signe de la touche de piano</a:t>
            </a:r>
            <a:r>
              <a:rPr lang="fr-FR" sz="2400" b="1" dirty="0" smtClean="0">
                <a:solidFill>
                  <a:srgbClr val="FFFF00"/>
                </a:solidFill>
              </a:rPr>
              <a:t>. </a:t>
            </a:r>
          </a:p>
          <a:p>
            <a:endParaRPr lang="fr-FR" sz="2400" b="1" dirty="0">
              <a:solidFill>
                <a:srgbClr val="FFFF00"/>
              </a:solidFill>
            </a:endParaRPr>
          </a:p>
          <a:p>
            <a:r>
              <a:rPr lang="fr-FR" sz="2400" b="1" dirty="0">
                <a:solidFill>
                  <a:srgbClr val="FF0000"/>
                </a:solidFill>
              </a:rPr>
              <a:t>•Stades 3 et 4 : </a:t>
            </a:r>
            <a:r>
              <a:rPr lang="fr-FR" sz="2400" b="1" dirty="0">
                <a:solidFill>
                  <a:srgbClr val="FFFF00"/>
                </a:solidFill>
              </a:rPr>
              <a:t>tiroir antéro-postérieur claviculaire.</a:t>
            </a:r>
          </a:p>
        </p:txBody>
      </p:sp>
      <p:pic>
        <p:nvPicPr>
          <p:cNvPr id="9218" name="Picture 2"/>
          <p:cNvPicPr>
            <a:picLocks noChangeAspect="1" noChangeArrowheads="1"/>
          </p:cNvPicPr>
          <p:nvPr/>
        </p:nvPicPr>
        <p:blipFill>
          <a:blip r:embed="rId2">
            <a:lum contrast="-40000"/>
          </a:blip>
          <a:srcRect/>
          <a:stretch>
            <a:fillRect/>
          </a:stretch>
        </p:blipFill>
        <p:spPr bwMode="auto">
          <a:xfrm>
            <a:off x="1357290" y="4286256"/>
            <a:ext cx="2071702" cy="221457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lum contrast="-40000"/>
          </a:blip>
          <a:srcRect/>
          <a:stretch>
            <a:fillRect/>
          </a:stretch>
        </p:blipFill>
        <p:spPr bwMode="auto">
          <a:xfrm>
            <a:off x="4572000" y="4214818"/>
            <a:ext cx="2071702"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071942"/>
            <a:ext cx="4572000" cy="830997"/>
          </a:xfrm>
          <a:prstGeom prst="rect">
            <a:avLst/>
          </a:prstGeom>
        </p:spPr>
        <p:txBody>
          <a:bodyPr>
            <a:spAutoFit/>
          </a:bodyPr>
          <a:lstStyle/>
          <a:p>
            <a:r>
              <a:rPr lang="fr-FR" sz="2400" b="1" dirty="0">
                <a:solidFill>
                  <a:srgbClr val="FFFF00"/>
                </a:solidFill>
              </a:rPr>
              <a:t>Traitement orthopédique</a:t>
            </a:r>
          </a:p>
          <a:p>
            <a:r>
              <a:rPr lang="fr-FR" sz="2400" b="1" dirty="0">
                <a:solidFill>
                  <a:srgbClr val="FFFF00"/>
                </a:solidFill>
              </a:rPr>
              <a:t>•Stade 1 et 2 </a:t>
            </a:r>
          </a:p>
        </p:txBody>
      </p:sp>
      <p:sp>
        <p:nvSpPr>
          <p:cNvPr id="5" name="Rectangle 4"/>
          <p:cNvSpPr/>
          <p:nvPr/>
        </p:nvSpPr>
        <p:spPr>
          <a:xfrm>
            <a:off x="357158" y="5715016"/>
            <a:ext cx="4572000" cy="830997"/>
          </a:xfrm>
          <a:prstGeom prst="rect">
            <a:avLst/>
          </a:prstGeom>
        </p:spPr>
        <p:txBody>
          <a:bodyPr>
            <a:spAutoFit/>
          </a:bodyPr>
          <a:lstStyle/>
          <a:p>
            <a:r>
              <a:rPr lang="fr-FR" sz="2400" b="1" dirty="0" smtClean="0">
                <a:solidFill>
                  <a:srgbClr val="FFFF00"/>
                </a:solidFill>
              </a:rPr>
              <a:t>Traitement </a:t>
            </a:r>
            <a:r>
              <a:rPr lang="fr-FR" sz="2400" b="1" dirty="0">
                <a:solidFill>
                  <a:srgbClr val="FFFF00"/>
                </a:solidFill>
              </a:rPr>
              <a:t>chirurgical : </a:t>
            </a:r>
            <a:r>
              <a:rPr lang="fr-FR" sz="2400" b="1" dirty="0" smtClean="0">
                <a:solidFill>
                  <a:srgbClr val="FFFF00"/>
                </a:solidFill>
              </a:rPr>
              <a:t>      stade </a:t>
            </a:r>
            <a:r>
              <a:rPr lang="fr-FR" sz="2400" b="1" dirty="0">
                <a:solidFill>
                  <a:srgbClr val="FFFF00"/>
                </a:solidFill>
              </a:rPr>
              <a:t>3 et 4</a:t>
            </a:r>
          </a:p>
        </p:txBody>
      </p:sp>
      <p:sp>
        <p:nvSpPr>
          <p:cNvPr id="6" name="Rectangle 5"/>
          <p:cNvSpPr/>
          <p:nvPr/>
        </p:nvSpPr>
        <p:spPr>
          <a:xfrm>
            <a:off x="714348" y="214290"/>
            <a:ext cx="3595856" cy="461665"/>
          </a:xfrm>
          <a:prstGeom prst="rect">
            <a:avLst/>
          </a:prstGeom>
        </p:spPr>
        <p:txBody>
          <a:bodyPr wrap="none">
            <a:spAutoFit/>
          </a:bodyPr>
          <a:lstStyle/>
          <a:p>
            <a:r>
              <a:rPr lang="fr-FR" sz="2400" b="1" dirty="0" smtClean="0">
                <a:solidFill>
                  <a:srgbClr val="FFFF00"/>
                </a:solidFill>
              </a:rPr>
              <a:t>Diagnostic radiologique</a:t>
            </a:r>
            <a:endParaRPr lang="fr-FR" sz="2400" b="1" dirty="0">
              <a:solidFill>
                <a:srgbClr val="FFFF00"/>
              </a:solidFill>
            </a:endParaRPr>
          </a:p>
        </p:txBody>
      </p:sp>
      <p:sp>
        <p:nvSpPr>
          <p:cNvPr id="7" name="Rectangle 6"/>
          <p:cNvSpPr/>
          <p:nvPr/>
        </p:nvSpPr>
        <p:spPr>
          <a:xfrm>
            <a:off x="785786" y="857232"/>
            <a:ext cx="7143800" cy="1200329"/>
          </a:xfrm>
          <a:prstGeom prst="rect">
            <a:avLst/>
          </a:prstGeom>
        </p:spPr>
        <p:txBody>
          <a:bodyPr wrap="square">
            <a:spAutoFit/>
          </a:bodyPr>
          <a:lstStyle/>
          <a:p>
            <a:r>
              <a:rPr lang="fr-FR" sz="2400" b="1" dirty="0" smtClean="0"/>
              <a:t>•Cliché de face strict de l’articulation acromio-claviculaire : met en évidence le déplacement et permet de le mesurer.</a:t>
            </a:r>
            <a:endParaRPr lang="fr-FR" sz="2400" b="1" dirty="0"/>
          </a:p>
        </p:txBody>
      </p:sp>
      <p:pic>
        <p:nvPicPr>
          <p:cNvPr id="8" name="Picture 4"/>
          <p:cNvPicPr>
            <a:picLocks noChangeAspect="1" noChangeArrowheads="1"/>
          </p:cNvPicPr>
          <p:nvPr/>
        </p:nvPicPr>
        <p:blipFill>
          <a:blip r:embed="rId2"/>
          <a:srcRect/>
          <a:stretch>
            <a:fillRect/>
          </a:stretch>
        </p:blipFill>
        <p:spPr bwMode="auto">
          <a:xfrm>
            <a:off x="571472" y="2214554"/>
            <a:ext cx="2457450" cy="1733550"/>
          </a:xfrm>
          <a:prstGeom prst="rect">
            <a:avLst/>
          </a:prstGeom>
          <a:noFill/>
          <a:ln w="9525">
            <a:noFill/>
            <a:miter lim="800000"/>
            <a:headEnd/>
            <a:tailEnd/>
          </a:ln>
          <a:effectLst/>
        </p:spPr>
      </p:pic>
      <p:pic>
        <p:nvPicPr>
          <p:cNvPr id="9" name="Picture 5"/>
          <p:cNvPicPr>
            <a:picLocks noChangeAspect="1" noChangeArrowheads="1"/>
          </p:cNvPicPr>
          <p:nvPr/>
        </p:nvPicPr>
        <p:blipFill>
          <a:blip r:embed="rId3">
            <a:lum bright="20000" contrast="30000"/>
          </a:blip>
          <a:srcRect/>
          <a:stretch>
            <a:fillRect/>
          </a:stretch>
        </p:blipFill>
        <p:spPr bwMode="auto">
          <a:xfrm>
            <a:off x="4143372" y="2214554"/>
            <a:ext cx="2928958" cy="178595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lum bright="40000"/>
          </a:blip>
          <a:srcRect/>
          <a:stretch>
            <a:fillRect/>
          </a:stretch>
        </p:blipFill>
        <p:spPr bwMode="auto">
          <a:xfrm>
            <a:off x="3857620" y="4286256"/>
            <a:ext cx="1962150"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7" y="1785926"/>
            <a:ext cx="7500990" cy="584775"/>
          </a:xfrm>
          <a:prstGeom prst="rect">
            <a:avLst/>
          </a:prstGeom>
        </p:spPr>
        <p:txBody>
          <a:bodyPr wrap="square">
            <a:spAutoFit/>
          </a:bodyPr>
          <a:lstStyle/>
          <a:p>
            <a:r>
              <a:rPr lang="fr-FR" sz="3200" b="1" dirty="0" smtClean="0">
                <a:solidFill>
                  <a:srgbClr val="FF0000"/>
                </a:solidFill>
              </a:rPr>
              <a:t>&gt; Fracture de l’omoplate (</a:t>
            </a:r>
            <a:r>
              <a:rPr lang="fr-FR" sz="3200" b="1" dirty="0" err="1" smtClean="0">
                <a:solidFill>
                  <a:srgbClr val="FF0000"/>
                </a:solidFill>
              </a:rPr>
              <a:t>Scapula</a:t>
            </a:r>
            <a:r>
              <a:rPr lang="fr-FR" sz="3200" b="1" dirty="0" smtClean="0">
                <a:solidFill>
                  <a:srgbClr val="FF0000"/>
                </a:solidFill>
              </a:rPr>
              <a:t>) </a:t>
            </a:r>
            <a:endParaRPr lang="fr-FR" sz="3200" b="1" dirty="0">
              <a:solidFill>
                <a:srgbClr val="FF0000"/>
              </a:solidFill>
            </a:endParaRPr>
          </a:p>
        </p:txBody>
      </p:sp>
      <p:pic>
        <p:nvPicPr>
          <p:cNvPr id="5" name="Picture 2"/>
          <p:cNvPicPr>
            <a:picLocks noChangeAspect="1" noChangeArrowheads="1"/>
          </p:cNvPicPr>
          <p:nvPr/>
        </p:nvPicPr>
        <p:blipFill>
          <a:blip r:embed="rId2"/>
          <a:srcRect/>
          <a:stretch>
            <a:fillRect/>
          </a:stretch>
        </p:blipFill>
        <p:spPr bwMode="auto">
          <a:xfrm>
            <a:off x="714348" y="2466139"/>
            <a:ext cx="3143273" cy="3963257"/>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5143504" y="2573058"/>
            <a:ext cx="3000396" cy="4017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0" y="357166"/>
            <a:ext cx="5583580" cy="646331"/>
          </a:xfrm>
          <a:prstGeom prst="rect">
            <a:avLst/>
          </a:prstGeom>
        </p:spPr>
        <p:txBody>
          <a:bodyPr wrap="none">
            <a:spAutoFit/>
          </a:bodyPr>
          <a:lstStyle/>
          <a:p>
            <a:r>
              <a:rPr lang="fr-FR" sz="3600" b="1" dirty="0">
                <a:solidFill>
                  <a:srgbClr val="FFFF00"/>
                </a:solidFill>
              </a:rPr>
              <a:t>RAPPEL ANATOMIQUE</a:t>
            </a:r>
          </a:p>
        </p:txBody>
      </p:sp>
      <p:sp>
        <p:nvSpPr>
          <p:cNvPr id="5" name="Rectangle 4"/>
          <p:cNvSpPr/>
          <p:nvPr/>
        </p:nvSpPr>
        <p:spPr>
          <a:xfrm>
            <a:off x="214282" y="1214422"/>
            <a:ext cx="8643998" cy="1569660"/>
          </a:xfrm>
          <a:prstGeom prst="rect">
            <a:avLst/>
          </a:prstGeom>
        </p:spPr>
        <p:txBody>
          <a:bodyPr wrap="square">
            <a:spAutoFit/>
          </a:bodyPr>
          <a:lstStyle/>
          <a:p>
            <a:r>
              <a:rPr lang="fr-FR" sz="2400" b="1" dirty="0">
                <a:solidFill>
                  <a:srgbClr val="FFFF00"/>
                </a:solidFill>
              </a:rPr>
              <a:t>La ceinture scapulaire est constituée par la réunion de l'extrémité supérieure de l'humérus, de la clavicule et</a:t>
            </a:r>
          </a:p>
          <a:p>
            <a:r>
              <a:rPr lang="fr-FR" sz="2400" b="1" dirty="0">
                <a:solidFill>
                  <a:srgbClr val="FFFF00"/>
                </a:solidFill>
              </a:rPr>
              <a:t>de l'omoplate. Ce complexe articulaire comporte cinq articulations qui sont :</a:t>
            </a:r>
          </a:p>
        </p:txBody>
      </p:sp>
      <p:sp>
        <p:nvSpPr>
          <p:cNvPr id="6" name="Rectangle 5"/>
          <p:cNvSpPr/>
          <p:nvPr/>
        </p:nvSpPr>
        <p:spPr>
          <a:xfrm>
            <a:off x="428596" y="3071810"/>
            <a:ext cx="4610558" cy="461665"/>
          </a:xfrm>
          <a:prstGeom prst="rect">
            <a:avLst/>
          </a:prstGeom>
        </p:spPr>
        <p:txBody>
          <a:bodyPr wrap="none">
            <a:spAutoFit/>
          </a:bodyPr>
          <a:lstStyle/>
          <a:p>
            <a:r>
              <a:rPr lang="fr-FR" sz="2400" b="1" dirty="0">
                <a:solidFill>
                  <a:srgbClr val="00B050"/>
                </a:solidFill>
              </a:rPr>
              <a:t>- </a:t>
            </a:r>
            <a:r>
              <a:rPr lang="fr-FR" sz="2400" b="1" i="1" dirty="0">
                <a:solidFill>
                  <a:srgbClr val="00B050"/>
                </a:solidFill>
              </a:rPr>
              <a:t>l'articulation scapulohumérale</a:t>
            </a:r>
            <a:endParaRPr lang="fr-FR" sz="2400" b="1" dirty="0">
              <a:solidFill>
                <a:srgbClr val="00B050"/>
              </a:solidFill>
            </a:endParaRPr>
          </a:p>
        </p:txBody>
      </p:sp>
      <p:sp>
        <p:nvSpPr>
          <p:cNvPr id="7" name="Rectangle 6"/>
          <p:cNvSpPr/>
          <p:nvPr/>
        </p:nvSpPr>
        <p:spPr>
          <a:xfrm>
            <a:off x="500034" y="3857628"/>
            <a:ext cx="4713150" cy="461665"/>
          </a:xfrm>
          <a:prstGeom prst="rect">
            <a:avLst/>
          </a:prstGeom>
        </p:spPr>
        <p:txBody>
          <a:bodyPr wrap="none">
            <a:spAutoFit/>
          </a:bodyPr>
          <a:lstStyle/>
          <a:p>
            <a:r>
              <a:rPr lang="fr-FR" sz="2400" b="1" dirty="0">
                <a:solidFill>
                  <a:srgbClr val="00B050"/>
                </a:solidFill>
              </a:rPr>
              <a:t>- </a:t>
            </a:r>
            <a:r>
              <a:rPr lang="fr-FR" sz="2400" b="1" i="1" dirty="0">
                <a:solidFill>
                  <a:srgbClr val="00B050"/>
                </a:solidFill>
              </a:rPr>
              <a:t>l'articulation sous-deltoïdienne</a:t>
            </a:r>
            <a:endParaRPr lang="fr-FR" sz="2400" b="1" dirty="0">
              <a:solidFill>
                <a:srgbClr val="00B050"/>
              </a:solidFill>
            </a:endParaRPr>
          </a:p>
        </p:txBody>
      </p:sp>
      <p:sp>
        <p:nvSpPr>
          <p:cNvPr id="8" name="Rectangle 7"/>
          <p:cNvSpPr/>
          <p:nvPr/>
        </p:nvSpPr>
        <p:spPr>
          <a:xfrm>
            <a:off x="500034" y="4572008"/>
            <a:ext cx="4810932" cy="461665"/>
          </a:xfrm>
          <a:prstGeom prst="rect">
            <a:avLst/>
          </a:prstGeom>
        </p:spPr>
        <p:txBody>
          <a:bodyPr wrap="none">
            <a:spAutoFit/>
          </a:bodyPr>
          <a:lstStyle/>
          <a:p>
            <a:r>
              <a:rPr lang="fr-FR" sz="2400" b="1" dirty="0">
                <a:solidFill>
                  <a:srgbClr val="00B050"/>
                </a:solidFill>
              </a:rPr>
              <a:t>- </a:t>
            </a:r>
            <a:r>
              <a:rPr lang="fr-FR" sz="2400" b="1" i="1" dirty="0">
                <a:solidFill>
                  <a:srgbClr val="00B050"/>
                </a:solidFill>
              </a:rPr>
              <a:t>l'articulation scapulothoracique</a:t>
            </a:r>
            <a:endParaRPr lang="fr-FR" sz="2400" b="1" dirty="0">
              <a:solidFill>
                <a:srgbClr val="00B050"/>
              </a:solidFill>
            </a:endParaRPr>
          </a:p>
        </p:txBody>
      </p:sp>
      <p:sp>
        <p:nvSpPr>
          <p:cNvPr id="9" name="Rectangle 8"/>
          <p:cNvSpPr/>
          <p:nvPr/>
        </p:nvSpPr>
        <p:spPr>
          <a:xfrm>
            <a:off x="357158" y="5072074"/>
            <a:ext cx="6858016" cy="1569660"/>
          </a:xfrm>
          <a:prstGeom prst="rect">
            <a:avLst/>
          </a:prstGeom>
        </p:spPr>
        <p:txBody>
          <a:bodyPr wrap="square">
            <a:spAutoFit/>
          </a:bodyPr>
          <a:lstStyle/>
          <a:p>
            <a:pPr>
              <a:buFontTx/>
              <a:buChar char="-"/>
            </a:pPr>
            <a:r>
              <a:rPr lang="fr-FR" sz="2400" b="1" i="1" dirty="0" smtClean="0">
                <a:solidFill>
                  <a:srgbClr val="00B050"/>
                </a:solidFill>
              </a:rPr>
              <a:t>les articulations acromioclaviculaires </a:t>
            </a:r>
          </a:p>
          <a:p>
            <a:pPr>
              <a:buFontTx/>
              <a:buChar char="-"/>
            </a:pPr>
            <a:endParaRPr lang="fr-FR" sz="2400" b="1" i="1" dirty="0" smtClean="0">
              <a:solidFill>
                <a:srgbClr val="00B050"/>
              </a:solidFill>
            </a:endParaRPr>
          </a:p>
          <a:p>
            <a:pPr>
              <a:buFontTx/>
              <a:buChar char="-"/>
            </a:pPr>
            <a:r>
              <a:rPr lang="fr-FR" sz="2400" b="1" i="1" dirty="0" smtClean="0">
                <a:solidFill>
                  <a:srgbClr val="00B050"/>
                </a:solidFill>
              </a:rPr>
              <a:t> et l'articulation sterno-</a:t>
            </a:r>
            <a:r>
              <a:rPr lang="fr-FR" sz="2400" b="1" i="1" dirty="0" err="1" smtClean="0">
                <a:solidFill>
                  <a:srgbClr val="00B050"/>
                </a:solidFill>
              </a:rPr>
              <a:t>costo</a:t>
            </a:r>
            <a:r>
              <a:rPr lang="fr-FR" sz="2400" b="1" i="1" dirty="0" smtClean="0">
                <a:solidFill>
                  <a:srgbClr val="00B050"/>
                </a:solidFill>
              </a:rPr>
              <a:t>-</a:t>
            </a:r>
          </a:p>
          <a:p>
            <a:r>
              <a:rPr lang="fr-FR" sz="2400" b="1" i="1" dirty="0" smtClean="0">
                <a:solidFill>
                  <a:srgbClr val="00B050"/>
                </a:solidFill>
              </a:rPr>
              <a:t>claviculaire</a:t>
            </a:r>
            <a:endParaRPr lang="fr-FR" sz="2400" b="1" dirty="0">
              <a:solidFill>
                <a:srgbClr val="00B050"/>
              </a:solidFill>
            </a:endParaRPr>
          </a:p>
        </p:txBody>
      </p:sp>
      <p:pic>
        <p:nvPicPr>
          <p:cNvPr id="2050" name="Picture 2"/>
          <p:cNvPicPr>
            <a:picLocks noChangeAspect="1" noChangeArrowheads="1"/>
          </p:cNvPicPr>
          <p:nvPr/>
        </p:nvPicPr>
        <p:blipFill>
          <a:blip r:embed="rId2"/>
          <a:srcRect/>
          <a:stretch>
            <a:fillRect/>
          </a:stretch>
        </p:blipFill>
        <p:spPr bwMode="auto">
          <a:xfrm>
            <a:off x="6143636" y="3357562"/>
            <a:ext cx="2643206" cy="2286016"/>
          </a:xfrm>
          <a:prstGeom prst="rect">
            <a:avLst/>
          </a:prstGeom>
          <a:noFill/>
          <a:ln w="9525">
            <a:noFill/>
            <a:miter lim="800000"/>
            <a:headEnd/>
            <a:tailEnd/>
          </a:ln>
          <a:effectLst/>
        </p:spPr>
      </p:pic>
      <p:sp>
        <p:nvSpPr>
          <p:cNvPr id="11" name="Rectangle 10"/>
          <p:cNvSpPr/>
          <p:nvPr/>
        </p:nvSpPr>
        <p:spPr>
          <a:xfrm>
            <a:off x="5929322" y="2857496"/>
            <a:ext cx="1236236" cy="369332"/>
          </a:xfrm>
          <a:prstGeom prst="rect">
            <a:avLst/>
          </a:prstGeom>
        </p:spPr>
        <p:txBody>
          <a:bodyPr wrap="none">
            <a:spAutoFit/>
          </a:bodyPr>
          <a:lstStyle/>
          <a:p>
            <a:r>
              <a:rPr lang="fr-FR" b="1" dirty="0"/>
              <a:t>Acromion</a:t>
            </a:r>
          </a:p>
        </p:txBody>
      </p:sp>
      <p:cxnSp>
        <p:nvCxnSpPr>
          <p:cNvPr id="13" name="Connecteur droit avec flèche 12"/>
          <p:cNvCxnSpPr/>
          <p:nvPr/>
        </p:nvCxnSpPr>
        <p:spPr>
          <a:xfrm rot="16200000" flipH="1">
            <a:off x="6393669" y="3178967"/>
            <a:ext cx="428628"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15206" y="2786058"/>
            <a:ext cx="1184940" cy="369332"/>
          </a:xfrm>
          <a:prstGeom prst="rect">
            <a:avLst/>
          </a:prstGeom>
        </p:spPr>
        <p:txBody>
          <a:bodyPr wrap="none">
            <a:spAutoFit/>
          </a:bodyPr>
          <a:lstStyle/>
          <a:p>
            <a:r>
              <a:rPr lang="fr-FR" b="1" dirty="0"/>
              <a:t>Clavicule</a:t>
            </a:r>
          </a:p>
        </p:txBody>
      </p:sp>
      <p:cxnSp>
        <p:nvCxnSpPr>
          <p:cNvPr id="16" name="Connecteur droit avec flèche 15"/>
          <p:cNvCxnSpPr/>
          <p:nvPr/>
        </p:nvCxnSpPr>
        <p:spPr>
          <a:xfrm rot="5400000">
            <a:off x="7215206" y="3143248"/>
            <a:ext cx="428628"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929554" y="2143116"/>
            <a:ext cx="1214446" cy="646331"/>
          </a:xfrm>
          <a:prstGeom prst="rect">
            <a:avLst/>
          </a:prstGeom>
        </p:spPr>
        <p:txBody>
          <a:bodyPr wrap="square">
            <a:spAutoFit/>
          </a:bodyPr>
          <a:lstStyle/>
          <a:p>
            <a:r>
              <a:rPr lang="fr-FR" b="1" dirty="0"/>
              <a:t>Ap</a:t>
            </a:r>
          </a:p>
          <a:p>
            <a:r>
              <a:rPr lang="fr-FR" b="1" dirty="0" smtClean="0"/>
              <a:t>coracoïde</a:t>
            </a:r>
            <a:endParaRPr lang="fr-FR" b="1" dirty="0"/>
          </a:p>
        </p:txBody>
      </p:sp>
      <p:cxnSp>
        <p:nvCxnSpPr>
          <p:cNvPr id="20" name="Connecteur droit avec flèche 19"/>
          <p:cNvCxnSpPr/>
          <p:nvPr/>
        </p:nvCxnSpPr>
        <p:spPr>
          <a:xfrm rot="10800000" flipV="1">
            <a:off x="7429520" y="2857496"/>
            <a:ext cx="1357290" cy="928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00958" y="4143380"/>
            <a:ext cx="1018227" cy="369332"/>
          </a:xfrm>
          <a:prstGeom prst="rect">
            <a:avLst/>
          </a:prstGeom>
        </p:spPr>
        <p:txBody>
          <a:bodyPr wrap="none">
            <a:spAutoFit/>
          </a:bodyPr>
          <a:lstStyle/>
          <a:p>
            <a:r>
              <a:rPr lang="fr-FR" b="1" dirty="0">
                <a:solidFill>
                  <a:schemeClr val="bg1"/>
                </a:solidFill>
              </a:rPr>
              <a:t>Scapula</a:t>
            </a:r>
          </a:p>
        </p:txBody>
      </p:sp>
      <p:sp>
        <p:nvSpPr>
          <p:cNvPr id="23" name="Rectangle 22"/>
          <p:cNvSpPr/>
          <p:nvPr/>
        </p:nvSpPr>
        <p:spPr>
          <a:xfrm>
            <a:off x="4929190" y="3071810"/>
            <a:ext cx="3000380" cy="646331"/>
          </a:xfrm>
          <a:prstGeom prst="rect">
            <a:avLst/>
          </a:prstGeom>
        </p:spPr>
        <p:txBody>
          <a:bodyPr wrap="square">
            <a:spAutoFit/>
          </a:bodyPr>
          <a:lstStyle/>
          <a:p>
            <a:r>
              <a:rPr lang="fr-FR" dirty="0"/>
              <a:t>Col</a:t>
            </a:r>
          </a:p>
          <a:p>
            <a:r>
              <a:rPr lang="fr-FR" dirty="0"/>
              <a:t>anatomique</a:t>
            </a:r>
          </a:p>
        </p:txBody>
      </p:sp>
      <p:cxnSp>
        <p:nvCxnSpPr>
          <p:cNvPr id="24" name="Connecteur droit avec flèche 23"/>
          <p:cNvCxnSpPr/>
          <p:nvPr/>
        </p:nvCxnSpPr>
        <p:spPr>
          <a:xfrm>
            <a:off x="5929322" y="3571876"/>
            <a:ext cx="785818"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43504" y="4214818"/>
            <a:ext cx="1500198" cy="646331"/>
          </a:xfrm>
          <a:prstGeom prst="rect">
            <a:avLst/>
          </a:prstGeom>
        </p:spPr>
        <p:txBody>
          <a:bodyPr wrap="square">
            <a:spAutoFit/>
          </a:bodyPr>
          <a:lstStyle/>
          <a:p>
            <a:r>
              <a:rPr lang="fr-FR" dirty="0"/>
              <a:t>Col</a:t>
            </a:r>
          </a:p>
          <a:p>
            <a:r>
              <a:rPr lang="fr-FR" dirty="0"/>
              <a:t>chirurgical</a:t>
            </a:r>
          </a:p>
        </p:txBody>
      </p:sp>
      <p:cxnSp>
        <p:nvCxnSpPr>
          <p:cNvPr id="30" name="Connecteur droit avec flèche 29"/>
          <p:cNvCxnSpPr/>
          <p:nvPr/>
        </p:nvCxnSpPr>
        <p:spPr>
          <a:xfrm flipV="1">
            <a:off x="5643570" y="4214818"/>
            <a:ext cx="928694"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715140" y="4572008"/>
            <a:ext cx="982961" cy="369332"/>
          </a:xfrm>
          <a:prstGeom prst="rect">
            <a:avLst/>
          </a:prstGeom>
        </p:spPr>
        <p:txBody>
          <a:bodyPr wrap="none">
            <a:spAutoFit/>
          </a:bodyPr>
          <a:lstStyle/>
          <a:p>
            <a:r>
              <a:rPr lang="fr-FR" dirty="0"/>
              <a:t>Trochin</a:t>
            </a:r>
          </a:p>
        </p:txBody>
      </p:sp>
      <p:cxnSp>
        <p:nvCxnSpPr>
          <p:cNvPr id="33" name="Connecteur droit avec flèche 32"/>
          <p:cNvCxnSpPr/>
          <p:nvPr/>
        </p:nvCxnSpPr>
        <p:spPr>
          <a:xfrm rot="16200000" flipV="1">
            <a:off x="6500826" y="4071942"/>
            <a:ext cx="571504"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43504" y="3929066"/>
            <a:ext cx="1125629" cy="369332"/>
          </a:xfrm>
          <a:prstGeom prst="rect">
            <a:avLst/>
          </a:prstGeom>
        </p:spPr>
        <p:txBody>
          <a:bodyPr wrap="none">
            <a:spAutoFit/>
          </a:bodyPr>
          <a:lstStyle/>
          <a:p>
            <a:r>
              <a:rPr lang="fr-FR" dirty="0"/>
              <a:t>Trochiter</a:t>
            </a:r>
          </a:p>
        </p:txBody>
      </p:sp>
      <p:cxnSp>
        <p:nvCxnSpPr>
          <p:cNvPr id="39" name="Connecteur droit avec flèche 38"/>
          <p:cNvCxnSpPr/>
          <p:nvPr/>
        </p:nvCxnSpPr>
        <p:spPr>
          <a:xfrm flipV="1">
            <a:off x="6000760" y="3857628"/>
            <a:ext cx="428628"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928670"/>
            <a:ext cx="8643998" cy="4524315"/>
          </a:xfrm>
          <a:prstGeom prst="rect">
            <a:avLst/>
          </a:prstGeom>
        </p:spPr>
        <p:txBody>
          <a:bodyPr wrap="square">
            <a:spAutoFit/>
          </a:bodyPr>
          <a:lstStyle/>
          <a:p>
            <a:r>
              <a:rPr lang="fr-FR" sz="2400" b="1" dirty="0">
                <a:solidFill>
                  <a:srgbClr val="FFFF00"/>
                </a:solidFill>
              </a:rPr>
              <a:t>•Secondaires à un traumatisme violent</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•Mécanisme : </a:t>
            </a:r>
          </a:p>
          <a:p>
            <a:r>
              <a:rPr lang="fr-FR" sz="2400" b="1" dirty="0">
                <a:solidFill>
                  <a:srgbClr val="FFFF00"/>
                </a:solidFill>
              </a:rPr>
              <a:t>•Traumatisme direct, postéro-thoracique.</a:t>
            </a:r>
          </a:p>
          <a:p>
            <a:r>
              <a:rPr lang="fr-FR" sz="2400" b="1" dirty="0">
                <a:solidFill>
                  <a:srgbClr val="FFFF00"/>
                </a:solidFill>
              </a:rPr>
              <a:t>•Impactation de la tête humérale.</a:t>
            </a:r>
          </a:p>
          <a:p>
            <a:r>
              <a:rPr lang="fr-FR" sz="2400" b="1" dirty="0">
                <a:solidFill>
                  <a:srgbClr val="FFFF00"/>
                </a:solidFill>
              </a:rPr>
              <a:t>•Gravité si lésions associées : thoraciques ou vasculo-nerveuses</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•On distingue :</a:t>
            </a:r>
          </a:p>
          <a:p>
            <a:r>
              <a:rPr lang="fr-FR" sz="2400" b="1" dirty="0">
                <a:solidFill>
                  <a:srgbClr val="FFFF00"/>
                </a:solidFill>
              </a:rPr>
              <a:t>•Fractures intra-articulaires.</a:t>
            </a:r>
          </a:p>
          <a:p>
            <a:r>
              <a:rPr lang="fr-FR" sz="2400" b="1" dirty="0">
                <a:solidFill>
                  <a:srgbClr val="FFFF00"/>
                </a:solidFill>
              </a:rPr>
              <a:t>•Fractures extra-articulaires : fracture du corps, de l’épine ou de la pointe.</a:t>
            </a:r>
          </a:p>
        </p:txBody>
      </p:sp>
      <p:sp>
        <p:nvSpPr>
          <p:cNvPr id="8" name="Flèche droite 7"/>
          <p:cNvSpPr/>
          <p:nvPr/>
        </p:nvSpPr>
        <p:spPr>
          <a:xfrm>
            <a:off x="4857752" y="1142984"/>
            <a:ext cx="3714776" cy="1000132"/>
          </a:xfrm>
          <a:prstGeom prst="righ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857752" y="1500174"/>
            <a:ext cx="3786214" cy="369332"/>
          </a:xfrm>
          <a:prstGeom prst="rect">
            <a:avLst/>
          </a:prstGeom>
          <a:noFill/>
        </p:spPr>
        <p:txBody>
          <a:bodyPr wrap="square" rtlCol="0">
            <a:spAutoFit/>
          </a:bodyPr>
          <a:lstStyle/>
          <a:p>
            <a:r>
              <a:rPr lang="fr-FR" b="1" dirty="0" smtClean="0">
                <a:solidFill>
                  <a:srgbClr val="00B0F0"/>
                </a:solidFill>
              </a:rPr>
              <a:t>Syndrome impaction épaule</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20000" contrast="-40000"/>
          </a:blip>
          <a:srcRect/>
          <a:stretch>
            <a:fillRect/>
          </a:stretch>
        </p:blipFill>
        <p:spPr bwMode="auto">
          <a:xfrm>
            <a:off x="357158" y="464322"/>
            <a:ext cx="7786742" cy="625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214291"/>
            <a:ext cx="5643602" cy="707886"/>
          </a:xfrm>
          <a:prstGeom prst="rect">
            <a:avLst/>
          </a:prstGeom>
        </p:spPr>
        <p:txBody>
          <a:bodyPr wrap="square">
            <a:spAutoFit/>
          </a:bodyPr>
          <a:lstStyle/>
          <a:p>
            <a:r>
              <a:rPr lang="fr-FR" sz="4000" b="1" dirty="0">
                <a:solidFill>
                  <a:srgbClr val="FFFF00"/>
                </a:solidFill>
              </a:rPr>
              <a:t>Radiographies</a:t>
            </a:r>
          </a:p>
        </p:txBody>
      </p:sp>
      <p:sp>
        <p:nvSpPr>
          <p:cNvPr id="6" name="Rectangle 5"/>
          <p:cNvSpPr/>
          <p:nvPr/>
        </p:nvSpPr>
        <p:spPr>
          <a:xfrm>
            <a:off x="571472" y="4071942"/>
            <a:ext cx="6215106" cy="2677656"/>
          </a:xfrm>
          <a:prstGeom prst="rect">
            <a:avLst/>
          </a:prstGeom>
        </p:spPr>
        <p:txBody>
          <a:bodyPr wrap="square">
            <a:spAutoFit/>
          </a:bodyPr>
          <a:lstStyle/>
          <a:p>
            <a:r>
              <a:rPr lang="fr-FR" sz="2400" b="1" dirty="0"/>
              <a:t>•Trois incidences nécessaires :</a:t>
            </a:r>
          </a:p>
          <a:p>
            <a:r>
              <a:rPr lang="fr-FR" sz="2400" b="1" dirty="0"/>
              <a:t>•Scapula de face</a:t>
            </a:r>
            <a:r>
              <a:rPr lang="fr-FR" sz="2400" b="1" dirty="0" smtClean="0"/>
              <a:t>. </a:t>
            </a:r>
          </a:p>
          <a:p>
            <a:endParaRPr lang="fr-FR" sz="2400" b="1" dirty="0"/>
          </a:p>
          <a:p>
            <a:r>
              <a:rPr lang="fr-FR" sz="2400" b="1" dirty="0"/>
              <a:t>•Profil vrai de la scapula (profil de Lamy). </a:t>
            </a:r>
            <a:endParaRPr lang="fr-FR" sz="2400" b="1" dirty="0" smtClean="0"/>
          </a:p>
          <a:p>
            <a:endParaRPr lang="fr-FR" sz="2400" b="1" dirty="0"/>
          </a:p>
          <a:p>
            <a:r>
              <a:rPr lang="fr-FR" sz="2400" b="1" dirty="0"/>
              <a:t>•Profil axillaire.</a:t>
            </a:r>
          </a:p>
          <a:p>
            <a:endParaRPr lang="fr-FR" sz="2400" b="1" dirty="0"/>
          </a:p>
        </p:txBody>
      </p:sp>
      <p:pic>
        <p:nvPicPr>
          <p:cNvPr id="12290" name="Picture 2"/>
          <p:cNvPicPr>
            <a:picLocks noChangeAspect="1" noChangeArrowheads="1"/>
          </p:cNvPicPr>
          <p:nvPr/>
        </p:nvPicPr>
        <p:blipFill>
          <a:blip r:embed="rId2"/>
          <a:srcRect/>
          <a:stretch>
            <a:fillRect/>
          </a:stretch>
        </p:blipFill>
        <p:spPr bwMode="auto">
          <a:xfrm>
            <a:off x="2857487" y="1071546"/>
            <a:ext cx="2108353" cy="278608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85720" y="1142985"/>
            <a:ext cx="2038353" cy="285665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5357818" y="1024403"/>
            <a:ext cx="2041936" cy="2976101"/>
          </a:xfrm>
          <a:prstGeom prst="rect">
            <a:avLst/>
          </a:prstGeom>
          <a:noFill/>
          <a:ln w="9525">
            <a:noFill/>
            <a:miter lim="800000"/>
            <a:headEnd/>
            <a:tailEnd/>
          </a:ln>
          <a:effectLst/>
        </p:spPr>
      </p:pic>
      <p:pic>
        <p:nvPicPr>
          <p:cNvPr id="12293" name="Picture 5"/>
          <p:cNvPicPr>
            <a:picLocks noChangeAspect="1" noChangeArrowheads="1"/>
          </p:cNvPicPr>
          <p:nvPr/>
        </p:nvPicPr>
        <p:blipFill>
          <a:blip r:embed="rId5"/>
          <a:srcRect/>
          <a:stretch>
            <a:fillRect/>
          </a:stretch>
        </p:blipFill>
        <p:spPr bwMode="auto">
          <a:xfrm>
            <a:off x="3214678" y="5643578"/>
            <a:ext cx="928694" cy="1214422"/>
          </a:xfrm>
          <a:prstGeom prst="rect">
            <a:avLst/>
          </a:prstGeom>
          <a:noFill/>
          <a:ln w="9525">
            <a:noFill/>
            <a:miter lim="800000"/>
            <a:headEnd/>
            <a:tailEnd/>
          </a:ln>
          <a:effectLst/>
        </p:spPr>
      </p:pic>
      <p:pic>
        <p:nvPicPr>
          <p:cNvPr id="12294" name="Picture 6"/>
          <p:cNvPicPr>
            <a:picLocks noChangeAspect="1" noChangeArrowheads="1"/>
          </p:cNvPicPr>
          <p:nvPr/>
        </p:nvPicPr>
        <p:blipFill>
          <a:blip r:embed="rId6" cstate="print"/>
          <a:srcRect/>
          <a:stretch>
            <a:fillRect/>
          </a:stretch>
        </p:blipFill>
        <p:spPr bwMode="auto">
          <a:xfrm>
            <a:off x="7572396" y="949081"/>
            <a:ext cx="1579574" cy="30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00174"/>
            <a:ext cx="8715404" cy="2308324"/>
          </a:xfrm>
          <a:prstGeom prst="rect">
            <a:avLst/>
          </a:prstGeom>
        </p:spPr>
        <p:txBody>
          <a:bodyPr wrap="square">
            <a:spAutoFit/>
          </a:bodyPr>
          <a:lstStyle/>
          <a:p>
            <a:r>
              <a:rPr lang="fr-FR" sz="2400" b="1" dirty="0">
                <a:solidFill>
                  <a:srgbClr val="FFFF00"/>
                </a:solidFill>
              </a:rPr>
              <a:t>Complications immédiates ou lésions </a:t>
            </a:r>
            <a:r>
              <a:rPr lang="fr-FR" sz="2400" b="1" dirty="0" smtClean="0">
                <a:solidFill>
                  <a:srgbClr val="FFFF00"/>
                </a:solidFill>
              </a:rPr>
              <a:t>associées </a:t>
            </a:r>
          </a:p>
          <a:p>
            <a:endParaRPr lang="fr-FR" sz="2400" b="1" dirty="0">
              <a:solidFill>
                <a:srgbClr val="FFFF00"/>
              </a:solidFill>
            </a:endParaRPr>
          </a:p>
          <a:p>
            <a:r>
              <a:rPr lang="fr-FR" sz="2400" b="1" dirty="0">
                <a:solidFill>
                  <a:srgbClr val="FFFF00"/>
                </a:solidFill>
              </a:rPr>
              <a:t>•Fractures de côtes avec pneumothorax</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•Vasculo-nerveuses : lésion du nerf sus-scapulaire et de l’artère axillaire (pouls </a:t>
            </a:r>
            <a:r>
              <a:rPr lang="fr-FR" sz="2400" b="1" dirty="0" smtClean="0">
                <a:solidFill>
                  <a:srgbClr val="FFFF00"/>
                </a:solidFill>
              </a:rPr>
              <a:t>radial)</a:t>
            </a:r>
            <a:endParaRPr lang="fr-FR" sz="2400" b="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52"/>
            <a:ext cx="7572428" cy="3046988"/>
          </a:xfrm>
          <a:prstGeom prst="rect">
            <a:avLst/>
          </a:prstGeom>
        </p:spPr>
        <p:txBody>
          <a:bodyPr wrap="square">
            <a:spAutoFit/>
          </a:bodyPr>
          <a:lstStyle/>
          <a:p>
            <a:r>
              <a:rPr lang="fr-FR" sz="2400" b="1" dirty="0">
                <a:solidFill>
                  <a:srgbClr val="00B050"/>
                </a:solidFill>
              </a:rPr>
              <a:t>Traitement : méthodes</a:t>
            </a:r>
          </a:p>
          <a:p>
            <a:r>
              <a:rPr lang="fr-FR" sz="2400" b="1" dirty="0">
                <a:solidFill>
                  <a:srgbClr val="FFFF00"/>
                </a:solidFill>
              </a:rPr>
              <a:t>•Immobilisation avec une simple écharpe coude au corps : 3 </a:t>
            </a:r>
            <a:r>
              <a:rPr lang="fr-FR" sz="2400" b="1" dirty="0" smtClean="0">
                <a:solidFill>
                  <a:srgbClr val="FFFF00"/>
                </a:solidFill>
              </a:rPr>
              <a:t>semaines </a:t>
            </a:r>
          </a:p>
          <a:p>
            <a:endParaRPr lang="fr-FR" sz="2400" b="1" dirty="0">
              <a:solidFill>
                <a:srgbClr val="FFFF00"/>
              </a:solidFill>
            </a:endParaRPr>
          </a:p>
          <a:p>
            <a:r>
              <a:rPr lang="fr-FR" sz="2400" b="1" dirty="0">
                <a:solidFill>
                  <a:srgbClr val="FFFF00"/>
                </a:solidFill>
              </a:rPr>
              <a:t>•Puis rééducation fonctionnelle</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•Sujet âgé : rééducation passive immédiate.</a:t>
            </a:r>
          </a:p>
          <a:p>
            <a:r>
              <a:rPr lang="fr-FR" sz="2400" b="1" dirty="0">
                <a:solidFill>
                  <a:srgbClr val="FFFF00"/>
                </a:solidFill>
              </a:rPr>
              <a:t>•Traitement chirurgical dans les fracturesarticulaires </a:t>
            </a:r>
          </a:p>
        </p:txBody>
      </p:sp>
      <p:sp>
        <p:nvSpPr>
          <p:cNvPr id="5" name="Rectangle 4"/>
          <p:cNvSpPr/>
          <p:nvPr/>
        </p:nvSpPr>
        <p:spPr>
          <a:xfrm>
            <a:off x="0" y="3429000"/>
            <a:ext cx="7786742" cy="3416320"/>
          </a:xfrm>
          <a:prstGeom prst="rect">
            <a:avLst/>
          </a:prstGeom>
        </p:spPr>
        <p:txBody>
          <a:bodyPr wrap="square">
            <a:spAutoFit/>
          </a:bodyPr>
          <a:lstStyle/>
          <a:p>
            <a:r>
              <a:rPr lang="fr-FR" sz="2400" b="1" dirty="0">
                <a:solidFill>
                  <a:srgbClr val="00B050"/>
                </a:solidFill>
              </a:rPr>
              <a:t>Evolution et complications</a:t>
            </a:r>
          </a:p>
          <a:p>
            <a:r>
              <a:rPr lang="fr-FR" sz="2400" b="1" dirty="0">
                <a:solidFill>
                  <a:srgbClr val="FFFF00"/>
                </a:solidFill>
              </a:rPr>
              <a:t>•Douleurs résiduelles</a:t>
            </a:r>
            <a:r>
              <a:rPr lang="fr-FR" sz="2400" b="1" dirty="0" smtClean="0">
                <a:solidFill>
                  <a:srgbClr val="FFFF00"/>
                </a:solidFill>
              </a:rPr>
              <a:t>. </a:t>
            </a:r>
          </a:p>
          <a:p>
            <a:endParaRPr lang="fr-FR" sz="2400" b="1" dirty="0">
              <a:solidFill>
                <a:srgbClr val="FFFF00"/>
              </a:solidFill>
            </a:endParaRPr>
          </a:p>
          <a:p>
            <a:r>
              <a:rPr lang="fr-FR" sz="2400" b="1" dirty="0">
                <a:solidFill>
                  <a:srgbClr val="FFFF00"/>
                </a:solidFill>
              </a:rPr>
              <a:t>•Gêne fonctionnelle avec limitation de la mobilité de l’épaule</a:t>
            </a:r>
            <a:r>
              <a:rPr lang="fr-FR" sz="2400" b="1" dirty="0" smtClean="0">
                <a:solidFill>
                  <a:srgbClr val="FFFF00"/>
                </a:solidFill>
              </a:rPr>
              <a:t>. </a:t>
            </a:r>
            <a:endParaRPr lang="fr-FR" sz="2400" b="1" smtClean="0">
              <a:solidFill>
                <a:srgbClr val="FFFF00"/>
              </a:solidFill>
            </a:endParaRPr>
          </a:p>
          <a:p>
            <a:endParaRPr lang="fr-FR" sz="2400" b="1" dirty="0">
              <a:solidFill>
                <a:srgbClr val="FFFF00"/>
              </a:solidFill>
            </a:endParaRPr>
          </a:p>
          <a:p>
            <a:r>
              <a:rPr lang="fr-FR" sz="2400" b="1" dirty="0">
                <a:solidFill>
                  <a:srgbClr val="FFFF00"/>
                </a:solidFill>
              </a:rPr>
              <a:t>•Syndrome du nerf sus-scapulaire : douleur postéro-externe de l’épaule + diminution force musculaire des supra et intra-épineux.</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00298" y="2500306"/>
            <a:ext cx="4493538" cy="646331"/>
          </a:xfrm>
          <a:prstGeom prst="rect">
            <a:avLst/>
          </a:prstGeom>
          <a:noFill/>
        </p:spPr>
        <p:txBody>
          <a:bodyPr wrap="none" rtlCol="0">
            <a:spAutoFit/>
          </a:bodyPr>
          <a:lstStyle/>
          <a:p>
            <a:r>
              <a:rPr lang="fr-FR" sz="3600" b="1" dirty="0" smtClean="0">
                <a:solidFill>
                  <a:srgbClr val="FFFF00"/>
                </a:solidFill>
              </a:rPr>
              <a:t>Luxation de l’épaule</a:t>
            </a:r>
            <a:endParaRPr lang="fr-FR" sz="36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548680"/>
            <a:ext cx="4933145" cy="1077218"/>
          </a:xfrm>
          <a:prstGeom prst="rect">
            <a:avLst/>
          </a:prstGeom>
        </p:spPr>
        <p:txBody>
          <a:bodyPr wrap="none">
            <a:spAutoFit/>
          </a:bodyPr>
          <a:lstStyle/>
          <a:p>
            <a:pPr algn="ctr"/>
            <a:r>
              <a:rPr lang="fr-FR" sz="3200" b="1" i="1" dirty="0" smtClean="0">
                <a:solidFill>
                  <a:srgbClr val="FFFF00"/>
                </a:solidFill>
                <a:latin typeface="Candara" pitchFamily="34" charset="0"/>
              </a:rPr>
              <a:t>LUXATIONS TRAUMATIQUE </a:t>
            </a:r>
          </a:p>
          <a:p>
            <a:pPr algn="ctr"/>
            <a:r>
              <a:rPr lang="fr-FR" sz="3200" b="1" i="1" dirty="0" smtClean="0">
                <a:solidFill>
                  <a:srgbClr val="FFFF00"/>
                </a:solidFill>
                <a:latin typeface="Candara" pitchFamily="34" charset="0"/>
              </a:rPr>
              <a:t>DE L’ÉPAULE</a:t>
            </a:r>
            <a:endParaRPr lang="en-US" sz="3200" dirty="0">
              <a:latin typeface="Candar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19631" y="1714488"/>
            <a:ext cx="7524269"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uxépaule"/>
          <p:cNvPicPr>
            <a:picLocks noChangeAspect="1" noChangeArrowheads="1"/>
          </p:cNvPicPr>
          <p:nvPr/>
        </p:nvPicPr>
        <p:blipFill>
          <a:blip r:embed="rId2"/>
          <a:srcRect/>
          <a:stretch>
            <a:fillRect/>
          </a:stretch>
        </p:blipFill>
        <p:spPr bwMode="auto">
          <a:xfrm>
            <a:off x="1547813" y="549275"/>
            <a:ext cx="6337300" cy="59753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atomie-epaule"/>
          <p:cNvPicPr>
            <a:picLocks noChangeAspect="1" noChangeArrowheads="1"/>
          </p:cNvPicPr>
          <p:nvPr/>
        </p:nvPicPr>
        <p:blipFill>
          <a:blip r:embed="rId2" cstate="print"/>
          <a:srcRect/>
          <a:stretch>
            <a:fillRect/>
          </a:stretch>
        </p:blipFill>
        <p:spPr bwMode="auto">
          <a:xfrm>
            <a:off x="179512" y="0"/>
            <a:ext cx="3456384" cy="2852936"/>
          </a:xfrm>
          <a:prstGeom prst="rect">
            <a:avLst/>
          </a:prstGeom>
          <a:noFill/>
        </p:spPr>
      </p:pic>
      <p:pic>
        <p:nvPicPr>
          <p:cNvPr id="5" name="Picture 4" descr=" Luxation de lépaule orthopedie "/>
          <p:cNvPicPr>
            <a:picLocks noChangeAspect="1" noChangeArrowheads="1"/>
          </p:cNvPicPr>
          <p:nvPr/>
        </p:nvPicPr>
        <p:blipFill>
          <a:blip r:embed="rId3" cstate="print"/>
          <a:srcRect/>
          <a:stretch>
            <a:fillRect/>
          </a:stretch>
        </p:blipFill>
        <p:spPr bwMode="auto">
          <a:xfrm>
            <a:off x="3851920" y="188640"/>
            <a:ext cx="2771800" cy="2204864"/>
          </a:xfrm>
          <a:prstGeom prst="rect">
            <a:avLst/>
          </a:prstGeom>
          <a:noFill/>
        </p:spPr>
      </p:pic>
      <p:sp>
        <p:nvSpPr>
          <p:cNvPr id="6" name="Rectangle 5"/>
          <p:cNvSpPr/>
          <p:nvPr/>
        </p:nvSpPr>
        <p:spPr>
          <a:xfrm>
            <a:off x="0" y="2852936"/>
            <a:ext cx="8980365" cy="830997"/>
          </a:xfrm>
          <a:prstGeom prst="rect">
            <a:avLst/>
          </a:prstGeom>
        </p:spPr>
        <p:txBody>
          <a:bodyPr wrap="square">
            <a:spAutoFit/>
          </a:bodyPr>
          <a:lstStyle/>
          <a:p>
            <a:r>
              <a:rPr lang="fr-FR" sz="2400" b="1" dirty="0">
                <a:solidFill>
                  <a:srgbClr val="FFFF00"/>
                </a:solidFill>
              </a:rPr>
              <a:t>Elle se définit par la perte complète et permanente des rapports normaux entre les surfaces articulaires de la scapulo-humérale</a:t>
            </a:r>
          </a:p>
        </p:txBody>
      </p:sp>
      <p:sp>
        <p:nvSpPr>
          <p:cNvPr id="8" name="Rectangle 7"/>
          <p:cNvSpPr/>
          <p:nvPr/>
        </p:nvSpPr>
        <p:spPr>
          <a:xfrm>
            <a:off x="108985" y="3903438"/>
            <a:ext cx="8938801" cy="461665"/>
          </a:xfrm>
          <a:prstGeom prst="rect">
            <a:avLst/>
          </a:prstGeom>
        </p:spPr>
        <p:txBody>
          <a:bodyPr wrap="square">
            <a:spAutoFit/>
          </a:bodyPr>
          <a:lstStyle/>
          <a:p>
            <a:r>
              <a:rPr lang="fr-FR" sz="2400" b="1" dirty="0">
                <a:solidFill>
                  <a:srgbClr val="FFFF00"/>
                </a:solidFill>
              </a:rPr>
              <a:t>la plus fréquente des luxations traumatiques</a:t>
            </a:r>
          </a:p>
        </p:txBody>
      </p:sp>
      <p:sp>
        <p:nvSpPr>
          <p:cNvPr id="9" name="Rectangle 8"/>
          <p:cNvSpPr/>
          <p:nvPr/>
        </p:nvSpPr>
        <p:spPr>
          <a:xfrm>
            <a:off x="1259632" y="4504386"/>
            <a:ext cx="4281941" cy="369332"/>
          </a:xfrm>
          <a:prstGeom prst="rect">
            <a:avLst/>
          </a:prstGeom>
        </p:spPr>
        <p:txBody>
          <a:bodyPr wrap="none">
            <a:spAutoFit/>
          </a:bodyPr>
          <a:lstStyle/>
          <a:p>
            <a:r>
              <a:rPr lang="fr-FR" b="1" dirty="0">
                <a:solidFill>
                  <a:srgbClr val="FFFF00"/>
                </a:solidFill>
              </a:rPr>
              <a:t>l’augmentation des pratiques sportives</a:t>
            </a:r>
            <a:endParaRPr lang="fr-FR" dirty="0">
              <a:solidFill>
                <a:srgbClr val="FFFF00"/>
              </a:solidFill>
            </a:endParaRPr>
          </a:p>
        </p:txBody>
      </p:sp>
      <p:sp>
        <p:nvSpPr>
          <p:cNvPr id="11" name="Rectangle 10"/>
          <p:cNvSpPr/>
          <p:nvPr/>
        </p:nvSpPr>
        <p:spPr>
          <a:xfrm>
            <a:off x="183138" y="5095931"/>
            <a:ext cx="3902030" cy="461665"/>
          </a:xfrm>
          <a:prstGeom prst="rect">
            <a:avLst/>
          </a:prstGeom>
        </p:spPr>
        <p:txBody>
          <a:bodyPr wrap="none">
            <a:spAutoFit/>
          </a:bodyPr>
          <a:lstStyle/>
          <a:p>
            <a:r>
              <a:rPr lang="fr-FR" sz="2400" b="1" dirty="0">
                <a:solidFill>
                  <a:srgbClr val="FFFF00"/>
                </a:solidFill>
              </a:rPr>
              <a:t>surtout chez l'adulte jeune</a:t>
            </a:r>
            <a:endParaRPr lang="fr-FR" sz="2400" dirty="0">
              <a:solidFill>
                <a:srgbClr val="FFFF00"/>
              </a:solidFill>
            </a:endParaRPr>
          </a:p>
        </p:txBody>
      </p:sp>
      <p:sp>
        <p:nvSpPr>
          <p:cNvPr id="12" name="Rectangle 11"/>
          <p:cNvSpPr/>
          <p:nvPr/>
        </p:nvSpPr>
        <p:spPr>
          <a:xfrm>
            <a:off x="282093" y="5631631"/>
            <a:ext cx="3353803" cy="461665"/>
          </a:xfrm>
          <a:prstGeom prst="rect">
            <a:avLst/>
          </a:prstGeom>
        </p:spPr>
        <p:txBody>
          <a:bodyPr wrap="none">
            <a:spAutoFit/>
          </a:bodyPr>
          <a:lstStyle/>
          <a:p>
            <a:r>
              <a:rPr lang="fr-FR" sz="2400" b="1" dirty="0">
                <a:solidFill>
                  <a:srgbClr val="FFFF00"/>
                </a:solidFill>
              </a:rPr>
              <a:t>urgence thérapeutique</a:t>
            </a:r>
          </a:p>
        </p:txBody>
      </p:sp>
      <p:sp>
        <p:nvSpPr>
          <p:cNvPr id="13" name="Rectangle 12"/>
          <p:cNvSpPr/>
          <p:nvPr/>
        </p:nvSpPr>
        <p:spPr>
          <a:xfrm>
            <a:off x="282093" y="6093296"/>
            <a:ext cx="8280920" cy="830997"/>
          </a:xfrm>
          <a:prstGeom prst="rect">
            <a:avLst/>
          </a:prstGeom>
        </p:spPr>
        <p:txBody>
          <a:bodyPr wrap="square">
            <a:spAutoFit/>
          </a:bodyPr>
          <a:lstStyle/>
          <a:p>
            <a:r>
              <a:rPr lang="fr-FR" sz="2400" b="1" dirty="0">
                <a:solidFill>
                  <a:srgbClr val="FFFF00"/>
                </a:solidFill>
              </a:rPr>
              <a:t>l'évolution peut être marquée par l'installation d'une instabilité chronique</a:t>
            </a:r>
          </a:p>
        </p:txBody>
      </p:sp>
    </p:spTree>
    <p:extLst>
      <p:ext uri="{BB962C8B-B14F-4D97-AF65-F5344CB8AC3E}">
        <p14:creationId xmlns:p14="http://schemas.microsoft.com/office/powerpoint/2010/main" val="556138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424936" cy="830997"/>
          </a:xfrm>
          <a:prstGeom prst="rect">
            <a:avLst/>
          </a:prstGeom>
        </p:spPr>
        <p:txBody>
          <a:bodyPr wrap="square">
            <a:spAutoFit/>
          </a:bodyPr>
          <a:lstStyle/>
          <a:p>
            <a:r>
              <a:rPr lang="fr-FR" sz="2400" b="1" dirty="0">
                <a:solidFill>
                  <a:srgbClr val="FFFF00"/>
                </a:solidFill>
              </a:rPr>
              <a:t>L’épaule est une articulation particulière car elle est peu congruente (emboitée)</a:t>
            </a:r>
          </a:p>
        </p:txBody>
      </p:sp>
      <p:sp>
        <p:nvSpPr>
          <p:cNvPr id="5" name="Rectangle 4"/>
          <p:cNvSpPr/>
          <p:nvPr/>
        </p:nvSpPr>
        <p:spPr>
          <a:xfrm>
            <a:off x="318948" y="1484784"/>
            <a:ext cx="8429516" cy="1569660"/>
          </a:xfrm>
          <a:prstGeom prst="rect">
            <a:avLst/>
          </a:prstGeom>
        </p:spPr>
        <p:txBody>
          <a:bodyPr wrap="square">
            <a:spAutoFit/>
          </a:bodyPr>
          <a:lstStyle/>
          <a:p>
            <a:r>
              <a:rPr lang="fr-FR" sz="2400" b="1" dirty="0">
                <a:solidFill>
                  <a:srgbClr val="FFFF00"/>
                </a:solidFill>
              </a:rPr>
              <a:t>La stabilité est assurée par la capsule articulaire, les ligaments </a:t>
            </a:r>
            <a:r>
              <a:rPr lang="fr-FR" sz="2400" b="1" dirty="0" err="1">
                <a:solidFill>
                  <a:srgbClr val="FFFF00"/>
                </a:solidFill>
              </a:rPr>
              <a:t>gléno</a:t>
            </a:r>
            <a:r>
              <a:rPr lang="fr-FR" sz="2400" b="1" dirty="0">
                <a:solidFill>
                  <a:srgbClr val="FFFF00"/>
                </a:solidFill>
              </a:rPr>
              <a:t>- huméraux  et par les muscles péri-articulaires en particuliers les muscles de la coiffe des rotateurs</a:t>
            </a:r>
            <a:endParaRPr lang="fr-FR" sz="2400" dirty="0">
              <a:solidFill>
                <a:srgbClr val="FFFF00"/>
              </a:solidFill>
            </a:endParaRPr>
          </a:p>
        </p:txBody>
      </p:sp>
      <p:sp>
        <p:nvSpPr>
          <p:cNvPr id="6" name="Rectangle 5"/>
          <p:cNvSpPr/>
          <p:nvPr/>
        </p:nvSpPr>
        <p:spPr>
          <a:xfrm>
            <a:off x="3599776" y="3297382"/>
            <a:ext cx="1457450" cy="584775"/>
          </a:xfrm>
          <a:prstGeom prst="rect">
            <a:avLst/>
          </a:prstGeom>
        </p:spPr>
        <p:txBody>
          <a:bodyPr wrap="none">
            <a:spAutoFit/>
          </a:bodyPr>
          <a:lstStyle/>
          <a:p>
            <a:r>
              <a:rPr lang="fr-FR" sz="3200" dirty="0">
                <a:solidFill>
                  <a:srgbClr val="FF0000"/>
                </a:solidFill>
              </a:rPr>
              <a:t>DONC</a:t>
            </a:r>
          </a:p>
        </p:txBody>
      </p:sp>
      <p:sp>
        <p:nvSpPr>
          <p:cNvPr id="7" name="Rectangle 6"/>
          <p:cNvSpPr/>
          <p:nvPr/>
        </p:nvSpPr>
        <p:spPr>
          <a:xfrm>
            <a:off x="1547664" y="3921258"/>
            <a:ext cx="7056784" cy="830997"/>
          </a:xfrm>
          <a:prstGeom prst="rect">
            <a:avLst/>
          </a:prstGeom>
        </p:spPr>
        <p:txBody>
          <a:bodyPr wrap="square">
            <a:spAutoFit/>
          </a:bodyPr>
          <a:lstStyle/>
          <a:p>
            <a:r>
              <a:rPr lang="fr-FR" sz="2400" b="1" dirty="0">
                <a:solidFill>
                  <a:srgbClr val="FFFF00"/>
                </a:solidFill>
              </a:rPr>
              <a:t>des éléments passifs (ligaments) et des éléments actifs (muscles : coiffe de rotateur)</a:t>
            </a:r>
          </a:p>
        </p:txBody>
      </p:sp>
      <p:sp>
        <p:nvSpPr>
          <p:cNvPr id="8" name="Rectangle 7"/>
          <p:cNvSpPr/>
          <p:nvPr/>
        </p:nvSpPr>
        <p:spPr>
          <a:xfrm>
            <a:off x="499298" y="5089846"/>
            <a:ext cx="8244408" cy="1569660"/>
          </a:xfrm>
          <a:prstGeom prst="rect">
            <a:avLst/>
          </a:prstGeom>
        </p:spPr>
        <p:txBody>
          <a:bodyPr wrap="square">
            <a:spAutoFit/>
          </a:bodyPr>
          <a:lstStyle/>
          <a:p>
            <a:r>
              <a:rPr lang="fr-FR" sz="2400" b="1" dirty="0">
                <a:solidFill>
                  <a:srgbClr val="00B0F0"/>
                </a:solidFill>
              </a:rPr>
              <a:t>En cas de mouvement forcé, la sphère peut sortir du socle, déchirant au passage les quelques freins existants : bourrelet, capsule, ligaments, parfois muscles de la coiffe des rotateurs. On parle de luxation</a:t>
            </a:r>
          </a:p>
        </p:txBody>
      </p:sp>
    </p:spTree>
    <p:extLst>
      <p:ext uri="{BB962C8B-B14F-4D97-AF65-F5344CB8AC3E}">
        <p14:creationId xmlns:p14="http://schemas.microsoft.com/office/powerpoint/2010/main" val="322556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357158" y="1928802"/>
            <a:ext cx="8572528" cy="461665"/>
          </a:xfrm>
          <a:prstGeom prst="rect">
            <a:avLst/>
          </a:prstGeom>
        </p:spPr>
        <p:txBody>
          <a:bodyPr wrap="square">
            <a:spAutoFit/>
          </a:bodyPr>
          <a:lstStyle/>
          <a:p>
            <a:r>
              <a:rPr lang="fr-FR" sz="2400" b="1" dirty="0">
                <a:solidFill>
                  <a:srgbClr val="FFFF00"/>
                </a:solidFill>
              </a:rPr>
              <a:t>suspendue, peu </a:t>
            </a:r>
            <a:r>
              <a:rPr lang="fr-FR" sz="2400" b="1" dirty="0" smtClean="0">
                <a:solidFill>
                  <a:srgbClr val="FFFF00"/>
                </a:solidFill>
              </a:rPr>
              <a:t>emboîtée                         donc </a:t>
            </a:r>
            <a:r>
              <a:rPr lang="fr-FR" sz="2400" b="1" dirty="0">
                <a:solidFill>
                  <a:srgbClr val="FFFF00"/>
                </a:solidFill>
              </a:rPr>
              <a:t>très mobile</a:t>
            </a:r>
          </a:p>
        </p:txBody>
      </p:sp>
      <p:sp>
        <p:nvSpPr>
          <p:cNvPr id="5" name="Rectangle 4"/>
          <p:cNvSpPr/>
          <p:nvPr/>
        </p:nvSpPr>
        <p:spPr>
          <a:xfrm>
            <a:off x="1785918" y="142852"/>
            <a:ext cx="5583580" cy="646331"/>
          </a:xfrm>
          <a:prstGeom prst="rect">
            <a:avLst/>
          </a:prstGeom>
        </p:spPr>
        <p:txBody>
          <a:bodyPr wrap="none">
            <a:spAutoFit/>
          </a:bodyPr>
          <a:lstStyle/>
          <a:p>
            <a:r>
              <a:rPr lang="fr-FR" sz="3600" b="1" dirty="0" smtClean="0">
                <a:solidFill>
                  <a:srgbClr val="FFFF00"/>
                </a:solidFill>
              </a:rPr>
              <a:t>RAPPEL ANATOMIQUE</a:t>
            </a:r>
            <a:endParaRPr lang="fr-FR" sz="3600" b="1" dirty="0">
              <a:solidFill>
                <a:srgbClr val="FFFF00"/>
              </a:solidFill>
            </a:endParaRPr>
          </a:p>
        </p:txBody>
      </p:sp>
      <p:sp>
        <p:nvSpPr>
          <p:cNvPr id="6" name="Rectangle 5"/>
          <p:cNvSpPr/>
          <p:nvPr/>
        </p:nvSpPr>
        <p:spPr>
          <a:xfrm>
            <a:off x="285720" y="1000108"/>
            <a:ext cx="4610558" cy="461665"/>
          </a:xfrm>
          <a:prstGeom prst="rect">
            <a:avLst/>
          </a:prstGeom>
        </p:spPr>
        <p:txBody>
          <a:bodyPr wrap="none">
            <a:spAutoFit/>
          </a:bodyPr>
          <a:lstStyle/>
          <a:p>
            <a:r>
              <a:rPr lang="fr-FR" sz="2400" b="1" dirty="0" smtClean="0">
                <a:solidFill>
                  <a:srgbClr val="00B050"/>
                </a:solidFill>
              </a:rPr>
              <a:t>- </a:t>
            </a:r>
            <a:r>
              <a:rPr lang="fr-FR" sz="2400" b="1" i="1" dirty="0" smtClean="0">
                <a:solidFill>
                  <a:srgbClr val="00B050"/>
                </a:solidFill>
              </a:rPr>
              <a:t>l'articulation scapulohumérale</a:t>
            </a:r>
            <a:endParaRPr lang="fr-FR" sz="2400" b="1" dirty="0">
              <a:solidFill>
                <a:srgbClr val="00B050"/>
              </a:solidFill>
            </a:endParaRPr>
          </a:p>
        </p:txBody>
      </p:sp>
      <p:sp>
        <p:nvSpPr>
          <p:cNvPr id="7" name="Triangle isocèle 6"/>
          <p:cNvSpPr/>
          <p:nvPr/>
        </p:nvSpPr>
        <p:spPr>
          <a:xfrm rot="5400000">
            <a:off x="6572264" y="642918"/>
            <a:ext cx="1428760" cy="300039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7158" y="2786058"/>
            <a:ext cx="8786842" cy="1569660"/>
          </a:xfrm>
          <a:prstGeom prst="rect">
            <a:avLst/>
          </a:prstGeom>
        </p:spPr>
        <p:txBody>
          <a:bodyPr wrap="square">
            <a:spAutoFit/>
          </a:bodyPr>
          <a:lstStyle/>
          <a:p>
            <a:r>
              <a:rPr lang="fr-FR" sz="2400" b="1" dirty="0">
                <a:solidFill>
                  <a:srgbClr val="FFFF00"/>
                </a:solidFill>
              </a:rPr>
              <a:t>La contention est assurée </a:t>
            </a:r>
            <a:r>
              <a:rPr lang="fr-FR" sz="2400" b="1" dirty="0" smtClean="0">
                <a:solidFill>
                  <a:srgbClr val="FFFF00"/>
                </a:solidFill>
              </a:rPr>
              <a:t>par                                                          </a:t>
            </a:r>
            <a:r>
              <a:rPr lang="fr-FR" sz="2400" b="1" u="sng" dirty="0" smtClean="0">
                <a:solidFill>
                  <a:srgbClr val="FFFF00"/>
                </a:solidFill>
              </a:rPr>
              <a:t>la capsule </a:t>
            </a:r>
            <a:r>
              <a:rPr lang="fr-FR" sz="2400" b="1" u="sng" dirty="0">
                <a:solidFill>
                  <a:srgbClr val="FFFF00"/>
                </a:solidFill>
              </a:rPr>
              <a:t>articulaire</a:t>
            </a:r>
            <a:r>
              <a:rPr lang="fr-FR" sz="2400" b="1" dirty="0">
                <a:solidFill>
                  <a:srgbClr val="FFFF00"/>
                </a:solidFill>
              </a:rPr>
              <a:t>, renforcée sur sa face antérieure par les </a:t>
            </a:r>
            <a:r>
              <a:rPr lang="fr-FR" sz="2400" b="1" u="sng" dirty="0">
                <a:solidFill>
                  <a:srgbClr val="FFFF00"/>
                </a:solidFill>
              </a:rPr>
              <a:t>trois ligaments glénohuméraux supérieur</a:t>
            </a:r>
            <a:r>
              <a:rPr lang="fr-FR" sz="2400" b="1" u="sng" dirty="0" smtClean="0">
                <a:solidFill>
                  <a:srgbClr val="FFFF00"/>
                </a:solidFill>
              </a:rPr>
              <a:t>, moyen </a:t>
            </a:r>
            <a:r>
              <a:rPr lang="fr-FR" sz="2400" b="1" u="sng" dirty="0">
                <a:solidFill>
                  <a:srgbClr val="FFFF00"/>
                </a:solidFill>
              </a:rPr>
              <a:t>et inférieur</a:t>
            </a:r>
            <a:r>
              <a:rPr lang="fr-FR" sz="2400" b="1" dirty="0">
                <a:solidFill>
                  <a:srgbClr val="FFFF00"/>
                </a:solidFill>
              </a:rPr>
              <a:t>, ainsi que par le </a:t>
            </a:r>
            <a:r>
              <a:rPr lang="fr-FR" sz="2400" b="1" u="sng" dirty="0">
                <a:solidFill>
                  <a:srgbClr val="FFFF00"/>
                </a:solidFill>
              </a:rPr>
              <a:t>ligament </a:t>
            </a:r>
            <a:r>
              <a:rPr lang="fr-FR" sz="2400" b="1" u="sng" dirty="0" smtClean="0">
                <a:solidFill>
                  <a:srgbClr val="FFFF00"/>
                </a:solidFill>
              </a:rPr>
              <a:t>coracohuméral</a:t>
            </a:r>
            <a:endParaRPr lang="fr-FR" sz="2400" b="1" u="sng" dirty="0">
              <a:solidFill>
                <a:srgbClr val="FFFF00"/>
              </a:solidFill>
            </a:endParaRPr>
          </a:p>
        </p:txBody>
      </p:sp>
      <p:sp>
        <p:nvSpPr>
          <p:cNvPr id="9" name="Rectangle 8"/>
          <p:cNvSpPr/>
          <p:nvPr/>
        </p:nvSpPr>
        <p:spPr>
          <a:xfrm>
            <a:off x="214282" y="4643446"/>
            <a:ext cx="8786842" cy="461665"/>
          </a:xfrm>
          <a:prstGeom prst="rect">
            <a:avLst/>
          </a:prstGeom>
        </p:spPr>
        <p:txBody>
          <a:bodyPr wrap="square">
            <a:spAutoFit/>
          </a:bodyPr>
          <a:lstStyle/>
          <a:p>
            <a:r>
              <a:rPr lang="fr-FR" sz="2400" b="1" dirty="0">
                <a:solidFill>
                  <a:srgbClr val="FFFF00"/>
                </a:solidFill>
              </a:rPr>
              <a:t>L'existence d'un bourrelet </a:t>
            </a:r>
            <a:r>
              <a:rPr lang="fr-FR" sz="2400" b="1" dirty="0" smtClean="0">
                <a:solidFill>
                  <a:srgbClr val="FFFF00"/>
                </a:solidFill>
              </a:rPr>
              <a:t>glénoïdien </a:t>
            </a:r>
            <a:endParaRPr lang="fr-FR" sz="2400" b="1" dirty="0">
              <a:solidFill>
                <a:srgbClr val="FFFF00"/>
              </a:solidFill>
            </a:endParaRPr>
          </a:p>
        </p:txBody>
      </p:sp>
      <p:sp>
        <p:nvSpPr>
          <p:cNvPr id="10" name="Rectangle 9"/>
          <p:cNvSpPr/>
          <p:nvPr/>
        </p:nvSpPr>
        <p:spPr>
          <a:xfrm>
            <a:off x="1071538" y="5000636"/>
            <a:ext cx="5878532" cy="461665"/>
          </a:xfrm>
          <a:prstGeom prst="rect">
            <a:avLst/>
          </a:prstGeom>
        </p:spPr>
        <p:txBody>
          <a:bodyPr wrap="none">
            <a:spAutoFit/>
          </a:bodyPr>
          <a:lstStyle/>
          <a:p>
            <a:r>
              <a:rPr lang="fr-FR" sz="2400" b="1" dirty="0">
                <a:solidFill>
                  <a:srgbClr val="FFFF00"/>
                </a:solidFill>
              </a:rPr>
              <a:t>augmente la congruence de l'articulation</a:t>
            </a:r>
          </a:p>
        </p:txBody>
      </p:sp>
      <p:pic>
        <p:nvPicPr>
          <p:cNvPr id="1026" name="Picture 2"/>
          <p:cNvPicPr>
            <a:picLocks noChangeAspect="1" noChangeArrowheads="1"/>
          </p:cNvPicPr>
          <p:nvPr/>
        </p:nvPicPr>
        <p:blipFill>
          <a:blip r:embed="rId2"/>
          <a:srcRect/>
          <a:stretch>
            <a:fillRect/>
          </a:stretch>
        </p:blipFill>
        <p:spPr bwMode="auto">
          <a:xfrm>
            <a:off x="6929454" y="4929174"/>
            <a:ext cx="1643042"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3059832" y="1124744"/>
            <a:ext cx="3024336" cy="2760712"/>
          </a:xfrm>
          <a:prstGeom prst="rect">
            <a:avLst/>
          </a:prstGeom>
          <a:noFill/>
          <a:ln w="9525">
            <a:noFill/>
            <a:miter lim="800000"/>
            <a:headEnd/>
            <a:tailEnd/>
          </a:ln>
        </p:spPr>
      </p:pic>
      <p:sp>
        <p:nvSpPr>
          <p:cNvPr id="5" name="ZoneTexte 4"/>
          <p:cNvSpPr txBox="1"/>
          <p:nvPr/>
        </p:nvSpPr>
        <p:spPr>
          <a:xfrm>
            <a:off x="1475943" y="288636"/>
            <a:ext cx="3567002" cy="584775"/>
          </a:xfrm>
          <a:prstGeom prst="rect">
            <a:avLst/>
          </a:prstGeom>
          <a:noFill/>
        </p:spPr>
        <p:txBody>
          <a:bodyPr wrap="none" rtlCol="0">
            <a:spAutoFit/>
          </a:bodyPr>
          <a:lstStyle/>
          <a:p>
            <a:r>
              <a:rPr lang="fr-FR" sz="3200" b="1" dirty="0" smtClean="0"/>
              <a:t>LES LUXATIONS</a:t>
            </a:r>
            <a:endParaRPr lang="fr-FR" sz="3200" b="1" dirty="0"/>
          </a:p>
        </p:txBody>
      </p:sp>
      <p:sp>
        <p:nvSpPr>
          <p:cNvPr id="7" name="ZoneTexte 6"/>
          <p:cNvSpPr txBox="1"/>
          <p:nvPr/>
        </p:nvSpPr>
        <p:spPr>
          <a:xfrm>
            <a:off x="417596" y="3884898"/>
            <a:ext cx="3296095" cy="461665"/>
          </a:xfrm>
          <a:prstGeom prst="rect">
            <a:avLst/>
          </a:prstGeom>
          <a:noFill/>
        </p:spPr>
        <p:txBody>
          <a:bodyPr wrap="none" rtlCol="0">
            <a:spAutoFit/>
          </a:bodyPr>
          <a:lstStyle/>
          <a:p>
            <a:r>
              <a:rPr lang="fr-FR" sz="2400" b="1" dirty="0" smtClean="0">
                <a:solidFill>
                  <a:srgbClr val="FFFF00"/>
                </a:solidFill>
              </a:rPr>
              <a:t>ANTERIEURE      96%</a:t>
            </a:r>
            <a:endParaRPr lang="fr-FR" sz="2400" b="1" dirty="0">
              <a:solidFill>
                <a:srgbClr val="FFFF00"/>
              </a:solidFill>
            </a:endParaRPr>
          </a:p>
        </p:txBody>
      </p:sp>
      <p:sp>
        <p:nvSpPr>
          <p:cNvPr id="8" name="ZoneTexte 7"/>
          <p:cNvSpPr txBox="1"/>
          <p:nvPr/>
        </p:nvSpPr>
        <p:spPr>
          <a:xfrm>
            <a:off x="2748563" y="4745654"/>
            <a:ext cx="2650084" cy="369332"/>
          </a:xfrm>
          <a:prstGeom prst="rect">
            <a:avLst/>
          </a:prstGeom>
          <a:noFill/>
        </p:spPr>
        <p:txBody>
          <a:bodyPr wrap="none" rtlCol="0">
            <a:spAutoFit/>
          </a:bodyPr>
          <a:lstStyle/>
          <a:p>
            <a:r>
              <a:rPr lang="fr-FR" dirty="0" smtClean="0"/>
              <a:t>S/S CORACOIDIENNE</a:t>
            </a:r>
            <a:endParaRPr lang="fr-FR" dirty="0"/>
          </a:p>
        </p:txBody>
      </p:sp>
      <p:sp>
        <p:nvSpPr>
          <p:cNvPr id="9" name="ZoneTexte 8"/>
          <p:cNvSpPr txBox="1"/>
          <p:nvPr/>
        </p:nvSpPr>
        <p:spPr>
          <a:xfrm>
            <a:off x="2720181" y="4346563"/>
            <a:ext cx="3012363" cy="369332"/>
          </a:xfrm>
          <a:prstGeom prst="rect">
            <a:avLst/>
          </a:prstGeom>
          <a:noFill/>
        </p:spPr>
        <p:txBody>
          <a:bodyPr wrap="none" rtlCol="0">
            <a:spAutoFit/>
          </a:bodyPr>
          <a:lstStyle/>
          <a:p>
            <a:r>
              <a:rPr lang="fr-FR" dirty="0" smtClean="0"/>
              <a:t>INTRA CORACOIDIENNE</a:t>
            </a:r>
            <a:endParaRPr lang="fr-FR" dirty="0"/>
          </a:p>
        </p:txBody>
      </p:sp>
      <p:sp>
        <p:nvSpPr>
          <p:cNvPr id="10" name="ZoneTexte 9"/>
          <p:cNvSpPr txBox="1"/>
          <p:nvPr/>
        </p:nvSpPr>
        <p:spPr>
          <a:xfrm>
            <a:off x="2794848" y="5155407"/>
            <a:ext cx="3036409" cy="369332"/>
          </a:xfrm>
          <a:prstGeom prst="rect">
            <a:avLst/>
          </a:prstGeom>
          <a:noFill/>
        </p:spPr>
        <p:txBody>
          <a:bodyPr wrap="none" rtlCol="0">
            <a:spAutoFit/>
          </a:bodyPr>
          <a:lstStyle/>
          <a:p>
            <a:r>
              <a:rPr lang="fr-FR" dirty="0" smtClean="0"/>
              <a:t>EXTRA CORACOIDIENNE</a:t>
            </a:r>
            <a:endParaRPr lang="fr-FR" dirty="0"/>
          </a:p>
        </p:txBody>
      </p:sp>
      <p:sp>
        <p:nvSpPr>
          <p:cNvPr id="11" name="ZoneTexte 10"/>
          <p:cNvSpPr txBox="1"/>
          <p:nvPr/>
        </p:nvSpPr>
        <p:spPr>
          <a:xfrm>
            <a:off x="417596" y="5524739"/>
            <a:ext cx="3817071" cy="461665"/>
          </a:xfrm>
          <a:prstGeom prst="rect">
            <a:avLst/>
          </a:prstGeom>
          <a:noFill/>
        </p:spPr>
        <p:txBody>
          <a:bodyPr wrap="none" rtlCol="0">
            <a:spAutoFit/>
          </a:bodyPr>
          <a:lstStyle/>
          <a:p>
            <a:r>
              <a:rPr lang="fr-FR" sz="2400" b="1" dirty="0" smtClean="0">
                <a:solidFill>
                  <a:srgbClr val="FFFF00"/>
                </a:solidFill>
              </a:rPr>
              <a:t>POSTERIEURE             4%</a:t>
            </a:r>
            <a:endParaRPr lang="fr-FR" sz="2400" b="1" dirty="0">
              <a:solidFill>
                <a:srgbClr val="FFFF00"/>
              </a:solidFill>
            </a:endParaRPr>
          </a:p>
        </p:txBody>
      </p:sp>
      <p:sp>
        <p:nvSpPr>
          <p:cNvPr id="13" name="ZoneTexte 12"/>
          <p:cNvSpPr txBox="1"/>
          <p:nvPr/>
        </p:nvSpPr>
        <p:spPr>
          <a:xfrm>
            <a:off x="339209" y="6257835"/>
            <a:ext cx="7790915" cy="461665"/>
          </a:xfrm>
          <a:prstGeom prst="rect">
            <a:avLst/>
          </a:prstGeom>
          <a:noFill/>
        </p:spPr>
        <p:txBody>
          <a:bodyPr wrap="none" rtlCol="0">
            <a:spAutoFit/>
          </a:bodyPr>
          <a:lstStyle/>
          <a:p>
            <a:r>
              <a:rPr lang="fr-FR" sz="2400" b="1" dirty="0" smtClean="0">
                <a:solidFill>
                  <a:srgbClr val="FFFF00"/>
                </a:solidFill>
              </a:rPr>
              <a:t>INFERIEURE OU ERRECTA         RARA     EPILEPSIE</a:t>
            </a:r>
            <a:endParaRPr lang="fr-FR" sz="2400" b="1" dirty="0">
              <a:solidFill>
                <a:srgbClr val="FFFF00"/>
              </a:solidFill>
            </a:endParaRPr>
          </a:p>
        </p:txBody>
      </p:sp>
    </p:spTree>
    <p:extLst>
      <p:ext uri="{BB962C8B-B14F-4D97-AF65-F5344CB8AC3E}">
        <p14:creationId xmlns:p14="http://schemas.microsoft.com/office/powerpoint/2010/main" val="2729932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652463"/>
          </a:xfrm>
        </p:spPr>
        <p:txBody>
          <a:bodyPr>
            <a:normAutofit fontScale="90000"/>
          </a:bodyPr>
          <a:lstStyle/>
          <a:p>
            <a:pPr fontAlgn="auto">
              <a:spcAft>
                <a:spcPts val="0"/>
              </a:spcAft>
              <a:defRPr/>
            </a:pPr>
            <a:r>
              <a:rPr lang="fr-FR" i="1" dirty="0" smtClean="0"/>
              <a:t>     ANAPATH :</a:t>
            </a:r>
            <a:endParaRPr lang="fr-FR" dirty="0"/>
          </a:p>
        </p:txBody>
      </p:sp>
      <p:sp>
        <p:nvSpPr>
          <p:cNvPr id="3" name="Espace réservé du contenu 2"/>
          <p:cNvSpPr>
            <a:spLocks noGrp="1"/>
          </p:cNvSpPr>
          <p:nvPr>
            <p:ph idx="1"/>
          </p:nvPr>
        </p:nvSpPr>
        <p:spPr>
          <a:xfrm>
            <a:off x="142875" y="1714500"/>
            <a:ext cx="8858250" cy="2643188"/>
          </a:xfrm>
        </p:spPr>
        <p:txBody>
          <a:bodyPr>
            <a:normAutofit fontScale="77500" lnSpcReduction="20000"/>
          </a:bodyPr>
          <a:lstStyle/>
          <a:p>
            <a:pPr marL="274320" indent="-274320" fontAlgn="auto">
              <a:spcAft>
                <a:spcPts val="0"/>
              </a:spcAft>
              <a:buClr>
                <a:schemeClr val="accent3"/>
              </a:buClr>
              <a:buFont typeface="Wingdings 2"/>
              <a:buChar char=""/>
              <a:defRPr/>
            </a:pPr>
            <a:r>
              <a:rPr lang="fr-FR" i="1" dirty="0" smtClean="0"/>
              <a:t>En </a:t>
            </a:r>
            <a:r>
              <a:rPr lang="fr-FR" i="1" dirty="0"/>
              <a:t>fonction du </a:t>
            </a:r>
            <a:r>
              <a:rPr lang="fr-FR" i="1" dirty="0">
                <a:solidFill>
                  <a:srgbClr val="C00000"/>
                </a:solidFill>
              </a:rPr>
              <a:t>déplacement de la tête </a:t>
            </a:r>
            <a:r>
              <a:rPr lang="fr-FR" i="1" dirty="0"/>
              <a:t>humérale par </a:t>
            </a:r>
            <a:r>
              <a:rPr lang="fr-FR" i="1" dirty="0">
                <a:solidFill>
                  <a:srgbClr val="C00000"/>
                </a:solidFill>
              </a:rPr>
              <a:t>rapport à la cavité </a:t>
            </a:r>
            <a:r>
              <a:rPr lang="fr-FR" i="1" dirty="0"/>
              <a:t>glénoïde </a:t>
            </a:r>
            <a:r>
              <a:rPr lang="fr-FR" i="1" dirty="0" smtClean="0"/>
              <a:t>:</a:t>
            </a:r>
          </a:p>
          <a:p>
            <a:pPr marL="274320" indent="-274320" fontAlgn="auto">
              <a:spcAft>
                <a:spcPts val="0"/>
              </a:spcAft>
              <a:buClr>
                <a:schemeClr val="accent3"/>
              </a:buClr>
              <a:buFont typeface="Wingdings 2"/>
              <a:buNone/>
              <a:defRPr/>
            </a:pPr>
            <a:r>
              <a:rPr lang="fr-FR" sz="4800" i="1" dirty="0" smtClean="0"/>
              <a:t>     1-</a:t>
            </a:r>
            <a:r>
              <a:rPr lang="fr-FR" i="1" dirty="0" smtClean="0"/>
              <a:t>LUXATION </a:t>
            </a:r>
            <a:r>
              <a:rPr lang="fr-FR" i="1" dirty="0"/>
              <a:t>ANTÉRO- INTERNE : 95% </a:t>
            </a:r>
            <a:endParaRPr lang="fr-FR" sz="4400" dirty="0"/>
          </a:p>
          <a:p>
            <a:pPr marL="274320" indent="-274320" fontAlgn="auto">
              <a:spcAft>
                <a:spcPts val="0"/>
              </a:spcAft>
              <a:buClr>
                <a:schemeClr val="accent3"/>
              </a:buClr>
              <a:buFont typeface="Wingdings 2"/>
              <a:buChar char=""/>
              <a:defRPr/>
            </a:pPr>
            <a:r>
              <a:rPr lang="fr-FR" i="1" dirty="0"/>
              <a:t>luxation </a:t>
            </a:r>
            <a:r>
              <a:rPr lang="fr-FR" i="1" dirty="0" err="1"/>
              <a:t>antéro</a:t>
            </a:r>
            <a:r>
              <a:rPr lang="fr-FR" i="1" dirty="0"/>
              <a:t>- interne sous claviculaire </a:t>
            </a:r>
            <a:endParaRPr lang="fr-FR" sz="4800" dirty="0"/>
          </a:p>
          <a:p>
            <a:pPr marL="274320" indent="-274320" fontAlgn="auto">
              <a:spcAft>
                <a:spcPts val="0"/>
              </a:spcAft>
              <a:buClr>
                <a:schemeClr val="accent3"/>
              </a:buClr>
              <a:buFont typeface="Wingdings 2"/>
              <a:buChar char=""/>
              <a:defRPr/>
            </a:pPr>
            <a:r>
              <a:rPr lang="fr-FR" i="1" dirty="0"/>
              <a:t>luxation </a:t>
            </a:r>
            <a:r>
              <a:rPr lang="fr-FR" i="1" dirty="0" err="1"/>
              <a:t>antéro</a:t>
            </a:r>
            <a:r>
              <a:rPr lang="fr-FR" i="1" dirty="0"/>
              <a:t> interne sous coracoïdienne </a:t>
            </a:r>
            <a:endParaRPr lang="fr-FR" sz="4800" dirty="0"/>
          </a:p>
          <a:p>
            <a:pPr marL="274320" indent="-274320" fontAlgn="auto">
              <a:spcAft>
                <a:spcPts val="0"/>
              </a:spcAft>
              <a:buClr>
                <a:schemeClr val="accent3"/>
              </a:buClr>
              <a:buFont typeface="Wingdings 2"/>
              <a:buChar char=""/>
              <a:defRPr/>
            </a:pPr>
            <a:r>
              <a:rPr lang="fr-FR" i="1" dirty="0"/>
              <a:t>luxation </a:t>
            </a:r>
            <a:r>
              <a:rPr lang="fr-FR" i="1" dirty="0" err="1"/>
              <a:t>antéro</a:t>
            </a:r>
            <a:r>
              <a:rPr lang="fr-FR" i="1" dirty="0"/>
              <a:t>- interne intra –coracoïdienne </a:t>
            </a:r>
            <a:endParaRPr lang="fr-FR" sz="4800" dirty="0"/>
          </a:p>
          <a:p>
            <a:pPr marL="274320" indent="-274320" fontAlgn="auto">
              <a:spcAft>
                <a:spcPts val="0"/>
              </a:spcAft>
              <a:buClr>
                <a:schemeClr val="accent3"/>
              </a:buClr>
              <a:buFont typeface="Wingdings 2"/>
              <a:buChar char=""/>
              <a:defRPr/>
            </a:pPr>
            <a:r>
              <a:rPr lang="fr-FR" i="1" dirty="0"/>
              <a:t> luxation </a:t>
            </a:r>
            <a:r>
              <a:rPr lang="fr-FR" i="1" dirty="0" err="1"/>
              <a:t>antéro</a:t>
            </a:r>
            <a:r>
              <a:rPr lang="fr-FR" i="1" dirty="0"/>
              <a:t>- interne  extra- coracoïdienne </a:t>
            </a:r>
            <a:endParaRPr lang="fr-FR" sz="4800" dirty="0"/>
          </a:p>
          <a:p>
            <a:pPr marL="274320" indent="-274320" fontAlgn="auto">
              <a:spcAft>
                <a:spcPts val="0"/>
              </a:spcAft>
              <a:buClr>
                <a:schemeClr val="accent3"/>
              </a:buClr>
              <a:buFont typeface="Wingdings 2"/>
              <a:buChar char=""/>
              <a:defRPr/>
            </a:pPr>
            <a:endParaRPr lang="fr-FR" dirty="0"/>
          </a:p>
        </p:txBody>
      </p:sp>
      <p:sp>
        <p:nvSpPr>
          <p:cNvPr id="4" name="Espace réservé du contenu 2"/>
          <p:cNvSpPr txBox="1">
            <a:spLocks/>
          </p:cNvSpPr>
          <p:nvPr/>
        </p:nvSpPr>
        <p:spPr>
          <a:xfrm>
            <a:off x="285750" y="4714875"/>
            <a:ext cx="8401050" cy="1357313"/>
          </a:xfrm>
          <a:prstGeom prst="rect">
            <a:avLst/>
          </a:prstGeom>
        </p:spPr>
        <p:txBody>
          <a:bodyPr>
            <a:normAutofit lnSpcReduction="10000"/>
          </a:bodyPr>
          <a:lstStyle/>
          <a:p>
            <a:pPr marL="274320" indent="-274320" fontAlgn="auto">
              <a:spcBef>
                <a:spcPct val="20000"/>
              </a:spcBef>
              <a:spcAft>
                <a:spcPts val="0"/>
              </a:spcAft>
              <a:buClr>
                <a:schemeClr val="accent3"/>
              </a:buClr>
              <a:buSzPct val="95000"/>
              <a:buFont typeface="Wingdings 2"/>
              <a:buChar char=""/>
              <a:defRPr/>
            </a:pPr>
            <a:r>
              <a:rPr lang="fr-FR" sz="2600" i="1" dirty="0">
                <a:latin typeface="+mn-lt"/>
                <a:cs typeface="+mn-cs"/>
              </a:rPr>
              <a:t>2-LUXATIONS POSTÉRIEURES : rare </a:t>
            </a:r>
          </a:p>
          <a:p>
            <a:pPr marL="342900" lvl="1" indent="-342900" fontAlgn="auto">
              <a:spcBef>
                <a:spcPct val="20000"/>
              </a:spcBef>
              <a:spcAft>
                <a:spcPts val="0"/>
              </a:spcAft>
              <a:buClr>
                <a:schemeClr val="accent1"/>
              </a:buClr>
              <a:buSzPct val="85000"/>
              <a:buFont typeface="Arial" pitchFamily="34" charset="0"/>
              <a:buChar char="•"/>
              <a:defRPr/>
            </a:pPr>
            <a:r>
              <a:rPr lang="fr-FR" sz="2400" i="1" dirty="0">
                <a:latin typeface="+mn-lt"/>
                <a:cs typeface="+mn-cs"/>
              </a:rPr>
              <a:t>3-LUXATION INFERIEURES : 1% </a:t>
            </a:r>
            <a:endParaRPr lang="fr-FR" sz="4400" dirty="0">
              <a:latin typeface="+mn-lt"/>
              <a:cs typeface="+mn-cs"/>
            </a:endParaRPr>
          </a:p>
          <a:p>
            <a:pPr marL="274320" indent="-274320" fontAlgn="auto">
              <a:spcBef>
                <a:spcPct val="20000"/>
              </a:spcBef>
              <a:spcAft>
                <a:spcPts val="0"/>
              </a:spcAft>
              <a:buClr>
                <a:schemeClr val="accent3"/>
              </a:buClr>
              <a:buSzPct val="95000"/>
              <a:buFont typeface="Wingdings 2"/>
              <a:buChar char=""/>
              <a:defRPr/>
            </a:pPr>
            <a:r>
              <a:rPr lang="fr-FR" sz="2600" i="1" dirty="0">
                <a:latin typeface="+mn-lt"/>
                <a:cs typeface="+mn-cs"/>
              </a:rPr>
              <a:t>4-LUXATIONS SUPERIEURES:</a:t>
            </a:r>
            <a:endParaRPr lang="fr-FR" sz="2600" dirty="0">
              <a:latin typeface="+mn-lt"/>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7772400" cy="685800"/>
          </a:xfrm>
          <a:solidFill>
            <a:srgbClr val="0E52FC"/>
          </a:solidFill>
          <a:ln w="28575">
            <a:solidFill>
              <a:srgbClr val="FAFD00"/>
            </a:solidFill>
          </a:ln>
        </p:spPr>
        <p:txBody>
          <a:bodyPr>
            <a:normAutofit/>
          </a:bodyPr>
          <a:lstStyle/>
          <a:p>
            <a:r>
              <a:rPr lang="fr-FR" sz="3600" b="1" smtClean="0">
                <a:solidFill>
                  <a:srgbClr val="C00000"/>
                </a:solidFill>
                <a:latin typeface="Verdana" pitchFamily="34" charset="0"/>
              </a:rPr>
              <a:t>Luxations antéro-internes</a:t>
            </a:r>
          </a:p>
        </p:txBody>
      </p:sp>
      <p:sp>
        <p:nvSpPr>
          <p:cNvPr id="10243" name="Rectangle 3"/>
          <p:cNvSpPr>
            <a:spLocks noGrp="1" noChangeArrowheads="1"/>
          </p:cNvSpPr>
          <p:nvPr>
            <p:ph type="body" sz="half" idx="1"/>
          </p:nvPr>
        </p:nvSpPr>
        <p:spPr>
          <a:xfrm>
            <a:off x="457200" y="1371600"/>
            <a:ext cx="6248400" cy="4114800"/>
          </a:xfrm>
        </p:spPr>
        <p:txBody>
          <a:bodyPr>
            <a:normAutofit fontScale="92500" lnSpcReduction="20000"/>
          </a:bodyPr>
          <a:lstStyle/>
          <a:p>
            <a:pPr marL="274320" indent="-274320" fontAlgn="auto">
              <a:spcAft>
                <a:spcPts val="0"/>
              </a:spcAft>
              <a:buClr>
                <a:schemeClr val="accent3"/>
              </a:buClr>
              <a:buFontTx/>
              <a:buNone/>
              <a:defRPr/>
            </a:pPr>
            <a:r>
              <a:rPr lang="fr-FR" sz="2800" b="1" u="sng" dirty="0">
                <a:latin typeface="Verdana" pitchFamily="34" charset="0"/>
              </a:rPr>
              <a:t>Mécanismes</a:t>
            </a:r>
            <a:endParaRPr lang="fr-FR" sz="2800" b="1" dirty="0">
              <a:latin typeface="Verdana" pitchFamily="34" charset="0"/>
            </a:endParaRPr>
          </a:p>
          <a:p>
            <a:pPr marL="274320" indent="-274320" fontAlgn="auto">
              <a:spcAft>
                <a:spcPts val="0"/>
              </a:spcAft>
              <a:buClr>
                <a:schemeClr val="accent3"/>
              </a:buClr>
              <a:buFontTx/>
              <a:buNone/>
              <a:defRPr/>
            </a:pPr>
            <a:endParaRPr lang="fr-FR" sz="2800" b="1" dirty="0">
              <a:latin typeface="Verdana" pitchFamily="34" charset="0"/>
            </a:endParaRPr>
          </a:p>
          <a:p>
            <a:pPr marL="274320" indent="-274320" fontAlgn="auto">
              <a:spcAft>
                <a:spcPts val="0"/>
              </a:spcAft>
              <a:buClr>
                <a:schemeClr val="accent3"/>
              </a:buClr>
              <a:buFont typeface="Wingdings 2"/>
              <a:buChar char=""/>
              <a:defRPr/>
            </a:pPr>
            <a:r>
              <a:rPr lang="fr-FR" sz="2000" b="1" dirty="0">
                <a:latin typeface="Verdana" pitchFamily="34" charset="0"/>
              </a:rPr>
              <a:t>Chute sur la main</a:t>
            </a:r>
          </a:p>
          <a:p>
            <a:pPr marL="274320" indent="-274320" fontAlgn="auto">
              <a:spcAft>
                <a:spcPts val="0"/>
              </a:spcAft>
              <a:buClr>
                <a:schemeClr val="accent3"/>
              </a:buClr>
              <a:buFont typeface="Wingdings 2"/>
              <a:buChar char=""/>
              <a:defRPr/>
            </a:pPr>
            <a:r>
              <a:rPr lang="fr-FR" sz="2000" b="1" dirty="0">
                <a:latin typeface="Verdana" pitchFamily="34" charset="0"/>
              </a:rPr>
              <a:t>Rotation externe + </a:t>
            </a:r>
            <a:r>
              <a:rPr lang="fr-FR" sz="2000" b="1" dirty="0" err="1">
                <a:latin typeface="Verdana" pitchFamily="34" charset="0"/>
              </a:rPr>
              <a:t>abd</a:t>
            </a:r>
            <a:endParaRPr lang="fr-FR" sz="2000" b="1" dirty="0">
              <a:latin typeface="Verdana" pitchFamily="34" charset="0"/>
            </a:endParaRPr>
          </a:p>
          <a:p>
            <a:pPr marL="274320" indent="-274320" fontAlgn="auto">
              <a:spcAft>
                <a:spcPts val="0"/>
              </a:spcAft>
              <a:buClr>
                <a:schemeClr val="accent3"/>
              </a:buClr>
              <a:buFontTx/>
              <a:buNone/>
              <a:defRPr/>
            </a:pPr>
            <a:endParaRPr lang="fr-FR" sz="2000" b="1" dirty="0">
              <a:latin typeface="Verdana" pitchFamily="34" charset="0"/>
            </a:endParaRPr>
          </a:p>
          <a:p>
            <a:pPr marL="274320" indent="-274320" fontAlgn="auto">
              <a:spcAft>
                <a:spcPts val="0"/>
              </a:spcAft>
              <a:buClr>
                <a:schemeClr val="accent3"/>
              </a:buClr>
              <a:buFont typeface="Wingdings 2"/>
              <a:buChar char=""/>
              <a:defRPr/>
            </a:pPr>
            <a:endParaRPr lang="fr-FR" sz="2000" b="1" dirty="0">
              <a:latin typeface="Verdana" pitchFamily="34" charset="0"/>
            </a:endParaRPr>
          </a:p>
          <a:p>
            <a:pPr marL="274320" indent="-274320" fontAlgn="auto">
              <a:spcAft>
                <a:spcPts val="0"/>
              </a:spcAft>
              <a:buClr>
                <a:schemeClr val="accent3"/>
              </a:buClr>
              <a:buFont typeface="Wingdings 2"/>
              <a:buChar char=""/>
              <a:defRPr/>
            </a:pPr>
            <a:endParaRPr lang="fr-FR" sz="2000" b="1" dirty="0">
              <a:latin typeface="Verdana" pitchFamily="34" charset="0"/>
            </a:endParaRPr>
          </a:p>
          <a:p>
            <a:pPr marL="274320" indent="-274320" fontAlgn="auto">
              <a:spcAft>
                <a:spcPts val="0"/>
              </a:spcAft>
              <a:buClr>
                <a:schemeClr val="accent3"/>
              </a:buClr>
              <a:buFont typeface="Wingdings 2"/>
              <a:buChar char=""/>
              <a:defRPr/>
            </a:pPr>
            <a:endParaRPr lang="fr-FR" sz="2000" b="1" dirty="0">
              <a:latin typeface="Verdana" pitchFamily="34" charset="0"/>
            </a:endParaRPr>
          </a:p>
          <a:p>
            <a:pPr marL="274320" indent="-274320" fontAlgn="auto">
              <a:spcAft>
                <a:spcPts val="0"/>
              </a:spcAft>
              <a:buClr>
                <a:schemeClr val="accent3"/>
              </a:buClr>
              <a:buFont typeface="Wingdings 2"/>
              <a:buChar char=""/>
              <a:defRPr/>
            </a:pPr>
            <a:r>
              <a:rPr lang="fr-FR" sz="2000" b="1" dirty="0">
                <a:latin typeface="Verdana" pitchFamily="34" charset="0"/>
              </a:rPr>
              <a:t>Parfois, trauma en abduction et RE</a:t>
            </a:r>
          </a:p>
          <a:p>
            <a:pPr marL="274320" indent="-274320" fontAlgn="auto">
              <a:spcAft>
                <a:spcPts val="0"/>
              </a:spcAft>
              <a:buClr>
                <a:schemeClr val="accent3"/>
              </a:buClr>
              <a:buFontTx/>
              <a:buNone/>
              <a:defRPr/>
            </a:pPr>
            <a:endParaRPr lang="fr-FR" sz="2000" b="1" dirty="0">
              <a:latin typeface="Verdana" pitchFamily="34" charset="0"/>
            </a:endParaRPr>
          </a:p>
          <a:p>
            <a:pPr marL="274320" indent="-274320" fontAlgn="auto">
              <a:spcAft>
                <a:spcPts val="0"/>
              </a:spcAft>
              <a:buClr>
                <a:schemeClr val="accent3"/>
              </a:buClr>
              <a:buFontTx/>
              <a:buNone/>
              <a:defRPr/>
            </a:pPr>
            <a:endParaRPr lang="fr-FR" sz="2000" b="1" dirty="0">
              <a:latin typeface="Verdana" pitchFamily="34" charset="0"/>
            </a:endParaRPr>
          </a:p>
          <a:p>
            <a:pPr marL="274320" indent="-274320" fontAlgn="auto">
              <a:spcAft>
                <a:spcPts val="0"/>
              </a:spcAft>
              <a:buClr>
                <a:schemeClr val="accent3"/>
              </a:buClr>
              <a:buFontTx/>
              <a:buNone/>
              <a:defRPr/>
            </a:pPr>
            <a:r>
              <a:rPr lang="fr-FR" sz="2400" b="1" dirty="0">
                <a:latin typeface="Verdana" pitchFamily="34" charset="0"/>
              </a:rPr>
              <a:t>Rareté chez l’enfant</a:t>
            </a:r>
          </a:p>
        </p:txBody>
      </p:sp>
      <p:pic>
        <p:nvPicPr>
          <p:cNvPr id="19460" name="Picture 6"/>
          <p:cNvPicPr>
            <a:picLocks noChangeAspect="1" noChangeArrowheads="1"/>
          </p:cNvPicPr>
          <p:nvPr/>
        </p:nvPicPr>
        <p:blipFill>
          <a:blip r:embed="rId2"/>
          <a:srcRect/>
          <a:stretch>
            <a:fillRect/>
          </a:stretch>
        </p:blipFill>
        <p:spPr bwMode="auto">
          <a:xfrm>
            <a:off x="5638800" y="990600"/>
            <a:ext cx="3038475" cy="2638425"/>
          </a:xfrm>
          <a:prstGeom prst="rect">
            <a:avLst/>
          </a:prstGeom>
          <a:noFill/>
          <a:ln w="9525">
            <a:solidFill>
              <a:srgbClr val="FFFFFF"/>
            </a:solidFill>
            <a:miter lim="800000"/>
            <a:headEnd/>
            <a:tailEnd/>
          </a:ln>
        </p:spPr>
      </p:pic>
      <p:pic>
        <p:nvPicPr>
          <p:cNvPr id="19461" name="Picture 9"/>
          <p:cNvPicPr>
            <a:picLocks noChangeAspect="1" noChangeArrowheads="1"/>
          </p:cNvPicPr>
          <p:nvPr/>
        </p:nvPicPr>
        <p:blipFill>
          <a:blip r:embed="rId3"/>
          <a:srcRect/>
          <a:stretch>
            <a:fillRect/>
          </a:stretch>
        </p:blipFill>
        <p:spPr bwMode="auto">
          <a:xfrm>
            <a:off x="6248400" y="3810000"/>
            <a:ext cx="2041525" cy="2895600"/>
          </a:xfrm>
          <a:prstGeom prst="rect">
            <a:avLst/>
          </a:prstGeom>
          <a:noFill/>
          <a:ln w="9525">
            <a:solidFill>
              <a:srgbClr val="FFFFFF"/>
            </a:solid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LOULOU\Bureau\Luxation_20aigue_20epaule (1).tif"/>
          <p:cNvPicPr>
            <a:picLocks noChangeAspect="1" noChangeArrowheads="1"/>
          </p:cNvPicPr>
          <p:nvPr/>
        </p:nvPicPr>
        <p:blipFill>
          <a:blip r:embed="rId2" cstate="print"/>
          <a:srcRect/>
          <a:stretch>
            <a:fillRect/>
          </a:stretch>
        </p:blipFill>
        <p:spPr bwMode="auto">
          <a:xfrm rot="5400000">
            <a:off x="1143000" y="-1143000"/>
            <a:ext cx="6858000" cy="9144000"/>
          </a:xfrm>
          <a:prstGeom prst="rect">
            <a:avLst/>
          </a:prstGeom>
          <a:noFill/>
        </p:spPr>
      </p:pic>
      <p:pic>
        <p:nvPicPr>
          <p:cNvPr id="20484" name="Picture 4" descr="water polo"/>
          <p:cNvPicPr>
            <a:picLocks noChangeAspect="1" noChangeArrowheads="1"/>
          </p:cNvPicPr>
          <p:nvPr/>
        </p:nvPicPr>
        <p:blipFill>
          <a:blip r:embed="rId3" cstate="print"/>
          <a:srcRect/>
          <a:stretch>
            <a:fillRect/>
          </a:stretch>
        </p:blipFill>
        <p:spPr bwMode="auto">
          <a:xfrm>
            <a:off x="4067944" y="4797152"/>
            <a:ext cx="2448272" cy="1800200"/>
          </a:xfrm>
          <a:prstGeom prst="rect">
            <a:avLst/>
          </a:prstGeom>
          <a:noFill/>
        </p:spPr>
      </p:pic>
      <p:pic>
        <p:nvPicPr>
          <p:cNvPr id="20486" name="Picture 6" descr="base ball"/>
          <p:cNvPicPr>
            <a:picLocks noChangeAspect="1" noChangeArrowheads="1"/>
          </p:cNvPicPr>
          <p:nvPr/>
        </p:nvPicPr>
        <p:blipFill>
          <a:blip r:embed="rId4" cstate="print"/>
          <a:srcRect/>
          <a:stretch>
            <a:fillRect/>
          </a:stretch>
        </p:blipFill>
        <p:spPr bwMode="auto">
          <a:xfrm>
            <a:off x="1331640" y="4797152"/>
            <a:ext cx="2652886" cy="1800200"/>
          </a:xfrm>
          <a:prstGeom prst="rect">
            <a:avLst/>
          </a:prstGeom>
          <a:noFill/>
        </p:spPr>
      </p:pic>
      <p:pic>
        <p:nvPicPr>
          <p:cNvPr id="5" name="Picture 6"/>
          <p:cNvPicPr>
            <a:picLocks noChangeAspect="1" noChangeArrowheads="1"/>
          </p:cNvPicPr>
          <p:nvPr/>
        </p:nvPicPr>
        <p:blipFill>
          <a:blip r:embed="rId5" cstate="print"/>
          <a:srcRect/>
          <a:stretch>
            <a:fillRect/>
          </a:stretch>
        </p:blipFill>
        <p:spPr bwMode="auto">
          <a:xfrm>
            <a:off x="6156176" y="1340769"/>
            <a:ext cx="2678435" cy="2088232"/>
          </a:xfrm>
          <a:prstGeom prst="rect">
            <a:avLst/>
          </a:prstGeom>
          <a:noFill/>
          <a:ln w="9525">
            <a:solidFill>
              <a:srgbClr val="FFFFFF"/>
            </a:solidFill>
            <a:miter lim="800000"/>
            <a:headEnd/>
            <a:tailEnd/>
          </a:ln>
        </p:spPr>
      </p:pic>
    </p:spTree>
    <p:extLst>
      <p:ext uri="{BB962C8B-B14F-4D97-AF65-F5344CB8AC3E}">
        <p14:creationId xmlns:p14="http://schemas.microsoft.com/office/powerpoint/2010/main" val="2345192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effectLst/>
                <a:latin typeface="Candara" pitchFamily="34" charset="0"/>
              </a:rPr>
              <a:t>Diagnostic positif</a:t>
            </a:r>
            <a:endParaRPr lang="en-US" dirty="0">
              <a:solidFill>
                <a:srgbClr val="FFC000"/>
              </a:solidFill>
              <a:latin typeface="Candara" pitchFamily="34" charset="0"/>
            </a:endParaRPr>
          </a:p>
        </p:txBody>
      </p:sp>
      <p:sp>
        <p:nvSpPr>
          <p:cNvPr id="3" name="Espace réservé du contenu 2"/>
          <p:cNvSpPr>
            <a:spLocks noGrp="1"/>
          </p:cNvSpPr>
          <p:nvPr>
            <p:ph idx="1"/>
          </p:nvPr>
        </p:nvSpPr>
        <p:spPr/>
        <p:txBody>
          <a:bodyPr/>
          <a:lstStyle/>
          <a:p>
            <a:r>
              <a:rPr lang="fr-FR" dirty="0" smtClean="0">
                <a:solidFill>
                  <a:srgbClr val="FFFF00"/>
                </a:solidFill>
                <a:latin typeface="Candara" pitchFamily="34" charset="0"/>
              </a:rPr>
              <a:t>Interrogatoire </a:t>
            </a:r>
            <a:r>
              <a:rPr lang="fr-FR" dirty="0" smtClean="0">
                <a:latin typeface="Candara" pitchFamily="34" charset="0"/>
              </a:rPr>
              <a:t>:</a:t>
            </a:r>
          </a:p>
          <a:p>
            <a:pPr>
              <a:buNone/>
            </a:pPr>
            <a:r>
              <a:rPr lang="fr-FR" dirty="0" smtClean="0">
                <a:latin typeface="Candara" pitchFamily="34" charset="0"/>
              </a:rPr>
              <a:t>-  l’heure de l’accident.</a:t>
            </a:r>
          </a:p>
          <a:p>
            <a:pPr>
              <a:buFontTx/>
              <a:buChar char="-"/>
            </a:pPr>
            <a:r>
              <a:rPr lang="fr-FR" dirty="0" smtClean="0">
                <a:latin typeface="Candara" pitchFamily="34" charset="0"/>
              </a:rPr>
              <a:t>Le mécanisme: direct ou indirect</a:t>
            </a:r>
          </a:p>
          <a:p>
            <a:pPr>
              <a:buFontTx/>
              <a:buChar char="-"/>
            </a:pPr>
            <a:r>
              <a:rPr lang="fr-FR" dirty="0" smtClean="0">
                <a:latin typeface="Candara" pitchFamily="34" charset="0"/>
              </a:rPr>
              <a:t>L’âge du blessé</a:t>
            </a:r>
          </a:p>
          <a:p>
            <a:pPr>
              <a:buFontTx/>
              <a:buChar char="-"/>
            </a:pPr>
            <a:r>
              <a:rPr lang="fr-FR" dirty="0" smtClean="0">
                <a:latin typeface="Candara" pitchFamily="34" charset="0"/>
              </a:rPr>
              <a:t>Les symptômes :</a:t>
            </a:r>
            <a:r>
              <a:rPr lang="fr-FR" u="sng" dirty="0" smtClean="0">
                <a:latin typeface="Candara" pitchFamily="34" charset="0"/>
              </a:rPr>
              <a:t> douleur </a:t>
            </a:r>
            <a:r>
              <a:rPr lang="fr-FR" dirty="0" smtClean="0">
                <a:latin typeface="Candara" pitchFamily="34" charset="0"/>
              </a:rPr>
              <a:t>(vive), </a:t>
            </a:r>
            <a:r>
              <a:rPr lang="fr-FR" u="sng" dirty="0" smtClean="0">
                <a:latin typeface="Candara" pitchFamily="34" charset="0"/>
              </a:rPr>
              <a:t>impotence fonctionnelle</a:t>
            </a:r>
            <a:r>
              <a:rPr lang="fr-FR" dirty="0" smtClean="0">
                <a:latin typeface="Candara" pitchFamily="34" charset="0"/>
              </a:rPr>
              <a:t> absolue.</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472518" cy="1060472"/>
          </a:xfrm>
        </p:spPr>
        <p:txBody>
          <a:bodyPr>
            <a:normAutofit fontScale="90000"/>
          </a:bodyPr>
          <a:lstStyle/>
          <a:p>
            <a:pPr algn="ctr"/>
            <a:r>
              <a:rPr lang="fr-FR" sz="4000" dirty="0" smtClean="0">
                <a:solidFill>
                  <a:srgbClr val="FFC000"/>
                </a:solidFill>
                <a:effectLst/>
                <a:latin typeface="Candara" pitchFamily="34" charset="0"/>
              </a:rPr>
              <a:t>EXAMEN CLINIQUE AVANT RÉDUCTION</a:t>
            </a:r>
            <a:r>
              <a:rPr lang="fr-FR" dirty="0" smtClean="0"/>
              <a:t/>
            </a:r>
            <a:br>
              <a:rPr lang="fr-FR" dirty="0" smtClean="0"/>
            </a:br>
            <a:endParaRPr lang="fr-FR" dirty="0"/>
          </a:p>
        </p:txBody>
      </p:sp>
      <p:sp>
        <p:nvSpPr>
          <p:cNvPr id="3" name="Espace réservé du contenu 2"/>
          <p:cNvSpPr>
            <a:spLocks noGrp="1"/>
          </p:cNvSpPr>
          <p:nvPr>
            <p:ph idx="1"/>
          </p:nvPr>
        </p:nvSpPr>
        <p:spPr>
          <a:xfrm>
            <a:off x="457200" y="1285860"/>
            <a:ext cx="5329246" cy="5143536"/>
          </a:xfrm>
        </p:spPr>
        <p:txBody>
          <a:bodyPr>
            <a:normAutofit/>
          </a:bodyPr>
          <a:lstStyle/>
          <a:p>
            <a:pPr lvl="0"/>
            <a:r>
              <a:rPr lang="fr-FR" sz="2900" dirty="0" smtClean="0">
                <a:latin typeface="Candara" pitchFamily="34" charset="0"/>
              </a:rPr>
              <a:t>Le blessé se présente dans l’attitude classique des traumatisés du membre supérieur (DESSAULT)</a:t>
            </a:r>
          </a:p>
          <a:p>
            <a:pPr lvl="0"/>
            <a:endParaRPr lang="fr-FR" sz="2900" dirty="0" smtClean="0">
              <a:latin typeface="Candara" pitchFamily="34" charset="0"/>
            </a:endParaRPr>
          </a:p>
          <a:p>
            <a:pPr lvl="0"/>
            <a:r>
              <a:rPr lang="fr-FR" sz="2900" dirty="0" smtClean="0">
                <a:latin typeface="Candara" pitchFamily="34" charset="0"/>
              </a:rPr>
              <a:t>L’examen se fait de manière comparative sur un patient torse nu.</a:t>
            </a:r>
            <a:endParaRPr lang="fr-FR" sz="2100" dirty="0" smtClean="0">
              <a:latin typeface="Candara" pitchFamily="34" charset="0"/>
            </a:endParaRPr>
          </a:p>
          <a:p>
            <a:pPr lvl="0"/>
            <a:endParaRPr lang="fr-FR" sz="2900" dirty="0" smtClean="0">
              <a:solidFill>
                <a:srgbClr val="FFFF00"/>
              </a:solidFill>
            </a:endParaRPr>
          </a:p>
          <a:p>
            <a:pPr lvl="0">
              <a:buNone/>
            </a:pPr>
            <a:endParaRPr lang="fr-FR" sz="4200" dirty="0" smtClean="0"/>
          </a:p>
          <a:p>
            <a:endParaRPr lang="fr-FR" dirty="0"/>
          </a:p>
        </p:txBody>
      </p:sp>
      <p:pic>
        <p:nvPicPr>
          <p:cNvPr id="30722" name="Picture 2" descr="C:\Users\tocky\Downloads\epaule luxée.png"/>
          <p:cNvPicPr>
            <a:picLocks noChangeAspect="1" noChangeArrowheads="1"/>
          </p:cNvPicPr>
          <p:nvPr/>
        </p:nvPicPr>
        <p:blipFill>
          <a:blip r:embed="rId3" cstate="print"/>
          <a:srcRect/>
          <a:stretch>
            <a:fillRect/>
          </a:stretch>
        </p:blipFill>
        <p:spPr bwMode="auto">
          <a:xfrm>
            <a:off x="5580112" y="1700808"/>
            <a:ext cx="3120548" cy="256100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500063"/>
            <a:ext cx="8229600" cy="714375"/>
          </a:xfrm>
        </p:spPr>
        <p:txBody>
          <a:bodyPr>
            <a:normAutofit fontScale="90000"/>
          </a:bodyPr>
          <a:lstStyle/>
          <a:p>
            <a:pPr fontAlgn="auto">
              <a:spcAft>
                <a:spcPts val="0"/>
              </a:spcAft>
              <a:defRPr/>
            </a:pPr>
            <a:r>
              <a:rPr lang="fr-FR" dirty="0">
                <a:solidFill>
                  <a:schemeClr val="tx1"/>
                </a:solidFill>
              </a:rPr>
              <a:t>IV. EXAMEN CLINQUE</a:t>
            </a:r>
          </a:p>
        </p:txBody>
      </p:sp>
      <p:sp>
        <p:nvSpPr>
          <p:cNvPr id="12291" name="Rectangle 3"/>
          <p:cNvSpPr>
            <a:spLocks noGrp="1" noChangeArrowheads="1"/>
          </p:cNvSpPr>
          <p:nvPr>
            <p:ph idx="1"/>
          </p:nvPr>
        </p:nvSpPr>
        <p:spPr>
          <a:xfrm>
            <a:off x="457200" y="1357313"/>
            <a:ext cx="4471988" cy="4768850"/>
          </a:xfrm>
        </p:spPr>
        <p:txBody>
          <a:bodyPr>
            <a:normAutofit fontScale="85000" lnSpcReduction="10000"/>
          </a:bodyPr>
          <a:lstStyle/>
          <a:p>
            <a:pPr marL="274320" indent="-274320" fontAlgn="auto">
              <a:spcAft>
                <a:spcPts val="0"/>
              </a:spcAft>
              <a:buClr>
                <a:schemeClr val="accent3"/>
              </a:buClr>
              <a:buFont typeface="Wingdings 2"/>
              <a:buChar char=""/>
              <a:defRPr/>
            </a:pPr>
            <a:r>
              <a:rPr lang="fr-FR" dirty="0">
                <a:solidFill>
                  <a:schemeClr val="tx2"/>
                </a:solidFill>
                <a:latin typeface="Verdana" pitchFamily="34" charset="0"/>
              </a:rPr>
              <a:t>LUXATION ANTERO-INTERNE</a:t>
            </a:r>
            <a:r>
              <a:rPr lang="fr-FR" dirty="0">
                <a:solidFill>
                  <a:srgbClr val="00FF00"/>
                </a:solidFill>
                <a:latin typeface="Verdana" pitchFamily="34" charset="0"/>
              </a:rPr>
              <a:t>:</a:t>
            </a:r>
          </a:p>
          <a:p>
            <a:pPr marL="640080" lvl="1" indent="-246888" fontAlgn="auto">
              <a:spcAft>
                <a:spcPts val="0"/>
              </a:spcAft>
              <a:buFont typeface="Wingdings 2"/>
              <a:buChar char=""/>
              <a:defRPr/>
            </a:pPr>
            <a:r>
              <a:rPr lang="fr-FR" dirty="0">
                <a:latin typeface="Verdana" pitchFamily="34" charset="0"/>
              </a:rPr>
              <a:t>Signe de l’épaulette.</a:t>
            </a:r>
          </a:p>
          <a:p>
            <a:pPr marL="640080" lvl="1" indent="-246888" fontAlgn="auto">
              <a:spcAft>
                <a:spcPts val="0"/>
              </a:spcAft>
              <a:buFont typeface="Wingdings 2"/>
              <a:buChar char=""/>
              <a:defRPr/>
            </a:pPr>
            <a:r>
              <a:rPr lang="fr-FR" dirty="0">
                <a:latin typeface="Verdana" pitchFamily="34" charset="0"/>
              </a:rPr>
              <a:t>Comblement du sillon </a:t>
            </a:r>
            <a:r>
              <a:rPr lang="fr-FR" dirty="0" err="1">
                <a:latin typeface="Verdana" pitchFamily="34" charset="0"/>
              </a:rPr>
              <a:t>deltopectoral</a:t>
            </a:r>
            <a:r>
              <a:rPr lang="fr-FR" dirty="0">
                <a:latin typeface="Verdana" pitchFamily="34" charset="0"/>
              </a:rPr>
              <a:t>.</a:t>
            </a:r>
          </a:p>
          <a:p>
            <a:pPr marL="640080" lvl="1" indent="-246888" fontAlgn="auto">
              <a:spcAft>
                <a:spcPts val="0"/>
              </a:spcAft>
              <a:buFont typeface="Wingdings 2"/>
              <a:buChar char=""/>
              <a:defRPr/>
            </a:pPr>
            <a:r>
              <a:rPr lang="fr-FR" dirty="0">
                <a:latin typeface="Verdana" pitchFamily="34" charset="0"/>
              </a:rPr>
              <a:t>Coup de hache externe.</a:t>
            </a:r>
          </a:p>
          <a:p>
            <a:pPr marL="640080" lvl="1" indent="-246888" fontAlgn="auto">
              <a:spcAft>
                <a:spcPts val="0"/>
              </a:spcAft>
              <a:buFont typeface="Wingdings 2"/>
              <a:buChar char=""/>
              <a:defRPr/>
            </a:pPr>
            <a:r>
              <a:rPr lang="fr-FR" dirty="0">
                <a:latin typeface="Verdana" pitchFamily="34" charset="0"/>
              </a:rPr>
              <a:t>Recherche de troubles neurologiques et vasculaires associés</a:t>
            </a:r>
            <a:r>
              <a:rPr lang="fr-FR" dirty="0">
                <a:solidFill>
                  <a:srgbClr val="00FF00"/>
                </a:solidFill>
                <a:latin typeface="Verdana" pitchFamily="34" charset="0"/>
              </a:rPr>
              <a:t>.</a:t>
            </a:r>
          </a:p>
          <a:p>
            <a:pPr marL="274320" indent="-274320" fontAlgn="auto">
              <a:spcAft>
                <a:spcPts val="0"/>
              </a:spcAft>
              <a:buClr>
                <a:schemeClr val="accent3"/>
              </a:buClr>
              <a:buFont typeface="Wingdings 2"/>
              <a:buChar char=""/>
              <a:defRPr/>
            </a:pPr>
            <a:r>
              <a:rPr lang="fr-FR" dirty="0">
                <a:solidFill>
                  <a:schemeClr val="tx2"/>
                </a:solidFill>
                <a:latin typeface="Verdana" pitchFamily="34" charset="0"/>
              </a:rPr>
              <a:t>LUXATION POSTERIEURE</a:t>
            </a:r>
            <a:r>
              <a:rPr lang="fr-FR" dirty="0">
                <a:solidFill>
                  <a:srgbClr val="00FF00"/>
                </a:solidFill>
                <a:latin typeface="Verdana" pitchFamily="34" charset="0"/>
              </a:rPr>
              <a:t>:</a:t>
            </a:r>
          </a:p>
          <a:p>
            <a:pPr marL="640080" lvl="1" indent="-246888" fontAlgn="auto">
              <a:spcAft>
                <a:spcPts val="0"/>
              </a:spcAft>
              <a:buFont typeface="Wingdings 2"/>
              <a:buChar char=""/>
              <a:defRPr/>
            </a:pPr>
            <a:r>
              <a:rPr lang="fr-FR" dirty="0">
                <a:latin typeface="Verdana" pitchFamily="34" charset="0"/>
              </a:rPr>
              <a:t>Rotation interne irréductible.</a:t>
            </a:r>
          </a:p>
        </p:txBody>
      </p:sp>
      <p:pic>
        <p:nvPicPr>
          <p:cNvPr id="24580" name="Picture 3"/>
          <p:cNvPicPr>
            <a:picLocks noChangeAspect="1" noChangeArrowheads="1"/>
          </p:cNvPicPr>
          <p:nvPr/>
        </p:nvPicPr>
        <p:blipFill>
          <a:blip r:embed="rId2"/>
          <a:srcRect/>
          <a:stretch>
            <a:fillRect/>
          </a:stretch>
        </p:blipFill>
        <p:spPr bwMode="auto">
          <a:xfrm>
            <a:off x="5500688" y="1214438"/>
            <a:ext cx="32861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fr-FR">
                <a:solidFill>
                  <a:schemeClr val="hlink"/>
                </a:solidFill>
              </a:rPr>
              <a:t>EXAMEN CLINIQUE</a:t>
            </a:r>
          </a:p>
        </p:txBody>
      </p:sp>
      <p:pic>
        <p:nvPicPr>
          <p:cNvPr id="31748" name="Picture 4" descr="luxépaule2"/>
          <p:cNvPicPr>
            <a:picLocks noGrp="1" noChangeAspect="1" noChangeArrowheads="1"/>
          </p:cNvPicPr>
          <p:nvPr>
            <p:ph idx="1"/>
          </p:nvPr>
        </p:nvPicPr>
        <p:blipFill>
          <a:blip r:embed="rId2"/>
          <a:stretch>
            <a:fillRect/>
          </a:stretch>
        </p:blipFill>
        <p:spPr>
          <a:xfrm>
            <a:off x="2414587" y="1958181"/>
            <a:ext cx="3552825" cy="3810000"/>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4330824" cy="6240518"/>
          </a:xfrm>
        </p:spPr>
        <p:txBody>
          <a:bodyPr>
            <a:normAutofit/>
          </a:bodyPr>
          <a:lstStyle/>
          <a:p>
            <a:pPr lvl="0"/>
            <a:r>
              <a:rPr lang="fr-FR" sz="3600" dirty="0" smtClean="0">
                <a:solidFill>
                  <a:srgbClr val="FFC000"/>
                </a:solidFill>
                <a:latin typeface="Candara" pitchFamily="34" charset="0"/>
              </a:rPr>
              <a:t>Inspection: </a:t>
            </a:r>
          </a:p>
          <a:p>
            <a:pPr lvl="0"/>
            <a:endParaRPr lang="fr-FR" sz="3600" dirty="0" smtClean="0">
              <a:solidFill>
                <a:srgbClr val="FFC000"/>
              </a:solidFill>
              <a:latin typeface="Candara" pitchFamily="34" charset="0"/>
            </a:endParaRPr>
          </a:p>
          <a:p>
            <a:pPr lvl="0">
              <a:buFont typeface="Wingdings" pitchFamily="2" charset="2"/>
              <a:buChar char="ü"/>
            </a:pPr>
            <a:r>
              <a:rPr lang="fr-FR" sz="2400" dirty="0" smtClean="0">
                <a:latin typeface="Candara" pitchFamily="34" charset="0"/>
              </a:rPr>
              <a:t>Signe de l’épaulette .</a:t>
            </a:r>
          </a:p>
          <a:p>
            <a:pPr lvl="0">
              <a:buNone/>
            </a:pPr>
            <a:endParaRPr lang="fr-FR" sz="2400" dirty="0" smtClean="0">
              <a:latin typeface="Candara" pitchFamily="34" charset="0"/>
            </a:endParaRPr>
          </a:p>
          <a:p>
            <a:pPr lvl="0">
              <a:buFont typeface="Wingdings" pitchFamily="2" charset="2"/>
              <a:buChar char="ü"/>
            </a:pPr>
            <a:r>
              <a:rPr lang="fr-FR" sz="2400" dirty="0" smtClean="0">
                <a:latin typeface="Candara" pitchFamily="34" charset="0"/>
              </a:rPr>
              <a:t> une déformation en coup de hache externe  </a:t>
            </a:r>
          </a:p>
          <a:p>
            <a:pPr lvl="0">
              <a:buNone/>
            </a:pPr>
            <a:endParaRPr lang="fr-FR" sz="2400" dirty="0" smtClean="0">
              <a:latin typeface="Candara" pitchFamily="34" charset="0"/>
            </a:endParaRPr>
          </a:p>
          <a:p>
            <a:pPr lvl="0">
              <a:buFont typeface="Wingdings" pitchFamily="2" charset="2"/>
              <a:buChar char="ü"/>
            </a:pPr>
            <a:r>
              <a:rPr lang="fr-FR" sz="2400" dirty="0" smtClean="0">
                <a:latin typeface="Candara" pitchFamily="34" charset="0"/>
              </a:rPr>
              <a:t> comblement du sillon </a:t>
            </a:r>
            <a:r>
              <a:rPr lang="fr-FR" sz="2400" dirty="0" err="1" smtClean="0">
                <a:latin typeface="Candara" pitchFamily="34" charset="0"/>
              </a:rPr>
              <a:t>deltopectoral</a:t>
            </a:r>
            <a:endParaRPr lang="fr-FR" sz="2400" dirty="0" smtClean="0">
              <a:latin typeface="Candara" pitchFamily="34" charset="0"/>
            </a:endParaRPr>
          </a:p>
          <a:p>
            <a:pPr lvl="0">
              <a:buNone/>
            </a:pPr>
            <a:endParaRPr lang="fr-FR" sz="3600" b="1" dirty="0" smtClean="0">
              <a:latin typeface="Candara" pitchFamily="34" charset="0"/>
            </a:endParaRPr>
          </a:p>
          <a:p>
            <a:pPr>
              <a:buNone/>
            </a:pPr>
            <a:endParaRPr lang="fr-FR" dirty="0"/>
          </a:p>
        </p:txBody>
      </p:sp>
      <p:pic>
        <p:nvPicPr>
          <p:cNvPr id="31746" name="Picture 2" descr="C:\Users\tocky\Downloads\Physical-Exam-Netters-Concise-Orthopedic-Anatomy-2nd-Edition.png"/>
          <p:cNvPicPr>
            <a:picLocks noChangeAspect="1" noChangeArrowheads="1"/>
          </p:cNvPicPr>
          <p:nvPr/>
        </p:nvPicPr>
        <p:blipFill>
          <a:blip r:embed="rId2" cstate="print"/>
          <a:srcRect/>
          <a:stretch>
            <a:fillRect/>
          </a:stretch>
        </p:blipFill>
        <p:spPr bwMode="auto">
          <a:xfrm>
            <a:off x="4499992" y="980727"/>
            <a:ext cx="4536504" cy="3892863"/>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5400000">
            <a:off x="877274" y="-1408721"/>
            <a:ext cx="7389441" cy="9144001"/>
          </a:xfrm>
          <a:prstGeom prst="rect">
            <a:avLst/>
          </a:prstGeom>
          <a:noFill/>
          <a:ln w="9525">
            <a:noFill/>
            <a:miter lim="800000"/>
            <a:headEnd/>
            <a:tailEnd/>
          </a:ln>
        </p:spPr>
      </p:pic>
    </p:spTree>
    <p:extLst>
      <p:ext uri="{BB962C8B-B14F-4D97-AF65-F5344CB8AC3E}">
        <p14:creationId xmlns:p14="http://schemas.microsoft.com/office/powerpoint/2010/main" val="1305405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latin typeface="Candara" pitchFamily="34" charset="0"/>
              </a:rPr>
              <a:t>Articulation Scapulo - humérale </a:t>
            </a:r>
            <a:r>
              <a:rPr lang="fr-FR" dirty="0" smtClean="0">
                <a:solidFill>
                  <a:srgbClr val="00B0F0"/>
                </a:solidFill>
              </a:rPr>
              <a:t/>
            </a:r>
            <a:br>
              <a:rPr lang="fr-FR" dirty="0" smtClean="0">
                <a:solidFill>
                  <a:srgbClr val="00B0F0"/>
                </a:solidFill>
              </a:rPr>
            </a:br>
            <a:endParaRPr lang="en-US" dirty="0"/>
          </a:p>
        </p:txBody>
      </p:sp>
      <p:sp>
        <p:nvSpPr>
          <p:cNvPr id="3" name="Espace réservé du contenu 2"/>
          <p:cNvSpPr>
            <a:spLocks noGrp="1"/>
          </p:cNvSpPr>
          <p:nvPr>
            <p:ph idx="1"/>
          </p:nvPr>
        </p:nvSpPr>
        <p:spPr>
          <a:xfrm>
            <a:off x="467544" y="908720"/>
            <a:ext cx="8229600" cy="1872208"/>
          </a:xfrm>
        </p:spPr>
        <p:txBody>
          <a:bodyPr>
            <a:normAutofit fontScale="77500" lnSpcReduction="20000"/>
          </a:bodyPr>
          <a:lstStyle/>
          <a:p>
            <a:pPr>
              <a:buFont typeface="Wingdings" pitchFamily="2" charset="2"/>
              <a:buChar char="§"/>
            </a:pPr>
            <a:r>
              <a:rPr lang="fr-FR" dirty="0" smtClean="0">
                <a:latin typeface="Candara" pitchFamily="34" charset="0"/>
              </a:rPr>
              <a:t>C’est une articulation de type </a:t>
            </a:r>
            <a:r>
              <a:rPr lang="fr-FR" u="sng" dirty="0" smtClean="0">
                <a:latin typeface="Candara" pitchFamily="34" charset="0"/>
              </a:rPr>
              <a:t>énarthrose</a:t>
            </a:r>
            <a:r>
              <a:rPr lang="fr-FR" dirty="0" smtClean="0">
                <a:latin typeface="Candara" pitchFamily="34" charset="0"/>
              </a:rPr>
              <a:t> typique (</a:t>
            </a:r>
            <a:r>
              <a:rPr lang="fr-FR" sz="2400" dirty="0" smtClean="0">
                <a:latin typeface="Candara" pitchFamily="34" charset="0"/>
              </a:rPr>
              <a:t>sphéroïde).</a:t>
            </a:r>
          </a:p>
          <a:p>
            <a:endParaRPr lang="fr-FR" dirty="0" smtClean="0">
              <a:latin typeface="Candara" pitchFamily="34" charset="0"/>
            </a:endParaRPr>
          </a:p>
          <a:p>
            <a:pPr>
              <a:buFont typeface="Wingdings" pitchFamily="2" charset="2"/>
              <a:buChar char="§"/>
            </a:pPr>
            <a:r>
              <a:rPr lang="fr-FR" dirty="0" smtClean="0">
                <a:latin typeface="Candara" pitchFamily="34" charset="0"/>
              </a:rPr>
              <a:t>Elle unit la cavité glénoïde de l’omoplate  à la tête humérale.</a:t>
            </a:r>
          </a:p>
          <a:p>
            <a:endParaRPr lang="fr-FR" dirty="0" smtClean="0">
              <a:latin typeface="Candara" pitchFamily="34" charset="0"/>
            </a:endParaRPr>
          </a:p>
          <a:p>
            <a:pPr>
              <a:buFont typeface="Wingdings" pitchFamily="2" charset="2"/>
              <a:buChar char="§"/>
            </a:pPr>
            <a:r>
              <a:rPr lang="fr-FR" dirty="0" smtClean="0">
                <a:latin typeface="Candara" pitchFamily="34" charset="0"/>
              </a:rPr>
              <a:t>C’est une articulation  très mobile mais fragile.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483768" y="2852936"/>
            <a:ext cx="4104456" cy="3842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5454700"/>
          </a:xfrm>
        </p:spPr>
        <p:txBody>
          <a:bodyPr>
            <a:normAutofit/>
          </a:bodyPr>
          <a:lstStyle/>
          <a:p>
            <a:pPr lvl="0"/>
            <a:r>
              <a:rPr lang="fr-FR" sz="2800" dirty="0" smtClean="0">
                <a:solidFill>
                  <a:srgbClr val="FFFF00"/>
                </a:solidFill>
                <a:latin typeface="Candara" pitchFamily="34" charset="0"/>
              </a:rPr>
              <a:t>À la palpation :</a:t>
            </a:r>
          </a:p>
          <a:p>
            <a:pPr lvl="0"/>
            <a:endParaRPr lang="fr-FR" sz="2800" dirty="0" smtClean="0">
              <a:solidFill>
                <a:srgbClr val="FFC000"/>
              </a:solidFill>
              <a:latin typeface="Candara" pitchFamily="34" charset="0"/>
            </a:endParaRPr>
          </a:p>
          <a:p>
            <a:pPr lvl="0">
              <a:buFont typeface="Wingdings" pitchFamily="2" charset="2"/>
              <a:buChar char="ü"/>
            </a:pPr>
            <a:r>
              <a:rPr lang="fr-FR" sz="2400" dirty="0" smtClean="0">
                <a:latin typeface="Candara" pitchFamily="34" charset="0"/>
              </a:rPr>
              <a:t>vide sous l’acromion</a:t>
            </a:r>
          </a:p>
          <a:p>
            <a:pPr lvl="0">
              <a:buFont typeface="Wingdings" pitchFamily="2" charset="2"/>
              <a:buChar char="ü"/>
            </a:pPr>
            <a:endParaRPr lang="fr-FR" sz="2400" dirty="0" smtClean="0">
              <a:latin typeface="Candara" pitchFamily="34" charset="0"/>
            </a:endParaRPr>
          </a:p>
          <a:p>
            <a:pPr lvl="0">
              <a:buFont typeface="Wingdings" pitchFamily="2" charset="2"/>
              <a:buChar char="ü"/>
            </a:pPr>
            <a:r>
              <a:rPr lang="fr-FR" sz="2400" dirty="0" smtClean="0">
                <a:latin typeface="Candara" pitchFamily="34" charset="0"/>
              </a:rPr>
              <a:t>Signe de Berger (l’abduction élastique)</a:t>
            </a:r>
          </a:p>
          <a:p>
            <a:pPr lvl="0">
              <a:buNone/>
            </a:pPr>
            <a:r>
              <a:rPr lang="fr-FR" sz="2400" dirty="0" smtClean="0">
                <a:latin typeface="Candara" pitchFamily="34" charset="0"/>
              </a:rPr>
              <a:t> </a:t>
            </a:r>
          </a:p>
          <a:p>
            <a:pPr lvl="0">
              <a:buFont typeface="Wingdings" pitchFamily="2" charset="2"/>
              <a:buChar char="ü"/>
            </a:pPr>
            <a:r>
              <a:rPr lang="fr-FR" sz="2400" dirty="0" smtClean="0">
                <a:latin typeface="Candara" pitchFamily="34" charset="0"/>
              </a:rPr>
              <a:t>la tête humérale peut être palpée dans l’aisselle.</a:t>
            </a:r>
          </a:p>
          <a:p>
            <a:pPr lvl="0">
              <a:buNone/>
            </a:pPr>
            <a:endParaRPr lang="fr-FR" sz="2200" dirty="0" smtClean="0">
              <a:solidFill>
                <a:srgbClr val="FFFF00"/>
              </a:solidFill>
            </a:endParaRPr>
          </a:p>
          <a:p>
            <a:pPr lvl="0">
              <a:buNone/>
            </a:pPr>
            <a:r>
              <a:rPr lang="fr-FR" sz="2600" dirty="0" smtClean="0"/>
              <a:t> </a:t>
            </a:r>
          </a:p>
          <a:p>
            <a:endParaRPr lang="fr-FR" dirty="0"/>
          </a:p>
        </p:txBody>
      </p:sp>
      <p:pic>
        <p:nvPicPr>
          <p:cNvPr id="5" name="Picture 2" descr="C:\Users\tocky\Downloads\epaule luxée.png"/>
          <p:cNvPicPr>
            <a:picLocks noChangeAspect="1" noChangeArrowheads="1"/>
          </p:cNvPicPr>
          <p:nvPr/>
        </p:nvPicPr>
        <p:blipFill>
          <a:blip r:embed="rId3" cstate="print">
            <a:lum bright="10000" contrast="30000"/>
          </a:blip>
          <a:srcRect/>
          <a:stretch>
            <a:fillRect/>
          </a:stretch>
        </p:blipFill>
        <p:spPr bwMode="auto">
          <a:xfrm>
            <a:off x="2699792" y="3789040"/>
            <a:ext cx="3528392" cy="2895715"/>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429684" cy="3539430"/>
          </a:xfrm>
          <a:prstGeom prst="rect">
            <a:avLst/>
          </a:prstGeom>
        </p:spPr>
        <p:txBody>
          <a:bodyPr wrap="square">
            <a:spAutoFit/>
          </a:bodyPr>
          <a:lstStyle/>
          <a:p>
            <a:r>
              <a:rPr lang="fr-FR" sz="3200" dirty="0" smtClean="0">
                <a:solidFill>
                  <a:srgbClr val="FFFF00"/>
                </a:solidFill>
                <a:latin typeface="Candara" pitchFamily="34" charset="0"/>
              </a:rPr>
              <a:t>Les lésions associées :</a:t>
            </a:r>
            <a:endParaRPr lang="fr-FR" sz="4000" dirty="0" smtClean="0">
              <a:solidFill>
                <a:srgbClr val="FFFF00"/>
              </a:solidFill>
              <a:latin typeface="Candara" pitchFamily="34" charset="0"/>
            </a:endParaRPr>
          </a:p>
          <a:p>
            <a:pPr>
              <a:buNone/>
            </a:pPr>
            <a:endParaRPr lang="fr-FR" sz="2400" b="1" dirty="0" smtClean="0">
              <a:latin typeface="Candara" pitchFamily="34" charset="0"/>
            </a:endParaRPr>
          </a:p>
          <a:p>
            <a:pPr>
              <a:buNone/>
            </a:pPr>
            <a:r>
              <a:rPr lang="fr-FR" sz="2400" dirty="0" smtClean="0">
                <a:solidFill>
                  <a:srgbClr val="FFC000"/>
                </a:solidFill>
                <a:latin typeface="Candara" pitchFamily="34" charset="0"/>
              </a:rPr>
              <a:t>- Lésions nerveuses </a:t>
            </a:r>
            <a:r>
              <a:rPr lang="fr-FR" sz="2400" dirty="0" smtClean="0">
                <a:latin typeface="Candara" pitchFamily="34" charset="0"/>
              </a:rPr>
              <a:t>:   nerf circonflexe ++</a:t>
            </a:r>
          </a:p>
          <a:p>
            <a:pPr>
              <a:buNone/>
            </a:pPr>
            <a:r>
              <a:rPr lang="fr-FR" sz="2400" dirty="0" smtClean="0">
                <a:latin typeface="Candara" pitchFamily="34" charset="0"/>
              </a:rPr>
              <a:t>-</a:t>
            </a:r>
            <a:r>
              <a:rPr lang="fr-FR" sz="2400" dirty="0" smtClean="0">
                <a:solidFill>
                  <a:srgbClr val="FFC000"/>
                </a:solidFill>
                <a:latin typeface="Candara" pitchFamily="34" charset="0"/>
              </a:rPr>
              <a:t>Lésions osseuses </a:t>
            </a:r>
            <a:r>
              <a:rPr lang="fr-FR" sz="2400" dirty="0" smtClean="0">
                <a:latin typeface="Candara" pitchFamily="34" charset="0"/>
              </a:rPr>
              <a:t>:    fracture tête humérale – rebord de la glène </a:t>
            </a:r>
          </a:p>
          <a:p>
            <a:r>
              <a:rPr lang="fr-FR" sz="2400" dirty="0" smtClean="0">
                <a:latin typeface="Candara" pitchFamily="34" charset="0"/>
              </a:rPr>
              <a:t>-</a:t>
            </a:r>
            <a:r>
              <a:rPr lang="fr-FR" sz="2400" dirty="0" smtClean="0">
                <a:solidFill>
                  <a:srgbClr val="FFC000"/>
                </a:solidFill>
                <a:latin typeface="Candara" pitchFamily="34" charset="0"/>
              </a:rPr>
              <a:t>Lésions musculo-tendineuses </a:t>
            </a:r>
            <a:r>
              <a:rPr lang="fr-FR" sz="2400" dirty="0" smtClean="0">
                <a:latin typeface="Candara" pitchFamily="34" charset="0"/>
              </a:rPr>
              <a:t>:</a:t>
            </a:r>
          </a:p>
          <a:p>
            <a:r>
              <a:rPr lang="fr-FR" sz="2400" dirty="0" smtClean="0">
                <a:latin typeface="Candara" pitchFamily="34" charset="0"/>
              </a:rPr>
              <a:t> la coiffe des rotateurs ( sujets âgés) </a:t>
            </a:r>
          </a:p>
          <a:p>
            <a:r>
              <a:rPr lang="fr-FR" sz="2400" dirty="0" smtClean="0">
                <a:latin typeface="Candara" pitchFamily="34" charset="0"/>
              </a:rPr>
              <a:t>-</a:t>
            </a:r>
            <a:r>
              <a:rPr lang="fr-FR" sz="2400" dirty="0" smtClean="0">
                <a:solidFill>
                  <a:srgbClr val="FFC000"/>
                </a:solidFill>
                <a:latin typeface="Candara" pitchFamily="34" charset="0"/>
              </a:rPr>
              <a:t>Lésions vasculaires -Lésions cutanées </a:t>
            </a:r>
            <a:r>
              <a:rPr lang="fr-FR" sz="2400" dirty="0" smtClean="0">
                <a:latin typeface="Candara" pitchFamily="34" charset="0"/>
              </a:rPr>
              <a:t>: exceptionnelles.</a:t>
            </a:r>
          </a:p>
          <a:p>
            <a:pPr>
              <a:buNone/>
            </a:pPr>
            <a:endParaRPr lang="fr-FR" sz="2400" dirty="0" smtClean="0">
              <a:latin typeface="Candara" pitchFamily="34" charset="0"/>
            </a:endParaRPr>
          </a:p>
          <a:p>
            <a:pPr>
              <a:buNone/>
            </a:pPr>
            <a:endParaRPr lang="fr-FR" sz="2400" dirty="0">
              <a:latin typeface="Candar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699792" y="3789039"/>
            <a:ext cx="2664296" cy="25602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940152" y="3861048"/>
            <a:ext cx="2664296" cy="2534656"/>
          </a:xfrm>
          <a:prstGeom prst="rect">
            <a:avLst/>
          </a:prstGeom>
          <a:noFill/>
          <a:ln w="9525">
            <a:noFill/>
            <a:miter lim="800000"/>
            <a:headEnd/>
            <a:tailEnd/>
          </a:ln>
          <a:effectLst/>
        </p:spPr>
      </p:pic>
      <p:pic>
        <p:nvPicPr>
          <p:cNvPr id="32770" name="Picture 2"/>
          <p:cNvPicPr>
            <a:picLocks noChangeAspect="1" noChangeArrowheads="1"/>
          </p:cNvPicPr>
          <p:nvPr/>
        </p:nvPicPr>
        <p:blipFill>
          <a:blip r:embed="rId4" cstate="print"/>
          <a:srcRect/>
          <a:stretch>
            <a:fillRect/>
          </a:stretch>
        </p:blipFill>
        <p:spPr bwMode="auto">
          <a:xfrm>
            <a:off x="251520" y="3717032"/>
            <a:ext cx="2105025" cy="26193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Rot="1" noChangeArrowheads="1"/>
          </p:cNvSpPr>
          <p:nvPr>
            <p:ph type="title"/>
          </p:nvPr>
        </p:nvSpPr>
        <p:spPr/>
        <p:txBody>
          <a:bodyPr/>
          <a:lstStyle/>
          <a:p>
            <a:r>
              <a:rPr lang="fr-FR" sz="4000">
                <a:solidFill>
                  <a:schemeClr val="hlink"/>
                </a:solidFill>
              </a:rPr>
              <a:t>LUXATION ANTERO-INTERNE</a:t>
            </a:r>
          </a:p>
        </p:txBody>
      </p:sp>
      <p:pic>
        <p:nvPicPr>
          <p:cNvPr id="28676" name="Picture 4" descr="luxépaule2"/>
          <p:cNvPicPr>
            <a:picLocks noGrp="1" noChangeAspect="1" noChangeArrowheads="1"/>
          </p:cNvPicPr>
          <p:nvPr>
            <p:ph sz="half" idx="1"/>
          </p:nvPr>
        </p:nvPicPr>
        <p:blipFill>
          <a:blip r:embed="rId2"/>
          <a:stretch>
            <a:fillRect/>
          </a:stretch>
        </p:blipFill>
        <p:spPr>
          <a:xfrm>
            <a:off x="509587" y="1958181"/>
            <a:ext cx="3552825" cy="3810000"/>
          </a:xfrm>
          <a:noFill/>
          <a:ln/>
        </p:spPr>
      </p:pic>
      <p:pic>
        <p:nvPicPr>
          <p:cNvPr id="28679" name="Picture 7" descr="luxépaule3"/>
          <p:cNvPicPr>
            <a:picLocks noGrp="1" noChangeAspect="1" noChangeArrowheads="1"/>
          </p:cNvPicPr>
          <p:nvPr>
            <p:ph sz="half" idx="2"/>
          </p:nvPr>
        </p:nvPicPr>
        <p:blipFill>
          <a:blip r:embed="rId3"/>
          <a:stretch>
            <a:fillRect/>
          </a:stretch>
        </p:blipFill>
        <p:spPr>
          <a:xfrm>
            <a:off x="4657725" y="1958181"/>
            <a:ext cx="2876550" cy="381000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15328" cy="1143000"/>
          </a:xfrm>
        </p:spPr>
        <p:txBody>
          <a:bodyPr>
            <a:normAutofit fontScale="90000"/>
          </a:bodyPr>
          <a:lstStyle/>
          <a:p>
            <a:pPr algn="ctr"/>
            <a:r>
              <a:rPr lang="fr-FR" sz="4900" dirty="0" smtClean="0">
                <a:solidFill>
                  <a:srgbClr val="00B0F0"/>
                </a:solidFill>
                <a:effectLst>
                  <a:outerShdw blurRad="38100" dist="38100" dir="2700000" algn="tl">
                    <a:srgbClr val="000000">
                      <a:alpha val="43137"/>
                    </a:srgbClr>
                  </a:outerShdw>
                </a:effectLst>
              </a:rPr>
              <a:t>BILAN RADIOGRAPHIQUE</a:t>
            </a:r>
            <a:r>
              <a:rPr lang="fr-FR" dirty="0" smtClean="0">
                <a:effectLst/>
              </a:rPr>
              <a:t/>
            </a:r>
            <a:br>
              <a:rPr lang="fr-FR" dirty="0" smtClean="0">
                <a:effectLst/>
              </a:rPr>
            </a:br>
            <a:endParaRPr lang="fr-FR" dirty="0">
              <a:effectLst/>
            </a:endParaRPr>
          </a:p>
        </p:txBody>
      </p:sp>
      <p:sp>
        <p:nvSpPr>
          <p:cNvPr id="3" name="Espace réservé du contenu 2"/>
          <p:cNvSpPr>
            <a:spLocks noGrp="1"/>
          </p:cNvSpPr>
          <p:nvPr>
            <p:ph idx="1"/>
          </p:nvPr>
        </p:nvSpPr>
        <p:spPr>
          <a:xfrm>
            <a:off x="457200" y="1214422"/>
            <a:ext cx="8329642" cy="4911741"/>
          </a:xfrm>
        </p:spPr>
        <p:txBody>
          <a:bodyPr>
            <a:normAutofit/>
          </a:bodyPr>
          <a:lstStyle/>
          <a:p>
            <a:pPr lvl="0"/>
            <a:r>
              <a:rPr lang="fr-FR" dirty="0" smtClean="0"/>
              <a:t> </a:t>
            </a:r>
            <a:r>
              <a:rPr lang="fr-FR" sz="2400" dirty="0" smtClean="0">
                <a:latin typeface="Candara" pitchFamily="34" charset="0"/>
              </a:rPr>
              <a:t>un cliché de face et une incidence de profil de la </a:t>
            </a:r>
            <a:r>
              <a:rPr lang="fr-FR" sz="2400" dirty="0" err="1" smtClean="0">
                <a:latin typeface="Candara" pitchFamily="34" charset="0"/>
              </a:rPr>
              <a:t>scapula</a:t>
            </a:r>
            <a:r>
              <a:rPr lang="fr-FR" sz="2400" dirty="0" smtClean="0">
                <a:latin typeface="Candara" pitchFamily="34" charset="0"/>
              </a:rPr>
              <a:t>, permet d’affirmer le diagnostic et de rechercher une fracture associée. </a:t>
            </a:r>
          </a:p>
          <a:p>
            <a:pPr lvl="0">
              <a:buNone/>
            </a:pPr>
            <a:endParaRPr lang="fr-FR" sz="2300" dirty="0" smtClean="0">
              <a:solidFill>
                <a:srgbClr val="FFFF00"/>
              </a:solidFill>
            </a:endParaRPr>
          </a:p>
          <a:p>
            <a:pPr>
              <a:buNone/>
            </a:pPr>
            <a:endParaRPr lang="fr-FR" dirty="0" smtClean="0"/>
          </a:p>
          <a:p>
            <a:endParaRPr lang="fr-FR" dirty="0"/>
          </a:p>
        </p:txBody>
      </p:sp>
      <p:pic>
        <p:nvPicPr>
          <p:cNvPr id="33794" name="Picture 2" descr="C:\Users\tocky\Downloads\luxation-epaule-1.0001_fs.jpg"/>
          <p:cNvPicPr>
            <a:picLocks noChangeAspect="1" noChangeArrowheads="1"/>
          </p:cNvPicPr>
          <p:nvPr/>
        </p:nvPicPr>
        <p:blipFill>
          <a:blip r:embed="rId3" cstate="print"/>
          <a:srcRect l="21660" t="14248" r="9818" b="9530"/>
          <a:stretch>
            <a:fillRect/>
          </a:stretch>
        </p:blipFill>
        <p:spPr bwMode="auto">
          <a:xfrm flipH="1">
            <a:off x="4572000" y="2852936"/>
            <a:ext cx="1997274" cy="2448272"/>
          </a:xfrm>
          <a:prstGeom prst="rect">
            <a:avLst/>
          </a:prstGeom>
          <a:noFill/>
        </p:spPr>
      </p:pic>
      <p:pic>
        <p:nvPicPr>
          <p:cNvPr id="33795" name="Picture 3" descr="C:\Users\tocky\Downloads\LUXATION-AI-FACE.jpg"/>
          <p:cNvPicPr>
            <a:picLocks noChangeAspect="1" noChangeArrowheads="1"/>
          </p:cNvPicPr>
          <p:nvPr/>
        </p:nvPicPr>
        <p:blipFill>
          <a:blip r:embed="rId4" cstate="print"/>
          <a:srcRect/>
          <a:stretch>
            <a:fillRect/>
          </a:stretch>
        </p:blipFill>
        <p:spPr bwMode="auto">
          <a:xfrm>
            <a:off x="251520" y="2852936"/>
            <a:ext cx="2046317" cy="2592288"/>
          </a:xfrm>
          <a:prstGeom prst="rect">
            <a:avLst/>
          </a:prstGeom>
          <a:noFill/>
        </p:spPr>
      </p:pic>
      <p:pic>
        <p:nvPicPr>
          <p:cNvPr id="33797" name="Picture 5" descr="C:\Users\tocky\Downloads\liron-2.jpg"/>
          <p:cNvPicPr>
            <a:picLocks noChangeAspect="1" noChangeArrowheads="1"/>
          </p:cNvPicPr>
          <p:nvPr/>
        </p:nvPicPr>
        <p:blipFill>
          <a:blip r:embed="rId5" cstate="print"/>
          <a:srcRect/>
          <a:stretch>
            <a:fillRect/>
          </a:stretch>
        </p:blipFill>
        <p:spPr bwMode="auto">
          <a:xfrm>
            <a:off x="2339752" y="2852936"/>
            <a:ext cx="2041519" cy="2592288"/>
          </a:xfrm>
          <a:prstGeom prst="rect">
            <a:avLst/>
          </a:prstGeom>
          <a:noFill/>
        </p:spPr>
      </p:pic>
      <p:pic>
        <p:nvPicPr>
          <p:cNvPr id="13" name="Picture 6"/>
          <p:cNvPicPr>
            <a:picLocks noChangeAspect="1" noChangeArrowheads="1"/>
          </p:cNvPicPr>
          <p:nvPr/>
        </p:nvPicPr>
        <p:blipFill>
          <a:blip r:embed="rId6" cstate="print"/>
          <a:srcRect/>
          <a:stretch>
            <a:fillRect/>
          </a:stretch>
        </p:blipFill>
        <p:spPr bwMode="auto">
          <a:xfrm>
            <a:off x="6732240" y="2780928"/>
            <a:ext cx="2105025" cy="26193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tocky\Downloads\Image7.gif"/>
          <p:cNvPicPr>
            <a:picLocks noChangeAspect="1" noChangeArrowheads="1"/>
          </p:cNvPicPr>
          <p:nvPr/>
        </p:nvPicPr>
        <p:blipFill>
          <a:blip r:embed="rId2" cstate="print"/>
          <a:srcRect/>
          <a:stretch>
            <a:fillRect/>
          </a:stretch>
        </p:blipFill>
        <p:spPr bwMode="auto">
          <a:xfrm>
            <a:off x="1043608" y="116632"/>
            <a:ext cx="3571875" cy="2686050"/>
          </a:xfrm>
          <a:prstGeom prst="rect">
            <a:avLst/>
          </a:prstGeom>
          <a:noFill/>
        </p:spPr>
      </p:pic>
      <p:pic>
        <p:nvPicPr>
          <p:cNvPr id="8195" name="Picture 3" descr="C:\Users\tocky\Downloads\la ceinture scapulaire.gif"/>
          <p:cNvPicPr>
            <a:picLocks noChangeAspect="1" noChangeArrowheads="1"/>
          </p:cNvPicPr>
          <p:nvPr/>
        </p:nvPicPr>
        <p:blipFill>
          <a:blip r:embed="rId3" cstate="print"/>
          <a:srcRect/>
          <a:stretch>
            <a:fillRect/>
          </a:stretch>
        </p:blipFill>
        <p:spPr bwMode="auto">
          <a:xfrm>
            <a:off x="179512" y="3068960"/>
            <a:ext cx="3257505" cy="3600400"/>
          </a:xfrm>
          <a:prstGeom prst="rect">
            <a:avLst/>
          </a:prstGeom>
          <a:noFill/>
        </p:spPr>
      </p:pic>
      <p:pic>
        <p:nvPicPr>
          <p:cNvPr id="8196" name="Picture 4"/>
          <p:cNvPicPr>
            <a:picLocks noChangeAspect="1" noChangeArrowheads="1"/>
          </p:cNvPicPr>
          <p:nvPr/>
        </p:nvPicPr>
        <p:blipFill>
          <a:blip r:embed="rId4" cstate="print"/>
          <a:srcRect b="12180"/>
          <a:stretch>
            <a:fillRect/>
          </a:stretch>
        </p:blipFill>
        <p:spPr bwMode="auto">
          <a:xfrm>
            <a:off x="3563888" y="2996952"/>
            <a:ext cx="2664296" cy="363333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6372200" y="3140968"/>
            <a:ext cx="2592288" cy="2592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704850"/>
            <a:ext cx="8229600" cy="938213"/>
          </a:xfrm>
        </p:spPr>
        <p:txBody>
          <a:bodyPr>
            <a:normAutofit/>
          </a:bodyPr>
          <a:lstStyle/>
          <a:p>
            <a:r>
              <a:rPr lang="fr-FR" sz="4000" smtClean="0">
                <a:solidFill>
                  <a:srgbClr val="FF0000"/>
                </a:solidFill>
              </a:rPr>
              <a:t>V. EXAMENS COMPLEMENTAIRES</a:t>
            </a:r>
          </a:p>
        </p:txBody>
      </p:sp>
      <p:sp>
        <p:nvSpPr>
          <p:cNvPr id="26627" name="Rectangle 3"/>
          <p:cNvSpPr>
            <a:spLocks noGrp="1" noChangeArrowheads="1"/>
          </p:cNvSpPr>
          <p:nvPr>
            <p:ph idx="1"/>
          </p:nvPr>
        </p:nvSpPr>
        <p:spPr>
          <a:xfrm>
            <a:off x="457200" y="2000250"/>
            <a:ext cx="8229600" cy="4597400"/>
          </a:xfrm>
        </p:spPr>
        <p:txBody>
          <a:bodyPr>
            <a:normAutofit lnSpcReduction="10000"/>
          </a:bodyPr>
          <a:lstStyle/>
          <a:p>
            <a:pPr>
              <a:lnSpc>
                <a:spcPct val="90000"/>
              </a:lnSpc>
            </a:pPr>
            <a:r>
              <a:rPr lang="fr-FR" smtClean="0">
                <a:latin typeface="Verdana" pitchFamily="34" charset="0"/>
              </a:rPr>
              <a:t>RADIOGRAPHIES de Face et de Profile montre dans les luxations antéro-internes:</a:t>
            </a:r>
          </a:p>
          <a:p>
            <a:pPr lvl="1">
              <a:lnSpc>
                <a:spcPct val="90000"/>
              </a:lnSpc>
            </a:pPr>
            <a:r>
              <a:rPr lang="fr-FR" smtClean="0">
                <a:latin typeface="Verdana" pitchFamily="34" charset="0"/>
              </a:rPr>
              <a:t>La tête humérale se place en bas et en dedans de la glène de face. </a:t>
            </a:r>
          </a:p>
          <a:p>
            <a:pPr lvl="1">
              <a:lnSpc>
                <a:spcPct val="90000"/>
              </a:lnSpc>
            </a:pPr>
            <a:r>
              <a:rPr lang="fr-FR" smtClean="0">
                <a:latin typeface="Verdana" pitchFamily="34" charset="0"/>
              </a:rPr>
              <a:t>Elle est en avant de la glène de profile.</a:t>
            </a:r>
          </a:p>
          <a:p>
            <a:pPr lvl="1">
              <a:lnSpc>
                <a:spcPct val="90000"/>
              </a:lnSpc>
            </a:pPr>
            <a:r>
              <a:rPr lang="fr-FR" smtClean="0">
                <a:latin typeface="Verdana" pitchFamily="34" charset="0"/>
              </a:rPr>
              <a:t>Recherche de fracture associée de la tête ou de la glène.</a:t>
            </a:r>
          </a:p>
          <a:p>
            <a:pPr lvl="1">
              <a:lnSpc>
                <a:spcPct val="90000"/>
              </a:lnSpc>
            </a:pPr>
            <a:r>
              <a:rPr lang="fr-FR" smtClean="0">
                <a:latin typeface="Verdana" pitchFamily="34" charset="0"/>
              </a:rPr>
              <a:t>Permettre de faire de diagnostic différentiel.</a:t>
            </a:r>
          </a:p>
          <a:p>
            <a:pPr>
              <a:lnSpc>
                <a:spcPct val="90000"/>
              </a:lnSpc>
            </a:pPr>
            <a:r>
              <a:rPr lang="fr-FR" smtClean="0">
                <a:latin typeface="Verdana" pitchFamily="34" charset="0"/>
              </a:rPr>
              <a:t>SCANNER.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42918"/>
            <a:ext cx="8786842" cy="2554545"/>
          </a:xfrm>
          <a:prstGeom prst="rect">
            <a:avLst/>
          </a:prstGeom>
        </p:spPr>
        <p:txBody>
          <a:bodyPr wrap="square">
            <a:spAutoFit/>
          </a:bodyPr>
          <a:lstStyle/>
          <a:p>
            <a:pPr lvl="0"/>
            <a:r>
              <a:rPr lang="fr-FR" sz="2000" dirty="0" smtClean="0">
                <a:solidFill>
                  <a:srgbClr val="FFFF00"/>
                </a:solidFill>
              </a:rPr>
              <a:t>Suivant l’importance du déplacement sur le cliché de face, on distingue classiquement des variétés : </a:t>
            </a:r>
          </a:p>
          <a:p>
            <a:pPr lvl="0"/>
            <a:endParaRPr lang="fr-FR" sz="2000" dirty="0" smtClean="0">
              <a:solidFill>
                <a:srgbClr val="FFFF00"/>
              </a:solidFill>
            </a:endParaRPr>
          </a:p>
          <a:p>
            <a:pPr lvl="0">
              <a:buFont typeface="Wingdings" pitchFamily="2" charset="2"/>
              <a:buChar char="ü"/>
            </a:pPr>
            <a:r>
              <a:rPr lang="fr-FR" sz="2000" dirty="0" smtClean="0"/>
              <a:t> extra coracoïdiennes</a:t>
            </a:r>
            <a:endParaRPr lang="fr-FR" sz="2000" dirty="0" smtClean="0">
              <a:solidFill>
                <a:srgbClr val="FFFF00"/>
              </a:solidFill>
            </a:endParaRPr>
          </a:p>
          <a:p>
            <a:pPr lvl="0">
              <a:buFont typeface="Wingdings" pitchFamily="2" charset="2"/>
              <a:buChar char="ü"/>
            </a:pPr>
            <a:endParaRPr lang="fr-FR" sz="2000" dirty="0" smtClean="0">
              <a:solidFill>
                <a:srgbClr val="FFFF00"/>
              </a:solidFill>
            </a:endParaRPr>
          </a:p>
          <a:p>
            <a:pPr lvl="0">
              <a:buFont typeface="Wingdings" pitchFamily="2" charset="2"/>
              <a:buChar char="ü"/>
            </a:pPr>
            <a:r>
              <a:rPr lang="fr-FR" sz="2000" dirty="0" smtClean="0">
                <a:solidFill>
                  <a:srgbClr val="FFFF00"/>
                </a:solidFill>
              </a:rPr>
              <a:t> </a:t>
            </a:r>
            <a:r>
              <a:rPr lang="fr-FR" sz="2000" dirty="0" smtClean="0"/>
              <a:t>sous-coracoïdiennes</a:t>
            </a:r>
            <a:endParaRPr lang="fr-FR" sz="2000" dirty="0" smtClean="0">
              <a:solidFill>
                <a:srgbClr val="FFFF00"/>
              </a:solidFill>
            </a:endParaRPr>
          </a:p>
          <a:p>
            <a:pPr lvl="0">
              <a:buFont typeface="Wingdings" pitchFamily="2" charset="2"/>
              <a:buChar char="ü"/>
            </a:pPr>
            <a:endParaRPr lang="fr-FR" sz="2000" dirty="0" smtClean="0">
              <a:solidFill>
                <a:srgbClr val="FFFF00"/>
              </a:solidFill>
            </a:endParaRPr>
          </a:p>
          <a:p>
            <a:pPr>
              <a:buFont typeface="Wingdings" pitchFamily="2" charset="2"/>
              <a:buChar char="ü"/>
            </a:pPr>
            <a:r>
              <a:rPr lang="fr-FR" sz="2000" dirty="0" smtClean="0">
                <a:solidFill>
                  <a:srgbClr val="FFFF00"/>
                </a:solidFill>
              </a:rPr>
              <a:t> </a:t>
            </a:r>
            <a:r>
              <a:rPr lang="fr-FR" sz="2000" dirty="0" smtClean="0"/>
              <a:t>intra-coracoïdiennes</a:t>
            </a:r>
            <a:endParaRPr lang="fr-FR" sz="2000" dirty="0" smtClean="0">
              <a:solidFill>
                <a:srgbClr val="FFFF00"/>
              </a:solidFill>
            </a:endParaRPr>
          </a:p>
        </p:txBody>
      </p:sp>
      <p:pic>
        <p:nvPicPr>
          <p:cNvPr id="7" name="Picture 2"/>
          <p:cNvPicPr>
            <a:picLocks noChangeAspect="1" noChangeArrowheads="1"/>
          </p:cNvPicPr>
          <p:nvPr/>
        </p:nvPicPr>
        <p:blipFill>
          <a:blip r:embed="rId2" cstate="print"/>
          <a:srcRect/>
          <a:stretch>
            <a:fillRect/>
          </a:stretch>
        </p:blipFill>
        <p:spPr bwMode="auto">
          <a:xfrm flipH="1">
            <a:off x="4644008" y="1340768"/>
            <a:ext cx="2786082" cy="2162175"/>
          </a:xfrm>
          <a:prstGeom prst="rect">
            <a:avLst/>
          </a:prstGeom>
          <a:noFill/>
          <a:ln w="9525">
            <a:noFill/>
            <a:miter lim="800000"/>
            <a:headEnd/>
            <a:tailEnd/>
          </a:ln>
          <a:effectLst/>
        </p:spPr>
      </p:pic>
      <p:pic>
        <p:nvPicPr>
          <p:cNvPr id="6" name="Picture 3" descr="C:\Users\tocky\Downloads\LUXATION-AI-FACE.jpg"/>
          <p:cNvPicPr>
            <a:picLocks noChangeAspect="1" noChangeArrowheads="1"/>
          </p:cNvPicPr>
          <p:nvPr/>
        </p:nvPicPr>
        <p:blipFill>
          <a:blip r:embed="rId3" cstate="print"/>
          <a:srcRect/>
          <a:stretch>
            <a:fillRect/>
          </a:stretch>
        </p:blipFill>
        <p:spPr bwMode="auto">
          <a:xfrm flipH="1">
            <a:off x="1763688" y="3645024"/>
            <a:ext cx="2304256" cy="2689042"/>
          </a:xfrm>
          <a:prstGeom prst="rect">
            <a:avLst/>
          </a:prstGeom>
          <a:noFill/>
        </p:spPr>
      </p:pic>
      <p:pic>
        <p:nvPicPr>
          <p:cNvPr id="8" name="Picture 2" descr="C:\Users\tocky\Downloads\luxation-epaule-1.0001_fs.jpg"/>
          <p:cNvPicPr>
            <a:picLocks noChangeAspect="1" noChangeArrowheads="1"/>
          </p:cNvPicPr>
          <p:nvPr/>
        </p:nvPicPr>
        <p:blipFill>
          <a:blip r:embed="rId4" cstate="print">
            <a:lum bright="-20000" contrast="30000"/>
          </a:blip>
          <a:srcRect l="25813" t="14248" r="16047" b="29224"/>
          <a:stretch>
            <a:fillRect/>
          </a:stretch>
        </p:blipFill>
        <p:spPr bwMode="auto">
          <a:xfrm>
            <a:off x="4644008" y="3717031"/>
            <a:ext cx="2376264" cy="25459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down)">
                                      <p:cBhvr>
                                        <p:cTn id="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tocky\Downloads\Image3.gif"/>
          <p:cNvPicPr>
            <a:picLocks noChangeAspect="1" noChangeArrowheads="1"/>
          </p:cNvPicPr>
          <p:nvPr/>
        </p:nvPicPr>
        <p:blipFill>
          <a:blip r:embed="rId2" cstate="print"/>
          <a:srcRect/>
          <a:stretch>
            <a:fillRect/>
          </a:stretch>
        </p:blipFill>
        <p:spPr bwMode="auto">
          <a:xfrm>
            <a:off x="3203848" y="548680"/>
            <a:ext cx="3571875" cy="2257425"/>
          </a:xfrm>
          <a:prstGeom prst="rect">
            <a:avLst/>
          </a:prstGeom>
          <a:noFill/>
        </p:spPr>
      </p:pic>
      <p:pic>
        <p:nvPicPr>
          <p:cNvPr id="7170" name="Picture 2" descr="C:\Users\tocky\Downloads\Image4.gif"/>
          <p:cNvPicPr>
            <a:picLocks noChangeAspect="1" noChangeArrowheads="1"/>
          </p:cNvPicPr>
          <p:nvPr/>
        </p:nvPicPr>
        <p:blipFill>
          <a:blip r:embed="rId3" cstate="print"/>
          <a:srcRect/>
          <a:stretch>
            <a:fillRect/>
          </a:stretch>
        </p:blipFill>
        <p:spPr bwMode="auto">
          <a:xfrm>
            <a:off x="3203848" y="2852936"/>
            <a:ext cx="2743200" cy="3429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0003987"/>
          <p:cNvPicPr>
            <a:picLocks noChangeAspect="1" noChangeArrowheads="1"/>
          </p:cNvPicPr>
          <p:nvPr/>
        </p:nvPicPr>
        <p:blipFill>
          <a:blip r:embed="rId2"/>
          <a:srcRect/>
          <a:stretch>
            <a:fillRect/>
          </a:stretch>
        </p:blipFill>
        <p:spPr bwMode="auto">
          <a:xfrm>
            <a:off x="1258888" y="1341438"/>
            <a:ext cx="6480175" cy="5184775"/>
          </a:xfrm>
          <a:prstGeom prst="rect">
            <a:avLst/>
          </a:prstGeom>
          <a:noFill/>
        </p:spPr>
      </p:pic>
      <p:sp>
        <p:nvSpPr>
          <p:cNvPr id="16390" name="Rectangle 6"/>
          <p:cNvSpPr>
            <a:spLocks noGrp="1" noRot="1" noChangeArrowheads="1"/>
          </p:cNvSpPr>
          <p:nvPr>
            <p:ph type="title"/>
          </p:nvPr>
        </p:nvSpPr>
        <p:spPr/>
        <p:txBody>
          <a:bodyPr/>
          <a:lstStyle/>
          <a:p>
            <a:r>
              <a:rPr lang="fr-FR">
                <a:solidFill>
                  <a:srgbClr val="00FF00"/>
                </a:solidFill>
              </a:rPr>
              <a:t>Luxation antérieure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0003993"/>
          <p:cNvPicPr>
            <a:picLocks noChangeAspect="1" noChangeArrowheads="1"/>
          </p:cNvPicPr>
          <p:nvPr/>
        </p:nvPicPr>
        <p:blipFill>
          <a:blip r:embed="rId2"/>
          <a:srcRect/>
          <a:stretch>
            <a:fillRect/>
          </a:stretch>
        </p:blipFill>
        <p:spPr bwMode="auto">
          <a:xfrm>
            <a:off x="1042988" y="1557338"/>
            <a:ext cx="7023100" cy="4897437"/>
          </a:xfrm>
          <a:prstGeom prst="rect">
            <a:avLst/>
          </a:prstGeom>
          <a:noFill/>
        </p:spPr>
      </p:pic>
      <p:sp>
        <p:nvSpPr>
          <p:cNvPr id="17413" name="Rectangle 5"/>
          <p:cNvSpPr>
            <a:spLocks noGrp="1" noRot="1" noChangeArrowheads="1"/>
          </p:cNvSpPr>
          <p:nvPr>
            <p:ph type="title"/>
          </p:nvPr>
        </p:nvSpPr>
        <p:spPr/>
        <p:txBody>
          <a:bodyPr/>
          <a:lstStyle/>
          <a:p>
            <a:r>
              <a:rPr lang="fr-FR">
                <a:solidFill>
                  <a:srgbClr val="00FF00"/>
                </a:solidFill>
              </a:rPr>
              <a:t>Luxation érectus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4691063" cy="417512"/>
          </a:xfrm>
        </p:spPr>
        <p:txBody>
          <a:bodyPr>
            <a:normAutofit fontScale="90000"/>
          </a:bodyPr>
          <a:lstStyle/>
          <a:p>
            <a:pPr fontAlgn="auto">
              <a:spcAft>
                <a:spcPts val="0"/>
              </a:spcAft>
              <a:defRPr/>
            </a:pPr>
            <a:r>
              <a:rPr lang="fr-FR" b="1" i="1" dirty="0" smtClean="0"/>
              <a:t>Eléments osseux:</a:t>
            </a:r>
            <a:endParaRPr lang="fr-FR" dirty="0"/>
          </a:p>
        </p:txBody>
      </p:sp>
      <p:pic>
        <p:nvPicPr>
          <p:cNvPr id="12291" name="Picture 5"/>
          <p:cNvPicPr>
            <a:picLocks noGrp="1" noChangeAspect="1" noChangeArrowheads="1"/>
          </p:cNvPicPr>
          <p:nvPr>
            <p:ph sz="half" idx="1"/>
          </p:nvPr>
        </p:nvPicPr>
        <p:blipFill>
          <a:blip r:embed="rId2">
            <a:lum contrast="-6000"/>
          </a:blip>
          <a:srcRect/>
          <a:stretch>
            <a:fillRect/>
          </a:stretch>
        </p:blipFill>
        <p:spPr>
          <a:xfrm>
            <a:off x="468313" y="3260725"/>
            <a:ext cx="2971800" cy="3336925"/>
          </a:xfrm>
          <a:ln w="57150">
            <a:solidFill>
              <a:srgbClr val="FF0000"/>
            </a:solidFill>
          </a:ln>
        </p:spPr>
      </p:pic>
      <p:sp>
        <p:nvSpPr>
          <p:cNvPr id="8" name="Espace réservé du contenu 7"/>
          <p:cNvSpPr>
            <a:spLocks noGrp="1"/>
          </p:cNvSpPr>
          <p:nvPr>
            <p:ph sz="half" idx="2"/>
          </p:nvPr>
        </p:nvSpPr>
        <p:spPr>
          <a:xfrm>
            <a:off x="755650" y="620713"/>
            <a:ext cx="7931150" cy="2522537"/>
          </a:xfrm>
        </p:spPr>
        <p:txBody>
          <a:bodyPr>
            <a:normAutofit fontScale="85000" lnSpcReduction="10000"/>
          </a:bodyPr>
          <a:lstStyle/>
          <a:p>
            <a:pPr marL="274320" indent="-274320" fontAlgn="auto">
              <a:spcAft>
                <a:spcPts val="0"/>
              </a:spcAft>
              <a:buClr>
                <a:schemeClr val="accent3"/>
              </a:buClr>
              <a:buFont typeface="Wingdings 2"/>
              <a:buNone/>
              <a:defRPr/>
            </a:pPr>
            <a:endParaRPr lang="fr-FR" dirty="0"/>
          </a:p>
          <a:p>
            <a:pPr marL="274320" indent="-274320" fontAlgn="auto">
              <a:spcAft>
                <a:spcPts val="0"/>
              </a:spcAft>
              <a:buClr>
                <a:schemeClr val="accent3"/>
              </a:buClr>
              <a:buFont typeface="Wingdings 2"/>
              <a:buChar char=""/>
              <a:defRPr/>
            </a:pPr>
            <a:r>
              <a:rPr lang="fr-FR" dirty="0"/>
              <a:t>La tête humérale est convexe et représente le 1/3 d’une sphère, elle regarde en arrière avec un angle de 30°</a:t>
            </a:r>
          </a:p>
          <a:p>
            <a:pPr marL="274320" indent="-274320" fontAlgn="auto">
              <a:spcAft>
                <a:spcPts val="0"/>
              </a:spcAft>
              <a:buClr>
                <a:schemeClr val="accent3"/>
              </a:buClr>
              <a:buFont typeface="Wingdings 2"/>
              <a:buChar char=""/>
              <a:defRPr/>
            </a:pPr>
            <a:r>
              <a:rPr lang="fr-FR" dirty="0"/>
              <a:t>La glène : concave son diamètre transversal </a:t>
            </a:r>
            <a:r>
              <a:rPr lang="fr-FR" dirty="0" smtClean="0"/>
              <a:t>représente</a:t>
            </a:r>
          </a:p>
          <a:p>
            <a:pPr marL="274320" indent="-274320" fontAlgn="auto">
              <a:spcAft>
                <a:spcPts val="0"/>
              </a:spcAft>
              <a:buClr>
                <a:schemeClr val="accent3"/>
              </a:buClr>
              <a:buFont typeface="Wingdings 2"/>
              <a:buNone/>
              <a:defRPr/>
            </a:pPr>
            <a:r>
              <a:rPr lang="fr-FR" dirty="0" smtClean="0"/>
              <a:t>   </a:t>
            </a:r>
            <a:r>
              <a:rPr lang="fr-FR" dirty="0"/>
              <a:t>environ la ½ du diamètre de la tête, sa profondeur est faible, mais augmente de 50% par le bourrelet.</a:t>
            </a:r>
          </a:p>
          <a:p>
            <a:pPr marL="274320" indent="-274320" fontAlgn="auto">
              <a:spcAft>
                <a:spcPts val="0"/>
              </a:spcAft>
              <a:buClr>
                <a:schemeClr val="accent3"/>
              </a:buClr>
              <a:buFont typeface="Wingdings 2"/>
              <a:buChar char=""/>
              <a:defRPr/>
            </a:pPr>
            <a:r>
              <a:rPr lang="fr-FR" dirty="0" smtClean="0"/>
              <a:t>Avec une rétroversion de </a:t>
            </a:r>
            <a:r>
              <a:rPr lang="fr-FR" dirty="0"/>
              <a:t>7° par rapport à l’omoplate. </a:t>
            </a:r>
          </a:p>
          <a:p>
            <a:pPr marL="274320" indent="-274320" fontAlgn="auto">
              <a:spcAft>
                <a:spcPts val="0"/>
              </a:spcAft>
              <a:buClr>
                <a:schemeClr val="accent3"/>
              </a:buClr>
              <a:buFont typeface="Wingdings 2"/>
              <a:buChar char=""/>
              <a:defRPr/>
            </a:pPr>
            <a:endParaRPr lang="fr-FR" dirty="0"/>
          </a:p>
        </p:txBody>
      </p:sp>
      <p:pic>
        <p:nvPicPr>
          <p:cNvPr id="12293" name="Picture 4"/>
          <p:cNvPicPr>
            <a:picLocks noChangeAspect="1" noChangeArrowheads="1"/>
          </p:cNvPicPr>
          <p:nvPr/>
        </p:nvPicPr>
        <p:blipFill>
          <a:blip r:embed="rId3"/>
          <a:srcRect/>
          <a:stretch>
            <a:fillRect/>
          </a:stretch>
        </p:blipFill>
        <p:spPr bwMode="auto">
          <a:xfrm>
            <a:off x="5003800" y="3357563"/>
            <a:ext cx="3868738" cy="3240087"/>
          </a:xfrm>
          <a:prstGeom prst="rect">
            <a:avLst/>
          </a:prstGeom>
          <a:noFill/>
          <a:ln w="57150">
            <a:solidFill>
              <a:srgbClr val="FF0000"/>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Rot="1" noChangeArrowheads="1"/>
          </p:cNvSpPr>
          <p:nvPr>
            <p:ph type="title"/>
          </p:nvPr>
        </p:nvSpPr>
        <p:spPr/>
        <p:txBody>
          <a:bodyPr/>
          <a:lstStyle/>
          <a:p>
            <a:r>
              <a:rPr lang="fr-FR">
                <a:solidFill>
                  <a:srgbClr val="00FF00"/>
                </a:solidFill>
              </a:rPr>
              <a:t>Luxation postérieure</a:t>
            </a:r>
          </a:p>
        </p:txBody>
      </p:sp>
      <p:pic>
        <p:nvPicPr>
          <p:cNvPr id="19461" name="Picture 5" descr="P0005254"/>
          <p:cNvPicPr>
            <a:picLocks noGrp="1" noChangeAspect="1" noChangeArrowheads="1"/>
          </p:cNvPicPr>
          <p:nvPr>
            <p:ph sz="half" idx="1"/>
          </p:nvPr>
        </p:nvPicPr>
        <p:blipFill>
          <a:blip r:embed="rId2"/>
          <a:stretch>
            <a:fillRect/>
          </a:stretch>
        </p:blipFill>
        <p:spPr>
          <a:xfrm>
            <a:off x="777345" y="1600200"/>
            <a:ext cx="3017309" cy="4525963"/>
          </a:xfrm>
          <a:noFill/>
          <a:ln/>
        </p:spPr>
      </p:pic>
      <p:pic>
        <p:nvPicPr>
          <p:cNvPr id="19464" name="Picture 8" descr="P0005255"/>
          <p:cNvPicPr>
            <a:picLocks noGrp="1" noChangeAspect="1" noChangeArrowheads="1"/>
          </p:cNvPicPr>
          <p:nvPr>
            <p:ph sz="half" idx="2"/>
          </p:nvPr>
        </p:nvPicPr>
        <p:blipFill>
          <a:blip r:embed="rId3"/>
          <a:stretch>
            <a:fillRect/>
          </a:stretch>
        </p:blipFill>
        <p:spPr>
          <a:xfrm>
            <a:off x="4587345" y="1600200"/>
            <a:ext cx="3017309" cy="4525963"/>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fr-FR">
                <a:solidFill>
                  <a:srgbClr val="00FF00"/>
                </a:solidFill>
              </a:rPr>
              <a:t>LUXATION POSTERIEURE</a:t>
            </a:r>
          </a:p>
        </p:txBody>
      </p:sp>
      <p:pic>
        <p:nvPicPr>
          <p:cNvPr id="26628" name="Picture 4" descr="P0004961"/>
          <p:cNvPicPr>
            <a:picLocks noGrp="1" noChangeAspect="1" noChangeArrowheads="1"/>
          </p:cNvPicPr>
          <p:nvPr>
            <p:ph idx="1"/>
          </p:nvPr>
        </p:nvPicPr>
        <p:blipFill>
          <a:blip r:embed="rId2"/>
          <a:stretch>
            <a:fillRect/>
          </a:stretch>
        </p:blipFill>
        <p:spPr>
          <a:xfrm>
            <a:off x="796527" y="1600200"/>
            <a:ext cx="6788945" cy="4525963"/>
          </a:xfrm>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fr-FR">
                <a:solidFill>
                  <a:schemeClr val="hlink"/>
                </a:solidFill>
              </a:rPr>
              <a:t>VI. TRAITEMENT</a:t>
            </a:r>
          </a:p>
        </p:txBody>
      </p:sp>
      <p:sp>
        <p:nvSpPr>
          <p:cNvPr id="14339" name="Rectangle 3"/>
          <p:cNvSpPr>
            <a:spLocks noGrp="1" noChangeArrowheads="1"/>
          </p:cNvSpPr>
          <p:nvPr>
            <p:ph idx="1"/>
          </p:nvPr>
        </p:nvSpPr>
        <p:spPr>
          <a:xfrm>
            <a:off x="457200" y="1600200"/>
            <a:ext cx="8229600" cy="4997450"/>
          </a:xfrm>
        </p:spPr>
        <p:txBody>
          <a:bodyPr>
            <a:normAutofit/>
          </a:bodyPr>
          <a:lstStyle/>
          <a:p>
            <a:pPr>
              <a:lnSpc>
                <a:spcPct val="90000"/>
              </a:lnSpc>
            </a:pPr>
            <a:r>
              <a:rPr lang="fr-FR" sz="2800">
                <a:solidFill>
                  <a:srgbClr val="00FF00"/>
                </a:solidFill>
                <a:latin typeface="Verdana" pitchFamily="34" charset="0"/>
              </a:rPr>
              <a:t>En </a:t>
            </a:r>
            <a:r>
              <a:rPr lang="fr-FR" sz="2800">
                <a:solidFill>
                  <a:schemeClr val="tx2"/>
                </a:solidFill>
                <a:latin typeface="Verdana" pitchFamily="34" charset="0"/>
              </a:rPr>
              <a:t>URGENT</a:t>
            </a:r>
            <a:r>
              <a:rPr lang="fr-FR" sz="2800">
                <a:solidFill>
                  <a:srgbClr val="00FF00"/>
                </a:solidFill>
                <a:latin typeface="Verdana" pitchFamily="34" charset="0"/>
              </a:rPr>
              <a:t>.</a:t>
            </a:r>
          </a:p>
          <a:p>
            <a:pPr>
              <a:lnSpc>
                <a:spcPct val="90000"/>
              </a:lnSpc>
            </a:pPr>
            <a:r>
              <a:rPr lang="fr-FR" sz="2800">
                <a:solidFill>
                  <a:srgbClr val="00FF00"/>
                </a:solidFill>
                <a:latin typeface="Verdana" pitchFamily="34" charset="0"/>
              </a:rPr>
              <a:t>Réduction par </a:t>
            </a:r>
            <a:r>
              <a:rPr lang="fr-FR" sz="2800">
                <a:solidFill>
                  <a:schemeClr val="tx2"/>
                </a:solidFill>
                <a:latin typeface="Verdana" pitchFamily="34" charset="0"/>
              </a:rPr>
              <a:t>manœuvres douces et progressives</a:t>
            </a:r>
            <a:r>
              <a:rPr lang="fr-FR" sz="2800">
                <a:solidFill>
                  <a:srgbClr val="00FF00"/>
                </a:solidFill>
                <a:latin typeface="Verdana" pitchFamily="34" charset="0"/>
              </a:rPr>
              <a:t> avec ou sans anesthésie.</a:t>
            </a:r>
          </a:p>
          <a:p>
            <a:pPr>
              <a:lnSpc>
                <a:spcPct val="90000"/>
              </a:lnSpc>
            </a:pPr>
            <a:r>
              <a:rPr lang="fr-FR" sz="2800">
                <a:solidFill>
                  <a:srgbClr val="00FF00"/>
                </a:solidFill>
                <a:latin typeface="Verdana" pitchFamily="34" charset="0"/>
              </a:rPr>
              <a:t>Contrôle radiographique post-réductionnelle.</a:t>
            </a:r>
          </a:p>
          <a:p>
            <a:pPr>
              <a:lnSpc>
                <a:spcPct val="90000"/>
              </a:lnSpc>
            </a:pPr>
            <a:r>
              <a:rPr lang="fr-FR" sz="2800">
                <a:solidFill>
                  <a:schemeClr val="tx2"/>
                </a:solidFill>
                <a:latin typeface="Verdana" pitchFamily="34" charset="0"/>
              </a:rPr>
              <a:t>Immobilisation</a:t>
            </a:r>
            <a:r>
              <a:rPr lang="fr-FR" sz="2800">
                <a:solidFill>
                  <a:srgbClr val="00FF00"/>
                </a:solidFill>
                <a:latin typeface="Verdana" pitchFamily="34" charset="0"/>
              </a:rPr>
              <a:t> par Mayo clinic ou Dujarier pendant 3 semaines suivie de rééducation pour les luxations antéro-externes.</a:t>
            </a:r>
          </a:p>
          <a:p>
            <a:pPr>
              <a:lnSpc>
                <a:spcPct val="90000"/>
              </a:lnSpc>
            </a:pPr>
            <a:r>
              <a:rPr lang="fr-FR" sz="2800">
                <a:solidFill>
                  <a:schemeClr val="tx2"/>
                </a:solidFill>
                <a:latin typeface="Verdana" pitchFamily="34" charset="0"/>
              </a:rPr>
              <a:t>Immobilisation</a:t>
            </a:r>
            <a:r>
              <a:rPr lang="fr-FR" sz="2800">
                <a:solidFill>
                  <a:srgbClr val="00FF00"/>
                </a:solidFill>
                <a:latin typeface="Verdana" pitchFamily="34" charset="0"/>
              </a:rPr>
              <a:t> par une résine en position de tireur de pistolet pour les luxations postérieures.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384175" y="1412875"/>
            <a:ext cx="8759825" cy="363538"/>
          </a:xfrm>
          <a:prstGeom prst="rect">
            <a:avLst/>
          </a:prstGeom>
          <a:noFill/>
          <a:ln w="12700">
            <a:noFill/>
            <a:miter lim="800000"/>
            <a:headEnd/>
            <a:tailEnd/>
          </a:ln>
        </p:spPr>
        <p:txBody>
          <a:bodyPr lIns="90487" tIns="44450" rIns="90487" bIns="44450">
            <a:spAutoFit/>
          </a:bodyPr>
          <a:lstStyle/>
          <a:p>
            <a:pPr algn="ctr" defTabSz="762000">
              <a:spcBef>
                <a:spcPct val="50000"/>
              </a:spcBef>
            </a:pPr>
            <a:r>
              <a:rPr lang="fr-FR">
                <a:solidFill>
                  <a:srgbClr val="FFFFFF"/>
                </a:solidFill>
                <a:latin typeface="Constantia" pitchFamily="18" charset="0"/>
              </a:rPr>
              <a:t>La méthode de réduction progressive sans anesthésie</a:t>
            </a:r>
          </a:p>
        </p:txBody>
      </p:sp>
      <p:sp>
        <p:nvSpPr>
          <p:cNvPr id="34819" name="Rectangle 8"/>
          <p:cNvSpPr>
            <a:spLocks noChangeArrowheads="1"/>
          </p:cNvSpPr>
          <p:nvPr/>
        </p:nvSpPr>
        <p:spPr bwMode="auto">
          <a:xfrm>
            <a:off x="231775" y="4800600"/>
            <a:ext cx="8912225" cy="366713"/>
          </a:xfrm>
          <a:prstGeom prst="rect">
            <a:avLst/>
          </a:prstGeom>
          <a:noFill/>
          <a:ln w="12700">
            <a:noFill/>
            <a:miter lim="800000"/>
            <a:headEnd/>
            <a:tailEnd/>
          </a:ln>
        </p:spPr>
        <p:txBody>
          <a:bodyPr lIns="90487" tIns="44450" rIns="90487" bIns="44450">
            <a:spAutoFit/>
          </a:bodyPr>
          <a:lstStyle/>
          <a:p>
            <a:pPr defTabSz="762000">
              <a:spcBef>
                <a:spcPct val="50000"/>
              </a:spcBef>
            </a:pPr>
            <a:r>
              <a:rPr lang="fr-FR">
                <a:latin typeface="Constantia" pitchFamily="18" charset="0"/>
              </a:rPr>
              <a:t>   Traction	       Rotation externe        Adduction     Rotation interne</a:t>
            </a:r>
          </a:p>
        </p:txBody>
      </p:sp>
      <p:sp>
        <p:nvSpPr>
          <p:cNvPr id="34820" name="Arc 12"/>
          <p:cNvSpPr>
            <a:spLocks/>
          </p:cNvSpPr>
          <p:nvPr/>
        </p:nvSpPr>
        <p:spPr bwMode="auto">
          <a:xfrm rot="-8880000">
            <a:off x="8101013" y="2781300"/>
            <a:ext cx="677862" cy="344488"/>
          </a:xfrm>
          <a:custGeom>
            <a:avLst/>
            <a:gdLst>
              <a:gd name="T0" fmla="*/ 677831 w 21650"/>
              <a:gd name="T1" fmla="*/ 0 h 21699"/>
              <a:gd name="T2" fmla="*/ 0 w 21650"/>
              <a:gd name="T3" fmla="*/ 344472 h 21699"/>
              <a:gd name="T4" fmla="*/ 1566 w 21650"/>
              <a:gd name="T5" fmla="*/ 1572 h 21699"/>
              <a:gd name="T6" fmla="*/ 0 60000 65536"/>
              <a:gd name="T7" fmla="*/ 0 60000 65536"/>
              <a:gd name="T8" fmla="*/ 0 60000 65536"/>
              <a:gd name="T9" fmla="*/ 0 w 21650"/>
              <a:gd name="T10" fmla="*/ 0 h 21699"/>
              <a:gd name="T11" fmla="*/ 21650 w 21650"/>
              <a:gd name="T12" fmla="*/ 21699 h 21699"/>
            </a:gdLst>
            <a:ahLst/>
            <a:cxnLst>
              <a:cxn ang="T6">
                <a:pos x="T0" y="T1"/>
              </a:cxn>
              <a:cxn ang="T7">
                <a:pos x="T2" y="T3"/>
              </a:cxn>
              <a:cxn ang="T8">
                <a:pos x="T4" y="T5"/>
              </a:cxn>
            </a:cxnLst>
            <a:rect l="T9" t="T10" r="T11" b="T12"/>
            <a:pathLst>
              <a:path w="21650" h="21699" fill="none" extrusionOk="0">
                <a:moveTo>
                  <a:pt x="21649" y="-1"/>
                </a:moveTo>
                <a:cubicBezTo>
                  <a:pt x="21649" y="32"/>
                  <a:pt x="21650" y="65"/>
                  <a:pt x="21650" y="99"/>
                </a:cubicBezTo>
                <a:cubicBezTo>
                  <a:pt x="21650" y="12028"/>
                  <a:pt x="11979" y="21699"/>
                  <a:pt x="50" y="21699"/>
                </a:cubicBezTo>
                <a:cubicBezTo>
                  <a:pt x="33" y="21699"/>
                  <a:pt x="16" y="21698"/>
                  <a:pt x="-1" y="21698"/>
                </a:cubicBezTo>
              </a:path>
              <a:path w="21650" h="21699" stroke="0" extrusionOk="0">
                <a:moveTo>
                  <a:pt x="21649" y="-1"/>
                </a:moveTo>
                <a:cubicBezTo>
                  <a:pt x="21649" y="32"/>
                  <a:pt x="21650" y="65"/>
                  <a:pt x="21650" y="99"/>
                </a:cubicBezTo>
                <a:cubicBezTo>
                  <a:pt x="21650" y="12028"/>
                  <a:pt x="11979" y="21699"/>
                  <a:pt x="50" y="21699"/>
                </a:cubicBezTo>
                <a:cubicBezTo>
                  <a:pt x="33" y="21699"/>
                  <a:pt x="16" y="21698"/>
                  <a:pt x="-1" y="21698"/>
                </a:cubicBezTo>
                <a:lnTo>
                  <a:pt x="50" y="99"/>
                </a:lnTo>
                <a:close/>
              </a:path>
            </a:pathLst>
          </a:custGeom>
          <a:noFill/>
          <a:ln w="76200" cap="rnd">
            <a:solidFill>
              <a:schemeClr val="hlink"/>
            </a:solidFill>
            <a:round/>
            <a:headEnd/>
            <a:tailEnd type="triangle" w="med" len="med"/>
          </a:ln>
        </p:spPr>
        <p:txBody>
          <a:bodyPr wrap="none" anchor="ctr"/>
          <a:lstStyle/>
          <a:p>
            <a:endParaRPr lang="fr-FR">
              <a:latin typeface="Constantia" pitchFamily="18" charset="0"/>
            </a:endParaRPr>
          </a:p>
        </p:txBody>
      </p:sp>
      <p:sp>
        <p:nvSpPr>
          <p:cNvPr id="34821" name="Rectangle 13"/>
          <p:cNvSpPr>
            <a:spLocks noChangeArrowheads="1"/>
          </p:cNvSpPr>
          <p:nvPr/>
        </p:nvSpPr>
        <p:spPr bwMode="auto">
          <a:xfrm>
            <a:off x="1295400" y="3657600"/>
            <a:ext cx="838200" cy="641350"/>
          </a:xfrm>
          <a:prstGeom prst="rect">
            <a:avLst/>
          </a:prstGeom>
          <a:noFill/>
          <a:ln w="12700">
            <a:noFill/>
            <a:miter lim="800000"/>
            <a:headEnd/>
            <a:tailEnd/>
          </a:ln>
        </p:spPr>
        <p:txBody>
          <a:bodyPr wrap="none" anchor="ctr"/>
          <a:lstStyle/>
          <a:p>
            <a:endParaRPr lang="fr-FR">
              <a:latin typeface="Constantia" pitchFamily="18" charset="0"/>
            </a:endParaRPr>
          </a:p>
        </p:txBody>
      </p:sp>
      <p:sp>
        <p:nvSpPr>
          <p:cNvPr id="34822" name="Rectangle 14"/>
          <p:cNvSpPr>
            <a:spLocks noChangeArrowheads="1"/>
          </p:cNvSpPr>
          <p:nvPr/>
        </p:nvSpPr>
        <p:spPr bwMode="auto">
          <a:xfrm>
            <a:off x="3505200" y="3657600"/>
            <a:ext cx="838200" cy="641350"/>
          </a:xfrm>
          <a:prstGeom prst="rect">
            <a:avLst/>
          </a:prstGeom>
          <a:noFill/>
          <a:ln w="12700">
            <a:noFill/>
            <a:miter lim="800000"/>
            <a:headEnd/>
            <a:tailEnd/>
          </a:ln>
        </p:spPr>
        <p:txBody>
          <a:bodyPr wrap="none" anchor="ctr"/>
          <a:lstStyle/>
          <a:p>
            <a:endParaRPr lang="fr-FR">
              <a:latin typeface="Constantia" pitchFamily="18" charset="0"/>
            </a:endParaRPr>
          </a:p>
        </p:txBody>
      </p:sp>
      <p:sp>
        <p:nvSpPr>
          <p:cNvPr id="34823" name="Rectangle 15"/>
          <p:cNvSpPr>
            <a:spLocks noChangeArrowheads="1"/>
          </p:cNvSpPr>
          <p:nvPr/>
        </p:nvSpPr>
        <p:spPr bwMode="auto">
          <a:xfrm>
            <a:off x="838200" y="4267200"/>
            <a:ext cx="7845425" cy="458788"/>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a:solidFill>
                  <a:srgbClr val="FFFFFF"/>
                </a:solidFill>
                <a:latin typeface="Constantia" pitchFamily="18" charset="0"/>
              </a:rPr>
              <a:t>1		   	  2		          3		        4</a:t>
            </a:r>
          </a:p>
        </p:txBody>
      </p:sp>
      <p:sp>
        <p:nvSpPr>
          <p:cNvPr id="34824" name="Rectangle 25"/>
          <p:cNvSpPr>
            <a:spLocks noGrp="1" noChangeArrowheads="1"/>
          </p:cNvSpPr>
          <p:nvPr>
            <p:ph type="title" sz="quarter"/>
          </p:nvPr>
        </p:nvSpPr>
        <p:spPr>
          <a:xfrm>
            <a:off x="685800" y="457200"/>
            <a:ext cx="7848600" cy="838200"/>
          </a:xfrm>
          <a:solidFill>
            <a:srgbClr val="0E52FC"/>
          </a:solidFill>
          <a:ln w="25400" cap="flat">
            <a:solidFill>
              <a:srgbClr val="FAFD00"/>
            </a:solidFill>
          </a:ln>
        </p:spPr>
        <p:txBody>
          <a:bodyPr/>
          <a:lstStyle/>
          <a:p>
            <a:r>
              <a:rPr lang="fr-FR" sz="2400" b="1" smtClean="0">
                <a:solidFill>
                  <a:srgbClr val="FF0000"/>
                </a:solidFill>
                <a:latin typeface="Verdana" pitchFamily="34" charset="0"/>
              </a:rPr>
              <a:t>Traitement des luxations antéro-internes</a:t>
            </a:r>
          </a:p>
        </p:txBody>
      </p:sp>
      <p:pic>
        <p:nvPicPr>
          <p:cNvPr id="34825" name="Picture 26" descr="réduction lente 1"/>
          <p:cNvPicPr>
            <a:picLocks noChangeAspect="1" noChangeArrowheads="1"/>
          </p:cNvPicPr>
          <p:nvPr/>
        </p:nvPicPr>
        <p:blipFill>
          <a:blip r:embed="rId2"/>
          <a:srcRect/>
          <a:stretch>
            <a:fillRect/>
          </a:stretch>
        </p:blipFill>
        <p:spPr bwMode="auto">
          <a:xfrm>
            <a:off x="179388" y="2276475"/>
            <a:ext cx="2017712" cy="1851025"/>
          </a:xfrm>
          <a:prstGeom prst="rect">
            <a:avLst/>
          </a:prstGeom>
          <a:noFill/>
          <a:ln w="9525">
            <a:solidFill>
              <a:srgbClr val="FFFFFF"/>
            </a:solidFill>
            <a:miter lim="800000"/>
            <a:headEnd/>
            <a:tailEnd/>
          </a:ln>
        </p:spPr>
      </p:pic>
      <p:pic>
        <p:nvPicPr>
          <p:cNvPr id="34826" name="Picture 27" descr="Réduction lente 2"/>
          <p:cNvPicPr>
            <a:picLocks noChangeAspect="1" noChangeArrowheads="1"/>
          </p:cNvPicPr>
          <p:nvPr/>
        </p:nvPicPr>
        <p:blipFill>
          <a:blip r:embed="rId3"/>
          <a:srcRect/>
          <a:stretch>
            <a:fillRect/>
          </a:stretch>
        </p:blipFill>
        <p:spPr bwMode="auto">
          <a:xfrm>
            <a:off x="2268538" y="2276475"/>
            <a:ext cx="2879725" cy="1895475"/>
          </a:xfrm>
          <a:prstGeom prst="rect">
            <a:avLst/>
          </a:prstGeom>
          <a:noFill/>
          <a:ln w="9525">
            <a:solidFill>
              <a:srgbClr val="FFFFFF"/>
            </a:solidFill>
            <a:miter lim="800000"/>
            <a:headEnd/>
            <a:tailEnd/>
          </a:ln>
        </p:spPr>
      </p:pic>
      <p:pic>
        <p:nvPicPr>
          <p:cNvPr id="34827" name="Picture 28" descr="Réduction lente 3"/>
          <p:cNvPicPr>
            <a:picLocks noChangeAspect="1" noChangeArrowheads="1"/>
          </p:cNvPicPr>
          <p:nvPr/>
        </p:nvPicPr>
        <p:blipFill>
          <a:blip r:embed="rId4"/>
          <a:srcRect/>
          <a:stretch>
            <a:fillRect/>
          </a:stretch>
        </p:blipFill>
        <p:spPr bwMode="auto">
          <a:xfrm>
            <a:off x="5291138" y="2276475"/>
            <a:ext cx="1754187" cy="1866900"/>
          </a:xfrm>
          <a:prstGeom prst="rect">
            <a:avLst/>
          </a:prstGeom>
          <a:noFill/>
          <a:ln w="9525">
            <a:solidFill>
              <a:srgbClr val="FFFFFF"/>
            </a:solidFill>
            <a:miter lim="800000"/>
            <a:headEnd/>
            <a:tailEnd/>
          </a:ln>
        </p:spPr>
      </p:pic>
      <p:pic>
        <p:nvPicPr>
          <p:cNvPr id="34828" name="Picture 29" descr="réduction lente 4"/>
          <p:cNvPicPr>
            <a:picLocks noChangeAspect="1" noChangeArrowheads="1"/>
          </p:cNvPicPr>
          <p:nvPr/>
        </p:nvPicPr>
        <p:blipFill>
          <a:blip r:embed="rId5"/>
          <a:srcRect/>
          <a:stretch>
            <a:fillRect/>
          </a:stretch>
        </p:blipFill>
        <p:spPr bwMode="auto">
          <a:xfrm>
            <a:off x="7234238" y="2276475"/>
            <a:ext cx="1801812" cy="1938338"/>
          </a:xfrm>
          <a:prstGeom prst="rect">
            <a:avLst/>
          </a:prstGeom>
          <a:noFill/>
          <a:ln w="9525">
            <a:solidFill>
              <a:srgbClr val="FFFFFF"/>
            </a:solidFill>
            <a:miter lim="800000"/>
            <a:headEnd/>
            <a:tailEnd/>
          </a:ln>
        </p:spPr>
      </p:pic>
      <p:sp>
        <p:nvSpPr>
          <p:cNvPr id="34829" name="Line 30"/>
          <p:cNvSpPr>
            <a:spLocks noChangeShapeType="1"/>
          </p:cNvSpPr>
          <p:nvPr/>
        </p:nvSpPr>
        <p:spPr bwMode="auto">
          <a:xfrm flipH="1">
            <a:off x="1331913" y="3068638"/>
            <a:ext cx="215900" cy="360362"/>
          </a:xfrm>
          <a:prstGeom prst="line">
            <a:avLst/>
          </a:prstGeom>
          <a:noFill/>
          <a:ln w="76200">
            <a:solidFill>
              <a:schemeClr val="hlink"/>
            </a:solidFill>
            <a:round/>
            <a:headEnd/>
            <a:tailEnd type="triangle" w="med" len="med"/>
          </a:ln>
        </p:spPr>
        <p:txBody>
          <a:bodyPr/>
          <a:lstStyle/>
          <a:p>
            <a:endParaRPr lang="fr-FR"/>
          </a:p>
        </p:txBody>
      </p:sp>
      <p:sp>
        <p:nvSpPr>
          <p:cNvPr id="34830" name="Line 31"/>
          <p:cNvSpPr>
            <a:spLocks noChangeShapeType="1"/>
          </p:cNvSpPr>
          <p:nvPr/>
        </p:nvSpPr>
        <p:spPr bwMode="auto">
          <a:xfrm flipH="1" flipV="1">
            <a:off x="3924300" y="2708275"/>
            <a:ext cx="720725" cy="360363"/>
          </a:xfrm>
          <a:prstGeom prst="line">
            <a:avLst/>
          </a:prstGeom>
          <a:noFill/>
          <a:ln w="57150">
            <a:solidFill>
              <a:schemeClr val="hlink"/>
            </a:solidFill>
            <a:round/>
            <a:headEnd/>
            <a:tailEnd type="triangle" w="med" len="med"/>
          </a:ln>
        </p:spPr>
        <p:txBody>
          <a:bodyPr/>
          <a:lstStyle/>
          <a:p>
            <a:endParaRPr lang="fr-FR"/>
          </a:p>
        </p:txBody>
      </p:sp>
      <p:sp>
        <p:nvSpPr>
          <p:cNvPr id="34831" name="Line 35"/>
          <p:cNvSpPr>
            <a:spLocks noChangeShapeType="1"/>
          </p:cNvSpPr>
          <p:nvPr/>
        </p:nvSpPr>
        <p:spPr bwMode="auto">
          <a:xfrm>
            <a:off x="3059113" y="1989138"/>
            <a:ext cx="0" cy="0"/>
          </a:xfrm>
          <a:prstGeom prst="line">
            <a:avLst/>
          </a:prstGeom>
          <a:noFill/>
          <a:ln w="12700">
            <a:solidFill>
              <a:schemeClr val="tx1"/>
            </a:solidFill>
            <a:round/>
            <a:headEnd/>
            <a:tailEnd type="triangle" w="med" len="med"/>
          </a:ln>
        </p:spPr>
        <p:txBody>
          <a:bodyPr/>
          <a:lstStyle/>
          <a:p>
            <a:endParaRPr lang="fr-FR"/>
          </a:p>
        </p:txBody>
      </p:sp>
      <p:sp>
        <p:nvSpPr>
          <p:cNvPr id="34832" name="Line 36"/>
          <p:cNvSpPr>
            <a:spLocks noChangeShapeType="1"/>
          </p:cNvSpPr>
          <p:nvPr/>
        </p:nvSpPr>
        <p:spPr bwMode="auto">
          <a:xfrm>
            <a:off x="2987675" y="1412875"/>
            <a:ext cx="0" cy="0"/>
          </a:xfrm>
          <a:prstGeom prst="line">
            <a:avLst/>
          </a:prstGeom>
          <a:noFill/>
          <a:ln w="12700">
            <a:solidFill>
              <a:schemeClr val="tx1"/>
            </a:solidFill>
            <a:round/>
            <a:headEnd/>
            <a:tailEnd type="triangle" w="med" len="med"/>
          </a:ln>
        </p:spPr>
        <p:txBody>
          <a:bodyPr/>
          <a:lstStyle/>
          <a:p>
            <a:endParaRPr lang="fr-FR"/>
          </a:p>
        </p:txBody>
      </p:sp>
      <p:sp>
        <p:nvSpPr>
          <p:cNvPr id="34833" name="Line 39"/>
          <p:cNvSpPr>
            <a:spLocks noChangeShapeType="1"/>
          </p:cNvSpPr>
          <p:nvPr/>
        </p:nvSpPr>
        <p:spPr bwMode="auto">
          <a:xfrm>
            <a:off x="6516688" y="3573463"/>
            <a:ext cx="431800" cy="0"/>
          </a:xfrm>
          <a:prstGeom prst="line">
            <a:avLst/>
          </a:prstGeom>
          <a:noFill/>
          <a:ln w="57150">
            <a:solidFill>
              <a:schemeClr val="hlink"/>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848600" cy="838200"/>
          </a:xfrm>
          <a:solidFill>
            <a:srgbClr val="0E52FC"/>
          </a:solidFill>
          <a:ln w="25400" cap="flat">
            <a:solidFill>
              <a:srgbClr val="FAFD00"/>
            </a:solidFill>
          </a:ln>
        </p:spPr>
        <p:txBody>
          <a:bodyPr/>
          <a:lstStyle/>
          <a:p>
            <a:r>
              <a:rPr lang="fr-FR" sz="2400" b="1" smtClean="0">
                <a:solidFill>
                  <a:srgbClr val="FF0000"/>
                </a:solidFill>
                <a:latin typeface="Verdana" pitchFamily="34" charset="0"/>
              </a:rPr>
              <a:t>Traitement des luxations antéro-internes</a:t>
            </a:r>
          </a:p>
        </p:txBody>
      </p:sp>
      <p:sp>
        <p:nvSpPr>
          <p:cNvPr id="33795" name="Rectangle 3"/>
          <p:cNvSpPr>
            <a:spLocks noGrp="1" noChangeArrowheads="1"/>
          </p:cNvSpPr>
          <p:nvPr>
            <p:ph type="body" sz="half" idx="1"/>
          </p:nvPr>
        </p:nvSpPr>
        <p:spPr>
          <a:xfrm>
            <a:off x="685800" y="2286000"/>
            <a:ext cx="4191000" cy="4114800"/>
          </a:xfrm>
        </p:spPr>
        <p:txBody>
          <a:bodyPr/>
          <a:lstStyle/>
          <a:p>
            <a:pPr>
              <a:buFontTx/>
              <a:buNone/>
            </a:pPr>
            <a:r>
              <a:rPr lang="fr-FR" sz="2000" smtClean="0">
                <a:latin typeface="Verdana" pitchFamily="34" charset="0"/>
              </a:rPr>
              <a:t>En urgence :</a:t>
            </a:r>
          </a:p>
          <a:p>
            <a:pPr>
              <a:buFontTx/>
              <a:buNone/>
            </a:pPr>
            <a:endParaRPr lang="fr-FR" sz="1800" smtClean="0">
              <a:latin typeface="Verdana" pitchFamily="34" charset="0"/>
            </a:endParaRPr>
          </a:p>
          <a:p>
            <a:r>
              <a:rPr lang="fr-FR" sz="1600" smtClean="0">
                <a:latin typeface="Verdana" pitchFamily="34" charset="0"/>
              </a:rPr>
              <a:t>Réduction sous AG</a:t>
            </a:r>
          </a:p>
          <a:p>
            <a:pPr>
              <a:buFontTx/>
              <a:buNone/>
            </a:pPr>
            <a:endParaRPr lang="fr-FR" sz="1600" smtClean="0">
              <a:latin typeface="Verdana" pitchFamily="34" charset="0"/>
            </a:endParaRPr>
          </a:p>
          <a:p>
            <a:r>
              <a:rPr lang="fr-FR" sz="1600" smtClean="0">
                <a:latin typeface="Verdana" pitchFamily="34" charset="0"/>
              </a:rPr>
              <a:t>Traction dans l’axe du membre avec contre-appui dans l’aisselle (avec un aide de préférence à l’utilisation du pied)</a:t>
            </a:r>
          </a:p>
        </p:txBody>
      </p:sp>
      <p:sp>
        <p:nvSpPr>
          <p:cNvPr id="33796" name="Rectangle 5"/>
          <p:cNvSpPr>
            <a:spLocks noChangeArrowheads="1"/>
          </p:cNvSpPr>
          <p:nvPr/>
        </p:nvSpPr>
        <p:spPr bwMode="auto">
          <a:xfrm>
            <a:off x="763588" y="5716588"/>
            <a:ext cx="7845425" cy="398462"/>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000">
                <a:solidFill>
                  <a:srgbClr val="FF0000"/>
                </a:solidFill>
                <a:latin typeface="Constantia" pitchFamily="18" charset="0"/>
              </a:rPr>
              <a:t>La réduction peut être instable si fracture de la glène</a:t>
            </a:r>
          </a:p>
        </p:txBody>
      </p:sp>
      <p:pic>
        <p:nvPicPr>
          <p:cNvPr id="33797" name="Picture 6"/>
          <p:cNvPicPr>
            <a:picLocks noChangeAspect="1" noChangeArrowheads="1"/>
          </p:cNvPicPr>
          <p:nvPr/>
        </p:nvPicPr>
        <p:blipFill>
          <a:blip r:embed="rId2"/>
          <a:srcRect/>
          <a:stretch>
            <a:fillRect/>
          </a:stretch>
        </p:blipFill>
        <p:spPr bwMode="auto">
          <a:xfrm>
            <a:off x="4876800" y="2057400"/>
            <a:ext cx="3597275" cy="3033713"/>
          </a:xfrm>
          <a:prstGeom prst="rect">
            <a:avLst/>
          </a:prstGeom>
          <a:noFill/>
          <a:ln w="9525">
            <a:solidFill>
              <a:srgbClr val="FFFFFF"/>
            </a:solid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571480"/>
            <a:ext cx="8286808" cy="1384995"/>
          </a:xfrm>
          <a:prstGeom prst="rect">
            <a:avLst/>
          </a:prstGeom>
        </p:spPr>
        <p:txBody>
          <a:bodyPr wrap="square">
            <a:spAutoFit/>
          </a:bodyPr>
          <a:lstStyle/>
          <a:p>
            <a:pPr lvl="0">
              <a:buNone/>
            </a:pPr>
            <a:r>
              <a:rPr lang="fr-FR" sz="3600" dirty="0" smtClean="0">
                <a:solidFill>
                  <a:srgbClr val="FFFF00"/>
                </a:solidFill>
              </a:rPr>
              <a:t>TRT: </a:t>
            </a:r>
            <a:r>
              <a:rPr lang="fr-FR" sz="2400" dirty="0" smtClean="0">
                <a:solidFill>
                  <a:srgbClr val="FFFF00"/>
                </a:solidFill>
              </a:rPr>
              <a:t>réduction par manœuvre externe sous AG </a:t>
            </a:r>
          </a:p>
          <a:p>
            <a:pPr lvl="0">
              <a:buFont typeface="Wingdings" pitchFamily="2" charset="2"/>
              <a:buChar char="ü"/>
            </a:pPr>
            <a:endParaRPr lang="fr-FR" sz="2400" dirty="0" smtClean="0"/>
          </a:p>
          <a:p>
            <a:pPr lvl="0">
              <a:buFont typeface="Wingdings" pitchFamily="2" charset="2"/>
              <a:buChar char="ü"/>
            </a:pPr>
            <a:r>
              <a:rPr lang="fr-FR" sz="2400" dirty="0" smtClean="0"/>
              <a:t>La première méthode</a:t>
            </a:r>
            <a:endParaRPr lang="fr-FR" sz="2000" dirty="0" smtClean="0">
              <a:solidFill>
                <a:srgbClr val="FFFF00"/>
              </a:solidFill>
            </a:endParaRPr>
          </a:p>
        </p:txBody>
      </p:sp>
      <p:pic>
        <p:nvPicPr>
          <p:cNvPr id="6" name="Picture 4"/>
          <p:cNvPicPr>
            <a:picLocks noChangeAspect="1" noChangeArrowheads="1"/>
          </p:cNvPicPr>
          <p:nvPr/>
        </p:nvPicPr>
        <p:blipFill>
          <a:blip r:embed="rId2" cstate="print"/>
          <a:srcRect/>
          <a:stretch>
            <a:fillRect/>
          </a:stretch>
        </p:blipFill>
        <p:spPr>
          <a:xfrm>
            <a:off x="1857356" y="2071678"/>
            <a:ext cx="2376488" cy="2160588"/>
          </a:xfrm>
          <a:prstGeom prst="rect">
            <a:avLst/>
          </a:prstGeom>
          <a:noFill/>
          <a:ln/>
        </p:spPr>
      </p:pic>
      <p:pic>
        <p:nvPicPr>
          <p:cNvPr id="7" name="Picture 7"/>
          <p:cNvPicPr>
            <a:picLocks noChangeAspect="1" noChangeArrowheads="1"/>
          </p:cNvPicPr>
          <p:nvPr/>
        </p:nvPicPr>
        <p:blipFill>
          <a:blip r:embed="rId3" cstate="print"/>
          <a:srcRect/>
          <a:stretch>
            <a:fillRect/>
          </a:stretch>
        </p:blipFill>
        <p:spPr>
          <a:xfrm>
            <a:off x="6623050" y="2000240"/>
            <a:ext cx="2520950" cy="2233613"/>
          </a:xfrm>
          <a:prstGeom prst="rect">
            <a:avLst/>
          </a:prstGeom>
          <a:noFill/>
          <a:ln/>
        </p:spPr>
      </p:pic>
      <p:pic>
        <p:nvPicPr>
          <p:cNvPr id="8" name="Picture 10"/>
          <p:cNvPicPr>
            <a:picLocks noChangeAspect="1" noChangeArrowheads="1"/>
          </p:cNvPicPr>
          <p:nvPr/>
        </p:nvPicPr>
        <p:blipFill>
          <a:blip r:embed="rId4" cstate="print"/>
          <a:srcRect/>
          <a:stretch>
            <a:fillRect/>
          </a:stretch>
        </p:blipFill>
        <p:spPr>
          <a:xfrm>
            <a:off x="1857356" y="4500570"/>
            <a:ext cx="2376488" cy="2117725"/>
          </a:xfrm>
          <a:prstGeom prst="rect">
            <a:avLst/>
          </a:prstGeom>
          <a:noFill/>
          <a:ln/>
        </p:spPr>
      </p:pic>
      <p:pic>
        <p:nvPicPr>
          <p:cNvPr id="9" name="Picture 13"/>
          <p:cNvPicPr>
            <a:picLocks noChangeAspect="1" noChangeArrowheads="1"/>
          </p:cNvPicPr>
          <p:nvPr/>
        </p:nvPicPr>
        <p:blipFill>
          <a:blip r:embed="rId5" cstate="print"/>
          <a:srcRect/>
          <a:stretch>
            <a:fillRect/>
          </a:stretch>
        </p:blipFill>
        <p:spPr>
          <a:xfrm>
            <a:off x="6551612" y="4429132"/>
            <a:ext cx="2592388" cy="2235200"/>
          </a:xfrm>
          <a:prstGeom prst="rect">
            <a:avLst/>
          </a:prstGeom>
          <a:noFill/>
          <a:ln/>
        </p:spPr>
      </p:pic>
      <p:sp>
        <p:nvSpPr>
          <p:cNvPr id="10" name="Rectangle 9"/>
          <p:cNvSpPr/>
          <p:nvPr/>
        </p:nvSpPr>
        <p:spPr>
          <a:xfrm>
            <a:off x="214282" y="3071810"/>
            <a:ext cx="1357322" cy="369332"/>
          </a:xfrm>
          <a:prstGeom prst="rect">
            <a:avLst/>
          </a:prstGeom>
        </p:spPr>
        <p:txBody>
          <a:bodyPr wrap="square">
            <a:spAutoFit/>
          </a:bodyPr>
          <a:lstStyle/>
          <a:p>
            <a:r>
              <a:rPr lang="fr-FR" b="1" dirty="0" smtClean="0">
                <a:latin typeface="Arial" charset="0"/>
              </a:rPr>
              <a:t>Traction</a:t>
            </a:r>
            <a:endParaRPr lang="fr-FR" b="1" dirty="0">
              <a:latin typeface="Arial" charset="0"/>
            </a:endParaRPr>
          </a:p>
        </p:txBody>
      </p:sp>
      <p:sp>
        <p:nvSpPr>
          <p:cNvPr id="11" name="Rectangle 10"/>
          <p:cNvSpPr/>
          <p:nvPr/>
        </p:nvSpPr>
        <p:spPr>
          <a:xfrm>
            <a:off x="4286248" y="3071810"/>
            <a:ext cx="2000264" cy="369332"/>
          </a:xfrm>
          <a:prstGeom prst="rect">
            <a:avLst/>
          </a:prstGeom>
        </p:spPr>
        <p:txBody>
          <a:bodyPr wrap="square">
            <a:spAutoFit/>
          </a:bodyPr>
          <a:lstStyle/>
          <a:p>
            <a:r>
              <a:rPr lang="fr-FR" b="1" dirty="0" smtClean="0">
                <a:latin typeface="Arial" charset="0"/>
              </a:rPr>
              <a:t>Rotation externe</a:t>
            </a:r>
            <a:endParaRPr lang="fr-FR" b="1" dirty="0">
              <a:latin typeface="Arial" charset="0"/>
            </a:endParaRPr>
          </a:p>
        </p:txBody>
      </p:sp>
      <p:sp>
        <p:nvSpPr>
          <p:cNvPr id="12" name="Rectangle 11"/>
          <p:cNvSpPr/>
          <p:nvPr/>
        </p:nvSpPr>
        <p:spPr>
          <a:xfrm>
            <a:off x="214282" y="5143512"/>
            <a:ext cx="1643074" cy="369332"/>
          </a:xfrm>
          <a:prstGeom prst="rect">
            <a:avLst/>
          </a:prstGeom>
        </p:spPr>
        <p:txBody>
          <a:bodyPr wrap="square">
            <a:spAutoFit/>
          </a:bodyPr>
          <a:lstStyle/>
          <a:p>
            <a:r>
              <a:rPr lang="fr-FR" b="1" dirty="0" smtClean="0">
                <a:latin typeface="Arial" charset="0"/>
              </a:rPr>
              <a:t>Adduction</a:t>
            </a:r>
            <a:endParaRPr lang="fr-FR" b="1" dirty="0">
              <a:latin typeface="Arial" charset="0"/>
            </a:endParaRPr>
          </a:p>
        </p:txBody>
      </p:sp>
      <p:sp>
        <p:nvSpPr>
          <p:cNvPr id="13" name="Rectangle 12"/>
          <p:cNvSpPr/>
          <p:nvPr/>
        </p:nvSpPr>
        <p:spPr>
          <a:xfrm>
            <a:off x="4357686" y="5214950"/>
            <a:ext cx="2286016" cy="369332"/>
          </a:xfrm>
          <a:prstGeom prst="rect">
            <a:avLst/>
          </a:prstGeom>
        </p:spPr>
        <p:txBody>
          <a:bodyPr wrap="square">
            <a:spAutoFit/>
          </a:bodyPr>
          <a:lstStyle/>
          <a:p>
            <a:r>
              <a:rPr lang="fr-FR" b="1" dirty="0" smtClean="0">
                <a:latin typeface="Arial" charset="0"/>
              </a:rPr>
              <a:t>Rotation interne</a:t>
            </a:r>
            <a:endParaRPr lang="fr-FR"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465369" y="2852936"/>
            <a:ext cx="6274984" cy="3424464"/>
          </a:xfrm>
          <a:prstGeom prst="rect">
            <a:avLst/>
          </a:prstGeom>
          <a:noFill/>
          <a:ln w="9525">
            <a:noFill/>
            <a:miter lim="800000"/>
            <a:headEnd/>
            <a:tailEnd/>
          </a:ln>
          <a:effectLst/>
        </p:spPr>
      </p:pic>
      <p:sp>
        <p:nvSpPr>
          <p:cNvPr id="3" name="Rectangle 2"/>
          <p:cNvSpPr/>
          <p:nvPr/>
        </p:nvSpPr>
        <p:spPr>
          <a:xfrm>
            <a:off x="357158" y="785794"/>
            <a:ext cx="8286808" cy="1015663"/>
          </a:xfrm>
          <a:prstGeom prst="rect">
            <a:avLst/>
          </a:prstGeom>
        </p:spPr>
        <p:txBody>
          <a:bodyPr wrap="square">
            <a:spAutoFit/>
          </a:bodyPr>
          <a:lstStyle/>
          <a:p>
            <a:pPr lvl="0">
              <a:buFont typeface="Wingdings" pitchFamily="2" charset="2"/>
              <a:buChar char="ü"/>
            </a:pPr>
            <a:r>
              <a:rPr lang="fr-FR" sz="3600" dirty="0" smtClean="0">
                <a:latin typeface="Candara" pitchFamily="34" charset="0"/>
              </a:rPr>
              <a:t>La seconde</a:t>
            </a:r>
            <a:r>
              <a:rPr lang="fr-FR" sz="2400" dirty="0" smtClean="0">
                <a:solidFill>
                  <a:srgbClr val="FFFF00"/>
                </a:solidFill>
                <a:latin typeface="Candara" pitchFamily="34" charset="0"/>
              </a:rPr>
              <a:t>: </a:t>
            </a:r>
          </a:p>
          <a:p>
            <a:pPr lvl="0"/>
            <a:r>
              <a:rPr lang="fr-FR" sz="2400" dirty="0" smtClean="0">
                <a:solidFill>
                  <a:srgbClr val="FFFF00"/>
                </a:solidFill>
                <a:latin typeface="Candara" pitchFamily="34" charset="0"/>
              </a:rPr>
              <a:t>Les techniques de traction avec contre-appui axillaire.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5715000"/>
            <a:ext cx="9220200" cy="609600"/>
          </a:xfrm>
        </p:spPr>
        <p:txBody>
          <a:bodyPr/>
          <a:lstStyle/>
          <a:p>
            <a:r>
              <a:rPr lang="fr-FR" sz="2000" b="1" smtClean="0">
                <a:solidFill>
                  <a:srgbClr val="FF0000"/>
                </a:solidFill>
                <a:latin typeface="Verdana" pitchFamily="34" charset="0"/>
              </a:rPr>
              <a:t>Faire toujours une radio de contrôle après réduction</a:t>
            </a:r>
          </a:p>
        </p:txBody>
      </p:sp>
      <p:pic>
        <p:nvPicPr>
          <p:cNvPr id="35843" name="Picture 4"/>
          <p:cNvPicPr>
            <a:picLocks noChangeAspect="1" noChangeArrowheads="1"/>
          </p:cNvPicPr>
          <p:nvPr/>
        </p:nvPicPr>
        <p:blipFill>
          <a:blip r:embed="rId2"/>
          <a:srcRect/>
          <a:stretch>
            <a:fillRect/>
          </a:stretch>
        </p:blipFill>
        <p:spPr bwMode="auto">
          <a:xfrm>
            <a:off x="1600200" y="1447800"/>
            <a:ext cx="5805488" cy="3594100"/>
          </a:xfrm>
          <a:prstGeom prst="rect">
            <a:avLst/>
          </a:prstGeom>
          <a:noFill/>
          <a:ln w="9525">
            <a:solidFill>
              <a:srgbClr val="FFFFFF"/>
            </a:solid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1143000"/>
          </a:xfrm>
        </p:spPr>
        <p:txBody>
          <a:bodyPr>
            <a:normAutofit fontScale="90000"/>
          </a:bodyPr>
          <a:lstStyle/>
          <a:p>
            <a:pPr algn="ctr"/>
            <a:r>
              <a:rPr lang="fr-FR" sz="4000" dirty="0" smtClean="0">
                <a:solidFill>
                  <a:srgbClr val="00B0F0"/>
                </a:solidFill>
                <a:effectLst>
                  <a:outerShdw blurRad="38100" dist="38100" dir="2700000" algn="tl">
                    <a:srgbClr val="000000">
                      <a:alpha val="43137"/>
                    </a:srgbClr>
                  </a:outerShdw>
                </a:effectLst>
              </a:rPr>
              <a:t>BILAN RADIOLOGIQUE APRÈS RÉDUCTION</a:t>
            </a:r>
            <a:r>
              <a:rPr lang="fr-FR" dirty="0" smtClean="0"/>
              <a:t/>
            </a:r>
            <a:br>
              <a:rPr lang="fr-FR" dirty="0" smtClean="0"/>
            </a:br>
            <a:endParaRPr lang="fr-FR" dirty="0"/>
          </a:p>
        </p:txBody>
      </p:sp>
      <p:sp>
        <p:nvSpPr>
          <p:cNvPr id="3" name="Espace réservé du contenu 2"/>
          <p:cNvSpPr>
            <a:spLocks noGrp="1"/>
          </p:cNvSpPr>
          <p:nvPr>
            <p:ph idx="1"/>
          </p:nvPr>
        </p:nvSpPr>
        <p:spPr>
          <a:xfrm>
            <a:off x="457200" y="1285860"/>
            <a:ext cx="8186766" cy="5214974"/>
          </a:xfrm>
        </p:spPr>
        <p:txBody>
          <a:bodyPr>
            <a:normAutofit/>
          </a:bodyPr>
          <a:lstStyle/>
          <a:p>
            <a:pPr lvl="0"/>
            <a:r>
              <a:rPr lang="fr-FR" sz="2600" dirty="0" smtClean="0"/>
              <a:t>Dans tous les cas, une radiographie simple de face au moins doit être réalisée immédiatement après la réduction.</a:t>
            </a:r>
          </a:p>
          <a:p>
            <a:pPr lvl="0">
              <a:buNone/>
            </a:pPr>
            <a:endParaRPr lang="fr-FR" sz="2400" dirty="0" smtClean="0">
              <a:solidFill>
                <a:srgbClr val="FFFF00"/>
              </a:solidFill>
            </a:endParaRPr>
          </a:p>
          <a:p>
            <a:pPr lvl="0">
              <a:buNone/>
            </a:pPr>
            <a:r>
              <a:rPr lang="fr-FR" sz="2600" dirty="0" smtClean="0">
                <a:solidFill>
                  <a:srgbClr val="FFFF00"/>
                </a:solidFill>
              </a:rPr>
              <a:t> </a:t>
            </a:r>
          </a:p>
          <a:p>
            <a:pPr lvl="0"/>
            <a:endParaRPr lang="fr-FR" sz="2400" dirty="0" smtClean="0">
              <a:solidFill>
                <a:srgbClr val="FFFF00"/>
              </a:solidFill>
            </a:endParaRPr>
          </a:p>
          <a:p>
            <a:pPr lvl="0">
              <a:buNone/>
            </a:pPr>
            <a:endParaRPr lang="fr-FR" dirty="0" smtClean="0"/>
          </a:p>
          <a:p>
            <a:endParaRPr lang="fr-FR" dirty="0"/>
          </a:p>
        </p:txBody>
      </p:sp>
      <p:pic>
        <p:nvPicPr>
          <p:cNvPr id="6147" name="Picture 3"/>
          <p:cNvPicPr>
            <a:picLocks noChangeAspect="1" noChangeArrowheads="1"/>
          </p:cNvPicPr>
          <p:nvPr/>
        </p:nvPicPr>
        <p:blipFill>
          <a:blip r:embed="rId3" cstate="print"/>
          <a:srcRect/>
          <a:stretch>
            <a:fillRect/>
          </a:stretch>
        </p:blipFill>
        <p:spPr bwMode="auto">
          <a:xfrm>
            <a:off x="928662" y="3286124"/>
            <a:ext cx="7072362" cy="31146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5795"/>
            <a:ext cx="8572560" cy="3108543"/>
          </a:xfrm>
          <a:prstGeom prst="rect">
            <a:avLst/>
          </a:prstGeom>
        </p:spPr>
        <p:txBody>
          <a:bodyPr wrap="square">
            <a:spAutoFit/>
          </a:bodyPr>
          <a:lstStyle/>
          <a:p>
            <a:pPr lvl="0">
              <a:buFont typeface="Wingdings" pitchFamily="2" charset="2"/>
              <a:buChar char="ü"/>
            </a:pPr>
            <a:r>
              <a:rPr lang="fr-FR" sz="2800" dirty="0" smtClean="0"/>
              <a:t>Un examen clinique doit être systématique, après réduction, pour vérifier la présence des pouls et contrôler l’absence de complications neurologiques. </a:t>
            </a:r>
          </a:p>
          <a:p>
            <a:pPr lvl="0">
              <a:buFont typeface="Wingdings" pitchFamily="2" charset="2"/>
              <a:buChar char="ü"/>
            </a:pPr>
            <a:endParaRPr lang="fr-FR" sz="2800" dirty="0" smtClean="0"/>
          </a:p>
          <a:p>
            <a:pPr lvl="0">
              <a:buFont typeface="Wingdings" pitchFamily="2" charset="2"/>
              <a:buChar char="ü"/>
            </a:pPr>
            <a:endParaRPr lang="fr-FR" sz="2800" dirty="0" smtClean="0"/>
          </a:p>
          <a:p>
            <a:pPr lvl="0">
              <a:buFont typeface="Wingdings" pitchFamily="2" charset="2"/>
              <a:buChar char="ü"/>
            </a:pPr>
            <a:r>
              <a:rPr lang="fr-FR" sz="2800" dirty="0" smtClean="0"/>
              <a:t>Toute anomalie doit être consignée dans le dossier médical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3356992"/>
            <a:ext cx="3678949" cy="3312368"/>
          </a:xfrm>
          <a:prstGeom prst="rect">
            <a:avLst/>
          </a:prstGeom>
          <a:noFill/>
          <a:ln w="9525">
            <a:noFill/>
            <a:miter lim="800000"/>
            <a:headEnd/>
            <a:tailEnd/>
          </a:ln>
          <a:effectLst/>
        </p:spPr>
      </p:pic>
      <p:pic>
        <p:nvPicPr>
          <p:cNvPr id="2053" name="Picture 5" descr="Résultat de recherche d'images pour &quot;glenohumeral ligaments&quot;"/>
          <p:cNvPicPr>
            <a:picLocks noChangeAspect="1" noChangeArrowheads="1"/>
          </p:cNvPicPr>
          <p:nvPr/>
        </p:nvPicPr>
        <p:blipFill>
          <a:blip r:embed="rId3" cstate="print"/>
          <a:srcRect/>
          <a:stretch>
            <a:fillRect/>
          </a:stretch>
        </p:blipFill>
        <p:spPr bwMode="auto">
          <a:xfrm>
            <a:off x="4211960" y="2636912"/>
            <a:ext cx="4752528" cy="3969144"/>
          </a:xfrm>
          <a:prstGeom prst="rect">
            <a:avLst/>
          </a:prstGeom>
          <a:noFill/>
        </p:spPr>
      </p:pic>
      <p:sp>
        <p:nvSpPr>
          <p:cNvPr id="9" name="Rectangle 8"/>
          <p:cNvSpPr/>
          <p:nvPr/>
        </p:nvSpPr>
        <p:spPr>
          <a:xfrm>
            <a:off x="2051720" y="188640"/>
            <a:ext cx="4572000" cy="2246769"/>
          </a:xfrm>
          <a:prstGeom prst="rect">
            <a:avLst/>
          </a:prstGeom>
        </p:spPr>
        <p:txBody>
          <a:bodyPr>
            <a:spAutoFit/>
          </a:bodyPr>
          <a:lstStyle/>
          <a:p>
            <a:pPr>
              <a:buFont typeface="Wingdings" pitchFamily="2" charset="2"/>
              <a:buChar char="ü"/>
            </a:pPr>
            <a:r>
              <a:rPr lang="fr-FR" sz="2800" dirty="0" smtClean="0"/>
              <a:t>    Cavité glénoïde</a:t>
            </a:r>
          </a:p>
          <a:p>
            <a:pPr>
              <a:buFont typeface="Wingdings" pitchFamily="2" charset="2"/>
              <a:buChar char="ü"/>
            </a:pPr>
            <a:endParaRPr lang="fr-FR" sz="2800" dirty="0" smtClean="0"/>
          </a:p>
          <a:p>
            <a:pPr>
              <a:buFont typeface="Wingdings" pitchFamily="2" charset="2"/>
              <a:buChar char="ü"/>
            </a:pPr>
            <a:r>
              <a:rPr lang="fr-FR" sz="2800" dirty="0" smtClean="0"/>
              <a:t>     Tête humérale</a:t>
            </a:r>
          </a:p>
          <a:p>
            <a:pPr>
              <a:buFont typeface="Wingdings" pitchFamily="2" charset="2"/>
              <a:buChar char="ü"/>
            </a:pPr>
            <a:endParaRPr lang="fr-FR" sz="2800" dirty="0" smtClean="0"/>
          </a:p>
          <a:p>
            <a:pPr>
              <a:buFont typeface="Wingdings" pitchFamily="2" charset="2"/>
              <a:buChar char="ü"/>
            </a:pPr>
            <a:r>
              <a:rPr lang="fr-FR" sz="2800" dirty="0" smtClean="0"/>
              <a:t>     Bourrelet glénoïdien</a:t>
            </a:r>
            <a:endParaRPr lang="fr-FR" sz="20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447800" y="5334000"/>
            <a:ext cx="6553200" cy="863600"/>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000">
                <a:latin typeface="Constantia" pitchFamily="18" charset="0"/>
              </a:rPr>
              <a:t>Durée d’immobilisation : 3 semaines</a:t>
            </a:r>
          </a:p>
          <a:p>
            <a:pPr defTabSz="762000">
              <a:spcBef>
                <a:spcPct val="50000"/>
              </a:spcBef>
            </a:pPr>
            <a:r>
              <a:rPr lang="fr-FR" sz="2000">
                <a:latin typeface="Constantia" pitchFamily="18" charset="0"/>
              </a:rPr>
              <a:t>Puis rééducation</a:t>
            </a:r>
          </a:p>
        </p:txBody>
      </p:sp>
      <p:pic>
        <p:nvPicPr>
          <p:cNvPr id="36867" name="Picture 5"/>
          <p:cNvPicPr>
            <a:picLocks noChangeAspect="1" noChangeArrowheads="1"/>
          </p:cNvPicPr>
          <p:nvPr/>
        </p:nvPicPr>
        <p:blipFill>
          <a:blip r:embed="rId2"/>
          <a:srcRect/>
          <a:stretch>
            <a:fillRect/>
          </a:stretch>
        </p:blipFill>
        <p:spPr bwMode="auto">
          <a:xfrm>
            <a:off x="1371600" y="2286000"/>
            <a:ext cx="6400800" cy="2560638"/>
          </a:xfrm>
          <a:prstGeom prst="rect">
            <a:avLst/>
          </a:prstGeom>
          <a:noFill/>
          <a:ln w="9525">
            <a:solidFill>
              <a:srgbClr val="FFFFFF"/>
            </a:solidFill>
            <a:miter lim="800000"/>
            <a:headEnd/>
            <a:tailEnd/>
          </a:ln>
        </p:spPr>
      </p:pic>
      <p:sp>
        <p:nvSpPr>
          <p:cNvPr id="36868" name="Rectangle 7"/>
          <p:cNvSpPr>
            <a:spLocks noChangeArrowheads="1"/>
          </p:cNvSpPr>
          <p:nvPr/>
        </p:nvSpPr>
        <p:spPr bwMode="auto">
          <a:xfrm>
            <a:off x="685800" y="457200"/>
            <a:ext cx="7848600" cy="838200"/>
          </a:xfrm>
          <a:prstGeom prst="rect">
            <a:avLst/>
          </a:prstGeom>
          <a:solidFill>
            <a:srgbClr val="0E52FC"/>
          </a:solidFill>
          <a:ln w="25400">
            <a:solidFill>
              <a:srgbClr val="FAFD00"/>
            </a:solidFill>
            <a:miter lim="800000"/>
            <a:headEnd/>
            <a:tailEnd/>
          </a:ln>
        </p:spPr>
        <p:txBody>
          <a:bodyPr lIns="90487" tIns="44450" rIns="90487" bIns="44450" anchor="ctr"/>
          <a:lstStyle/>
          <a:p>
            <a:pPr algn="ctr" defTabSz="762000"/>
            <a:r>
              <a:rPr lang="fr-FR" sz="2400">
                <a:solidFill>
                  <a:srgbClr val="FAFD00"/>
                </a:solidFill>
                <a:latin typeface="Constantia" pitchFamily="18" charset="0"/>
              </a:rPr>
              <a:t>Traitement des luxations antéro-internes</a:t>
            </a:r>
          </a:p>
        </p:txBody>
      </p:sp>
      <p:sp>
        <p:nvSpPr>
          <p:cNvPr id="36869" name="Text Box 9"/>
          <p:cNvSpPr txBox="1">
            <a:spLocks noChangeArrowheads="1"/>
          </p:cNvSpPr>
          <p:nvPr/>
        </p:nvSpPr>
        <p:spPr bwMode="auto">
          <a:xfrm>
            <a:off x="1524000" y="1600200"/>
            <a:ext cx="6400800" cy="369888"/>
          </a:xfrm>
          <a:prstGeom prst="rect">
            <a:avLst/>
          </a:prstGeom>
          <a:noFill/>
          <a:ln w="12700">
            <a:noFill/>
            <a:miter lim="800000"/>
            <a:headEnd/>
            <a:tailEnd/>
          </a:ln>
        </p:spPr>
        <p:txBody>
          <a:bodyPr>
            <a:spAutoFit/>
          </a:bodyPr>
          <a:lstStyle/>
          <a:p>
            <a:pPr algn="ctr" defTabSz="762000">
              <a:spcBef>
                <a:spcPct val="50000"/>
              </a:spcBef>
            </a:pPr>
            <a:r>
              <a:rPr lang="fr-FR">
                <a:solidFill>
                  <a:srgbClr val="FF0000"/>
                </a:solidFill>
                <a:latin typeface="Constantia" pitchFamily="18" charset="0"/>
              </a:rPr>
              <a:t>Confection d’un bandage de Velpeau</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85800" y="6019800"/>
            <a:ext cx="7997825" cy="458788"/>
          </a:xfrm>
          <a:prstGeom prst="rect">
            <a:avLst/>
          </a:prstGeom>
          <a:noFill/>
          <a:ln w="12700">
            <a:noFill/>
            <a:miter lim="800000"/>
            <a:headEnd/>
            <a:tailEnd/>
          </a:ln>
        </p:spPr>
        <p:txBody>
          <a:bodyPr lIns="90487" tIns="44450" rIns="90487" bIns="44450">
            <a:spAutoFit/>
          </a:bodyPr>
          <a:lstStyle/>
          <a:p>
            <a:pPr algn="ctr" defTabSz="762000">
              <a:spcBef>
                <a:spcPct val="50000"/>
              </a:spcBef>
            </a:pPr>
            <a:r>
              <a:rPr lang="fr-FR" sz="2400">
                <a:solidFill>
                  <a:srgbClr val="FFFFFF"/>
                </a:solidFill>
                <a:latin typeface="Constantia" pitchFamily="18" charset="0"/>
              </a:rPr>
              <a:t>Autres moyens de contention</a:t>
            </a:r>
          </a:p>
        </p:txBody>
      </p:sp>
      <p:pic>
        <p:nvPicPr>
          <p:cNvPr id="37891" name="Picture 7"/>
          <p:cNvPicPr>
            <a:picLocks noChangeAspect="1" noChangeArrowheads="1"/>
          </p:cNvPicPr>
          <p:nvPr/>
        </p:nvPicPr>
        <p:blipFill>
          <a:blip r:embed="rId2"/>
          <a:srcRect/>
          <a:stretch>
            <a:fillRect/>
          </a:stretch>
        </p:blipFill>
        <p:spPr bwMode="auto">
          <a:xfrm>
            <a:off x="1066800" y="2971800"/>
            <a:ext cx="2874963" cy="2840038"/>
          </a:xfrm>
          <a:prstGeom prst="rect">
            <a:avLst/>
          </a:prstGeom>
          <a:noFill/>
          <a:ln w="28575">
            <a:solidFill>
              <a:srgbClr val="000000"/>
            </a:solidFill>
            <a:miter lim="800000"/>
            <a:headEnd/>
            <a:tailEnd/>
          </a:ln>
        </p:spPr>
      </p:pic>
      <p:pic>
        <p:nvPicPr>
          <p:cNvPr id="37892" name="Picture 11"/>
          <p:cNvPicPr>
            <a:picLocks noChangeAspect="1" noChangeArrowheads="1"/>
          </p:cNvPicPr>
          <p:nvPr/>
        </p:nvPicPr>
        <p:blipFill>
          <a:blip r:embed="rId3"/>
          <a:srcRect/>
          <a:stretch>
            <a:fillRect/>
          </a:stretch>
        </p:blipFill>
        <p:spPr bwMode="auto">
          <a:xfrm>
            <a:off x="1066800" y="685800"/>
            <a:ext cx="2882900" cy="2184400"/>
          </a:xfrm>
          <a:prstGeom prst="rect">
            <a:avLst/>
          </a:prstGeom>
          <a:noFill/>
          <a:ln w="28575">
            <a:solidFill>
              <a:srgbClr val="000000"/>
            </a:solidFill>
            <a:miter lim="800000"/>
            <a:headEnd/>
            <a:tailEnd/>
          </a:ln>
        </p:spPr>
      </p:pic>
      <p:pic>
        <p:nvPicPr>
          <p:cNvPr id="37893" name="Picture 15"/>
          <p:cNvPicPr>
            <a:picLocks noChangeAspect="1" noChangeArrowheads="1"/>
          </p:cNvPicPr>
          <p:nvPr/>
        </p:nvPicPr>
        <p:blipFill>
          <a:blip r:embed="rId4"/>
          <a:srcRect/>
          <a:stretch>
            <a:fillRect/>
          </a:stretch>
        </p:blipFill>
        <p:spPr bwMode="auto">
          <a:xfrm>
            <a:off x="5029200" y="685800"/>
            <a:ext cx="2971800" cy="2500313"/>
          </a:xfrm>
          <a:prstGeom prst="rect">
            <a:avLst/>
          </a:prstGeom>
          <a:noFill/>
          <a:ln w="28575">
            <a:solidFill>
              <a:srgbClr val="000000"/>
            </a:solidFill>
            <a:miter lim="800000"/>
            <a:headEnd/>
            <a:tailEnd/>
          </a:ln>
        </p:spPr>
      </p:pic>
      <p:pic>
        <p:nvPicPr>
          <p:cNvPr id="37894" name="Picture 16"/>
          <p:cNvPicPr>
            <a:picLocks noChangeAspect="1" noChangeArrowheads="1"/>
          </p:cNvPicPr>
          <p:nvPr/>
        </p:nvPicPr>
        <p:blipFill>
          <a:blip r:embed="rId5"/>
          <a:srcRect/>
          <a:stretch>
            <a:fillRect/>
          </a:stretch>
        </p:blipFill>
        <p:spPr bwMode="auto">
          <a:xfrm>
            <a:off x="5257800" y="3352800"/>
            <a:ext cx="2590800" cy="2570163"/>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28625" y="357188"/>
            <a:ext cx="8229600" cy="1143000"/>
          </a:xfrm>
        </p:spPr>
        <p:txBody>
          <a:bodyPr/>
          <a:lstStyle/>
          <a:p>
            <a:r>
              <a:rPr lang="fr-FR" smtClean="0">
                <a:solidFill>
                  <a:srgbClr val="FF0000"/>
                </a:solidFill>
              </a:rPr>
              <a:t>VII. COMPLICATIONS</a:t>
            </a:r>
          </a:p>
        </p:txBody>
      </p:sp>
      <p:sp>
        <p:nvSpPr>
          <p:cNvPr id="31747" name="Rectangle 3"/>
          <p:cNvSpPr>
            <a:spLocks noGrp="1" noChangeArrowheads="1"/>
          </p:cNvSpPr>
          <p:nvPr>
            <p:ph idx="1"/>
          </p:nvPr>
        </p:nvSpPr>
        <p:spPr>
          <a:xfrm>
            <a:off x="457200" y="1600200"/>
            <a:ext cx="8229600" cy="4924425"/>
          </a:xfrm>
        </p:spPr>
        <p:txBody>
          <a:bodyPr/>
          <a:lstStyle/>
          <a:p>
            <a:pPr>
              <a:lnSpc>
                <a:spcPct val="90000"/>
              </a:lnSpc>
            </a:pPr>
            <a:r>
              <a:rPr lang="fr-FR" smtClean="0">
                <a:latin typeface="Verdana" pitchFamily="34" charset="0"/>
              </a:rPr>
              <a:t>Fractures associées: trochiter, glène.</a:t>
            </a:r>
          </a:p>
          <a:p>
            <a:pPr>
              <a:lnSpc>
                <a:spcPct val="90000"/>
              </a:lnSpc>
            </a:pPr>
            <a:r>
              <a:rPr lang="fr-FR" smtClean="0">
                <a:latin typeface="Verdana" pitchFamily="34" charset="0"/>
              </a:rPr>
              <a:t>Lésions de la coiffe des rotateurs.</a:t>
            </a:r>
          </a:p>
          <a:p>
            <a:pPr>
              <a:lnSpc>
                <a:spcPct val="90000"/>
              </a:lnSpc>
            </a:pPr>
            <a:r>
              <a:rPr lang="fr-FR" smtClean="0">
                <a:latin typeface="Verdana" pitchFamily="34" charset="0"/>
              </a:rPr>
              <a:t>Lésions neurologiques: plexus brachial.</a:t>
            </a:r>
          </a:p>
          <a:p>
            <a:pPr>
              <a:lnSpc>
                <a:spcPct val="90000"/>
              </a:lnSpc>
            </a:pPr>
            <a:r>
              <a:rPr lang="fr-FR" smtClean="0">
                <a:latin typeface="Verdana" pitchFamily="34" charset="0"/>
              </a:rPr>
              <a:t>Lésion vasculaire rare.</a:t>
            </a:r>
          </a:p>
          <a:p>
            <a:pPr>
              <a:lnSpc>
                <a:spcPct val="90000"/>
              </a:lnSpc>
            </a:pPr>
            <a:r>
              <a:rPr lang="fr-FR" smtClean="0">
                <a:latin typeface="Verdana" pitchFamily="34" charset="0"/>
              </a:rPr>
              <a:t>Instabilités chroniques (à partir de la troisième luxation).</a:t>
            </a:r>
          </a:p>
          <a:p>
            <a:pPr>
              <a:lnSpc>
                <a:spcPct val="90000"/>
              </a:lnSpc>
            </a:pPr>
            <a:r>
              <a:rPr lang="fr-FR" smtClean="0">
                <a:latin typeface="Verdana" pitchFamily="34" charset="0"/>
              </a:rPr>
              <a:t>Syndrome algoneurodystrophique.</a:t>
            </a:r>
          </a:p>
          <a:p>
            <a:pPr>
              <a:lnSpc>
                <a:spcPct val="90000"/>
              </a:lnSpc>
            </a:pPr>
            <a:r>
              <a:rPr lang="fr-FR" smtClean="0">
                <a:latin typeface="Verdana" pitchFamily="34" charset="0"/>
              </a:rPr>
              <a:t>Capsulite rétractile.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sz="quarter"/>
          </p:nvPr>
        </p:nvSpPr>
        <p:spPr>
          <a:xfrm>
            <a:off x="685800" y="0"/>
            <a:ext cx="7772400" cy="1143000"/>
          </a:xfrm>
        </p:spPr>
        <p:txBody>
          <a:bodyPr/>
          <a:lstStyle/>
          <a:p>
            <a:r>
              <a:rPr lang="fr-FR" sz="4000" b="1" smtClean="0">
                <a:solidFill>
                  <a:srgbClr val="FF0000"/>
                </a:solidFill>
                <a:latin typeface="Verdana" pitchFamily="34" charset="0"/>
              </a:rPr>
              <a:t>Lésions associées</a:t>
            </a:r>
          </a:p>
        </p:txBody>
      </p:sp>
      <p:sp>
        <p:nvSpPr>
          <p:cNvPr id="39939" name="Rectangle 4"/>
          <p:cNvSpPr>
            <a:spLocks noChangeArrowheads="1"/>
          </p:cNvSpPr>
          <p:nvPr/>
        </p:nvSpPr>
        <p:spPr bwMode="auto">
          <a:xfrm>
            <a:off x="381000" y="1066800"/>
            <a:ext cx="7083425" cy="458788"/>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a:solidFill>
                  <a:srgbClr val="FFFFFF"/>
                </a:solidFill>
                <a:latin typeface="Constantia" pitchFamily="18" charset="0"/>
              </a:rPr>
              <a:t>1/ Fractures du trochiter</a:t>
            </a:r>
          </a:p>
        </p:txBody>
      </p:sp>
      <p:pic>
        <p:nvPicPr>
          <p:cNvPr id="39940" name="Picture 12"/>
          <p:cNvPicPr>
            <a:picLocks noChangeAspect="1" noChangeArrowheads="1"/>
          </p:cNvPicPr>
          <p:nvPr/>
        </p:nvPicPr>
        <p:blipFill>
          <a:blip r:embed="rId2"/>
          <a:srcRect/>
          <a:stretch>
            <a:fillRect/>
          </a:stretch>
        </p:blipFill>
        <p:spPr bwMode="auto">
          <a:xfrm>
            <a:off x="152400" y="2362200"/>
            <a:ext cx="3200400" cy="2709863"/>
          </a:xfrm>
          <a:prstGeom prst="rect">
            <a:avLst/>
          </a:prstGeom>
          <a:noFill/>
          <a:ln w="9525">
            <a:solidFill>
              <a:srgbClr val="FFFFFF"/>
            </a:solidFill>
            <a:miter lim="800000"/>
            <a:headEnd/>
            <a:tailEnd/>
          </a:ln>
        </p:spPr>
      </p:pic>
      <p:pic>
        <p:nvPicPr>
          <p:cNvPr id="39941" name="Picture 14"/>
          <p:cNvPicPr>
            <a:picLocks noChangeAspect="1" noChangeArrowheads="1"/>
          </p:cNvPicPr>
          <p:nvPr/>
        </p:nvPicPr>
        <p:blipFill>
          <a:blip r:embed="rId3"/>
          <a:srcRect/>
          <a:stretch>
            <a:fillRect/>
          </a:stretch>
        </p:blipFill>
        <p:spPr bwMode="auto">
          <a:xfrm>
            <a:off x="3505200" y="2362200"/>
            <a:ext cx="2743200" cy="2651125"/>
          </a:xfrm>
          <a:prstGeom prst="rect">
            <a:avLst/>
          </a:prstGeom>
          <a:noFill/>
          <a:ln w="9525">
            <a:solidFill>
              <a:srgbClr val="FFFFFF"/>
            </a:solidFill>
            <a:miter lim="800000"/>
            <a:headEnd/>
            <a:tailEnd/>
          </a:ln>
        </p:spPr>
      </p:pic>
      <p:pic>
        <p:nvPicPr>
          <p:cNvPr id="39942" name="Picture 16"/>
          <p:cNvPicPr>
            <a:picLocks noChangeAspect="1" noChangeArrowheads="1"/>
          </p:cNvPicPr>
          <p:nvPr/>
        </p:nvPicPr>
        <p:blipFill>
          <a:blip r:embed="rId4"/>
          <a:srcRect/>
          <a:stretch>
            <a:fillRect/>
          </a:stretch>
        </p:blipFill>
        <p:spPr bwMode="auto">
          <a:xfrm>
            <a:off x="6424613" y="2362200"/>
            <a:ext cx="2573337" cy="2682875"/>
          </a:xfrm>
          <a:prstGeom prst="rect">
            <a:avLst/>
          </a:prstGeom>
          <a:noFill/>
          <a:ln w="9525">
            <a:solidFill>
              <a:srgbClr val="FFFFFF"/>
            </a:solidFill>
            <a:miter lim="800000"/>
            <a:headEnd/>
            <a:tailEnd/>
          </a:ln>
        </p:spPr>
      </p:pic>
      <p:sp>
        <p:nvSpPr>
          <p:cNvPr id="39943" name="Text Box 18"/>
          <p:cNvSpPr txBox="1">
            <a:spLocks noChangeArrowheads="1"/>
          </p:cNvSpPr>
          <p:nvPr/>
        </p:nvSpPr>
        <p:spPr bwMode="auto">
          <a:xfrm>
            <a:off x="228600" y="5334000"/>
            <a:ext cx="8686800" cy="339725"/>
          </a:xfrm>
          <a:prstGeom prst="rect">
            <a:avLst/>
          </a:prstGeom>
          <a:noFill/>
          <a:ln w="12700">
            <a:noFill/>
            <a:miter lim="800000"/>
            <a:headEnd/>
            <a:tailEnd/>
          </a:ln>
        </p:spPr>
        <p:txBody>
          <a:bodyPr>
            <a:spAutoFit/>
          </a:bodyPr>
          <a:lstStyle/>
          <a:p>
            <a:pPr defTabSz="762000">
              <a:spcBef>
                <a:spcPct val="50000"/>
              </a:spcBef>
            </a:pPr>
            <a:r>
              <a:rPr lang="fr-FR" sz="1600">
                <a:latin typeface="Constantia" pitchFamily="18" charset="0"/>
              </a:rPr>
              <a:t>Luxation + fract du trochiter	  Après réduction vérifier le trochiter</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sz="quarter"/>
          </p:nvPr>
        </p:nvSpPr>
        <p:spPr>
          <a:xfrm>
            <a:off x="685800" y="0"/>
            <a:ext cx="7772400" cy="1143000"/>
          </a:xfrm>
        </p:spPr>
        <p:txBody>
          <a:bodyPr/>
          <a:lstStyle/>
          <a:p>
            <a:r>
              <a:rPr lang="fr-FR" sz="4000" b="1" smtClean="0">
                <a:solidFill>
                  <a:srgbClr val="FF0000"/>
                </a:solidFill>
                <a:latin typeface="Verdana" pitchFamily="34" charset="0"/>
              </a:rPr>
              <a:t>Lésions associées</a:t>
            </a:r>
          </a:p>
        </p:txBody>
      </p:sp>
      <p:sp>
        <p:nvSpPr>
          <p:cNvPr id="40963" name="Rectangle 1027"/>
          <p:cNvSpPr>
            <a:spLocks noChangeArrowheads="1"/>
          </p:cNvSpPr>
          <p:nvPr/>
        </p:nvSpPr>
        <p:spPr bwMode="auto">
          <a:xfrm rot="10800000" flipV="1">
            <a:off x="593725" y="1320800"/>
            <a:ext cx="7072313" cy="920750"/>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a:latin typeface="Constantia" pitchFamily="18" charset="0"/>
              </a:rPr>
              <a:t>1/ Fractures du trochiter</a:t>
            </a:r>
          </a:p>
          <a:p>
            <a:pPr defTabSz="762000">
              <a:spcBef>
                <a:spcPct val="50000"/>
              </a:spcBef>
            </a:pPr>
            <a:r>
              <a:rPr lang="fr-FR" sz="2000" u="sng">
                <a:latin typeface="Constantia" pitchFamily="18" charset="0"/>
              </a:rPr>
              <a:t>Si le fragment est en place :</a:t>
            </a:r>
            <a:endParaRPr lang="fr-FR" sz="2400">
              <a:latin typeface="Constantia" pitchFamily="18" charset="0"/>
            </a:endParaRPr>
          </a:p>
        </p:txBody>
      </p:sp>
      <p:pic>
        <p:nvPicPr>
          <p:cNvPr id="40964" name="Picture 1028"/>
          <p:cNvPicPr>
            <a:picLocks noChangeAspect="1" noChangeArrowheads="1"/>
          </p:cNvPicPr>
          <p:nvPr/>
        </p:nvPicPr>
        <p:blipFill>
          <a:blip r:embed="rId2"/>
          <a:srcRect/>
          <a:stretch>
            <a:fillRect/>
          </a:stretch>
        </p:blipFill>
        <p:spPr bwMode="auto">
          <a:xfrm>
            <a:off x="6248400" y="1143000"/>
            <a:ext cx="2749550" cy="3124200"/>
          </a:xfrm>
          <a:prstGeom prst="rect">
            <a:avLst/>
          </a:prstGeom>
          <a:noFill/>
          <a:ln w="9525">
            <a:solidFill>
              <a:srgbClr val="FFFFFF"/>
            </a:solidFill>
            <a:miter lim="800000"/>
            <a:headEnd/>
            <a:tailEnd/>
          </a:ln>
        </p:spPr>
      </p:pic>
      <p:pic>
        <p:nvPicPr>
          <p:cNvPr id="40965" name="Picture 1029"/>
          <p:cNvPicPr>
            <a:picLocks noChangeAspect="1" noChangeArrowheads="1"/>
          </p:cNvPicPr>
          <p:nvPr/>
        </p:nvPicPr>
        <p:blipFill>
          <a:blip r:embed="rId3"/>
          <a:srcRect/>
          <a:stretch>
            <a:fillRect/>
          </a:stretch>
        </p:blipFill>
        <p:spPr bwMode="auto">
          <a:xfrm>
            <a:off x="6248400" y="4419600"/>
            <a:ext cx="2895600" cy="1984375"/>
          </a:xfrm>
          <a:prstGeom prst="rect">
            <a:avLst/>
          </a:prstGeom>
          <a:noFill/>
          <a:ln w="9525">
            <a:solidFill>
              <a:srgbClr val="FFFFFF"/>
            </a:solidFill>
            <a:miter lim="800000"/>
            <a:headEnd/>
            <a:tailEnd/>
          </a:ln>
        </p:spPr>
      </p:pic>
      <p:pic>
        <p:nvPicPr>
          <p:cNvPr id="40966" name="Picture 1030"/>
          <p:cNvPicPr>
            <a:picLocks noChangeAspect="1" noChangeArrowheads="1"/>
          </p:cNvPicPr>
          <p:nvPr/>
        </p:nvPicPr>
        <p:blipFill>
          <a:blip r:embed="rId4"/>
          <a:srcRect/>
          <a:stretch>
            <a:fillRect/>
          </a:stretch>
        </p:blipFill>
        <p:spPr bwMode="auto">
          <a:xfrm>
            <a:off x="152400" y="2362200"/>
            <a:ext cx="3200400" cy="2709863"/>
          </a:xfrm>
          <a:prstGeom prst="rect">
            <a:avLst/>
          </a:prstGeom>
          <a:noFill/>
          <a:ln w="9525">
            <a:solidFill>
              <a:srgbClr val="FFFFFF"/>
            </a:solidFill>
            <a:miter lim="800000"/>
            <a:headEnd/>
            <a:tailEnd/>
          </a:ln>
        </p:spPr>
      </p:pic>
      <p:pic>
        <p:nvPicPr>
          <p:cNvPr id="40967" name="Picture 1032"/>
          <p:cNvPicPr>
            <a:picLocks noChangeAspect="1" noChangeArrowheads="1"/>
          </p:cNvPicPr>
          <p:nvPr/>
        </p:nvPicPr>
        <p:blipFill>
          <a:blip r:embed="rId5"/>
          <a:srcRect/>
          <a:stretch>
            <a:fillRect/>
          </a:stretch>
        </p:blipFill>
        <p:spPr bwMode="auto">
          <a:xfrm>
            <a:off x="3429000" y="2209800"/>
            <a:ext cx="2719388" cy="2835275"/>
          </a:xfrm>
          <a:prstGeom prst="rect">
            <a:avLst/>
          </a:prstGeom>
          <a:noFill/>
          <a:ln w="9525">
            <a:solidFill>
              <a:srgbClr val="FFFFFF"/>
            </a:solidFill>
            <a:miter lim="800000"/>
            <a:headEnd/>
            <a:tailEnd/>
          </a:ln>
        </p:spPr>
      </p:pic>
      <p:sp>
        <p:nvSpPr>
          <p:cNvPr id="40968" name="Text Box 1033"/>
          <p:cNvSpPr txBox="1">
            <a:spLocks noChangeArrowheads="1"/>
          </p:cNvSpPr>
          <p:nvPr/>
        </p:nvSpPr>
        <p:spPr bwMode="auto">
          <a:xfrm>
            <a:off x="381000" y="5334000"/>
            <a:ext cx="5715000" cy="835025"/>
          </a:xfrm>
          <a:prstGeom prst="rect">
            <a:avLst/>
          </a:prstGeom>
          <a:noFill/>
          <a:ln w="12700">
            <a:noFill/>
            <a:miter lim="800000"/>
            <a:headEnd/>
            <a:tailEnd/>
          </a:ln>
        </p:spPr>
        <p:txBody>
          <a:bodyPr>
            <a:spAutoFit/>
          </a:bodyPr>
          <a:lstStyle/>
          <a:p>
            <a:pPr defTabSz="762000">
              <a:spcBef>
                <a:spcPct val="50000"/>
              </a:spcBef>
            </a:pPr>
            <a:r>
              <a:rPr lang="fr-FR" sz="1600">
                <a:solidFill>
                  <a:srgbClr val="FFFFFF"/>
                </a:solidFill>
                <a:latin typeface="Constantia" pitchFamily="18" charset="0"/>
              </a:rPr>
              <a:t>La contention doit se faire en rotation neutre de l’épaule : la main est en avant (bandage ou appareil)</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5334000"/>
            <a:ext cx="7924800" cy="1143000"/>
          </a:xfrm>
        </p:spPr>
        <p:txBody>
          <a:bodyPr/>
          <a:lstStyle/>
          <a:p>
            <a:r>
              <a:rPr lang="fr-FR" sz="1600" b="1" smtClean="0">
                <a:solidFill>
                  <a:srgbClr val="FFFFFF"/>
                </a:solidFill>
                <a:latin typeface="Verdana" pitchFamily="34" charset="0"/>
              </a:rPr>
              <a:t>Quand il y a une fracture du trochiter déplacée, la réduction peut être impossible par interposition du tendon du long biceps </a:t>
            </a:r>
          </a:p>
        </p:txBody>
      </p:sp>
      <p:pic>
        <p:nvPicPr>
          <p:cNvPr id="41987" name="Picture 4"/>
          <p:cNvPicPr>
            <a:picLocks noChangeAspect="1" noChangeArrowheads="1"/>
          </p:cNvPicPr>
          <p:nvPr/>
        </p:nvPicPr>
        <p:blipFill>
          <a:blip r:embed="rId2"/>
          <a:srcRect/>
          <a:stretch>
            <a:fillRect/>
          </a:stretch>
        </p:blipFill>
        <p:spPr bwMode="auto">
          <a:xfrm>
            <a:off x="2057400" y="1676400"/>
            <a:ext cx="5486400" cy="3773488"/>
          </a:xfrm>
          <a:prstGeom prst="rect">
            <a:avLst/>
          </a:prstGeom>
          <a:noFill/>
          <a:ln w="9525">
            <a:solidFill>
              <a:srgbClr val="FFFFFF"/>
            </a:solidFill>
            <a:miter lim="800000"/>
            <a:headEnd/>
            <a:tailEnd/>
          </a:ln>
        </p:spPr>
      </p:pic>
      <p:sp>
        <p:nvSpPr>
          <p:cNvPr id="41988" name="Rectangle 6"/>
          <p:cNvSpPr>
            <a:spLocks noChangeArrowheads="1"/>
          </p:cNvSpPr>
          <p:nvPr/>
        </p:nvSpPr>
        <p:spPr bwMode="auto">
          <a:xfrm>
            <a:off x="381000" y="1066800"/>
            <a:ext cx="7083425" cy="458788"/>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a:latin typeface="Constantia" pitchFamily="18" charset="0"/>
              </a:rPr>
              <a:t>1/ Fractures du trochiter déplacées</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04850"/>
            <a:ext cx="8229600" cy="723900"/>
          </a:xfrm>
        </p:spPr>
        <p:txBody>
          <a:bodyPr/>
          <a:lstStyle/>
          <a:p>
            <a:r>
              <a:rPr lang="fr-FR" sz="2800" b="1" smtClean="0">
                <a:solidFill>
                  <a:srgbClr val="FF0000"/>
                </a:solidFill>
                <a:latin typeface="Verdana" pitchFamily="34" charset="0"/>
              </a:rPr>
              <a:t>4/ Fracture du trochin</a:t>
            </a:r>
            <a:endParaRPr lang="fr-FR" sz="4000" b="1" smtClean="0">
              <a:solidFill>
                <a:srgbClr val="FF0000"/>
              </a:solidFill>
              <a:latin typeface="Verdana" pitchFamily="34" charset="0"/>
            </a:endParaRPr>
          </a:p>
        </p:txBody>
      </p:sp>
      <p:pic>
        <p:nvPicPr>
          <p:cNvPr id="49155" name="Picture 10" descr="TROCHIN"/>
          <p:cNvPicPr>
            <a:picLocks noGrp="1" noChangeAspect="1" noChangeArrowheads="1"/>
          </p:cNvPicPr>
          <p:nvPr>
            <p:ph idx="1"/>
          </p:nvPr>
        </p:nvPicPr>
        <p:blipFill>
          <a:blip r:embed="rId2"/>
          <a:srcRect/>
          <a:stretch>
            <a:fillRect/>
          </a:stretch>
        </p:blipFill>
        <p:spPr>
          <a:xfrm>
            <a:off x="5867400" y="1557338"/>
            <a:ext cx="3132138" cy="2759075"/>
          </a:xfrm>
          <a:ln>
            <a:solidFill>
              <a:srgbClr val="FFFFFF"/>
            </a:solidFill>
          </a:ln>
        </p:spPr>
      </p:pic>
      <p:sp>
        <p:nvSpPr>
          <p:cNvPr id="49156" name="Rectangle 3"/>
          <p:cNvSpPr>
            <a:spLocks noChangeArrowheads="1"/>
          </p:cNvSpPr>
          <p:nvPr/>
        </p:nvSpPr>
        <p:spPr bwMode="auto">
          <a:xfrm>
            <a:off x="914400" y="4572000"/>
            <a:ext cx="7312025" cy="1804988"/>
          </a:xfrm>
          <a:prstGeom prst="rect">
            <a:avLst/>
          </a:prstGeom>
          <a:noFill/>
          <a:ln w="12700">
            <a:noFill/>
            <a:miter lim="800000"/>
            <a:headEnd/>
            <a:tailEnd/>
          </a:ln>
        </p:spPr>
        <p:txBody>
          <a:bodyPr lIns="90487" tIns="44450" rIns="90487" bIns="44450">
            <a:spAutoFit/>
          </a:bodyPr>
          <a:lstStyle/>
          <a:p>
            <a:pPr algn="ctr" defTabSz="762000">
              <a:spcBef>
                <a:spcPct val="50000"/>
              </a:spcBef>
            </a:pPr>
            <a:r>
              <a:rPr lang="fr-FR">
                <a:solidFill>
                  <a:srgbClr val="FF0000"/>
                </a:solidFill>
                <a:latin typeface="Constantia" pitchFamily="18" charset="0"/>
              </a:rPr>
              <a:t>Arrachement rare du trochin</a:t>
            </a:r>
          </a:p>
          <a:p>
            <a:pPr algn="ctr" defTabSz="762000">
              <a:spcBef>
                <a:spcPct val="50000"/>
              </a:spcBef>
            </a:pPr>
            <a:r>
              <a:rPr lang="fr-FR">
                <a:solidFill>
                  <a:srgbClr val="FF0000"/>
                </a:solidFill>
                <a:latin typeface="Constantia" pitchFamily="18" charset="0"/>
              </a:rPr>
              <a:t>(sous-scapulaire)</a:t>
            </a:r>
          </a:p>
          <a:p>
            <a:pPr algn="ctr" defTabSz="762000">
              <a:spcBef>
                <a:spcPct val="50000"/>
              </a:spcBef>
            </a:pPr>
            <a:endParaRPr lang="fr-FR" sz="2400">
              <a:solidFill>
                <a:srgbClr val="FF0000"/>
              </a:solidFill>
              <a:latin typeface="Constantia" pitchFamily="18" charset="0"/>
            </a:endParaRPr>
          </a:p>
          <a:p>
            <a:pPr algn="ctr" defTabSz="762000">
              <a:spcBef>
                <a:spcPct val="50000"/>
              </a:spcBef>
            </a:pPr>
            <a:r>
              <a:rPr lang="fr-FR" sz="2000">
                <a:solidFill>
                  <a:srgbClr val="FF0000"/>
                </a:solidFill>
                <a:latin typeface="Constantia" pitchFamily="18" charset="0"/>
              </a:rPr>
              <a:t>Traitement chirurgical (fixation du fragment)</a:t>
            </a:r>
          </a:p>
        </p:txBody>
      </p:sp>
      <p:pic>
        <p:nvPicPr>
          <p:cNvPr id="49157" name="Picture 8"/>
          <p:cNvPicPr>
            <a:picLocks noChangeAspect="1" noChangeArrowheads="1"/>
          </p:cNvPicPr>
          <p:nvPr/>
        </p:nvPicPr>
        <p:blipFill>
          <a:blip r:embed="rId3"/>
          <a:srcRect/>
          <a:stretch>
            <a:fillRect/>
          </a:stretch>
        </p:blipFill>
        <p:spPr bwMode="auto">
          <a:xfrm>
            <a:off x="250825" y="1484313"/>
            <a:ext cx="5399088" cy="2806700"/>
          </a:xfrm>
          <a:prstGeom prst="rect">
            <a:avLst/>
          </a:prstGeom>
          <a:noFill/>
          <a:ln w="38100">
            <a:solidFill>
              <a:srgbClr val="FFFFFF"/>
            </a:solid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457200"/>
            <a:ext cx="8915400" cy="685800"/>
          </a:xfrm>
        </p:spPr>
        <p:txBody>
          <a:bodyPr/>
          <a:lstStyle/>
          <a:p>
            <a:r>
              <a:rPr lang="fr-FR" sz="2800" b="1" smtClean="0">
                <a:solidFill>
                  <a:schemeClr val="tx1"/>
                </a:solidFill>
                <a:latin typeface="Verdana" pitchFamily="34" charset="0"/>
              </a:rPr>
              <a:t>2/ Fracture antérieure de la glène</a:t>
            </a:r>
          </a:p>
        </p:txBody>
      </p:sp>
      <p:sp>
        <p:nvSpPr>
          <p:cNvPr id="44035" name="Rectangle 5"/>
          <p:cNvSpPr>
            <a:spLocks noChangeArrowheads="1"/>
          </p:cNvSpPr>
          <p:nvPr/>
        </p:nvSpPr>
        <p:spPr bwMode="auto">
          <a:xfrm>
            <a:off x="5413375" y="4676775"/>
            <a:ext cx="3730625" cy="333375"/>
          </a:xfrm>
          <a:prstGeom prst="rect">
            <a:avLst/>
          </a:prstGeom>
          <a:noFill/>
          <a:ln w="12700">
            <a:noFill/>
            <a:miter lim="800000"/>
            <a:headEnd/>
            <a:tailEnd/>
          </a:ln>
        </p:spPr>
        <p:txBody>
          <a:bodyPr lIns="90487" tIns="44450" rIns="90487" bIns="44450">
            <a:spAutoFit/>
          </a:bodyPr>
          <a:lstStyle/>
          <a:p>
            <a:pPr algn="ctr" defTabSz="762000">
              <a:spcBef>
                <a:spcPct val="50000"/>
              </a:spcBef>
            </a:pPr>
            <a:r>
              <a:rPr lang="fr-FR" sz="1600">
                <a:solidFill>
                  <a:srgbClr val="FFFFFF"/>
                </a:solidFill>
                <a:latin typeface="Constantia" pitchFamily="18" charset="0"/>
              </a:rPr>
              <a:t>Intérêt du scanner</a:t>
            </a:r>
          </a:p>
        </p:txBody>
      </p:sp>
      <p:pic>
        <p:nvPicPr>
          <p:cNvPr id="44036" name="Picture 6"/>
          <p:cNvPicPr>
            <a:picLocks noChangeAspect="1" noChangeArrowheads="1"/>
          </p:cNvPicPr>
          <p:nvPr/>
        </p:nvPicPr>
        <p:blipFill>
          <a:blip r:embed="rId2"/>
          <a:srcRect/>
          <a:stretch>
            <a:fillRect/>
          </a:stretch>
        </p:blipFill>
        <p:spPr bwMode="auto">
          <a:xfrm>
            <a:off x="152400" y="1628775"/>
            <a:ext cx="5043488" cy="2717800"/>
          </a:xfrm>
          <a:prstGeom prst="rect">
            <a:avLst/>
          </a:prstGeom>
          <a:noFill/>
          <a:ln w="9525">
            <a:solidFill>
              <a:srgbClr val="FFFFFF"/>
            </a:solidFill>
            <a:miter lim="800000"/>
            <a:headEnd/>
            <a:tailEnd/>
          </a:ln>
        </p:spPr>
      </p:pic>
      <p:sp>
        <p:nvSpPr>
          <p:cNvPr id="44037" name="Text Box 11"/>
          <p:cNvSpPr txBox="1">
            <a:spLocks noChangeArrowheads="1"/>
          </p:cNvSpPr>
          <p:nvPr/>
        </p:nvSpPr>
        <p:spPr bwMode="auto">
          <a:xfrm>
            <a:off x="228600" y="4600575"/>
            <a:ext cx="5181600" cy="581025"/>
          </a:xfrm>
          <a:prstGeom prst="rect">
            <a:avLst/>
          </a:prstGeom>
          <a:noFill/>
          <a:ln w="12700">
            <a:noFill/>
            <a:miter lim="800000"/>
            <a:headEnd/>
            <a:tailEnd/>
          </a:ln>
        </p:spPr>
        <p:txBody>
          <a:bodyPr>
            <a:spAutoFit/>
          </a:bodyPr>
          <a:lstStyle/>
          <a:p>
            <a:pPr algn="ctr" defTabSz="762000">
              <a:spcBef>
                <a:spcPct val="50000"/>
              </a:spcBef>
            </a:pPr>
            <a:r>
              <a:rPr lang="fr-FR" sz="1600">
                <a:latin typeface="Constantia" pitchFamily="18" charset="0"/>
              </a:rPr>
              <a:t>Le fragment de la glène reste déplacé après réduction de la luxation</a:t>
            </a:r>
          </a:p>
        </p:txBody>
      </p:sp>
      <p:pic>
        <p:nvPicPr>
          <p:cNvPr id="44038" name="Picture 12"/>
          <p:cNvPicPr>
            <a:picLocks noChangeAspect="1" noChangeArrowheads="1"/>
          </p:cNvPicPr>
          <p:nvPr/>
        </p:nvPicPr>
        <p:blipFill>
          <a:blip r:embed="rId3"/>
          <a:srcRect/>
          <a:stretch>
            <a:fillRect/>
          </a:stretch>
        </p:blipFill>
        <p:spPr bwMode="auto">
          <a:xfrm>
            <a:off x="5334000" y="1628775"/>
            <a:ext cx="3530600" cy="2832100"/>
          </a:xfrm>
          <a:prstGeom prst="rect">
            <a:avLst/>
          </a:prstGeom>
          <a:noFill/>
          <a:ln w="9525">
            <a:noFill/>
            <a:miter lim="800000"/>
            <a:headEnd/>
            <a:tailEnd/>
          </a:ln>
        </p:spPr>
      </p:pic>
      <p:sp>
        <p:nvSpPr>
          <p:cNvPr id="44039" name="Text Box 13"/>
          <p:cNvSpPr txBox="1">
            <a:spLocks noChangeArrowheads="1"/>
          </p:cNvSpPr>
          <p:nvPr/>
        </p:nvSpPr>
        <p:spPr bwMode="auto">
          <a:xfrm>
            <a:off x="1447800" y="5867400"/>
            <a:ext cx="6553200" cy="461963"/>
          </a:xfrm>
          <a:prstGeom prst="rect">
            <a:avLst/>
          </a:prstGeom>
          <a:noFill/>
          <a:ln w="12700">
            <a:noFill/>
            <a:miter lim="800000"/>
            <a:headEnd/>
            <a:tailEnd/>
          </a:ln>
        </p:spPr>
        <p:txBody>
          <a:bodyPr>
            <a:spAutoFit/>
          </a:bodyPr>
          <a:lstStyle/>
          <a:p>
            <a:pPr algn="ctr" defTabSz="762000">
              <a:spcBef>
                <a:spcPct val="50000"/>
              </a:spcBef>
            </a:pPr>
            <a:r>
              <a:rPr lang="fr-FR" sz="2400">
                <a:latin typeface="Constantia" pitchFamily="18" charset="0"/>
              </a:rPr>
              <a:t>Traitement chirurgical</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260350"/>
            <a:ext cx="7772400" cy="882650"/>
          </a:xfrm>
        </p:spPr>
        <p:txBody>
          <a:bodyPr/>
          <a:lstStyle/>
          <a:p>
            <a:r>
              <a:rPr lang="fr-FR" sz="2800" b="1" smtClean="0">
                <a:solidFill>
                  <a:schemeClr val="tx1"/>
                </a:solidFill>
                <a:latin typeface="Verdana" pitchFamily="34" charset="0"/>
              </a:rPr>
              <a:t>3/ Encoche céphalique</a:t>
            </a:r>
          </a:p>
        </p:txBody>
      </p:sp>
      <p:pic>
        <p:nvPicPr>
          <p:cNvPr id="46083" name="Picture 8"/>
          <p:cNvPicPr>
            <a:picLocks noChangeAspect="1" noChangeArrowheads="1"/>
          </p:cNvPicPr>
          <p:nvPr/>
        </p:nvPicPr>
        <p:blipFill>
          <a:blip r:embed="rId2"/>
          <a:srcRect/>
          <a:stretch>
            <a:fillRect/>
          </a:stretch>
        </p:blipFill>
        <p:spPr bwMode="auto">
          <a:xfrm>
            <a:off x="152400" y="1981200"/>
            <a:ext cx="2997200" cy="3276600"/>
          </a:xfrm>
          <a:prstGeom prst="rect">
            <a:avLst/>
          </a:prstGeom>
          <a:noFill/>
          <a:ln w="9525">
            <a:solidFill>
              <a:srgbClr val="FFFFFF"/>
            </a:solidFill>
            <a:miter lim="800000"/>
            <a:headEnd/>
            <a:tailEnd/>
          </a:ln>
        </p:spPr>
      </p:pic>
      <p:pic>
        <p:nvPicPr>
          <p:cNvPr id="46084" name="Picture 10"/>
          <p:cNvPicPr>
            <a:picLocks noChangeAspect="1" noChangeArrowheads="1"/>
          </p:cNvPicPr>
          <p:nvPr/>
        </p:nvPicPr>
        <p:blipFill>
          <a:blip r:embed="rId3"/>
          <a:srcRect/>
          <a:stretch>
            <a:fillRect/>
          </a:stretch>
        </p:blipFill>
        <p:spPr bwMode="auto">
          <a:xfrm>
            <a:off x="3276600" y="1219200"/>
            <a:ext cx="2574925" cy="2590800"/>
          </a:xfrm>
          <a:prstGeom prst="rect">
            <a:avLst/>
          </a:prstGeom>
          <a:noFill/>
          <a:ln w="9525">
            <a:solidFill>
              <a:srgbClr val="FFFFFF"/>
            </a:solidFill>
            <a:miter lim="800000"/>
            <a:headEnd/>
            <a:tailEnd/>
          </a:ln>
        </p:spPr>
      </p:pic>
      <p:pic>
        <p:nvPicPr>
          <p:cNvPr id="46085" name="Picture 12"/>
          <p:cNvPicPr>
            <a:picLocks noChangeAspect="1" noChangeArrowheads="1"/>
          </p:cNvPicPr>
          <p:nvPr/>
        </p:nvPicPr>
        <p:blipFill>
          <a:blip r:embed="rId4"/>
          <a:srcRect/>
          <a:stretch>
            <a:fillRect/>
          </a:stretch>
        </p:blipFill>
        <p:spPr bwMode="auto">
          <a:xfrm>
            <a:off x="3276600" y="3962400"/>
            <a:ext cx="2590800" cy="2743200"/>
          </a:xfrm>
          <a:prstGeom prst="rect">
            <a:avLst/>
          </a:prstGeom>
          <a:noFill/>
          <a:ln w="9525">
            <a:solidFill>
              <a:srgbClr val="FFFFFF"/>
            </a:solidFill>
            <a:miter lim="800000"/>
            <a:headEnd/>
            <a:tailEnd/>
          </a:ln>
        </p:spPr>
      </p:pic>
      <p:pic>
        <p:nvPicPr>
          <p:cNvPr id="46086" name="Picture 14"/>
          <p:cNvPicPr>
            <a:picLocks noChangeAspect="1" noChangeArrowheads="1"/>
          </p:cNvPicPr>
          <p:nvPr/>
        </p:nvPicPr>
        <p:blipFill>
          <a:blip r:embed="rId5"/>
          <a:srcRect/>
          <a:stretch>
            <a:fillRect/>
          </a:stretch>
        </p:blipFill>
        <p:spPr bwMode="auto">
          <a:xfrm>
            <a:off x="6019800" y="2438400"/>
            <a:ext cx="2982913" cy="2403475"/>
          </a:xfrm>
          <a:prstGeom prst="rect">
            <a:avLst/>
          </a:prstGeom>
          <a:noFill/>
          <a:ln w="9525">
            <a:solidFill>
              <a:srgbClr val="FFFFFF"/>
            </a:solidFill>
            <a:miter lim="800000"/>
            <a:headEnd/>
            <a:tailEnd/>
          </a:ln>
        </p:spPr>
      </p:pic>
      <p:sp>
        <p:nvSpPr>
          <p:cNvPr id="46087" name="Line 16"/>
          <p:cNvSpPr>
            <a:spLocks noChangeShapeType="1"/>
          </p:cNvSpPr>
          <p:nvPr/>
        </p:nvSpPr>
        <p:spPr bwMode="auto">
          <a:xfrm flipH="1">
            <a:off x="1981200" y="2819400"/>
            <a:ext cx="609600" cy="457200"/>
          </a:xfrm>
          <a:prstGeom prst="line">
            <a:avLst/>
          </a:prstGeom>
          <a:noFill/>
          <a:ln w="38100">
            <a:solidFill>
              <a:schemeClr val="hlink"/>
            </a:solidFill>
            <a:round/>
            <a:headEnd/>
            <a:tailEnd type="triangle" w="med" len="med"/>
          </a:ln>
        </p:spPr>
        <p:txBody>
          <a:bodyPr wrap="none" anchor="ctr"/>
          <a:lstStyle/>
          <a:p>
            <a:endParaRPr lang="fr-FR"/>
          </a:p>
        </p:txBody>
      </p:sp>
      <p:sp>
        <p:nvSpPr>
          <p:cNvPr id="46088" name="Line 18"/>
          <p:cNvSpPr>
            <a:spLocks noChangeShapeType="1"/>
          </p:cNvSpPr>
          <p:nvPr/>
        </p:nvSpPr>
        <p:spPr bwMode="auto">
          <a:xfrm>
            <a:off x="4114800" y="2057400"/>
            <a:ext cx="228600" cy="228600"/>
          </a:xfrm>
          <a:prstGeom prst="line">
            <a:avLst/>
          </a:prstGeom>
          <a:noFill/>
          <a:ln w="12700">
            <a:solidFill>
              <a:schemeClr val="hlink"/>
            </a:solidFill>
            <a:round/>
            <a:headEnd/>
            <a:tailEnd type="triangle" w="med" len="med"/>
          </a:ln>
        </p:spPr>
        <p:txBody>
          <a:bodyPr wrap="none" anchor="ctr"/>
          <a:lstStyle/>
          <a:p>
            <a:endParaRPr lang="fr-FR"/>
          </a:p>
        </p:txBody>
      </p:sp>
      <p:sp>
        <p:nvSpPr>
          <p:cNvPr id="46089" name="Line 19"/>
          <p:cNvSpPr>
            <a:spLocks noChangeShapeType="1"/>
          </p:cNvSpPr>
          <p:nvPr/>
        </p:nvSpPr>
        <p:spPr bwMode="auto">
          <a:xfrm>
            <a:off x="3962400" y="5334000"/>
            <a:ext cx="381000" cy="228600"/>
          </a:xfrm>
          <a:prstGeom prst="line">
            <a:avLst/>
          </a:prstGeom>
          <a:noFill/>
          <a:ln w="12700">
            <a:solidFill>
              <a:schemeClr val="hlink"/>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0" y="4191000"/>
            <a:ext cx="5181600" cy="644525"/>
          </a:xfrm>
          <a:prstGeom prst="rect">
            <a:avLst/>
          </a:prstGeom>
          <a:noFill/>
          <a:ln w="12700">
            <a:noFill/>
            <a:miter lim="800000"/>
            <a:headEnd/>
            <a:tailEnd/>
          </a:ln>
        </p:spPr>
        <p:txBody>
          <a:bodyPr lIns="90487" tIns="44450" rIns="90487" bIns="44450">
            <a:spAutoFit/>
          </a:bodyPr>
          <a:lstStyle/>
          <a:p>
            <a:pPr algn="ctr" defTabSz="762000">
              <a:spcBef>
                <a:spcPct val="50000"/>
              </a:spcBef>
            </a:pPr>
            <a:r>
              <a:rPr lang="fr-FR">
                <a:latin typeface="Constantia" pitchFamily="18" charset="0"/>
              </a:rPr>
              <a:t>Après la réduction, l’encoche est visible sur une radio de face en RI</a:t>
            </a:r>
          </a:p>
        </p:txBody>
      </p:sp>
      <p:pic>
        <p:nvPicPr>
          <p:cNvPr id="47107" name="Picture 9"/>
          <p:cNvPicPr>
            <a:picLocks noChangeAspect="1" noChangeArrowheads="1"/>
          </p:cNvPicPr>
          <p:nvPr/>
        </p:nvPicPr>
        <p:blipFill>
          <a:blip r:embed="rId2"/>
          <a:srcRect/>
          <a:stretch>
            <a:fillRect/>
          </a:stretch>
        </p:blipFill>
        <p:spPr bwMode="auto">
          <a:xfrm>
            <a:off x="5105400" y="762000"/>
            <a:ext cx="3810000" cy="3225800"/>
          </a:xfrm>
          <a:prstGeom prst="rect">
            <a:avLst/>
          </a:prstGeom>
          <a:noFill/>
          <a:ln w="9525">
            <a:solidFill>
              <a:srgbClr val="FFFFFF"/>
            </a:solidFill>
            <a:miter lim="800000"/>
            <a:headEnd/>
            <a:tailEnd/>
          </a:ln>
        </p:spPr>
      </p:pic>
      <p:pic>
        <p:nvPicPr>
          <p:cNvPr id="47108" name="Picture 11"/>
          <p:cNvPicPr>
            <a:picLocks noChangeAspect="1" noChangeArrowheads="1"/>
          </p:cNvPicPr>
          <p:nvPr/>
        </p:nvPicPr>
        <p:blipFill>
          <a:blip r:embed="rId3"/>
          <a:srcRect/>
          <a:stretch>
            <a:fillRect/>
          </a:stretch>
        </p:blipFill>
        <p:spPr bwMode="auto">
          <a:xfrm>
            <a:off x="228600" y="762000"/>
            <a:ext cx="4572000" cy="3246438"/>
          </a:xfrm>
          <a:prstGeom prst="rect">
            <a:avLst/>
          </a:prstGeom>
          <a:noFill/>
          <a:ln w="9525">
            <a:solidFill>
              <a:srgbClr val="FFFFFF"/>
            </a:solidFill>
            <a:miter lim="800000"/>
            <a:headEnd/>
            <a:tailEnd/>
          </a:ln>
        </p:spPr>
      </p:pic>
      <p:sp>
        <p:nvSpPr>
          <p:cNvPr id="47109" name="Text Box 14"/>
          <p:cNvSpPr txBox="1">
            <a:spLocks noChangeArrowheads="1"/>
          </p:cNvSpPr>
          <p:nvPr/>
        </p:nvSpPr>
        <p:spPr bwMode="auto">
          <a:xfrm>
            <a:off x="5562600" y="4191000"/>
            <a:ext cx="2895600" cy="401638"/>
          </a:xfrm>
          <a:prstGeom prst="rect">
            <a:avLst/>
          </a:prstGeom>
          <a:noFill/>
          <a:ln w="12700">
            <a:noFill/>
            <a:miter lim="800000"/>
            <a:headEnd/>
            <a:tailEnd/>
          </a:ln>
        </p:spPr>
        <p:txBody>
          <a:bodyPr>
            <a:spAutoFit/>
          </a:bodyPr>
          <a:lstStyle/>
          <a:p>
            <a:pPr defTabSz="762000">
              <a:spcBef>
                <a:spcPct val="50000"/>
              </a:spcBef>
            </a:pPr>
            <a:r>
              <a:rPr lang="fr-FR" sz="2000">
                <a:latin typeface="Constantia" pitchFamily="18" charset="0"/>
              </a:rPr>
              <a:t>Ou sur un scanner</a:t>
            </a:r>
          </a:p>
        </p:txBody>
      </p:sp>
      <p:sp>
        <p:nvSpPr>
          <p:cNvPr id="47110" name="Line 15"/>
          <p:cNvSpPr>
            <a:spLocks noChangeShapeType="1"/>
          </p:cNvSpPr>
          <p:nvPr/>
        </p:nvSpPr>
        <p:spPr bwMode="auto">
          <a:xfrm>
            <a:off x="990600" y="1905000"/>
            <a:ext cx="457200" cy="304800"/>
          </a:xfrm>
          <a:prstGeom prst="line">
            <a:avLst/>
          </a:prstGeom>
          <a:noFill/>
          <a:ln w="28575">
            <a:solidFill>
              <a:schemeClr val="hlink"/>
            </a:solidFill>
            <a:round/>
            <a:headEnd/>
            <a:tailEnd type="triangle" w="med" len="med"/>
          </a:ln>
        </p:spPr>
        <p:txBody>
          <a:bodyPr wrap="none" anchor="ctr"/>
          <a:lstStyle/>
          <a:p>
            <a:endParaRPr lang="fr-FR"/>
          </a:p>
        </p:txBody>
      </p:sp>
      <p:sp>
        <p:nvSpPr>
          <p:cNvPr id="47111" name="Text Box 17"/>
          <p:cNvSpPr txBox="1">
            <a:spLocks noChangeArrowheads="1"/>
          </p:cNvSpPr>
          <p:nvPr/>
        </p:nvSpPr>
        <p:spPr bwMode="auto">
          <a:xfrm>
            <a:off x="914400" y="5486400"/>
            <a:ext cx="7239000" cy="711200"/>
          </a:xfrm>
          <a:prstGeom prst="rect">
            <a:avLst/>
          </a:prstGeom>
          <a:noFill/>
          <a:ln w="12700">
            <a:noFill/>
            <a:miter lim="800000"/>
            <a:headEnd/>
            <a:tailEnd/>
          </a:ln>
        </p:spPr>
        <p:txBody>
          <a:bodyPr>
            <a:spAutoFit/>
          </a:bodyPr>
          <a:lstStyle/>
          <a:p>
            <a:pPr algn="ctr" defTabSz="762000">
              <a:spcBef>
                <a:spcPct val="50000"/>
              </a:spcBef>
            </a:pPr>
            <a:r>
              <a:rPr lang="fr-FR" sz="2000">
                <a:solidFill>
                  <a:srgbClr val="FF0000"/>
                </a:solidFill>
                <a:latin typeface="Constantia" pitchFamily="18" charset="0"/>
              </a:rPr>
              <a:t>L’encoche céphalique peut faciliter les récidives et s’aggraver lors des récidives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285721" y="500043"/>
            <a:ext cx="3000396" cy="2143139"/>
          </a:xfrm>
        </p:spPr>
        <p:txBody>
          <a:bodyPr>
            <a:normAutofit fontScale="90000"/>
          </a:bodyPr>
          <a:lstStyle/>
          <a:p>
            <a:pPr fontAlgn="auto">
              <a:spcAft>
                <a:spcPts val="0"/>
              </a:spcAft>
              <a:defRPr/>
            </a:pPr>
            <a:r>
              <a:rPr lang="fr-FR" sz="1800" i="1" dirty="0" smtClean="0"/>
              <a:t>Eléments </a:t>
            </a:r>
            <a:r>
              <a:rPr lang="fr-FR" sz="1800" i="1" dirty="0" err="1" smtClean="0"/>
              <a:t>capsulo</a:t>
            </a:r>
            <a:r>
              <a:rPr lang="fr-FR" sz="1800" i="1" dirty="0" smtClean="0"/>
              <a:t>-ligamentaires :</a:t>
            </a:r>
            <a:br>
              <a:rPr lang="fr-FR" sz="1800" i="1" dirty="0" smtClean="0"/>
            </a:br>
            <a:r>
              <a:rPr lang="fr-FR" sz="1800" i="1" dirty="0" smtClean="0">
                <a:latin typeface="Arial" pitchFamily="34" charset="0"/>
                <a:cs typeface="Arial" pitchFamily="34" charset="0"/>
              </a:rPr>
              <a:t/>
            </a:r>
            <a:br>
              <a:rPr lang="fr-FR" sz="1800" i="1" dirty="0" smtClean="0">
                <a:latin typeface="Arial" pitchFamily="34" charset="0"/>
                <a:cs typeface="Arial" pitchFamily="34" charset="0"/>
              </a:rPr>
            </a:br>
            <a:r>
              <a:rPr lang="fr-FR" sz="1600" dirty="0" smtClean="0">
                <a:cs typeface="Arial" pitchFamily="34" charset="0"/>
              </a:rPr>
              <a:t>Ils représentent les structures anatomiques déterminantes dans la stabilité </a:t>
            </a:r>
            <a:r>
              <a:rPr lang="fr-FR" sz="1600" dirty="0" err="1" smtClean="0">
                <a:cs typeface="Arial" pitchFamily="34" charset="0"/>
              </a:rPr>
              <a:t>gléno</a:t>
            </a:r>
            <a:r>
              <a:rPr lang="fr-FR" sz="1600" dirty="0" smtClean="0">
                <a:cs typeface="Arial" pitchFamily="34" charset="0"/>
              </a:rPr>
              <a:t>-humérale, non seulement par leur rôle de freins mécaniques au déplacement de la tête humérale, mais aussi grâce</a:t>
            </a:r>
            <a:br>
              <a:rPr lang="fr-FR" sz="1600" dirty="0" smtClean="0">
                <a:cs typeface="Arial" pitchFamily="34" charset="0"/>
              </a:rPr>
            </a:br>
            <a:r>
              <a:rPr lang="fr-FR" sz="1600" dirty="0" smtClean="0">
                <a:cs typeface="Arial" pitchFamily="34" charset="0"/>
              </a:rPr>
              <a:t>aux nombreux récepteurs proprioceptifs qu’ils contiennent, et qui permettent un recentrage dynamique permanent.</a:t>
            </a:r>
            <a:r>
              <a:rPr lang="fr-FR" dirty="0" smtClean="0"/>
              <a:t/>
            </a:r>
            <a:br>
              <a:rPr lang="fr-FR" dirty="0" smtClean="0"/>
            </a:br>
            <a:r>
              <a:rPr lang="fr-FR" i="1" dirty="0" smtClean="0"/>
              <a:t>Capsule : </a:t>
            </a:r>
            <a:endParaRPr lang="fr-FR" dirty="0"/>
          </a:p>
        </p:txBody>
      </p:sp>
      <p:sp>
        <p:nvSpPr>
          <p:cNvPr id="11" name="Espace réservé du texte 10"/>
          <p:cNvSpPr>
            <a:spLocks noGrp="1"/>
          </p:cNvSpPr>
          <p:nvPr>
            <p:ph type="body" idx="2"/>
          </p:nvPr>
        </p:nvSpPr>
        <p:spPr>
          <a:xfrm>
            <a:off x="250825" y="3857625"/>
            <a:ext cx="3106738" cy="2884488"/>
          </a:xfrm>
        </p:spPr>
        <p:txBody>
          <a:bodyPr>
            <a:normAutofit fontScale="85000" lnSpcReduction="20000"/>
          </a:bodyPr>
          <a:lstStyle/>
          <a:p>
            <a:pPr fontAlgn="auto">
              <a:spcAft>
                <a:spcPts val="0"/>
              </a:spcAft>
              <a:buClr>
                <a:schemeClr val="accent3"/>
              </a:buClr>
              <a:buFont typeface="Wingdings 2"/>
              <a:buNone/>
              <a:defRPr/>
            </a:pPr>
            <a:r>
              <a:rPr lang="fr-FR" sz="1800" dirty="0" smtClean="0"/>
              <a:t>Véritable </a:t>
            </a:r>
            <a:r>
              <a:rPr lang="fr-FR" sz="1800" dirty="0"/>
              <a:t>manchon en forme de cône à base </a:t>
            </a:r>
            <a:r>
              <a:rPr lang="fr-FR" sz="1800" dirty="0" smtClean="0"/>
              <a:t>humérale .</a:t>
            </a:r>
            <a:endParaRPr lang="fr-FR" sz="1800" dirty="0"/>
          </a:p>
          <a:p>
            <a:pPr fontAlgn="auto">
              <a:spcAft>
                <a:spcPts val="0"/>
              </a:spcAft>
              <a:buClr>
                <a:schemeClr val="accent3"/>
              </a:buClr>
              <a:buFont typeface="Wingdings 2"/>
              <a:buNone/>
              <a:defRPr/>
            </a:pPr>
            <a:r>
              <a:rPr lang="fr-FR" sz="1800" b="1" i="1" dirty="0"/>
              <a:t>Ligaments :</a:t>
            </a:r>
            <a:endParaRPr lang="fr-FR" sz="1800" dirty="0"/>
          </a:p>
          <a:p>
            <a:pPr fontAlgn="auto">
              <a:spcAft>
                <a:spcPts val="0"/>
              </a:spcAft>
              <a:buClr>
                <a:schemeClr val="accent3"/>
              </a:buClr>
              <a:buFont typeface="Wingdings 2"/>
              <a:buNone/>
              <a:defRPr/>
            </a:pPr>
            <a:r>
              <a:rPr lang="fr-FR" sz="1700" dirty="0" smtClean="0"/>
              <a:t>Renforcent la capsule, les plus importants sont :</a:t>
            </a:r>
          </a:p>
          <a:p>
            <a:pPr fontAlgn="auto">
              <a:spcAft>
                <a:spcPts val="0"/>
              </a:spcAft>
              <a:buClr>
                <a:schemeClr val="accent3"/>
              </a:buClr>
              <a:buFont typeface="Wingdings 2"/>
              <a:buNone/>
              <a:defRPr/>
            </a:pPr>
            <a:r>
              <a:rPr lang="fr-FR" sz="1800" dirty="0" smtClean="0"/>
              <a:t>           Le </a:t>
            </a:r>
            <a:r>
              <a:rPr lang="fr-FR" sz="1800" dirty="0" err="1" smtClean="0"/>
              <a:t>coraco</a:t>
            </a:r>
            <a:r>
              <a:rPr lang="fr-FR" sz="1800" dirty="0" smtClean="0"/>
              <a:t>-huméral:</a:t>
            </a:r>
            <a:r>
              <a:rPr lang="fr-FR" dirty="0" smtClean="0"/>
              <a:t> </a:t>
            </a:r>
            <a:r>
              <a:rPr lang="fr-FR" sz="1700" b="1" dirty="0" smtClean="0"/>
              <a:t>un frein à l’élévation maximale et à la rotation externe. Son rôle dans le contrôle de la stabilité  inférieure et postérieure </a:t>
            </a:r>
            <a:r>
              <a:rPr lang="fr-FR" dirty="0" smtClean="0"/>
              <a:t>a été démontré par les études anatomiques de </a:t>
            </a:r>
            <a:r>
              <a:rPr lang="fr-FR" dirty="0" err="1" smtClean="0"/>
              <a:t>Harryman</a:t>
            </a:r>
            <a:r>
              <a:rPr lang="fr-FR" dirty="0" smtClean="0"/>
              <a:t>. </a:t>
            </a:r>
            <a:endParaRPr lang="fr-FR" sz="3600" dirty="0"/>
          </a:p>
          <a:p>
            <a:pPr marL="640080" lvl="1" fontAlgn="auto">
              <a:spcAft>
                <a:spcPts val="0"/>
              </a:spcAft>
              <a:buFont typeface="Wingdings 2"/>
              <a:buNone/>
              <a:defRPr/>
            </a:pPr>
            <a:endParaRPr lang="fr-FR" sz="1800" dirty="0"/>
          </a:p>
          <a:p>
            <a:pPr marL="640080" lvl="1" fontAlgn="auto">
              <a:spcAft>
                <a:spcPts val="0"/>
              </a:spcAft>
              <a:buFont typeface="Wingdings 2"/>
              <a:buNone/>
              <a:defRPr/>
            </a:pPr>
            <a:r>
              <a:rPr lang="fr-FR" sz="1800" dirty="0"/>
              <a:t>Les </a:t>
            </a:r>
            <a:r>
              <a:rPr lang="fr-FR" sz="1800" dirty="0" err="1" smtClean="0"/>
              <a:t>gléno</a:t>
            </a:r>
            <a:r>
              <a:rPr lang="fr-FR" sz="1800" dirty="0" smtClean="0"/>
              <a:t>-huméraux </a:t>
            </a:r>
            <a:r>
              <a:rPr lang="fr-FR" sz="1800" dirty="0"/>
              <a:t>(sup-</a:t>
            </a:r>
            <a:r>
              <a:rPr lang="fr-FR" sz="1800" dirty="0" err="1"/>
              <a:t>moy</a:t>
            </a:r>
            <a:r>
              <a:rPr lang="fr-FR" sz="1800" dirty="0"/>
              <a:t>-</a:t>
            </a:r>
            <a:r>
              <a:rPr lang="fr-FR" sz="1800" dirty="0" err="1"/>
              <a:t>inf</a:t>
            </a:r>
            <a:r>
              <a:rPr lang="fr-FR" sz="1800" dirty="0"/>
              <a:t>) qui sont disposés en Z</a:t>
            </a:r>
          </a:p>
          <a:p>
            <a:pPr fontAlgn="auto">
              <a:spcAft>
                <a:spcPts val="0"/>
              </a:spcAft>
              <a:buClr>
                <a:schemeClr val="accent3"/>
              </a:buClr>
              <a:buFont typeface="Wingdings 2"/>
              <a:buNone/>
              <a:defRPr/>
            </a:pPr>
            <a:endParaRPr lang="fr-FR" sz="2000" dirty="0"/>
          </a:p>
        </p:txBody>
      </p:sp>
      <p:pic>
        <p:nvPicPr>
          <p:cNvPr id="13316" name="Picture 4"/>
          <p:cNvPicPr>
            <a:picLocks noGrp="1" noChangeAspect="1" noChangeArrowheads="1"/>
          </p:cNvPicPr>
          <p:nvPr>
            <p:ph sz="half" idx="1"/>
          </p:nvPr>
        </p:nvPicPr>
        <p:blipFill>
          <a:blip r:embed="rId2"/>
          <a:stretch>
            <a:fillRect/>
          </a:stretch>
        </p:blipFill>
        <p:spPr>
          <a:xfrm>
            <a:off x="5072066" y="1071546"/>
            <a:ext cx="3429000" cy="38100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2"/>
          <a:srcRect/>
          <a:stretch>
            <a:fillRect/>
          </a:stretch>
        </p:blipFill>
        <p:spPr bwMode="auto">
          <a:xfrm>
            <a:off x="2057400" y="1447800"/>
            <a:ext cx="5029200" cy="4200525"/>
          </a:xfrm>
          <a:prstGeom prst="rect">
            <a:avLst/>
          </a:prstGeom>
          <a:noFill/>
          <a:ln w="28575">
            <a:solidFill>
              <a:srgbClr val="FFFFFF"/>
            </a:solidFill>
            <a:miter lim="800000"/>
            <a:headEnd/>
            <a:tailEnd/>
          </a:ln>
        </p:spPr>
      </p:pic>
      <p:sp>
        <p:nvSpPr>
          <p:cNvPr id="48131" name="Rectangle 2"/>
          <p:cNvSpPr>
            <a:spLocks noGrp="1" noChangeArrowheads="1"/>
          </p:cNvSpPr>
          <p:nvPr>
            <p:ph type="title"/>
          </p:nvPr>
        </p:nvSpPr>
        <p:spPr>
          <a:xfrm>
            <a:off x="457200" y="381000"/>
            <a:ext cx="8305800" cy="904875"/>
          </a:xfrm>
        </p:spPr>
        <p:txBody>
          <a:bodyPr>
            <a:normAutofit/>
          </a:bodyPr>
          <a:lstStyle/>
          <a:p>
            <a:r>
              <a:rPr lang="fr-FR" sz="3200" b="1" smtClean="0">
                <a:solidFill>
                  <a:srgbClr val="FF0000"/>
                </a:solidFill>
              </a:rPr>
              <a:t>Luxation négligée découverte après 3 mois !!</a:t>
            </a:r>
            <a:endParaRPr lang="fr-FR" sz="3200" smtClean="0">
              <a:solidFill>
                <a:srgbClr val="FF0000"/>
              </a:solidFill>
            </a:endParaRPr>
          </a:p>
        </p:txBody>
      </p:sp>
      <p:sp>
        <p:nvSpPr>
          <p:cNvPr id="48132" name="Text Box 6"/>
          <p:cNvSpPr txBox="1">
            <a:spLocks noChangeArrowheads="1"/>
          </p:cNvSpPr>
          <p:nvPr/>
        </p:nvSpPr>
        <p:spPr bwMode="auto">
          <a:xfrm>
            <a:off x="2209800" y="1752600"/>
            <a:ext cx="1752600" cy="585788"/>
          </a:xfrm>
          <a:prstGeom prst="rect">
            <a:avLst/>
          </a:prstGeom>
          <a:noFill/>
          <a:ln w="12700">
            <a:noFill/>
            <a:miter lim="800000"/>
            <a:headEnd/>
            <a:tailEnd/>
          </a:ln>
        </p:spPr>
        <p:txBody>
          <a:bodyPr>
            <a:spAutoFit/>
          </a:bodyPr>
          <a:lstStyle/>
          <a:p>
            <a:pPr defTabSz="762000">
              <a:spcBef>
                <a:spcPct val="50000"/>
              </a:spcBef>
            </a:pPr>
            <a:r>
              <a:rPr lang="fr-FR">
                <a:solidFill>
                  <a:srgbClr val="FFFFFF"/>
                </a:solidFill>
                <a:latin typeface="Constantia" pitchFamily="18" charset="0"/>
              </a:rPr>
              <a:t>3 mois</a:t>
            </a:r>
          </a:p>
        </p:txBody>
      </p:sp>
      <p:sp>
        <p:nvSpPr>
          <p:cNvPr id="48133" name="Text Box 10"/>
          <p:cNvSpPr txBox="1">
            <a:spLocks noChangeArrowheads="1"/>
          </p:cNvSpPr>
          <p:nvPr/>
        </p:nvSpPr>
        <p:spPr bwMode="auto">
          <a:xfrm>
            <a:off x="1447800" y="5867400"/>
            <a:ext cx="6553200" cy="647700"/>
          </a:xfrm>
          <a:prstGeom prst="rect">
            <a:avLst/>
          </a:prstGeom>
          <a:noFill/>
          <a:ln w="12700">
            <a:noFill/>
            <a:miter lim="800000"/>
            <a:headEnd/>
            <a:tailEnd/>
          </a:ln>
        </p:spPr>
        <p:txBody>
          <a:bodyPr>
            <a:spAutoFit/>
          </a:bodyPr>
          <a:lstStyle/>
          <a:p>
            <a:pPr algn="ctr" defTabSz="762000">
              <a:spcBef>
                <a:spcPct val="50000"/>
              </a:spcBef>
            </a:pPr>
            <a:r>
              <a:rPr lang="fr-FR">
                <a:solidFill>
                  <a:srgbClr val="FF0000"/>
                </a:solidFill>
                <a:latin typeface="Constantia" pitchFamily="18" charset="0"/>
              </a:rPr>
              <a:t>Traitement chirurgical : réduction et comblement de l’énorme encoche avec une greffe osseuse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sz="quarter"/>
          </p:nvPr>
        </p:nvSpPr>
        <p:spPr>
          <a:xfrm>
            <a:off x="685800" y="152400"/>
            <a:ext cx="7772400" cy="1143000"/>
          </a:xfrm>
        </p:spPr>
        <p:txBody>
          <a:bodyPr/>
          <a:lstStyle/>
          <a:p>
            <a:r>
              <a:rPr lang="fr-FR" sz="5400" b="1" smtClean="0">
                <a:solidFill>
                  <a:srgbClr val="FF0000"/>
                </a:solidFill>
                <a:latin typeface="Verdana" pitchFamily="34" charset="0"/>
              </a:rPr>
              <a:t>Fractures-luxations</a:t>
            </a:r>
          </a:p>
        </p:txBody>
      </p:sp>
      <p:pic>
        <p:nvPicPr>
          <p:cNvPr id="50179" name="Picture 3"/>
          <p:cNvPicPr>
            <a:picLocks noChangeAspect="1" noChangeArrowheads="1"/>
          </p:cNvPicPr>
          <p:nvPr/>
        </p:nvPicPr>
        <p:blipFill>
          <a:blip r:embed="rId2"/>
          <a:srcRect/>
          <a:stretch>
            <a:fillRect/>
          </a:stretch>
        </p:blipFill>
        <p:spPr bwMode="auto">
          <a:xfrm>
            <a:off x="2057400" y="1676400"/>
            <a:ext cx="4775200" cy="4305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rot="5400000">
            <a:off x="1142996" y="-1143001"/>
            <a:ext cx="6858001" cy="9144003"/>
          </a:xfrm>
          <a:prstGeom prst="rect">
            <a:avLst/>
          </a:prstGeom>
          <a:noFill/>
          <a:ln w="9525">
            <a:noFill/>
            <a:miter lim="800000"/>
            <a:headEnd/>
            <a:tailEnd/>
          </a:ln>
        </p:spPr>
      </p:pic>
    </p:spTree>
    <p:extLst>
      <p:ext uri="{BB962C8B-B14F-4D97-AF65-F5344CB8AC3E}">
        <p14:creationId xmlns:p14="http://schemas.microsoft.com/office/powerpoint/2010/main" val="33782704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04800"/>
            <a:ext cx="7772400" cy="685800"/>
          </a:xfrm>
        </p:spPr>
        <p:txBody>
          <a:bodyPr>
            <a:normAutofit fontScale="90000"/>
          </a:bodyPr>
          <a:lstStyle/>
          <a:p>
            <a:pPr fontAlgn="auto">
              <a:spcAft>
                <a:spcPts val="0"/>
              </a:spcAft>
              <a:defRPr/>
            </a:pPr>
            <a:r>
              <a:rPr lang="fr-FR" b="1" dirty="0">
                <a:solidFill>
                  <a:srgbClr val="FF0000"/>
                </a:solidFill>
              </a:rPr>
              <a:t>Complications précoces</a:t>
            </a:r>
          </a:p>
        </p:txBody>
      </p:sp>
      <p:sp>
        <p:nvSpPr>
          <p:cNvPr id="32771" name="Rectangle 5"/>
          <p:cNvSpPr>
            <a:spLocks noChangeArrowheads="1"/>
          </p:cNvSpPr>
          <p:nvPr/>
        </p:nvSpPr>
        <p:spPr bwMode="auto">
          <a:xfrm>
            <a:off x="457200" y="5715000"/>
            <a:ext cx="8455025" cy="784225"/>
          </a:xfrm>
          <a:prstGeom prst="rect">
            <a:avLst/>
          </a:prstGeom>
          <a:noFill/>
          <a:ln w="12700">
            <a:noFill/>
            <a:miter lim="800000"/>
            <a:headEnd/>
            <a:tailEnd/>
          </a:ln>
        </p:spPr>
        <p:txBody>
          <a:bodyPr lIns="90487" tIns="44450" rIns="90487" bIns="44450">
            <a:spAutoFit/>
          </a:bodyPr>
          <a:lstStyle/>
          <a:p>
            <a:pPr defTabSz="762000">
              <a:spcBef>
                <a:spcPct val="50000"/>
              </a:spcBef>
            </a:pPr>
            <a:r>
              <a:rPr lang="fr-FR">
                <a:latin typeface="Constantia" pitchFamily="18" charset="0"/>
              </a:rPr>
              <a:t>	         				         Lésions vasculaires axillaires</a:t>
            </a:r>
          </a:p>
          <a:p>
            <a:pPr defTabSz="762000">
              <a:spcBef>
                <a:spcPct val="50000"/>
              </a:spcBef>
            </a:pPr>
            <a:r>
              <a:rPr lang="fr-FR">
                <a:latin typeface="Constantia" pitchFamily="18" charset="0"/>
              </a:rPr>
              <a:t>          Paralysie circonflexe		         Plexus brachial</a:t>
            </a:r>
          </a:p>
        </p:txBody>
      </p:sp>
      <p:pic>
        <p:nvPicPr>
          <p:cNvPr id="32772" name="Picture 7"/>
          <p:cNvPicPr>
            <a:picLocks noChangeAspect="1" noChangeArrowheads="1"/>
          </p:cNvPicPr>
          <p:nvPr/>
        </p:nvPicPr>
        <p:blipFill>
          <a:blip r:embed="rId2"/>
          <a:srcRect/>
          <a:stretch>
            <a:fillRect/>
          </a:stretch>
        </p:blipFill>
        <p:spPr bwMode="auto">
          <a:xfrm>
            <a:off x="5105400" y="1600200"/>
            <a:ext cx="3597275" cy="3722688"/>
          </a:xfrm>
          <a:prstGeom prst="rect">
            <a:avLst/>
          </a:prstGeom>
          <a:noFill/>
          <a:ln w="9525">
            <a:solidFill>
              <a:srgbClr val="FFFFFF"/>
            </a:solidFill>
            <a:miter lim="800000"/>
            <a:headEnd/>
            <a:tailEnd/>
          </a:ln>
        </p:spPr>
      </p:pic>
      <p:pic>
        <p:nvPicPr>
          <p:cNvPr id="32773" name="Picture 10"/>
          <p:cNvPicPr>
            <a:picLocks noChangeAspect="1" noChangeArrowheads="1"/>
          </p:cNvPicPr>
          <p:nvPr/>
        </p:nvPicPr>
        <p:blipFill>
          <a:blip r:embed="rId3"/>
          <a:srcRect/>
          <a:stretch>
            <a:fillRect/>
          </a:stretch>
        </p:blipFill>
        <p:spPr bwMode="auto">
          <a:xfrm>
            <a:off x="1066800" y="1143000"/>
            <a:ext cx="2563813" cy="1924050"/>
          </a:xfrm>
          <a:prstGeom prst="rect">
            <a:avLst/>
          </a:prstGeom>
          <a:noFill/>
          <a:ln w="9525">
            <a:solidFill>
              <a:srgbClr val="FFFFFF"/>
            </a:solidFill>
            <a:miter lim="800000"/>
            <a:headEnd/>
            <a:tailEnd/>
          </a:ln>
        </p:spPr>
      </p:pic>
      <p:pic>
        <p:nvPicPr>
          <p:cNvPr id="32774" name="Picture 11"/>
          <p:cNvPicPr>
            <a:picLocks noChangeAspect="1" noChangeArrowheads="1"/>
          </p:cNvPicPr>
          <p:nvPr/>
        </p:nvPicPr>
        <p:blipFill>
          <a:blip r:embed="rId4"/>
          <a:srcRect/>
          <a:stretch>
            <a:fillRect/>
          </a:stretch>
        </p:blipFill>
        <p:spPr bwMode="auto">
          <a:xfrm>
            <a:off x="685800" y="3276600"/>
            <a:ext cx="3759200" cy="2692400"/>
          </a:xfrm>
          <a:prstGeom prst="rect">
            <a:avLst/>
          </a:prstGeom>
          <a:noFill/>
          <a:ln w="9525">
            <a:solidFill>
              <a:srgbClr val="FFFFFF"/>
            </a:solid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Grp="1" noRot="1" noChangeArrowheads="1"/>
          </p:cNvSpPr>
          <p:nvPr>
            <p:ph type="title"/>
          </p:nvPr>
        </p:nvSpPr>
        <p:spPr/>
        <p:txBody>
          <a:bodyPr>
            <a:normAutofit fontScale="90000"/>
          </a:bodyPr>
          <a:lstStyle/>
          <a:p>
            <a:r>
              <a:rPr lang="fr-FR" sz="4000">
                <a:solidFill>
                  <a:schemeClr val="hlink"/>
                </a:solidFill>
              </a:rPr>
              <a:t>TRAITEMENT CHIRURGICAL</a:t>
            </a:r>
            <a:br>
              <a:rPr lang="fr-FR" sz="4000">
                <a:solidFill>
                  <a:schemeClr val="hlink"/>
                </a:solidFill>
              </a:rPr>
            </a:br>
            <a:r>
              <a:rPr lang="fr-FR" sz="4000">
                <a:solidFill>
                  <a:schemeClr val="hlink"/>
                </a:solidFill>
              </a:rPr>
              <a:t>BUTEE</a:t>
            </a:r>
          </a:p>
        </p:txBody>
      </p:sp>
      <p:pic>
        <p:nvPicPr>
          <p:cNvPr id="34820" name="Picture 4" descr="P0000957"/>
          <p:cNvPicPr>
            <a:picLocks noGrp="1" noChangeAspect="1" noChangeArrowheads="1"/>
          </p:cNvPicPr>
          <p:nvPr>
            <p:ph sz="half" idx="1"/>
          </p:nvPr>
        </p:nvPicPr>
        <p:blipFill>
          <a:blip r:embed="rId2"/>
          <a:stretch>
            <a:fillRect/>
          </a:stretch>
        </p:blipFill>
        <p:spPr>
          <a:xfrm>
            <a:off x="777345" y="1600200"/>
            <a:ext cx="3017309" cy="4525963"/>
          </a:xfrm>
          <a:noFill/>
          <a:ln/>
        </p:spPr>
      </p:pic>
      <p:pic>
        <p:nvPicPr>
          <p:cNvPr id="34823" name="Picture 7" descr="P0000958"/>
          <p:cNvPicPr>
            <a:picLocks noGrp="1" noChangeAspect="1" noChangeArrowheads="1"/>
          </p:cNvPicPr>
          <p:nvPr>
            <p:ph sz="half" idx="2"/>
          </p:nvPr>
        </p:nvPicPr>
        <p:blipFill>
          <a:blip r:embed="rId3"/>
          <a:stretch>
            <a:fillRect/>
          </a:stretch>
        </p:blipFill>
        <p:spPr>
          <a:xfrm>
            <a:off x="4587345" y="1600200"/>
            <a:ext cx="3017309" cy="4525963"/>
          </a:xfrm>
          <a:no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4941888"/>
            <a:ext cx="8351837" cy="1143000"/>
          </a:xfrm>
        </p:spPr>
        <p:txBody>
          <a:bodyPr/>
          <a:lstStyle/>
          <a:p>
            <a:r>
              <a:rPr lang="fr-FR" sz="2800" b="1" smtClean="0">
                <a:solidFill>
                  <a:schemeClr val="tx1"/>
                </a:solidFill>
              </a:rPr>
              <a:t>Ostéosynthèse des fractures déplacées du trochiter</a:t>
            </a:r>
          </a:p>
        </p:txBody>
      </p:sp>
      <p:pic>
        <p:nvPicPr>
          <p:cNvPr id="43011" name="Picture 10" descr="Fr trochiter vissage dessin"/>
          <p:cNvPicPr>
            <a:picLocks noGrp="1" noChangeAspect="1" noChangeArrowheads="1"/>
          </p:cNvPicPr>
          <p:nvPr>
            <p:ph sz="half" idx="1"/>
          </p:nvPr>
        </p:nvPicPr>
        <p:blipFill>
          <a:blip r:embed="rId2"/>
          <a:srcRect/>
          <a:stretch>
            <a:fillRect/>
          </a:stretch>
        </p:blipFill>
        <p:spPr>
          <a:xfrm>
            <a:off x="5076825" y="2133600"/>
            <a:ext cx="2801938" cy="2951163"/>
          </a:xfrm>
          <a:ln>
            <a:solidFill>
              <a:srgbClr val="FFFFFF"/>
            </a:solidFill>
          </a:ln>
        </p:spPr>
      </p:pic>
      <p:pic>
        <p:nvPicPr>
          <p:cNvPr id="43012" name="Picture 12" descr="Fract trochiter cerclage"/>
          <p:cNvPicPr>
            <a:picLocks noGrp="1" noChangeAspect="1" noChangeArrowheads="1"/>
          </p:cNvPicPr>
          <p:nvPr>
            <p:ph sz="half" idx="2"/>
          </p:nvPr>
        </p:nvPicPr>
        <p:blipFill>
          <a:blip r:embed="rId3"/>
          <a:srcRect/>
          <a:stretch>
            <a:fillRect/>
          </a:stretch>
        </p:blipFill>
        <p:spPr>
          <a:xfrm>
            <a:off x="1042988" y="2133600"/>
            <a:ext cx="3130550" cy="2951163"/>
          </a:xfrm>
          <a:ln>
            <a:solidFill>
              <a:srgbClr val="FFFFFF"/>
            </a:solidFill>
          </a:ln>
        </p:spPr>
      </p:pic>
      <p:sp>
        <p:nvSpPr>
          <p:cNvPr id="43013" name="Rectangle 9"/>
          <p:cNvSpPr>
            <a:spLocks noChangeArrowheads="1"/>
          </p:cNvSpPr>
          <p:nvPr/>
        </p:nvSpPr>
        <p:spPr bwMode="auto">
          <a:xfrm>
            <a:off x="381000" y="1066800"/>
            <a:ext cx="7083425" cy="458788"/>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a:solidFill>
                  <a:srgbClr val="FFFFFF"/>
                </a:solidFill>
                <a:latin typeface="Constantia" pitchFamily="18" charset="0"/>
              </a:rPr>
              <a:t>1/ Fractures du trochiter déplacées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pic>
        <p:nvPicPr>
          <p:cNvPr id="1026" name="Picture 2" descr="C:\Users\Said\Documents\IMG_20180903_065406.jpg"/>
          <p:cNvPicPr>
            <a:picLocks noChangeAspect="1" noChangeArrowheads="1"/>
          </p:cNvPicPr>
          <p:nvPr/>
        </p:nvPicPr>
        <p:blipFill>
          <a:blip r:embed="rId2"/>
          <a:srcRect/>
          <a:stretch>
            <a:fillRect/>
          </a:stretch>
        </p:blipFill>
        <p:spPr bwMode="auto">
          <a:xfrm>
            <a:off x="-214346" y="285728"/>
            <a:ext cx="10429948" cy="67726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uxépaule1"/>
          <p:cNvPicPr>
            <a:picLocks noChangeAspect="1" noChangeArrowheads="1"/>
          </p:cNvPicPr>
          <p:nvPr/>
        </p:nvPicPr>
        <p:blipFill>
          <a:blip r:embed="rId2"/>
          <a:srcRect/>
          <a:stretch>
            <a:fillRect/>
          </a:stretch>
        </p:blipFill>
        <p:spPr bwMode="auto">
          <a:xfrm>
            <a:off x="1835150" y="620713"/>
            <a:ext cx="5616575" cy="58324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720</TotalTime>
  <Words>2120</Words>
  <Application>Microsoft Office PowerPoint</Application>
  <PresentationFormat>Affichage à l'écran (4:3)</PresentationFormat>
  <Paragraphs>393</Paragraphs>
  <Slides>86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86</vt:i4>
      </vt:variant>
    </vt:vector>
  </HeadingPairs>
  <TitlesOfParts>
    <vt:vector size="95" baseType="lpstr">
      <vt:lpstr>Arial</vt:lpstr>
      <vt:lpstr>Calibri</vt:lpstr>
      <vt:lpstr>Candara</vt:lpstr>
      <vt:lpstr>Constantia</vt:lpstr>
      <vt:lpstr>Franklin Gothic Book</vt:lpstr>
      <vt:lpstr>Verdana</vt:lpstr>
      <vt:lpstr>Wingdings</vt:lpstr>
      <vt:lpstr>Wingdings 2</vt:lpstr>
      <vt:lpstr>Technique</vt:lpstr>
      <vt:lpstr>Présentation PowerPoint</vt:lpstr>
      <vt:lpstr>Présentation PowerPoint</vt:lpstr>
      <vt:lpstr>Présentation PowerPoint</vt:lpstr>
      <vt:lpstr>Présentation PowerPoint</vt:lpstr>
      <vt:lpstr>Articulation Scapulo - humérale  </vt:lpstr>
      <vt:lpstr>Eléments osseux:</vt:lpstr>
      <vt:lpstr>Présentation PowerPoint</vt:lpstr>
      <vt:lpstr>Eléments capsulo-ligamentaires :  Ils représentent les structures anatomiques déterminantes dans la stabilité gléno-humérale, non seulement par leur rôle de freins mécaniques au déplacement de la tête humérale, mais aussi grâce aux nombreux récepteurs proprioceptifs qu’ils contiennent, et qui permettent un recentrage dynamique permanent. Capsule : </vt:lpstr>
      <vt:lpstr>Présentation PowerPoint</vt:lpstr>
      <vt:lpstr>Ligament gléno-huméral supérieur :</vt:lpstr>
      <vt:lpstr>Le bourrelet :</vt:lpstr>
      <vt:lpstr>ÉLÉMENTS MUSCULAIRES </vt:lpstr>
      <vt:lpstr>  </vt:lpstr>
      <vt:lpstr>Présentation PowerPoint</vt:lpstr>
      <vt:lpstr>Présentation PowerPoint</vt:lpstr>
      <vt:lpstr>Présentation PowerPoint</vt:lpstr>
      <vt:lpstr>Présentation PowerPoint</vt:lpstr>
      <vt:lpstr>Fracture  inclassable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ANAPATH :</vt:lpstr>
      <vt:lpstr>Luxations antéro-internes</vt:lpstr>
      <vt:lpstr>Présentation PowerPoint</vt:lpstr>
      <vt:lpstr>Diagnostic positif</vt:lpstr>
      <vt:lpstr>EXAMEN CLINIQUE AVANT RÉDUCTION </vt:lpstr>
      <vt:lpstr>IV. EXAMEN CLINQUE</vt:lpstr>
      <vt:lpstr>EXAMEN CLINIQUE</vt:lpstr>
      <vt:lpstr>Présentation PowerPoint</vt:lpstr>
      <vt:lpstr>Présentation PowerPoint</vt:lpstr>
      <vt:lpstr>Présentation PowerPoint</vt:lpstr>
      <vt:lpstr>Présentation PowerPoint</vt:lpstr>
      <vt:lpstr>LUXATION ANTERO-INTERNE</vt:lpstr>
      <vt:lpstr>BILAN RADIOGRAPHIQUE </vt:lpstr>
      <vt:lpstr>Présentation PowerPoint</vt:lpstr>
      <vt:lpstr>V. EXAMENS COMPLEMENTAIRES</vt:lpstr>
      <vt:lpstr>Présentation PowerPoint</vt:lpstr>
      <vt:lpstr>Présentation PowerPoint</vt:lpstr>
      <vt:lpstr>Luxation antérieure</vt:lpstr>
      <vt:lpstr>Luxation érectus</vt:lpstr>
      <vt:lpstr>Luxation postérieure</vt:lpstr>
      <vt:lpstr>LUXATION POSTERIEURE</vt:lpstr>
      <vt:lpstr>VI. TRAITEMENT</vt:lpstr>
      <vt:lpstr>Traitement des luxations antéro-internes</vt:lpstr>
      <vt:lpstr>Traitement des luxations antéro-internes</vt:lpstr>
      <vt:lpstr>Présentation PowerPoint</vt:lpstr>
      <vt:lpstr>Présentation PowerPoint</vt:lpstr>
      <vt:lpstr>Faire toujours une radio de contrôle après réduction</vt:lpstr>
      <vt:lpstr>BILAN RADIOLOGIQUE APRÈS RÉDUCTION </vt:lpstr>
      <vt:lpstr>Présentation PowerPoint</vt:lpstr>
      <vt:lpstr>Présentation PowerPoint</vt:lpstr>
      <vt:lpstr>Présentation PowerPoint</vt:lpstr>
      <vt:lpstr>VII. COMPLICATIONS</vt:lpstr>
      <vt:lpstr>Lésions associées</vt:lpstr>
      <vt:lpstr>Lésions associées</vt:lpstr>
      <vt:lpstr>Quand il y a une fracture du trochiter déplacée, la réduction peut être impossible par interposition du tendon du long biceps </vt:lpstr>
      <vt:lpstr>4/ Fracture du trochin</vt:lpstr>
      <vt:lpstr>2/ Fracture antérieure de la glène</vt:lpstr>
      <vt:lpstr>3/ Encoche céphalique</vt:lpstr>
      <vt:lpstr>Présentation PowerPoint</vt:lpstr>
      <vt:lpstr>Luxation négligée découverte après 3 mois !!</vt:lpstr>
      <vt:lpstr>Fractures-luxations</vt:lpstr>
      <vt:lpstr>Présentation PowerPoint</vt:lpstr>
      <vt:lpstr>Complications précoces</vt:lpstr>
      <vt:lpstr>TRAITEMENT CHIRURGICAL BUTEE</vt:lpstr>
      <vt:lpstr>Ostéosynthèse des fractures déplacées du trochiter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LOULOU</dc:creator>
  <cp:lastModifiedBy>HELLO</cp:lastModifiedBy>
  <cp:revision>100</cp:revision>
  <dcterms:created xsi:type="dcterms:W3CDTF">2013-09-20T15:48:53Z</dcterms:created>
  <dcterms:modified xsi:type="dcterms:W3CDTF">2021-10-13T18:22:54Z</dcterms:modified>
</cp:coreProperties>
</file>