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65" r:id="rId12"/>
    <p:sldId id="285" r:id="rId13"/>
    <p:sldId id="282" r:id="rId14"/>
    <p:sldId id="266" r:id="rId15"/>
    <p:sldId id="287" r:id="rId16"/>
    <p:sldId id="290" r:id="rId17"/>
    <p:sldId id="288" r:id="rId18"/>
    <p:sldId id="267" r:id="rId19"/>
    <p:sldId id="268" r:id="rId20"/>
    <p:sldId id="283" r:id="rId21"/>
    <p:sldId id="269" r:id="rId22"/>
    <p:sldId id="270" r:id="rId23"/>
    <p:sldId id="308" r:id="rId24"/>
    <p:sldId id="309" r:id="rId25"/>
    <p:sldId id="310" r:id="rId26"/>
    <p:sldId id="311" r:id="rId27"/>
    <p:sldId id="280" r:id="rId28"/>
    <p:sldId id="281" r:id="rId29"/>
    <p:sldId id="272" r:id="rId30"/>
    <p:sldId id="273" r:id="rId31"/>
    <p:sldId id="274" r:id="rId32"/>
    <p:sldId id="275" r:id="rId33"/>
    <p:sldId id="276" r:id="rId34"/>
    <p:sldId id="278" r:id="rId35"/>
    <p:sldId id="277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2790"/>
  </p:normalViewPr>
  <p:slideViewPr>
    <p:cSldViewPr>
      <p:cViewPr varScale="1">
        <p:scale>
          <a:sx n="102" d="100"/>
          <a:sy n="102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0CEA36-EA7E-4D98-BCE1-0E9398A9FC72}" type="slidenum">
              <a:rPr lang="fr-FR" altLang="en-GB"/>
              <a:pPr/>
              <a:t>‹N°›</a:t>
            </a:fld>
            <a:endParaRPr lang="fr-FR" altLang="en-GB"/>
          </a:p>
        </p:txBody>
      </p:sp>
    </p:spTree>
    <p:extLst>
      <p:ext uri="{BB962C8B-B14F-4D97-AF65-F5344CB8AC3E}">
        <p14:creationId xmlns:p14="http://schemas.microsoft.com/office/powerpoint/2010/main" val="41548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3EC181-2BEA-4E7F-ACCA-01FBA20CBE32}" type="slidenum">
              <a:rPr lang="fr-FR" altLang="en-GB"/>
              <a:pPr/>
              <a:t>‹N°›</a:t>
            </a:fld>
            <a:endParaRPr lang="fr-FR" altLang="en-GB"/>
          </a:p>
        </p:txBody>
      </p:sp>
    </p:spTree>
    <p:extLst>
      <p:ext uri="{BB962C8B-B14F-4D97-AF65-F5344CB8AC3E}">
        <p14:creationId xmlns:p14="http://schemas.microsoft.com/office/powerpoint/2010/main" val="298246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013D55-E8E2-4A15-87B9-F842D0416736}" type="slidenum">
              <a:rPr lang="fr-FR" altLang="en-GB"/>
              <a:pPr/>
              <a:t>‹N°›</a:t>
            </a:fld>
            <a:endParaRPr lang="fr-FR" altLang="en-GB"/>
          </a:p>
        </p:txBody>
      </p:sp>
    </p:spTree>
    <p:extLst>
      <p:ext uri="{BB962C8B-B14F-4D97-AF65-F5344CB8AC3E}">
        <p14:creationId xmlns:p14="http://schemas.microsoft.com/office/powerpoint/2010/main" val="68154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5485755-2B25-4D6E-B8EE-368217383DDA}" type="datetimeFigureOut">
              <a:rPr lang="fr-FR" smtClean="0"/>
              <a:t>13/02/2022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BCBE78-87B9-4E3A-A2B3-8EB91281C6C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5377" y="2708920"/>
            <a:ext cx="5648623" cy="1204306"/>
          </a:xfrm>
        </p:spPr>
        <p:txBody>
          <a:bodyPr/>
          <a:lstStyle/>
          <a:p>
            <a:pPr algn="ctr"/>
            <a:r>
              <a:rPr lang="fr-FR" b="1" cap="all" dirty="0"/>
              <a:t>particularités des Fractures chez L’ENFANT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72142" y="4561130"/>
            <a:ext cx="6511131" cy="32925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/>
              <a:t>PR M. KHENFRI</a:t>
            </a:r>
          </a:p>
        </p:txBody>
      </p:sp>
      <p:pic>
        <p:nvPicPr>
          <p:cNvPr id="4" name="Picture 1" descr="page1image41496144">
            <a:extLst>
              <a:ext uri="{FF2B5EF4-FFF2-40B4-BE49-F238E27FC236}">
                <a16:creationId xmlns:a16="http://schemas.microsoft.com/office/drawing/2014/main" id="{87B3E8B5-D1BA-3945-AACC-A958FCF9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332656"/>
            <a:ext cx="183678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DBD16C-B08B-B14B-8327-A3458DE42D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5" y="1775958"/>
            <a:ext cx="1299018" cy="1278067"/>
          </a:xfrm>
          <a:prstGeom prst="rect">
            <a:avLst/>
          </a:prstGeom>
        </p:spPr>
      </p:pic>
      <p:pic>
        <p:nvPicPr>
          <p:cNvPr id="6" name="Picture 4" descr="http://3.bp.blogspot.com/-KfQi6FhaVIw/TV7D5WQ1VRI/AAAAAAAABQ4/DSTYA6FS15Q/s200/logo%252520chuc.gif">
            <a:extLst>
              <a:ext uri="{FF2B5EF4-FFF2-40B4-BE49-F238E27FC236}">
                <a16:creationId xmlns:a16="http://schemas.microsoft.com/office/drawing/2014/main" id="{5F370BEB-4CA7-5245-94FB-B299B427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961" y="383301"/>
            <a:ext cx="1273487" cy="13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7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0940" cy="548640"/>
          </a:xfrm>
        </p:spPr>
        <p:txBody>
          <a:bodyPr>
            <a:normAutofit/>
          </a:bodyPr>
          <a:lstStyle/>
          <a:p>
            <a:r>
              <a:rPr lang="fr-FR" sz="1800" b="1" dirty="0"/>
              <a:t>1. Fractures n'intéressant pas le cartilage de conjugaison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80752"/>
            <a:ext cx="5472608" cy="557258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fr-FR" sz="2400" b="1" dirty="0"/>
              <a:t>Incurvations traumatiques sans fractures :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fibula , l’ulna.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courbure plastique s’étendant sur toute la longueur de l’os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0" lvl="0" indent="0">
              <a:lnSpc>
                <a:spcPct val="150000"/>
              </a:lnSpc>
            </a:pPr>
            <a:endParaRPr lang="fr-FR" sz="2400" b="0" dirty="0"/>
          </a:p>
          <a:p>
            <a:pPr lvl="0">
              <a:lnSpc>
                <a:spcPct val="150000"/>
              </a:lnSpc>
            </a:pPr>
            <a:r>
              <a:rPr lang="fr-FR" sz="2400" b="1" dirty="0"/>
              <a:t>fracture en bois vert:</a:t>
            </a:r>
            <a:r>
              <a:rPr lang="fr-FR" sz="2400" dirty="0"/>
              <a:t> </a:t>
            </a:r>
            <a:r>
              <a:rPr lang="fr-FR" sz="2400" b="0" dirty="0"/>
              <a:t>une corticale est conservée alors que l’autre est rompu en une multitude d’esquilles</a:t>
            </a:r>
          </a:p>
          <a:p>
            <a:endParaRPr lang="fr-FR" sz="2400" dirty="0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302" y="3827518"/>
            <a:ext cx="3082721" cy="3024336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6293EB-B715-854B-9F57-B44ABCD874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048" y="386692"/>
            <a:ext cx="1075432" cy="329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5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2. </a:t>
            </a:r>
            <a:r>
              <a:rPr lang="fr-FR" sz="2400" b="1" dirty="0"/>
              <a:t>Fracture intéressant le cartilage conjugal :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5122912" cy="4569371"/>
          </a:xfrm>
        </p:spPr>
        <p:txBody>
          <a:bodyPr>
            <a:normAutofit/>
          </a:bodyPr>
          <a:lstStyle/>
          <a:p>
            <a:endParaRPr lang="fr-FR" sz="2000" dirty="0"/>
          </a:p>
          <a:p>
            <a:pPr lvl="0"/>
            <a:r>
              <a:rPr lang="fr-FR" sz="2000" b="1" dirty="0"/>
              <a:t>Fracture décollement type 1</a:t>
            </a:r>
            <a:r>
              <a:rPr lang="fr-FR" sz="2000" dirty="0"/>
              <a:t>:  </a:t>
            </a:r>
            <a:r>
              <a:rPr lang="fr-FR" sz="2000" b="0" dirty="0"/>
              <a:t>décollement épiphysaire pur, sans fracture.</a:t>
            </a:r>
          </a:p>
          <a:p>
            <a:r>
              <a:rPr lang="fr-FR" sz="2000" dirty="0"/>
              <a:t>      La totalité du cartilage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/>
              <a:t>Fracture décollement type 2: </a:t>
            </a:r>
            <a:r>
              <a:rPr lang="fr-FR" sz="2000" b="0" dirty="0"/>
              <a:t>décollement détachant un coin métaphysaire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6131" y="1185876"/>
            <a:ext cx="1915905" cy="1923921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4221088"/>
            <a:ext cx="1762114" cy="2109263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4" descr="MVC-019F">
            <a:extLst>
              <a:ext uri="{FF2B5EF4-FFF2-40B4-BE49-F238E27FC236}">
                <a16:creationId xmlns:a16="http://schemas.microsoft.com/office/drawing/2014/main" id="{A17963F3-B10E-4B43-8A0A-9CE978A8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5972" y="914400"/>
            <a:ext cx="1728192" cy="2306629"/>
          </a:xfrm>
          <a:prstGeom prst="rect">
            <a:avLst/>
          </a:prstGeom>
        </p:spPr>
      </p:pic>
      <p:pic>
        <p:nvPicPr>
          <p:cNvPr id="7" name="Picture 5" descr="MVC-016F">
            <a:extLst>
              <a:ext uri="{FF2B5EF4-FFF2-40B4-BE49-F238E27FC236}">
                <a16:creationId xmlns:a16="http://schemas.microsoft.com/office/drawing/2014/main" id="{5AD918BA-4CA4-1A4E-A2D0-37784F99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050" y="3841477"/>
            <a:ext cx="1762114" cy="257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E91F7EA-2358-8E4C-AD33-B614D1A7363F}"/>
              </a:ext>
            </a:extLst>
          </p:cNvPr>
          <p:cNvSpPr txBox="1"/>
          <p:nvPr/>
        </p:nvSpPr>
        <p:spPr>
          <a:xfrm>
            <a:off x="182696" y="823651"/>
            <a:ext cx="5235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Cl</a:t>
            </a:r>
            <a:r>
              <a:rPr lang="fr-FR" sz="2400" b="1" dirty="0"/>
              <a:t>assification de  SALTER et HARRIS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976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8458200" cy="990600"/>
          </a:xfrm>
        </p:spPr>
        <p:txBody>
          <a:bodyPr/>
          <a:lstStyle/>
          <a:p>
            <a:r>
              <a:rPr lang="fr-FR" altLang="fr-FR" b="1" dirty="0"/>
              <a:t>Type 1</a:t>
            </a:r>
          </a:p>
        </p:txBody>
      </p:sp>
      <p:pic>
        <p:nvPicPr>
          <p:cNvPr id="26010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2579688" cy="25908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0106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2438400" cy="23050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3810000"/>
            <a:ext cx="2379663" cy="28194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0109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3962400"/>
            <a:ext cx="1989138" cy="25146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0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667000" cy="28829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6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altLang="fr-FR" b="1" dirty="0"/>
              <a:t>Type 2</a:t>
            </a:r>
            <a:endParaRPr lang="fr-FR" altLang="fr-FR" dirty="0"/>
          </a:p>
        </p:txBody>
      </p:sp>
      <p:pic>
        <p:nvPicPr>
          <p:cNvPr id="49869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178" y="1981200"/>
            <a:ext cx="2415243" cy="1981200"/>
          </a:xfrm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9869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3586163" cy="38100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" name="Picture 8" descr="DSC02531">
            <a:extLst>
              <a:ext uri="{FF2B5EF4-FFF2-40B4-BE49-F238E27FC236}">
                <a16:creationId xmlns:a16="http://schemas.microsoft.com/office/drawing/2014/main" id="{3467B862-F984-5145-8036-6D4C507C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05000"/>
            <a:ext cx="2623431" cy="36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4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2. </a:t>
            </a:r>
            <a:r>
              <a:rPr lang="fr-FR" sz="2400" b="1" dirty="0"/>
              <a:t>Fracture intéressant le cartilage conjugal :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4258816" cy="5040560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Fracture décollement type 3: </a:t>
            </a:r>
            <a:r>
              <a:rPr lang="fr-FR" sz="2000" b="0" dirty="0"/>
              <a:t>décollement détachant un coin épiphysaire</a:t>
            </a:r>
          </a:p>
          <a:p>
            <a:endParaRPr lang="fr-FR" sz="2000" b="0" dirty="0"/>
          </a:p>
          <a:p>
            <a:endParaRPr lang="fr-FR" sz="2000" b="0" dirty="0"/>
          </a:p>
          <a:p>
            <a:pPr lvl="0"/>
            <a:r>
              <a:rPr lang="fr-FR" sz="2000" dirty="0"/>
              <a:t>Fracture décollement type 4: </a:t>
            </a:r>
            <a:r>
              <a:rPr lang="fr-FR" sz="2000" b="0" dirty="0"/>
              <a:t>Le trait sépare un </a:t>
            </a:r>
            <a:r>
              <a:rPr lang="fr-FR" sz="2000" b="0" dirty="0" err="1"/>
              <a:t>fragmentépiphyso</a:t>
            </a:r>
            <a:r>
              <a:rPr lang="fr-FR" sz="2000" b="0" dirty="0"/>
              <a:t>-métaphysaire. </a:t>
            </a:r>
          </a:p>
          <a:p>
            <a:pPr lvl="0"/>
            <a:endParaRPr lang="fr-FR" sz="2000" b="0" dirty="0"/>
          </a:p>
          <a:p>
            <a:pPr lvl="0"/>
            <a:endParaRPr lang="fr-FR" sz="2000" b="0" dirty="0"/>
          </a:p>
          <a:p>
            <a:pPr lvl="0"/>
            <a:endParaRPr lang="fr-FR" sz="2000" b="0" dirty="0"/>
          </a:p>
          <a:p>
            <a:pPr lvl="4"/>
            <a:r>
              <a:rPr lang="fr-FR" sz="2000" b="1" dirty="0"/>
              <a:t>Fracture décollement type  5</a:t>
            </a:r>
            <a:r>
              <a:rPr lang="fr-FR" sz="2000" dirty="0"/>
              <a:t>: </a:t>
            </a:r>
            <a:r>
              <a:rPr lang="fr-FR" sz="2000" b="0" dirty="0"/>
              <a:t>écrasement du cartilage de croissance</a:t>
            </a:r>
          </a:p>
          <a:p>
            <a:pPr marL="685800" lvl="4" indent="-169164">
              <a:buNone/>
            </a:pPr>
            <a:r>
              <a:rPr lang="fr-FR" sz="2000" b="0" dirty="0"/>
              <a:t>.</a:t>
            </a:r>
          </a:p>
          <a:p>
            <a:endParaRPr lang="fr-FR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9635" y="914400"/>
            <a:ext cx="1513583" cy="1773653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635" y="2922960"/>
            <a:ext cx="1457138" cy="174010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312" y="5137905"/>
            <a:ext cx="1354015" cy="161139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4" descr="MVC-018F">
            <a:extLst>
              <a:ext uri="{FF2B5EF4-FFF2-40B4-BE49-F238E27FC236}">
                <a16:creationId xmlns:a16="http://schemas.microsoft.com/office/drawing/2014/main" id="{1B98239F-C02A-EF41-B3EB-D488071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8220" y="866762"/>
            <a:ext cx="1354014" cy="1807211"/>
          </a:xfrm>
          <a:prstGeom prst="rect">
            <a:avLst/>
          </a:prstGeom>
        </p:spPr>
      </p:pic>
      <p:pic>
        <p:nvPicPr>
          <p:cNvPr id="8" name="Picture 4" descr="MVC-015F">
            <a:extLst>
              <a:ext uri="{FF2B5EF4-FFF2-40B4-BE49-F238E27FC236}">
                <a16:creationId xmlns:a16="http://schemas.microsoft.com/office/drawing/2014/main" id="{C789ECC5-811E-BD4C-9911-DFF2FB400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883" y="2882907"/>
            <a:ext cx="1354013" cy="180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F">
            <a:extLst>
              <a:ext uri="{FF2B5EF4-FFF2-40B4-BE49-F238E27FC236}">
                <a16:creationId xmlns:a16="http://schemas.microsoft.com/office/drawing/2014/main" id="{D3906867-F721-1644-B09A-21BA123D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164" y="4899050"/>
            <a:ext cx="1164228" cy="183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 descr="DE III 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562350" cy="4648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543050" y="522288"/>
            <a:ext cx="165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800" b="0" i="1">
              <a:latin typeface="Times New Roman" pitchFamily="18" charset="0"/>
            </a:endParaRPr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866775" y="446088"/>
            <a:ext cx="163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800" b="0" i="1">
              <a:latin typeface="Times New Roman" pitchFamily="18" charset="0"/>
            </a:endParaRPr>
          </a:p>
        </p:txBody>
      </p:sp>
      <p:pic>
        <p:nvPicPr>
          <p:cNvPr id="516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21" y="2156619"/>
            <a:ext cx="4419600" cy="3154362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10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5562600"/>
            <a:ext cx="8991600" cy="685800"/>
          </a:xfrm>
          <a:noFill/>
          <a:ln/>
        </p:spPr>
        <p:txBody>
          <a:bodyPr/>
          <a:lstStyle/>
          <a:p>
            <a:r>
              <a:rPr lang="fr-FR" altLang="fr-FR" sz="2000" b="1" dirty="0"/>
              <a:t>Malléole interne de type 3 avec malléole externe de type 1  </a:t>
            </a:r>
            <a:r>
              <a:rPr lang="fr-FR" altLang="fr-FR" sz="1200" b="1" dirty="0"/>
              <a:t> </a:t>
            </a:r>
            <a:endParaRPr lang="fr-FR" altLang="fr-FR" sz="2000" b="1" dirty="0"/>
          </a:p>
        </p:txBody>
      </p:sp>
      <p:sp>
        <p:nvSpPr>
          <p:cNvPr id="516107" name="Line 11"/>
          <p:cNvSpPr>
            <a:spLocks noChangeShapeType="1"/>
          </p:cNvSpPr>
          <p:nvPr/>
        </p:nvSpPr>
        <p:spPr bwMode="auto">
          <a:xfrm flipH="1">
            <a:off x="3657600" y="25908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108" name="Line 12"/>
          <p:cNvSpPr>
            <a:spLocks noChangeShapeType="1"/>
          </p:cNvSpPr>
          <p:nvPr/>
        </p:nvSpPr>
        <p:spPr bwMode="auto">
          <a:xfrm flipV="1">
            <a:off x="801688" y="3926910"/>
            <a:ext cx="4572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109" name="Line 13"/>
          <p:cNvSpPr>
            <a:spLocks noChangeShapeType="1"/>
          </p:cNvSpPr>
          <p:nvPr/>
        </p:nvSpPr>
        <p:spPr bwMode="auto">
          <a:xfrm flipH="1">
            <a:off x="8153400" y="2362200"/>
            <a:ext cx="457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111" name="Line 15"/>
          <p:cNvSpPr>
            <a:spLocks noChangeShapeType="1"/>
          </p:cNvSpPr>
          <p:nvPr/>
        </p:nvSpPr>
        <p:spPr bwMode="auto">
          <a:xfrm flipH="1" flipV="1">
            <a:off x="7620000" y="3581400"/>
            <a:ext cx="7620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113" name="Line 17"/>
          <p:cNvSpPr>
            <a:spLocks noChangeShapeType="1"/>
          </p:cNvSpPr>
          <p:nvPr/>
        </p:nvSpPr>
        <p:spPr bwMode="auto">
          <a:xfrm flipH="1" flipV="1">
            <a:off x="5410200" y="3962400"/>
            <a:ext cx="38100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1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r>
              <a:rPr lang="fr-FR" altLang="fr-FR" b="1" dirty="0"/>
              <a:t>Type 3  </a:t>
            </a:r>
          </a:p>
        </p:txBody>
      </p:sp>
      <p:pic>
        <p:nvPicPr>
          <p:cNvPr id="26419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2211388" cy="25908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4204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1143000"/>
            <a:ext cx="4572000" cy="2547938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4208" name="Picture 16" descr="Salter 3 cheville  v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213" y="3860800"/>
            <a:ext cx="2159000" cy="244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69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Type 4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600" b="1" dirty="0">
                <a:solidFill>
                  <a:schemeClr val="bg1"/>
                </a:solidFill>
              </a:rPr>
              <a:t>Nécessité d’une réduction anatomique</a:t>
            </a:r>
          </a:p>
          <a:p>
            <a:pPr>
              <a:lnSpc>
                <a:spcPct val="90000"/>
              </a:lnSpc>
            </a:pPr>
            <a:r>
              <a:rPr lang="fr-FR" altLang="fr-FR" sz="1600" b="1" dirty="0">
                <a:solidFill>
                  <a:schemeClr val="bg1"/>
                </a:solidFill>
              </a:rPr>
              <a:t>En cas de petits fragments : broches</a:t>
            </a:r>
          </a:p>
          <a:p>
            <a:pPr>
              <a:lnSpc>
                <a:spcPct val="90000"/>
              </a:lnSpc>
            </a:pPr>
            <a:r>
              <a:rPr lang="fr-FR" altLang="fr-FR" sz="1600" b="1" dirty="0">
                <a:solidFill>
                  <a:schemeClr val="bg1"/>
                </a:solidFill>
              </a:rPr>
              <a:t>Sinon vissage direct parallèle au cartilage de croissance</a:t>
            </a:r>
          </a:p>
        </p:txBody>
      </p:sp>
      <p:pic>
        <p:nvPicPr>
          <p:cNvPr id="531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2206625" cy="3048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2170113" cy="3048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463" name="Picture 7" descr="Salt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716338"/>
            <a:ext cx="3810000" cy="1827212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7415213" y="6629400"/>
            <a:ext cx="17287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b="0">
                <a:solidFill>
                  <a:schemeClr val="bg1"/>
                </a:solidFill>
              </a:rPr>
              <a:t>Photo F. Chotel</a:t>
            </a:r>
          </a:p>
        </p:txBody>
      </p:sp>
    </p:spTree>
    <p:extLst>
      <p:ext uri="{BB962C8B-B14F-4D97-AF65-F5344CB8AC3E}">
        <p14:creationId xmlns:p14="http://schemas.microsoft.com/office/powerpoint/2010/main" val="389094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 </a:t>
            </a:r>
            <a:r>
              <a:rPr lang="fr-FR" sz="3600" b="1" dirty="0"/>
              <a:t>I</a:t>
            </a:r>
            <a:r>
              <a:rPr lang="fr-FR" sz="3600" b="1" cap="all" dirty="0"/>
              <a:t>V/  Consolidation des fractures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1" y="1340768"/>
            <a:ext cx="5102950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a- Mécanisme :</a:t>
            </a:r>
          </a:p>
          <a:p>
            <a:r>
              <a:rPr lang="fr-FR" sz="2400" b="0" dirty="0"/>
              <a:t>superposable à celle de l’adulte. </a:t>
            </a:r>
          </a:p>
          <a:p>
            <a:r>
              <a:rPr lang="fr-FR" sz="2400" b="0" dirty="0"/>
              <a:t>le cal périphérique produit par le périoste :très volumineux et rapide </a:t>
            </a:r>
          </a:p>
          <a:p>
            <a:r>
              <a:rPr lang="fr-FR" sz="2400" b="0" dirty="0"/>
              <a:t>Remodelage: 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640" y="894999"/>
            <a:ext cx="1515150" cy="230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712" y="880136"/>
            <a:ext cx="1512168" cy="23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7467" y="3675757"/>
            <a:ext cx="979651" cy="265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DCE2E8B-E66D-584F-8B64-DDF09AC6F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7175" y="3140968"/>
            <a:ext cx="1220386" cy="265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15BC56B-E8B5-E64D-8DCE-163D708FDBA2}"/>
              </a:ext>
            </a:extLst>
          </p:cNvPr>
          <p:cNvSpPr txBox="1"/>
          <p:nvPr/>
        </p:nvSpPr>
        <p:spPr>
          <a:xfrm>
            <a:off x="174179" y="4324964"/>
            <a:ext cx="244827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1800" b="0" dirty="0"/>
              <a:t>apposition </a:t>
            </a:r>
            <a:r>
              <a:rPr lang="fr-FR" sz="1800" b="0" dirty="0" err="1"/>
              <a:t>périostée</a:t>
            </a:r>
            <a:r>
              <a:rPr lang="fr-FR" sz="1800" b="0" dirty="0"/>
              <a:t> du côté de la concavité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70E792-E417-A044-A021-A188E30FFCA9}"/>
              </a:ext>
            </a:extLst>
          </p:cNvPr>
          <p:cNvSpPr txBox="1"/>
          <p:nvPr/>
        </p:nvSpPr>
        <p:spPr>
          <a:xfrm>
            <a:off x="4791676" y="4143750"/>
            <a:ext cx="222792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1800" b="0" dirty="0"/>
              <a:t>résorption du côté de la convexité.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2C26C82-509A-D24A-87DA-3FDF045BB42B}"/>
              </a:ext>
            </a:extLst>
          </p:cNvPr>
          <p:cNvCxnSpPr/>
          <p:nvPr/>
        </p:nvCxnSpPr>
        <p:spPr>
          <a:xfrm>
            <a:off x="2802996" y="4651395"/>
            <a:ext cx="648072" cy="0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52969F2-AE3A-E74D-8C66-7AA1FB582DD9}"/>
              </a:ext>
            </a:extLst>
          </p:cNvPr>
          <p:cNvCxnSpPr>
            <a:cxnSpLocks/>
          </p:cNvCxnSpPr>
          <p:nvPr/>
        </p:nvCxnSpPr>
        <p:spPr>
          <a:xfrm flipH="1">
            <a:off x="3935358" y="4466916"/>
            <a:ext cx="648072" cy="0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9DA900-8DA2-5740-8548-6E81F0EBC26E}"/>
              </a:ext>
            </a:extLst>
          </p:cNvPr>
          <p:cNvSpPr txBox="1"/>
          <p:nvPr/>
        </p:nvSpPr>
        <p:spPr>
          <a:xfrm>
            <a:off x="5106881" y="5064867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====</a:t>
            </a:r>
            <a:r>
              <a:rPr lang="fr-FR" sz="3200" dirty="0">
                <a:sym typeface="Wingdings" pitchFamily="2" charset="2"/>
              </a:rPr>
              <a:t>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2425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b- Délais de Consolidation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2400" b="0" dirty="0"/>
              <a:t>Schématiquement les délais de consolidation sont: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sz="2400" b="0" dirty="0"/>
              <a:t>- de 6 à 8 semaines pour une fracture diaphysaire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sz="2400" b="0" dirty="0"/>
              <a:t>- 4 à 5 semaines pour une fracture métaphysaire</a:t>
            </a:r>
          </a:p>
          <a:p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234013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u="sng" cap="all" dirty="0"/>
              <a:t>Plan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268760"/>
            <a:ext cx="7520940" cy="35798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fr-FR" b="1" dirty="0"/>
              <a:t>I/ </a:t>
            </a:r>
            <a:r>
              <a:rPr lang="fr-FR" b="0" dirty="0"/>
              <a:t>INTRODUCTION </a:t>
            </a:r>
          </a:p>
          <a:p>
            <a:pPr>
              <a:lnSpc>
                <a:spcPct val="170000"/>
              </a:lnSpc>
            </a:pPr>
            <a:r>
              <a:rPr lang="fr-FR" b="0" cap="all" dirty="0"/>
              <a:t>II/  Particularités de l’os de l’enfant</a:t>
            </a:r>
            <a:endParaRPr lang="fr-FR" b="0" dirty="0"/>
          </a:p>
          <a:p>
            <a:pPr>
              <a:lnSpc>
                <a:spcPct val="170000"/>
              </a:lnSpc>
            </a:pPr>
            <a:r>
              <a:rPr lang="fr-FR" b="0" cap="all" dirty="0"/>
              <a:t>III/ Traits et déplacements</a:t>
            </a:r>
            <a:endParaRPr lang="fr-FR" b="0" dirty="0"/>
          </a:p>
          <a:p>
            <a:pPr>
              <a:lnSpc>
                <a:spcPct val="170000"/>
              </a:lnSpc>
            </a:pPr>
            <a:r>
              <a:rPr lang="fr-FR" b="0" dirty="0"/>
              <a:t>I</a:t>
            </a:r>
            <a:r>
              <a:rPr lang="fr-FR" b="0" cap="all" dirty="0"/>
              <a:t>V/  Consolidation des fractures</a:t>
            </a:r>
            <a:endParaRPr lang="fr-FR" b="0" dirty="0"/>
          </a:p>
          <a:p>
            <a:pPr>
              <a:lnSpc>
                <a:spcPct val="170000"/>
              </a:lnSpc>
            </a:pPr>
            <a:r>
              <a:rPr lang="fr-FR" b="0" cap="all" dirty="0"/>
              <a:t>V/ Fracture et croissance</a:t>
            </a:r>
            <a:endParaRPr lang="fr-FR" b="0" dirty="0"/>
          </a:p>
          <a:p>
            <a:pPr>
              <a:lnSpc>
                <a:spcPct val="170000"/>
              </a:lnSpc>
            </a:pPr>
            <a:r>
              <a:rPr lang="fr-FR" b="0" dirty="0"/>
              <a:t>VI/  COMPLICATIONS </a:t>
            </a:r>
          </a:p>
          <a:p>
            <a:pPr>
              <a:lnSpc>
                <a:spcPct val="170000"/>
              </a:lnSpc>
            </a:pPr>
            <a:r>
              <a:rPr lang="fr-FR" b="0" cap="all" dirty="0"/>
              <a:t>VII/  Méthodes thérapeutiques</a:t>
            </a:r>
            <a:endParaRPr lang="fr-FR" b="0" dirty="0"/>
          </a:p>
          <a:p>
            <a:pPr>
              <a:lnSpc>
                <a:spcPct val="170000"/>
              </a:lnSpc>
            </a:pPr>
            <a:r>
              <a:rPr lang="fr-FR" b="0" dirty="0"/>
              <a:t>VIII/ </a:t>
            </a:r>
            <a:r>
              <a:rPr lang="fr-FR" b="0" cap="all" dirty="0"/>
              <a:t>Conclusion </a:t>
            </a:r>
            <a:r>
              <a:rPr lang="fr-FR" b="0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22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774700"/>
            <a:ext cx="1614488" cy="28829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5859" name="Picture 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0" y="774700"/>
            <a:ext cx="1749425" cy="28829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5860" name="Picture 2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822700"/>
            <a:ext cx="1625600" cy="28829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5861" name="Picture 2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3" y="3898900"/>
            <a:ext cx="1636712" cy="28829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5862" name="Text Box 2054"/>
          <p:cNvSpPr txBox="1">
            <a:spLocks noChangeArrowheads="1"/>
          </p:cNvSpPr>
          <p:nvPr/>
        </p:nvSpPr>
        <p:spPr bwMode="auto">
          <a:xfrm>
            <a:off x="1828800" y="2895600"/>
            <a:ext cx="541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>
                <a:solidFill>
                  <a:schemeClr val="bg2"/>
                </a:solidFill>
                <a:latin typeface="Times New Roman" pitchFamily="18" charset="0"/>
              </a:rPr>
              <a:t>25°</a:t>
            </a:r>
          </a:p>
        </p:txBody>
      </p:sp>
      <p:sp>
        <p:nvSpPr>
          <p:cNvPr id="505863" name="Text Box 2055"/>
          <p:cNvSpPr txBox="1">
            <a:spLocks noChangeArrowheads="1"/>
          </p:cNvSpPr>
          <p:nvPr/>
        </p:nvSpPr>
        <p:spPr bwMode="auto">
          <a:xfrm>
            <a:off x="6908800" y="3213100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>
                <a:solidFill>
                  <a:schemeClr val="bg2"/>
                </a:solidFill>
                <a:latin typeface="Times New Roman" pitchFamily="18" charset="0"/>
              </a:rPr>
              <a:t>12°</a:t>
            </a:r>
          </a:p>
        </p:txBody>
      </p:sp>
      <p:sp>
        <p:nvSpPr>
          <p:cNvPr id="505864" name="Text Box 2056"/>
          <p:cNvSpPr txBox="1">
            <a:spLocks noChangeArrowheads="1"/>
          </p:cNvSpPr>
          <p:nvPr/>
        </p:nvSpPr>
        <p:spPr bwMode="auto">
          <a:xfrm>
            <a:off x="3200400" y="2743200"/>
            <a:ext cx="3208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Correction spontanée presque complète du 8</a:t>
            </a:r>
            <a:r>
              <a:rPr lang="fr-FR" altLang="fr-FR" baseline="30000">
                <a:solidFill>
                  <a:schemeClr val="bg1"/>
                </a:solidFill>
              </a:rPr>
              <a:t>ème</a:t>
            </a:r>
            <a:r>
              <a:rPr lang="fr-FR" altLang="fr-FR">
                <a:solidFill>
                  <a:schemeClr val="bg1"/>
                </a:solidFill>
              </a:rPr>
              <a:t> au 30</a:t>
            </a:r>
            <a:r>
              <a:rPr lang="fr-FR" altLang="fr-FR" baseline="30000">
                <a:solidFill>
                  <a:schemeClr val="bg1"/>
                </a:solidFill>
              </a:rPr>
              <a:t>ème</a:t>
            </a:r>
            <a:r>
              <a:rPr lang="fr-FR" altLang="fr-FR">
                <a:solidFill>
                  <a:schemeClr val="bg1"/>
                </a:solidFill>
              </a:rPr>
              <a:t> mois</a:t>
            </a:r>
            <a:endParaRPr lang="fr-FR" altLang="fr-F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5865" name="Text Box 2057"/>
          <p:cNvSpPr txBox="1">
            <a:spLocks noChangeArrowheads="1"/>
          </p:cNvSpPr>
          <p:nvPr/>
        </p:nvSpPr>
        <p:spPr bwMode="auto">
          <a:xfrm>
            <a:off x="381000" y="228600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/>
              <a:t>Exemple des possibilités de correction spontanée des cals vicieux</a:t>
            </a:r>
          </a:p>
        </p:txBody>
      </p:sp>
      <p:sp>
        <p:nvSpPr>
          <p:cNvPr id="505866" name="Text Box 2058"/>
          <p:cNvSpPr txBox="1">
            <a:spLocks noChangeArrowheads="1"/>
          </p:cNvSpPr>
          <p:nvPr/>
        </p:nvSpPr>
        <p:spPr bwMode="auto">
          <a:xfrm>
            <a:off x="7415213" y="6629400"/>
            <a:ext cx="17287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b="0">
                <a:solidFill>
                  <a:schemeClr val="bg1"/>
                </a:solidFill>
              </a:rPr>
              <a:t>Photo F. Chotel</a:t>
            </a:r>
          </a:p>
        </p:txBody>
      </p:sp>
    </p:spTree>
    <p:extLst>
      <p:ext uri="{BB962C8B-B14F-4D97-AF65-F5344CB8AC3E}">
        <p14:creationId xmlns:p14="http://schemas.microsoft.com/office/powerpoint/2010/main" val="354090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all" dirty="0"/>
              <a:t>V/ Fracture et croissance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448861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/>
              <a:t>1. Fractures à distance du cartilage conjugal :</a:t>
            </a:r>
            <a:endParaRPr lang="fr-FR" sz="2400" dirty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Le remodelage du cal et la croissance épiphysaire :atténuer ou corriger les cals vicieux en angulation </a:t>
            </a:r>
          </a:p>
          <a:p>
            <a:pPr>
              <a:lnSpc>
                <a:spcPct val="200000"/>
              </a:lnSpc>
            </a:pPr>
            <a:r>
              <a:rPr lang="fr-FR" sz="2000" b="0" dirty="0"/>
              <a:t>      mais  pas en rotation.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poussée de croissance post fracturaire va atténuer ou corriger les inégalités par chevauchements. </a:t>
            </a:r>
          </a:p>
          <a:p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266016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cap="all" dirty="0"/>
              <a:t>V/ Fracture et croissance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00629"/>
            <a:ext cx="8424936" cy="2328372"/>
          </a:xfrm>
        </p:spPr>
        <p:txBody>
          <a:bodyPr>
            <a:normAutofit/>
          </a:bodyPr>
          <a:lstStyle/>
          <a:p>
            <a:r>
              <a:rPr lang="fr-FR" sz="2400" b="1" dirty="0"/>
              <a:t>2</a:t>
            </a:r>
            <a:r>
              <a:rPr lang="fr-FR" sz="2000" dirty="0"/>
              <a:t>. Fractures intéressant les zones de croissance: </a:t>
            </a:r>
          </a:p>
          <a:p>
            <a:r>
              <a:rPr lang="fr-FR" sz="2000" b="0" dirty="0"/>
              <a:t>Compliquer: fermeture du cartilage de croissance ou épiphysiodèse </a:t>
            </a:r>
          </a:p>
          <a:p>
            <a:pPr lvl="0"/>
            <a:r>
              <a:rPr lang="fr-FR" sz="2000" b="0" dirty="0"/>
              <a:t>tous les types de lésions du cartilage conjugal, </a:t>
            </a:r>
          </a:p>
          <a:p>
            <a:pPr lvl="0"/>
            <a:r>
              <a:rPr lang="fr-FR" sz="2000" b="0" dirty="0"/>
              <a:t>  type 5 :++++</a:t>
            </a:r>
          </a:p>
          <a:p>
            <a:pPr lvl="0"/>
            <a:r>
              <a:rPr lang="fr-FR" sz="2000" b="0" dirty="0"/>
              <a:t> les types 3 et 4.</a:t>
            </a:r>
            <a:endParaRPr lang="fr-FR" sz="2400" b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CA99B5-B1B4-1A48-A8EC-DC3AC455BC15}"/>
              </a:ext>
            </a:extLst>
          </p:cNvPr>
          <p:cNvSpPr txBox="1"/>
          <p:nvPr/>
        </p:nvSpPr>
        <p:spPr>
          <a:xfrm>
            <a:off x="442408" y="3432048"/>
            <a:ext cx="8208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Épiphysiodèse complète :</a:t>
            </a:r>
            <a:r>
              <a:rPr lang="fr-FR" sz="2000" b="0" dirty="0"/>
              <a:t> inégalité de longueur des membres par arrêt de la croissance. </a:t>
            </a:r>
          </a:p>
          <a:p>
            <a:r>
              <a:rPr lang="fr-FR" sz="2000" b="0" dirty="0"/>
              <a:t>+++ de l'inégalité: âge du sujet au moment du traumatisme (+ le traumatisme surviendra tôt, +  la croissance sera perturbée sur une plus longue période). </a:t>
            </a:r>
          </a:p>
        </p:txBody>
      </p:sp>
    </p:spTree>
    <p:extLst>
      <p:ext uri="{BB962C8B-B14F-4D97-AF65-F5344CB8AC3E}">
        <p14:creationId xmlns:p14="http://schemas.microsoft.com/office/powerpoint/2010/main" val="264988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038052"/>
            <a:ext cx="9036496" cy="1253108"/>
          </a:xfrm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fr-FR" sz="2800" dirty="0">
                <a:solidFill>
                  <a:srgbClr val="00FFCC"/>
                </a:solidFill>
                <a:latin typeface="Times New Roman" pitchFamily="18" charset="0"/>
              </a:rPr>
              <a:t>                                         </a:t>
            </a:r>
            <a:endParaRPr lang="fr-FR" sz="2800" dirty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sz="2800" dirty="0">
                <a:latin typeface="Times New Roman" pitchFamily="18" charset="0"/>
              </a:rPr>
              <a:t>          </a:t>
            </a:r>
            <a:r>
              <a:rPr lang="fr-FR" sz="2400" dirty="0">
                <a:latin typeface="Times New Roman" pitchFamily="18" charset="0"/>
              </a:rPr>
              <a:t>épiphysiodèse 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</a:rPr>
              <a:t>périphérique                   épiphysiodèse centrale</a:t>
            </a:r>
          </a:p>
          <a:p>
            <a:pPr>
              <a:buFontTx/>
              <a:buNone/>
              <a:defRPr/>
            </a:pPr>
            <a:endParaRPr lang="fr-FR" sz="2400" dirty="0">
              <a:latin typeface="Times New Roman" pitchFamily="18" charset="0"/>
            </a:endParaRPr>
          </a:p>
        </p:txBody>
      </p:sp>
      <p:pic>
        <p:nvPicPr>
          <p:cNvPr id="34820" name="Picture 4" descr="OS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4921" y="3429000"/>
            <a:ext cx="2434233" cy="3245644"/>
          </a:xfrm>
        </p:spPr>
      </p:pic>
      <p:pic>
        <p:nvPicPr>
          <p:cNvPr id="34821" name="Picture 5" descr="OS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77" y="3475137"/>
            <a:ext cx="3257550" cy="31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2843808" y="4581128"/>
            <a:ext cx="587152" cy="27052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6516216" y="3861048"/>
            <a:ext cx="648072" cy="558552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C659AD2-B4B2-8945-A04D-FE1CF0D1DCDA}"/>
              </a:ext>
            </a:extLst>
          </p:cNvPr>
          <p:cNvSpPr txBox="1">
            <a:spLocks/>
          </p:cNvSpPr>
          <p:nvPr/>
        </p:nvSpPr>
        <p:spPr>
          <a:xfrm>
            <a:off x="395536" y="188641"/>
            <a:ext cx="75608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/>
              <a:t>Épiphysiodèses partielles : </a:t>
            </a:r>
            <a:r>
              <a:rPr lang="fr-FR" sz="2000" b="0"/>
              <a:t>Elles entraînent des déviations angulaires en freinant une partie de la plaque conjugale alors que la partie opposée poursuit sa croissance..  </a:t>
            </a:r>
          </a:p>
          <a:p>
            <a:r>
              <a:rPr lang="fr-FR" sz="2000" b="0"/>
              <a:t>Les conséquences esthétique.</a:t>
            </a:r>
          </a:p>
          <a:p>
            <a:r>
              <a:rPr lang="fr-FR" sz="2000" b="0"/>
              <a:t>Les conséquences  statique et fonctionnel</a:t>
            </a:r>
            <a:endParaRPr lang="fr-FR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fr-FR" dirty="0">
                <a:latin typeface="Times New Roman" pitchFamily="18" charset="0"/>
              </a:rPr>
            </a:br>
            <a:r>
              <a:rPr lang="fr-FR" sz="3200" dirty="0">
                <a:latin typeface="Times New Roman" pitchFamily="18" charset="0"/>
              </a:rPr>
              <a:t>le pont d </a:t>
            </a:r>
            <a:r>
              <a:rPr lang="fr-FR" altLang="fr-FR" sz="3200" dirty="0">
                <a:latin typeface="Times New Roman" pitchFamily="18" charset="0"/>
              </a:rPr>
              <a:t>’</a:t>
            </a:r>
            <a:r>
              <a:rPr lang="fr-FR" sz="3200" dirty="0">
                <a:latin typeface="Times New Roman" pitchFamily="18" charset="0"/>
              </a:rPr>
              <a:t>épiphysiodèse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129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sz="2800" dirty="0">
                <a:latin typeface="Times New Roman" pitchFamily="18" charset="0"/>
              </a:rPr>
              <a:t>       </a:t>
            </a:r>
          </a:p>
          <a:p>
            <a:pPr>
              <a:buFontTx/>
              <a:buNone/>
              <a:defRPr/>
            </a:pPr>
            <a:r>
              <a:rPr lang="fr-FR" sz="2800" dirty="0">
                <a:latin typeface="Times New Roman" pitchFamily="18" charset="0"/>
              </a:rPr>
              <a:t>  </a:t>
            </a:r>
            <a:r>
              <a:rPr lang="fr-FR" sz="2400" dirty="0">
                <a:latin typeface="Times New Roman" pitchFamily="18" charset="0"/>
              </a:rPr>
              <a:t>épiphysiodèse 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</a:rPr>
              <a:t>périphérique                   déviation axiale évolutive</a:t>
            </a:r>
          </a:p>
          <a:p>
            <a:pPr>
              <a:buFontTx/>
              <a:buNone/>
              <a:defRPr/>
            </a:pPr>
            <a:endParaRPr lang="fr-FR" sz="2400" dirty="0">
              <a:latin typeface="Times New Roman" pitchFamily="18" charset="0"/>
            </a:endParaRPr>
          </a:p>
        </p:txBody>
      </p:sp>
      <p:pic>
        <p:nvPicPr>
          <p:cNvPr id="35844" name="Picture 4" descr="OS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3429000" cy="4572000"/>
          </a:xfrm>
        </p:spPr>
      </p:pic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1752600" y="3886200"/>
            <a:ext cx="762000" cy="3810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283968" y="198884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5847" name="Picture 7" descr="OS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7696200" y="3733800"/>
            <a:ext cx="838200" cy="1676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7620000" y="2133600"/>
            <a:ext cx="76200" cy="1600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9144000" cy="1295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endParaRPr lang="fr-FR" sz="2400" dirty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sz="2400" dirty="0">
                <a:latin typeface="Times New Roman" pitchFamily="18" charset="0"/>
              </a:rPr>
              <a:t>épiphysiodèse  centrale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</a:rPr>
              <a:t>                     raccourcissement</a:t>
            </a:r>
          </a:p>
          <a:p>
            <a:pPr>
              <a:buFontTx/>
              <a:buNone/>
              <a:defRPr/>
            </a:pPr>
            <a:r>
              <a:rPr lang="fr-FR" sz="2400" dirty="0">
                <a:latin typeface="Times New Roman" pitchFamily="18" charset="0"/>
              </a:rPr>
              <a:t>                                                             dysmorphie épiphysaire</a:t>
            </a:r>
          </a:p>
          <a:p>
            <a:pPr>
              <a:buFontTx/>
              <a:buNone/>
              <a:defRPr/>
            </a:pPr>
            <a:endParaRPr lang="fr-FR" sz="2400" dirty="0">
              <a:latin typeface="Times New Roman" pitchFamily="18" charset="0"/>
            </a:endParaRPr>
          </a:p>
        </p:txBody>
      </p:sp>
      <p:pic>
        <p:nvPicPr>
          <p:cNvPr id="36868" name="Picture 7" descr="OS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457450"/>
            <a:ext cx="3810000" cy="4114800"/>
          </a:xfrm>
        </p:spPr>
      </p:pic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3581400" y="160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6871" name="Picture 6" descr="OS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1371600" y="3657600"/>
            <a:ext cx="1066800" cy="685800"/>
          </a:xfrm>
          <a:prstGeom prst="ellips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6324600" y="2971800"/>
            <a:ext cx="2362200" cy="1905000"/>
          </a:xfrm>
          <a:prstGeom prst="ellips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819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fr-FR" sz="3200">
                <a:latin typeface="Times New Roman" pitchFamily="18" charset="0"/>
              </a:rPr>
              <a:t>le pont d </a:t>
            </a:r>
            <a:r>
              <a:rPr lang="fr-FR" altLang="fr-FR" sz="3200">
                <a:latin typeface="Times New Roman" pitchFamily="18" charset="0"/>
              </a:rPr>
              <a:t>’</a:t>
            </a:r>
            <a:r>
              <a:rPr lang="fr-FR" sz="3200">
                <a:latin typeface="Times New Roman" pitchFamily="18" charset="0"/>
              </a:rPr>
              <a:t>épiphysiodèse</a:t>
            </a:r>
            <a:br>
              <a:rPr lang="fr-FR" sz="4000">
                <a:latin typeface="Times New Roman" pitchFamily="18" charset="0"/>
              </a:rPr>
            </a:br>
            <a:r>
              <a:rPr lang="fr-FR" sz="3600">
                <a:solidFill>
                  <a:srgbClr val="00FFCC"/>
                </a:solidFill>
                <a:latin typeface="Times New Roman" pitchFamily="18" charset="0"/>
              </a:rPr>
              <a:t>intensité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9144000" cy="190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sz="2800">
                <a:latin typeface="Times New Roman" pitchFamily="18" charset="0"/>
              </a:rPr>
              <a:t>                        effet de la </a:t>
            </a:r>
            <a:r>
              <a:rPr lang="fr-FR" sz="2400">
                <a:latin typeface="Times New Roman" pitchFamily="18" charset="0"/>
              </a:rPr>
              <a:t>FORCE</a:t>
            </a:r>
            <a:r>
              <a:rPr lang="fr-FR" sz="2800">
                <a:latin typeface="Times New Roman" pitchFamily="18" charset="0"/>
              </a:rPr>
              <a:t> du </a:t>
            </a:r>
            <a:r>
              <a:rPr lang="fr-FR" sz="2400">
                <a:latin typeface="Times New Roman" pitchFamily="18" charset="0"/>
              </a:rPr>
              <a:t>CC</a:t>
            </a:r>
            <a:endParaRPr lang="fr-FR" sz="280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sz="2800">
                <a:latin typeface="Times New Roman" pitchFamily="18" charset="0"/>
              </a:rPr>
              <a:t> </a:t>
            </a:r>
            <a:r>
              <a:rPr lang="fr-FR" sz="2400">
                <a:latin typeface="Times New Roman" pitchFamily="18" charset="0"/>
              </a:rPr>
              <a:t>épiphysiodèse mineurs                     désépiphysiodèse spontanée</a:t>
            </a:r>
          </a:p>
          <a:p>
            <a:pPr>
              <a:buFontTx/>
              <a:buNone/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6576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7620000" y="2286000"/>
            <a:ext cx="76200" cy="14478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343400" y="152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7895" name="Picture 7" descr="OS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MVC-001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35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4114800" y="2971800"/>
            <a:ext cx="2514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962400" y="3886200"/>
            <a:ext cx="2667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7467600" y="2667000"/>
            <a:ext cx="914400" cy="914400"/>
          </a:xfrm>
          <a:prstGeom prst="ellips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6934200" y="4953000"/>
            <a:ext cx="914400" cy="914400"/>
          </a:xfrm>
          <a:prstGeom prst="ellips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914400" y="3505200"/>
            <a:ext cx="609600" cy="457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7902" name="Picture 14" descr="OS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962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447800" y="3505200"/>
            <a:ext cx="228600" cy="609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  <p:bldP spid="8295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 descr="DEV RP I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040063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171" name="AutoShape 3"/>
          <p:cNvSpPr>
            <a:spLocks noChangeArrowheads="1"/>
          </p:cNvSpPr>
          <p:nvPr/>
        </p:nvSpPr>
        <p:spPr bwMode="auto">
          <a:xfrm rot="7641806">
            <a:off x="6059487" y="3922713"/>
            <a:ext cx="557213" cy="179388"/>
          </a:xfrm>
          <a:prstGeom prst="leftArrow">
            <a:avLst>
              <a:gd name="adj1" fmla="val 50000"/>
              <a:gd name="adj2" fmla="val 7765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9172" name="AutoShape 4"/>
          <p:cNvSpPr>
            <a:spLocks noChangeArrowheads="1"/>
          </p:cNvSpPr>
          <p:nvPr/>
        </p:nvSpPr>
        <p:spPr bwMode="auto">
          <a:xfrm rot="-3158194">
            <a:off x="6771481" y="3134519"/>
            <a:ext cx="403225" cy="230188"/>
          </a:xfrm>
          <a:prstGeom prst="leftArrow">
            <a:avLst>
              <a:gd name="adj1" fmla="val 50000"/>
              <a:gd name="adj2" fmla="val 437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9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524000"/>
          </a:xfrm>
          <a:noFill/>
          <a:ln/>
        </p:spPr>
        <p:txBody>
          <a:bodyPr/>
          <a:lstStyle/>
          <a:p>
            <a:r>
              <a:rPr lang="fr-FR" altLang="fr-FR" b="1" dirty="0"/>
              <a:t>Type 5</a:t>
            </a:r>
          </a:p>
        </p:txBody>
      </p:sp>
      <p:pic>
        <p:nvPicPr>
          <p:cNvPr id="519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2672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82" name="Text Box 14"/>
          <p:cNvSpPr txBox="1">
            <a:spLocks noChangeArrowheads="1"/>
          </p:cNvSpPr>
          <p:nvPr/>
        </p:nvSpPr>
        <p:spPr bwMode="auto">
          <a:xfrm>
            <a:off x="323850" y="5445125"/>
            <a:ext cx="830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/>
              <a:t>Le diagnostic est rétrospectif en présence d’une épiphysiodèse</a:t>
            </a:r>
          </a:p>
        </p:txBody>
      </p:sp>
    </p:spTree>
    <p:extLst>
      <p:ext uri="{BB962C8B-B14F-4D97-AF65-F5344CB8AC3E}">
        <p14:creationId xmlns:p14="http://schemas.microsoft.com/office/powerpoint/2010/main" val="3488185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3" name="Picture 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530" y="1981200"/>
            <a:ext cx="1282540" cy="19812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8140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3733800" cy="2855913"/>
          </a:xfrm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8152" name="Picture 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219200"/>
            <a:ext cx="4572000" cy="2830513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1143000" y="3048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/>
              <a:t>Déformations diverses du genou à la suite d’une épiphysiodèse partielle au fémur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304800" y="4064245"/>
            <a:ext cx="883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err="1"/>
              <a:t>Genu</a:t>
            </a:r>
            <a:r>
              <a:rPr lang="fr-FR" altLang="fr-FR" b="1" dirty="0"/>
              <a:t> </a:t>
            </a:r>
            <a:r>
              <a:rPr lang="fr-FR" altLang="fr-FR" b="1" dirty="0" err="1"/>
              <a:t>valgum</a:t>
            </a:r>
            <a:r>
              <a:rPr lang="fr-FR" altLang="fr-FR" b="1" dirty="0"/>
              <a:t> 	   </a:t>
            </a:r>
            <a:r>
              <a:rPr lang="fr-FR" altLang="fr-FR" b="1" dirty="0" err="1"/>
              <a:t>genu</a:t>
            </a:r>
            <a:r>
              <a:rPr lang="fr-FR" altLang="fr-FR" b="1" dirty="0"/>
              <a:t> </a:t>
            </a:r>
            <a:r>
              <a:rPr lang="fr-FR" altLang="fr-FR" b="1" dirty="0" err="1"/>
              <a:t>varum</a:t>
            </a:r>
            <a:r>
              <a:rPr lang="fr-FR" altLang="fr-FR" b="1" dirty="0"/>
              <a:t>        </a:t>
            </a:r>
            <a:r>
              <a:rPr lang="fr-FR" altLang="fr-FR" b="1" dirty="0" err="1"/>
              <a:t>genu</a:t>
            </a:r>
            <a:r>
              <a:rPr lang="fr-FR" altLang="fr-FR" b="1" dirty="0"/>
              <a:t> </a:t>
            </a:r>
            <a:r>
              <a:rPr lang="fr-FR" altLang="fr-FR" b="1" dirty="0" err="1"/>
              <a:t>recurvatum</a:t>
            </a:r>
            <a:r>
              <a:rPr lang="fr-FR" altLang="fr-FR" b="1" dirty="0"/>
              <a:t>         </a:t>
            </a:r>
            <a:r>
              <a:rPr lang="fr-FR" altLang="fr-FR" b="1" dirty="0" err="1"/>
              <a:t>genu</a:t>
            </a:r>
            <a:r>
              <a:rPr lang="fr-FR" altLang="fr-FR" b="1" dirty="0"/>
              <a:t> flexum</a:t>
            </a:r>
          </a:p>
        </p:txBody>
      </p:sp>
    </p:spTree>
    <p:extLst>
      <p:ext uri="{BB962C8B-B14F-4D97-AF65-F5344CB8AC3E}">
        <p14:creationId xmlns:p14="http://schemas.microsoft.com/office/powerpoint/2010/main" val="2254420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VI/  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052736"/>
            <a:ext cx="8208912" cy="4968552"/>
          </a:xfrm>
        </p:spPr>
        <p:txBody>
          <a:bodyPr>
            <a:normAutofit/>
          </a:bodyPr>
          <a:lstStyle/>
          <a:p>
            <a:r>
              <a:rPr lang="fr-FR" sz="2400" b="1" dirty="0"/>
              <a:t>1- Particularités de l’enfant :</a:t>
            </a:r>
            <a:endParaRPr lang="fr-FR" sz="2400" dirty="0"/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Pas de complications thromboemboliques: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Peu de raideurs d'immobilisation : L’ enfant récupère régulièrement une mobilité complète de ses articulations même après une immobilisation plâtrée prolongée </a:t>
            </a:r>
          </a:p>
          <a:p>
            <a:pPr marL="0" lvl="0" indent="0">
              <a:lnSpc>
                <a:spcPct val="150000"/>
              </a:lnSpc>
            </a:pPr>
            <a:r>
              <a:rPr lang="fr-FR" sz="2400" b="0" dirty="0"/>
              <a:t>   Pas d’indication de kinésithérapie en traumatologie infantile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8763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I/ INTRODUCTION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39002"/>
            <a:ext cx="8352928" cy="4560620"/>
          </a:xfrm>
        </p:spPr>
        <p:txBody>
          <a:bodyPr>
            <a:normAutofit/>
          </a:bodyPr>
          <a:lstStyle/>
          <a:p>
            <a:r>
              <a:rPr lang="fr-FR" sz="2400" b="0" dirty="0"/>
              <a:t>Les fractures des os chez l'enfant 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un squelette en croissance.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fréquence, leur variété anatomique, leur localisation,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la rapidité de la consolidation 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la possibilité de remodelage du cal de certaines fractures.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Graves :les cartilages de croissance.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traitement orthopédique :+++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73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VI/  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2- complications  Immédiates :  </a:t>
            </a:r>
            <a:r>
              <a:rPr lang="fr-FR" sz="2400" b="0" dirty="0"/>
              <a:t>Comme pour l’adulte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0" dirty="0"/>
              <a:t>ouverture du foyer,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0" dirty="0"/>
              <a:t>complications vasculaires ou nerveuses.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0" dirty="0"/>
              <a:t> l’enfant se défend mieux contre l’infection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0" dirty="0"/>
              <a:t> récupère plus facilement d’une lésion nerveuse.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81314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VI/  COMPLICATION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00628"/>
            <a:ext cx="8712968" cy="5640740"/>
          </a:xfrm>
        </p:spPr>
        <p:txBody>
          <a:bodyPr>
            <a:normAutofit/>
          </a:bodyPr>
          <a:lstStyle/>
          <a:p>
            <a:r>
              <a:rPr lang="fr-FR" b="1" dirty="0"/>
              <a:t>3</a:t>
            </a:r>
            <a:r>
              <a:rPr lang="fr-FR" sz="2400" b="1" dirty="0"/>
              <a:t>.</a:t>
            </a:r>
            <a:r>
              <a:rPr lang="fr-FR" sz="2400" dirty="0"/>
              <a:t> </a:t>
            </a:r>
            <a:r>
              <a:rPr lang="fr-FR" sz="2400" b="1" dirty="0"/>
              <a:t>complications Secondaires</a:t>
            </a:r>
            <a:endParaRPr lang="fr-FR" sz="2400" dirty="0"/>
          </a:p>
          <a:p>
            <a:pPr>
              <a:lnSpc>
                <a:spcPct val="160000"/>
              </a:lnSpc>
            </a:pPr>
            <a:r>
              <a:rPr lang="fr-FR" sz="2400" dirty="0"/>
              <a:t>• </a:t>
            </a:r>
            <a:r>
              <a:rPr lang="fr-FR" sz="2400" b="0" dirty="0"/>
              <a:t>Le syndrome de loges et sa forme </a:t>
            </a:r>
            <a:r>
              <a:rPr lang="fr-FR" sz="2400" b="0" dirty="0" err="1"/>
              <a:t>séquellaire</a:t>
            </a:r>
            <a:r>
              <a:rPr lang="fr-FR" sz="2400" b="0" dirty="0"/>
              <a:t> (syndrome de Volkmann) est une complication redoutable par les séquelles qu’elle laisse. </a:t>
            </a:r>
          </a:p>
          <a:p>
            <a:pPr>
              <a:lnSpc>
                <a:spcPct val="160000"/>
              </a:lnSpc>
            </a:pPr>
            <a:r>
              <a:rPr lang="fr-FR" sz="2400" b="0" dirty="0"/>
              <a:t>• Les pseudarthroses sont exceptionnelles chez l’enfant. </a:t>
            </a:r>
          </a:p>
          <a:p>
            <a:pPr>
              <a:lnSpc>
                <a:spcPct val="160000"/>
              </a:lnSpc>
            </a:pPr>
            <a:r>
              <a:rPr lang="fr-FR" sz="2400" b="0" dirty="0"/>
              <a:t>• Les cals vicieux obéissent à des règles de remodelage qu’il faut connaître.</a:t>
            </a:r>
          </a:p>
          <a:p>
            <a:pPr>
              <a:lnSpc>
                <a:spcPct val="160000"/>
              </a:lnSpc>
            </a:pPr>
            <a:r>
              <a:rPr lang="fr-FR" sz="2400" b="0" dirty="0"/>
              <a:t>• L’infection sur matériel d’ostéosynthèse est rare et souvent de bon pronostic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58355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VI/  COMPLICATION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980728"/>
            <a:ext cx="8208912" cy="5760640"/>
          </a:xfrm>
        </p:spPr>
        <p:txBody>
          <a:bodyPr>
            <a:noAutofit/>
          </a:bodyPr>
          <a:lstStyle/>
          <a:p>
            <a:r>
              <a:rPr lang="fr-FR" sz="2400" b="1" dirty="0"/>
              <a:t>4. complications à distance :</a:t>
            </a:r>
            <a:endParaRPr lang="fr-FR" sz="2400" dirty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0" dirty="0"/>
              <a:t>Les nécroses sont exceptionnelles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0" dirty="0"/>
              <a:t>Les séquelles sont souvent de révélation tardive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0" dirty="0"/>
              <a:t>Les séquelles les plus fréquentes et les plus graves : atteinte du cartilage de croissance (Les raccourcissements et les </a:t>
            </a:r>
            <a:r>
              <a:rPr lang="fr-FR" sz="2400" b="0" dirty="0" err="1"/>
              <a:t>désaxation</a:t>
            </a:r>
            <a:r>
              <a:rPr lang="fr-FR" sz="2400" b="0" dirty="0"/>
              <a:t>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0" dirty="0"/>
              <a:t>contrôles tardifs et en fin de croissance.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0" dirty="0"/>
              <a:t>Les raideurs articulaires sont rares et généralement dues aux fractures articulaires.</a:t>
            </a:r>
          </a:p>
          <a:p>
            <a:pPr>
              <a:buFont typeface="Wingdings" pitchFamily="2" charset="2"/>
              <a:buChar char="§"/>
            </a:pP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643536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cap="all" dirty="0"/>
              <a:t>VII/  Méthodes thérapeutiques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1. Méthodes orthopédiques:</a:t>
            </a:r>
            <a:endParaRPr lang="fr-FR" sz="2000" dirty="0"/>
          </a:p>
          <a:p>
            <a:pPr lvl="0">
              <a:lnSpc>
                <a:spcPct val="150000"/>
              </a:lnSpc>
            </a:pPr>
            <a:r>
              <a:rPr lang="fr-FR" sz="2000" b="0" dirty="0"/>
              <a:t>L’immobilisation plâtrée avec ou sans réduction, </a:t>
            </a:r>
          </a:p>
          <a:p>
            <a:pPr lvl="0">
              <a:lnSpc>
                <a:spcPct val="150000"/>
              </a:lnSpc>
            </a:pPr>
            <a:r>
              <a:rPr lang="fr-FR" sz="2000" b="0" dirty="0"/>
              <a:t>la traction continue, </a:t>
            </a:r>
          </a:p>
          <a:p>
            <a:pPr>
              <a:lnSpc>
                <a:spcPct val="150000"/>
              </a:lnSpc>
            </a:pPr>
            <a:r>
              <a:rPr lang="fr-FR" sz="2000" b="1" dirty="0"/>
              <a:t>2. Méthodes chirurgicales </a:t>
            </a:r>
            <a:r>
              <a:rPr lang="fr-FR" sz="2000" dirty="0"/>
              <a:t>:</a:t>
            </a:r>
            <a:endParaRPr lang="fr-FR" sz="2000" b="0" dirty="0"/>
          </a:p>
          <a:p>
            <a:pPr lvl="0">
              <a:lnSpc>
                <a:spcPct val="150000"/>
              </a:lnSpc>
            </a:pPr>
            <a:r>
              <a:rPr lang="fr-FR" sz="2000" b="0" dirty="0"/>
              <a:t>L’embrochage</a:t>
            </a:r>
          </a:p>
          <a:p>
            <a:pPr lvl="0">
              <a:lnSpc>
                <a:spcPct val="150000"/>
              </a:lnSpc>
            </a:pPr>
            <a:r>
              <a:rPr lang="fr-FR" sz="2000" b="0" dirty="0"/>
              <a:t>Le vissage percutané </a:t>
            </a:r>
          </a:p>
          <a:p>
            <a:pPr lvl="0">
              <a:lnSpc>
                <a:spcPct val="150000"/>
              </a:lnSpc>
            </a:pPr>
            <a:r>
              <a:rPr lang="fr-FR" sz="2000" b="0" dirty="0"/>
              <a:t>La plaque vissée </a:t>
            </a:r>
          </a:p>
          <a:p>
            <a:pPr lvl="0">
              <a:lnSpc>
                <a:spcPct val="150000"/>
              </a:lnSpc>
            </a:pPr>
            <a:r>
              <a:rPr lang="fr-FR" sz="2000" b="0" dirty="0"/>
              <a:t>L’embrochage </a:t>
            </a:r>
            <a:r>
              <a:rPr lang="fr-FR" sz="2000" b="0" dirty="0" err="1"/>
              <a:t>centro-médullaire</a:t>
            </a:r>
            <a:r>
              <a:rPr lang="fr-FR" sz="2000" b="0" dirty="0"/>
              <a:t> élastique stable (E.C.M.E.S.) </a:t>
            </a:r>
          </a:p>
          <a:p>
            <a:pPr lvl="0">
              <a:lnSpc>
                <a:spcPct val="150000"/>
              </a:lnSpc>
            </a:pPr>
            <a:r>
              <a:rPr lang="fr-FR" sz="2000" b="0" dirty="0"/>
              <a:t>Les fixateurs externes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3593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 descr="Laurent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713" y="780216"/>
            <a:ext cx="2708275" cy="26098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43" name="Picture 3" descr="Laurent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14" y="759579"/>
            <a:ext cx="2778125" cy="2651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44" name="Picture 4" descr="Laurent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132" y="759579"/>
            <a:ext cx="2503487" cy="3733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7415213" y="6629400"/>
            <a:ext cx="17287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b="0">
                <a:solidFill>
                  <a:schemeClr val="bg1"/>
                </a:solidFill>
              </a:rPr>
              <a:t>Photo F. Chotel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45B0A83-6CB7-934B-B5EC-FE25D78EB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3689101"/>
            <a:ext cx="1728787" cy="2940300"/>
          </a:xfrm>
          <a:noFill/>
          <a:ln w="1270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98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VIII/ </a:t>
            </a:r>
            <a:r>
              <a:rPr lang="fr-FR" b="1" cap="all" dirty="0"/>
              <a:t>Conclusion :</a:t>
            </a:r>
            <a:r>
              <a:rPr lang="fr-FR" b="1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9524"/>
            <a:ext cx="8640960" cy="564074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L’enfant n’est pas un adulte « miniature »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Les fractures des os chez l’enfant sont des lésions qui touchent des tissus en pleine croissance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L’os de l’enfant est particulier par : 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Sa Structure et résistance mécanique, 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le périoste et son  Rôle dans la consolidation et le remodelage,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Le cartilage de croissance et les conséquences graves qui  peuvent résulter des traumatismes de ce dernier.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Le traitement est orthopédique dans la majorités des fractures.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016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b="1" cap="all" dirty="0"/>
              <a:t>II/  Particularités de l’os de l’enfant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57984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r-FR" sz="2000" b="1" dirty="0"/>
              <a:t>Structure et résistance mécanique</a:t>
            </a:r>
          </a:p>
          <a:p>
            <a:pPr marL="0" indent="0"/>
            <a:endParaRPr lang="fr-FR" sz="2000" dirty="0"/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structure différente,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plus chargé en eau.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moins résistant que celui de l’adulte.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se fracture plus facilement.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Il est moins résistant que la capsule articulaire.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62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cap="all" dirty="0"/>
              <a:t>II/  Particularités de l’os de l’enfant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Autofit/>
          </a:bodyPr>
          <a:lstStyle/>
          <a:p>
            <a:r>
              <a:rPr lang="fr-FR" sz="2400" b="1" dirty="0"/>
              <a:t>2. Rôle du périoste</a:t>
            </a:r>
            <a:endParaRPr lang="fr-FR" sz="240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structure mécaniquement importante chez l’enfant.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+ épais que chez l’adulte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+   résistant.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Lors d’une fracture, souvent incomplètement rompu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 permet de guider une réduction du foyer de fracture.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rôle très important dans la consolidation : un cal d’origine périosté </a:t>
            </a:r>
          </a:p>
          <a:p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61151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548640"/>
          </a:xfrm>
        </p:spPr>
        <p:txBody>
          <a:bodyPr>
            <a:normAutofit/>
          </a:bodyPr>
          <a:lstStyle/>
          <a:p>
            <a:r>
              <a:rPr lang="fr-FR" b="1" cap="all" dirty="0"/>
              <a:t>II/  Particularités de l’os de l’enfant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89905"/>
            <a:ext cx="555496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3. </a:t>
            </a:r>
            <a:r>
              <a:rPr lang="fr-FR" sz="2400" b="1" dirty="0"/>
              <a:t>Le cartilage de croissance</a:t>
            </a:r>
            <a:endParaRPr lang="fr-FR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situés aux extrémités  des os longs entre la diaphyse et l'épiphyse (métaphyse).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croissance en longueur des os.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 Le noyau épiphysaire est cartilagineux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s'ossifie peu à peu pour finir par se souder à maturité osseuse.</a:t>
            </a:r>
          </a:p>
        </p:txBody>
      </p:sp>
      <p:pic>
        <p:nvPicPr>
          <p:cNvPr id="1026" name="Picture 2" descr="C%20de%20C%20copi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863600"/>
            <a:ext cx="2768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os%20cartilagineu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429" y="3933056"/>
            <a:ext cx="204502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4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050" descr="RxIRM petit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323215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3" name="Picture 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765175"/>
            <a:ext cx="3481387" cy="462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04" name="Text Box 2052"/>
          <p:cNvSpPr txBox="1">
            <a:spLocks noChangeArrowheads="1"/>
          </p:cNvSpPr>
          <p:nvPr/>
        </p:nvSpPr>
        <p:spPr bwMode="auto">
          <a:xfrm>
            <a:off x="539750" y="56610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</a:rPr>
              <a:t>Aspect des cartilages de croissance en radiologie et en IRM</a:t>
            </a:r>
          </a:p>
        </p:txBody>
      </p:sp>
    </p:spTree>
    <p:extLst>
      <p:ext uri="{BB962C8B-B14F-4D97-AF65-F5344CB8AC3E}">
        <p14:creationId xmlns:p14="http://schemas.microsoft.com/office/powerpoint/2010/main" val="178955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cap="all" dirty="0"/>
              <a:t>III/ </a:t>
            </a:r>
            <a:r>
              <a:rPr lang="fr-FR" sz="1800" b="1" cap="all" dirty="0"/>
              <a:t>Traits et déplacements</a:t>
            </a:r>
            <a:br>
              <a:rPr lang="fr-FR" sz="1800" b="1" cap="all" dirty="0"/>
            </a:br>
            <a:br>
              <a:rPr lang="fr-FR" sz="1800" dirty="0"/>
            </a:br>
            <a:r>
              <a:rPr lang="fr-FR" sz="1800" b="1" dirty="0"/>
              <a:t>1. Fractures n'intéressant pas le cartilage de conjugaison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46021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Fractures complètes: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r-FR" sz="2000" b="0" dirty="0"/>
              <a:t>analogues à celles de l’adulte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 trait transversal,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oblique long ou court,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0" dirty="0" err="1"/>
              <a:t>spiroïde</a:t>
            </a:r>
            <a:r>
              <a:rPr lang="fr-FR" sz="2000" b="0" dirty="0"/>
              <a:t>,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3ème fragment.</a:t>
            </a:r>
          </a:p>
          <a:p>
            <a:endParaRPr lang="fr-FR" sz="2000" b="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1524000"/>
            <a:ext cx="2571750" cy="3962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9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b="1" cap="all" dirty="0"/>
              <a:t>III/ Traits et déplacements</a:t>
            </a:r>
            <a:br>
              <a:rPr lang="fr-FR" sz="1800" b="1" cap="all" dirty="0"/>
            </a:br>
            <a:br>
              <a:rPr lang="fr-FR" sz="1800" dirty="0"/>
            </a:br>
            <a:r>
              <a:rPr lang="fr-FR" sz="1800" b="1" dirty="0"/>
              <a:t>1. Fractures n'intéressant pas le cartilage de conjugaison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467" y="1484784"/>
            <a:ext cx="5410944" cy="442535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</a:pPr>
            <a:r>
              <a:rPr lang="fr-FR" sz="2400" b="1" dirty="0"/>
              <a:t> fracture en motte de beurre: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traumatisme par compression entraînant un tassement trabéculaire.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/>
              <a:t>métaphyse d’un os long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dirty="0" err="1"/>
              <a:t>Rx</a:t>
            </a:r>
            <a:r>
              <a:rPr lang="fr-FR" sz="2400" b="0" dirty="0"/>
              <a:t>: image linéaire condensée en regard d’une soufflure de la corticale.</a:t>
            </a:r>
          </a:p>
          <a:p>
            <a:endParaRPr lang="fr-FR" sz="2400" dirty="0"/>
          </a:p>
        </p:txBody>
      </p:sp>
      <p:pic>
        <p:nvPicPr>
          <p:cNvPr id="4" name="Picture 3" descr="fract de l'enf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321" y="1772816"/>
            <a:ext cx="3175002" cy="2304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53099" y="4269800"/>
            <a:ext cx="368339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dirty="0"/>
              <a:t>Fr complète       en bois vert       en motte de        </a:t>
            </a:r>
          </a:p>
          <a:p>
            <a:pPr>
              <a:spcBef>
                <a:spcPct val="50000"/>
              </a:spcBef>
            </a:pPr>
            <a:r>
              <a:rPr lang="fr-FR" altLang="fr-FR" sz="1400" dirty="0"/>
              <a:t>                                                                  beurre</a:t>
            </a:r>
          </a:p>
        </p:txBody>
      </p:sp>
    </p:spTree>
    <p:extLst>
      <p:ext uri="{BB962C8B-B14F-4D97-AF65-F5344CB8AC3E}">
        <p14:creationId xmlns:p14="http://schemas.microsoft.com/office/powerpoint/2010/main" val="1302368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122</TotalTime>
  <Words>1207</Words>
  <Application>Microsoft Macintosh PowerPoint</Application>
  <PresentationFormat>Affichage à l'écran (4:3)</PresentationFormat>
  <Paragraphs>185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Franklin Gothic Book</vt:lpstr>
      <vt:lpstr>Franklin Gothic Medium</vt:lpstr>
      <vt:lpstr>Times New Roman</vt:lpstr>
      <vt:lpstr>Wingdings</vt:lpstr>
      <vt:lpstr>Angles</vt:lpstr>
      <vt:lpstr>particularités des Fractures chez L’ENFANT</vt:lpstr>
      <vt:lpstr>Plan : </vt:lpstr>
      <vt:lpstr>I/ INTRODUCTION </vt:lpstr>
      <vt:lpstr>II/  Particularités de l’os de l’enfant </vt:lpstr>
      <vt:lpstr>II/  Particularités de l’os de l’enfant </vt:lpstr>
      <vt:lpstr>II/  Particularités de l’os de l’enfant</vt:lpstr>
      <vt:lpstr>Présentation PowerPoint</vt:lpstr>
      <vt:lpstr>III/ Traits et déplacements  1. Fractures n'intéressant pas le cartilage de conjugaison</vt:lpstr>
      <vt:lpstr>III/ Traits et déplacements  1. Fractures n'intéressant pas le cartilage de conjugaison</vt:lpstr>
      <vt:lpstr>1. Fractures n'intéressant pas le cartilage de conjugaison</vt:lpstr>
      <vt:lpstr>2. Fracture intéressant le cartilage conjugal : </vt:lpstr>
      <vt:lpstr>Type 1</vt:lpstr>
      <vt:lpstr>Type 2</vt:lpstr>
      <vt:lpstr>2. Fracture intéressant le cartilage conjugal : </vt:lpstr>
      <vt:lpstr>Malléole interne de type 3 avec malléole externe de type 1   </vt:lpstr>
      <vt:lpstr>Type 3  </vt:lpstr>
      <vt:lpstr>Type 4</vt:lpstr>
      <vt:lpstr> IV/  Consolidation des fractures</vt:lpstr>
      <vt:lpstr>b- Délais de Consolidation </vt:lpstr>
      <vt:lpstr>Présentation PowerPoint</vt:lpstr>
      <vt:lpstr>V/ Fracture et croissance </vt:lpstr>
      <vt:lpstr>V/ Fracture et croissance</vt:lpstr>
      <vt:lpstr>Présentation PowerPoint</vt:lpstr>
      <vt:lpstr> le pont d ’épiphysiodèse</vt:lpstr>
      <vt:lpstr>Présentation PowerPoint</vt:lpstr>
      <vt:lpstr>le pont d ’épiphysiodèse intensité</vt:lpstr>
      <vt:lpstr>Type 5</vt:lpstr>
      <vt:lpstr>Présentation PowerPoint</vt:lpstr>
      <vt:lpstr>VI/  COMPLICATIONS</vt:lpstr>
      <vt:lpstr>VI/  COMPLICATIONS</vt:lpstr>
      <vt:lpstr>VI/  COMPLICATION</vt:lpstr>
      <vt:lpstr>VI/  COMPLICATION</vt:lpstr>
      <vt:lpstr>VII/  Méthodes thérapeutiques </vt:lpstr>
      <vt:lpstr>Présentation PowerPoint</vt:lpstr>
      <vt:lpstr>VIII/ Conclusion 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particularités des Fractures chez L’ENFANT</dc:title>
  <dc:creator>MED</dc:creator>
  <cp:lastModifiedBy>med.khenfri@gmail.com</cp:lastModifiedBy>
  <cp:revision>11</cp:revision>
  <dcterms:created xsi:type="dcterms:W3CDTF">2012-09-25T09:49:30Z</dcterms:created>
  <dcterms:modified xsi:type="dcterms:W3CDTF">2022-02-13T21:12:18Z</dcterms:modified>
</cp:coreProperties>
</file>