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66" r:id="rId5"/>
    <p:sldId id="259" r:id="rId6"/>
    <p:sldId id="292" r:id="rId7"/>
    <p:sldId id="265" r:id="rId8"/>
    <p:sldId id="260" r:id="rId9"/>
    <p:sldId id="261" r:id="rId10"/>
    <p:sldId id="288" r:id="rId11"/>
    <p:sldId id="262" r:id="rId12"/>
    <p:sldId id="270" r:id="rId13"/>
    <p:sldId id="283" r:id="rId14"/>
    <p:sldId id="273" r:id="rId15"/>
    <p:sldId id="284" r:id="rId16"/>
    <p:sldId id="264" r:id="rId17"/>
    <p:sldId id="263" r:id="rId18"/>
    <p:sldId id="274" r:id="rId19"/>
    <p:sldId id="282" r:id="rId20"/>
    <p:sldId id="287" r:id="rId21"/>
    <p:sldId id="281" r:id="rId22"/>
    <p:sldId id="285" r:id="rId23"/>
    <p:sldId id="279" r:id="rId24"/>
    <p:sldId id="275" r:id="rId25"/>
    <p:sldId id="293" r:id="rId26"/>
    <p:sldId id="280" r:id="rId27"/>
    <p:sldId id="286" r:id="rId28"/>
    <p:sldId id="276" r:id="rId29"/>
    <p:sldId id="289" r:id="rId30"/>
    <p:sldId id="277" r:id="rId31"/>
    <p:sldId id="290" r:id="rId32"/>
    <p:sldId id="278" r:id="rId33"/>
    <p:sldId id="291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7BD76-5F64-4AA8-B79F-E258F4ADA0DC}" type="datetimeFigureOut">
              <a:rPr lang="fr-FR" smtClean="0"/>
              <a:pPr/>
              <a:t>13/10/2021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4B788-0790-4A8D-9F94-76B2F58E4E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4B788-0790-4A8D-9F94-76B2F58E4E4E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FD3C-8F13-4248-9A9E-0BED859F6F66}" type="datetimeFigureOut">
              <a:rPr lang="fr-FR" smtClean="0"/>
              <a:pPr/>
              <a:t>13/10/2021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1F3FD62-D578-459C-9CB2-93811FB13BC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FD3C-8F13-4248-9A9E-0BED859F6F66}" type="datetimeFigureOut">
              <a:rPr lang="fr-FR" smtClean="0"/>
              <a:pPr/>
              <a:t>13/10/2021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FD62-D578-459C-9CB2-93811FB13BC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FD3C-8F13-4248-9A9E-0BED859F6F66}" type="datetimeFigureOut">
              <a:rPr lang="fr-FR" smtClean="0"/>
              <a:pPr/>
              <a:t>13/10/2021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FD62-D578-459C-9CB2-93811FB13BC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FD3C-8F13-4248-9A9E-0BED859F6F66}" type="datetimeFigureOut">
              <a:rPr lang="fr-FR" smtClean="0"/>
              <a:pPr/>
              <a:t>13/10/2021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FD62-D578-459C-9CB2-93811FB13BC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FD3C-8F13-4248-9A9E-0BED859F6F66}" type="datetimeFigureOut">
              <a:rPr lang="fr-FR" smtClean="0"/>
              <a:pPr/>
              <a:t>13/10/2021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F3FD62-D578-459C-9CB2-93811FB13BC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FD3C-8F13-4248-9A9E-0BED859F6F66}" type="datetimeFigureOut">
              <a:rPr lang="fr-FR" smtClean="0"/>
              <a:pPr/>
              <a:t>13/10/2021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FD62-D578-459C-9CB2-93811FB13BC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FD3C-8F13-4248-9A9E-0BED859F6F66}" type="datetimeFigureOut">
              <a:rPr lang="fr-FR" smtClean="0"/>
              <a:pPr/>
              <a:t>13/10/2021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FD62-D578-459C-9CB2-93811FB13BC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FD3C-8F13-4248-9A9E-0BED859F6F66}" type="datetimeFigureOut">
              <a:rPr lang="fr-FR" smtClean="0"/>
              <a:pPr/>
              <a:t>13/10/2021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FD62-D578-459C-9CB2-93811FB13BC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FD3C-8F13-4248-9A9E-0BED859F6F66}" type="datetimeFigureOut">
              <a:rPr lang="fr-FR" smtClean="0"/>
              <a:pPr/>
              <a:t>13/10/2021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FD62-D578-459C-9CB2-93811FB13BC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FD3C-8F13-4248-9A9E-0BED859F6F66}" type="datetimeFigureOut">
              <a:rPr lang="fr-FR" smtClean="0"/>
              <a:pPr/>
              <a:t>13/10/2021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FD62-D578-459C-9CB2-93811FB13BC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FD3C-8F13-4248-9A9E-0BED859F6F66}" type="datetimeFigureOut">
              <a:rPr lang="fr-FR" smtClean="0"/>
              <a:pPr/>
              <a:t>13/10/2021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F3FD62-D578-459C-9CB2-93811FB13BC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C6FD3C-8F13-4248-9A9E-0BED859F6F66}" type="datetimeFigureOut">
              <a:rPr lang="fr-FR" smtClean="0"/>
              <a:pPr/>
              <a:t>13/10/2021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1F3FD62-D578-459C-9CB2-93811FB13BC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Dr. </a:t>
            </a:r>
            <a:r>
              <a:rPr lang="fr-FR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FRIHA </a:t>
            </a:r>
            <a:r>
              <a:rPr lang="fr-F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.T</a:t>
            </a:r>
          </a:p>
          <a:p>
            <a:r>
              <a:rPr lang="fr-F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HOPITAL MILITAIRE REGIONAL DE CONSTANTINE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Fractures de l’extrémité supérieure de l’humérus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4357718" cy="621510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La violence du traumatisme ,la position du bras lors de la chute  et la qualité des structures osseuses expliquent la diversité des fractures :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i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Chez l’enfant </a:t>
            </a:r>
            <a:r>
              <a:rPr lang="fr-FR" i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=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décollements épiphysaires (atteinte du cartilage de croissance)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i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Chez le sujet âgé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l’os ostéoporotique casse souvent (fréquence des fractures)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i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Chez le sujet jeune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les éléments capsulo-ligamentaires cèdent en premier(fréquence des luxations),les fractures chez un jeune  nécessitent un traumatisme de haute énergie (accident de la circulation..)</a:t>
            </a:r>
          </a:p>
          <a:p>
            <a:endParaRPr lang="fr-FR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4714876" y="150472"/>
            <a:ext cx="2428892" cy="2299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Picture 8" descr="C:\Users\tarek\Downloads\export--64833746_gallery.jp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25184" t="11384" r="20729" b="30692"/>
          <a:stretch>
            <a:fillRect/>
          </a:stretch>
        </p:blipFill>
        <p:spPr bwMode="auto">
          <a:xfrm flipH="1">
            <a:off x="4643438" y="4008908"/>
            <a:ext cx="2428892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Picture 6" descr="C:\Users\tarek\Downloads\fig3.jpg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 l="28420" t="7974" r="11582" b="4310"/>
          <a:stretch>
            <a:fillRect/>
          </a:stretch>
        </p:blipFill>
        <p:spPr bwMode="auto">
          <a:xfrm>
            <a:off x="6786578" y="2214554"/>
            <a:ext cx="2214578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45719" cy="45719"/>
          </a:xfrm>
        </p:spPr>
        <p:txBody>
          <a:bodyPr>
            <a:normAutofit fontScale="90000"/>
          </a:bodyPr>
          <a:lstStyle/>
          <a:p>
            <a:r>
              <a:rPr lang="fr-FR" sz="800" dirty="0"/>
              <a:t>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00034" y="285728"/>
            <a:ext cx="8186766" cy="5734072"/>
          </a:xfrm>
        </p:spPr>
        <p:txBody>
          <a:bodyPr>
            <a:normAutofit/>
          </a:bodyPr>
          <a:lstStyle/>
          <a:p>
            <a:r>
              <a:rPr lang="fr-FR" sz="3300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Classification</a:t>
            </a:r>
            <a:r>
              <a:rPr lang="fr-FR" sz="33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:  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Olivier  et Duparc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:en 4 types</a:t>
            </a:r>
          </a:p>
          <a:p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  <a:p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36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Les fractures parcellaires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6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Les fractures extra-articulaires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6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Les fractures articulaires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6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Les fractures –luxations</a:t>
            </a:r>
          </a:p>
          <a:p>
            <a:pPr marL="514350" indent="-514350">
              <a:buFont typeface="+mj-lt"/>
              <a:buAutoNum type="arabicPeriod"/>
            </a:pPr>
            <a:endParaRPr lang="fr-FR" dirty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None/>
            </a:pPr>
            <a:endParaRPr lang="fr-FR" dirty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fr-FR" dirty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fr-FR" dirty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None/>
            </a:pPr>
            <a:endParaRPr lang="fr-FR" dirty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None/>
            </a:pPr>
            <a:endParaRPr lang="fr-F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914400" y="214290"/>
            <a:ext cx="45719" cy="60348"/>
          </a:xfrm>
        </p:spPr>
        <p:txBody>
          <a:bodyPr>
            <a:normAutofit fontScale="90000"/>
          </a:bodyPr>
          <a:lstStyle/>
          <a:p>
            <a:r>
              <a:rPr lang="fr-FR" sz="800" dirty="0"/>
              <a:t>.</a:t>
            </a:r>
          </a:p>
        </p:txBody>
      </p:sp>
      <p:pic>
        <p:nvPicPr>
          <p:cNvPr id="3076" name="Picture 4" descr="C:\Users\tarek\Downloads\p1131635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565765"/>
            <a:ext cx="2237540" cy="2506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78" name="Picture 6" descr="C:\Users\tarek\Downloads\fig3.jpg"/>
          <p:cNvPicPr>
            <a:picLocks noChangeAspect="1" noChangeArrowheads="1"/>
          </p:cNvPicPr>
          <p:nvPr/>
        </p:nvPicPr>
        <p:blipFill>
          <a:blip r:embed="rId3" cstate="print"/>
          <a:srcRect l="28420" t="7974" r="11582" b="4310"/>
          <a:stretch>
            <a:fillRect/>
          </a:stretch>
        </p:blipFill>
        <p:spPr bwMode="auto">
          <a:xfrm flipH="1">
            <a:off x="785786" y="3929066"/>
            <a:ext cx="242889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500034" y="142852"/>
            <a:ext cx="3337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fr-FR" sz="2400" b="1" dirty="0">
                <a:latin typeface="Calibri" pitchFamily="34" charset="0"/>
                <a:cs typeface="Calibri" pitchFamily="34" charset="0"/>
              </a:rPr>
              <a:t>Les fractures parcellaires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57752" y="214290"/>
            <a:ext cx="4041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fr-FR" sz="2400" b="1" dirty="0">
                <a:latin typeface="Calibri" pitchFamily="34" charset="0"/>
                <a:cs typeface="Calibri" pitchFamily="34" charset="0"/>
              </a:rPr>
              <a:t>Les fractures extra-articulaires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1472" y="3357562"/>
            <a:ext cx="3293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fr-FR" sz="2400" b="1" dirty="0">
                <a:latin typeface="Calibri" pitchFamily="34" charset="0"/>
                <a:cs typeface="Calibri" pitchFamily="34" charset="0"/>
              </a:rPr>
              <a:t>Les fractures articulaires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72066" y="3357562"/>
            <a:ext cx="3185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fr-FR" sz="2400" b="1" dirty="0">
                <a:latin typeface="Calibri" pitchFamily="34" charset="0"/>
                <a:cs typeface="Calibri" pitchFamily="34" charset="0"/>
              </a:rPr>
              <a:t>Les fractures –luxations</a:t>
            </a:r>
          </a:p>
        </p:txBody>
      </p:sp>
      <p:pic>
        <p:nvPicPr>
          <p:cNvPr id="3080" name="Picture 8" descr="C:\Users\tarek\Downloads\export--64833746_gallery.jp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25184" t="11384" r="20729" b="30692"/>
          <a:stretch>
            <a:fillRect/>
          </a:stretch>
        </p:blipFill>
        <p:spPr bwMode="auto">
          <a:xfrm>
            <a:off x="5320552" y="3824589"/>
            <a:ext cx="2571768" cy="2723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lum bright="10000" contrast="-20000"/>
          </a:blip>
          <a:srcRect l="9121" b="8919"/>
          <a:stretch>
            <a:fillRect/>
          </a:stretch>
        </p:blipFill>
        <p:spPr bwMode="auto">
          <a:xfrm flipH="1">
            <a:off x="5177676" y="675955"/>
            <a:ext cx="2857520" cy="2619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215370" cy="307183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fr-FR" b="1" u="sng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Fractures parcellaires</a:t>
            </a:r>
            <a:r>
              <a:rPr lang="fr-FR" u="sng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:</a:t>
            </a:r>
          </a:p>
          <a:p>
            <a:pPr marL="514350" indent="-514350"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ce sont essentiellement des fractures arrachement tubérositaires  faisant suite a des luxations</a:t>
            </a:r>
          </a:p>
          <a:p>
            <a:pPr marL="514350" indent="-514350">
              <a:buNone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.</a:t>
            </a:r>
            <a:r>
              <a:rPr lang="fr-FR" b="1" i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fracture du trochiter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: gros  fragment intéressant l’insertion du sus-épineux qui l’attire sous la voute acromial, et qui se réduit souvent après réduction de la  luxation .</a:t>
            </a:r>
          </a:p>
          <a:p>
            <a:pPr marL="514350" indent="-514350"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. </a:t>
            </a:r>
            <a:r>
              <a:rPr lang="fr-FR" b="1" i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fracture du trochin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: rare par arrachement du sous scapulaire</a:t>
            </a: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429000"/>
            <a:ext cx="2867955" cy="2703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429000"/>
            <a:ext cx="2583607" cy="2720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429000"/>
            <a:ext cx="2428412" cy="2774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45719" cy="45719"/>
          </a:xfrm>
        </p:spPr>
        <p:txBody>
          <a:bodyPr>
            <a:normAutofit fontScale="90000"/>
          </a:bodyPr>
          <a:lstStyle/>
          <a:p>
            <a:r>
              <a:rPr lang="fr-FR" sz="800" dirty="0"/>
              <a:t>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214290"/>
            <a:ext cx="8435280" cy="628654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fr-FR" b="1" u="sng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Fractures extra-articulaires </a:t>
            </a:r>
            <a:r>
              <a:rPr lang="fr-FR" u="sng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:</a:t>
            </a:r>
          </a:p>
          <a:p>
            <a:pPr marL="514350" indent="-514350"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Appelées </a:t>
            </a:r>
            <a:r>
              <a:rPr lang="fr-FR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fractures sous tubérositaires 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ou </a:t>
            </a:r>
            <a:r>
              <a:rPr lang="fr-FR" i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du </a:t>
            </a:r>
            <a:r>
              <a:rPr lang="fr-FR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col chirurgical</a:t>
            </a:r>
          </a:p>
          <a:p>
            <a:pPr marL="514350" indent="-514350"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Elles sont fréquentes</a:t>
            </a:r>
          </a:p>
          <a:p>
            <a:pPr marL="514350" indent="-514350"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Avec un trait horizontal ou oblique  qui passe sous ou a travers </a:t>
            </a:r>
          </a:p>
          <a:p>
            <a:pPr marL="514350" indent="-514350"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les tubérosités séparant  2 fragments :</a:t>
            </a:r>
          </a:p>
          <a:p>
            <a:pPr marL="514350" indent="-514350"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L’extrémité supérieur et la diaphyse</a:t>
            </a:r>
          </a:p>
          <a:p>
            <a:pPr marL="514350" indent="-514350"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Elles peuvent êtres engrenées ou non engrenées</a:t>
            </a:r>
          </a:p>
          <a:p>
            <a:pPr marL="514350" indent="-514350">
              <a:buNone/>
            </a:pP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Fr. extra-articulaires engrenées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:</a:t>
            </a:r>
          </a:p>
          <a:p>
            <a:pPr marL="514350" indent="-514350"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Les  plus fréquentes , il existe un télescopage entre l’ESH et la </a:t>
            </a:r>
          </a:p>
          <a:p>
            <a:pPr marL="514350" indent="-514350"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diaphyse donnant une certaine stabilité au foyer de fracture</a:t>
            </a:r>
          </a:p>
          <a:p>
            <a:pPr marL="514350" indent="-514350">
              <a:buNone/>
            </a:pPr>
            <a:r>
              <a:rPr lang="fr-F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2.          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Fr. extra-articulaires non engrenées :</a:t>
            </a:r>
          </a:p>
          <a:p>
            <a:pPr marL="514350" indent="-514350"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La diaphyse perd tout contact avec l’épiphyse (les mouvements </a:t>
            </a:r>
          </a:p>
          <a:p>
            <a:pPr marL="514350" indent="-514350"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imprimés au bras ne sont plus transmis a l’ESH)</a:t>
            </a:r>
          </a:p>
          <a:p>
            <a:pPr marL="514350" indent="-514350"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La diaphyse déplacée en dedans vient menacer l’axe vasculo-nerveux ou transfixier le deltoïde.</a:t>
            </a:r>
          </a:p>
          <a:p>
            <a:endParaRPr lang="fr-F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3967" r="49444"/>
          <a:stretch>
            <a:fillRect/>
          </a:stretch>
        </p:blipFill>
        <p:spPr bwMode="auto">
          <a:xfrm>
            <a:off x="1000100" y="3728180"/>
            <a:ext cx="1857388" cy="253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r="63985"/>
          <a:stretch>
            <a:fillRect/>
          </a:stretch>
        </p:blipFill>
        <p:spPr bwMode="auto">
          <a:xfrm>
            <a:off x="672398" y="785794"/>
            <a:ext cx="375672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4714876" y="201943"/>
            <a:ext cx="3286148" cy="2941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1214414" y="428604"/>
            <a:ext cx="2571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Calibri" pitchFamily="34" charset="0"/>
              </a:rPr>
              <a:t>Fracture engrenée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00100" y="3643314"/>
            <a:ext cx="307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Calibri" pitchFamily="34" charset="0"/>
              </a:rPr>
              <a:t>Fracture non engrenée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lum bright="10000" contrast="-20000"/>
          </a:blip>
          <a:srcRect l="9121" b="8919"/>
          <a:stretch>
            <a:fillRect/>
          </a:stretch>
        </p:blipFill>
        <p:spPr bwMode="auto">
          <a:xfrm>
            <a:off x="4786314" y="3345657"/>
            <a:ext cx="3286148" cy="3012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45719" cy="82528"/>
          </a:xfrm>
        </p:spPr>
        <p:txBody>
          <a:bodyPr>
            <a:normAutofit fontScale="90000"/>
          </a:bodyPr>
          <a:lstStyle/>
          <a:p>
            <a:r>
              <a:rPr lang="fr-FR" sz="800" dirty="0"/>
              <a:t>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8258204" cy="27727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Fractures articulaires 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:</a:t>
            </a:r>
          </a:p>
          <a:p>
            <a:pPr>
              <a:buNone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.Appelées </a:t>
            </a:r>
            <a:r>
              <a:rPr lang="fr-FR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fractures céphalo-tubérositaires </a:t>
            </a: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( à 3ou à 4 fragments)</a:t>
            </a:r>
          </a:p>
          <a:p>
            <a:pPr>
              <a:buNone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.le trait intéresse la tête et les tubérosités</a:t>
            </a:r>
          </a:p>
          <a:p>
            <a:pPr>
              <a:buNone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Le massif tubérositaires peut être unique non déplacé ou refendu .</a:t>
            </a:r>
          </a:p>
          <a:p>
            <a:pPr>
              <a:buNone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La tête humérale désolidarisée du massif tubérositaires peut être engrenée sur la diaphyse ou libre (énucléée ++)</a:t>
            </a:r>
          </a:p>
          <a:p>
            <a:pPr>
              <a:buNone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Ces fractures graves menacent la vascularisation de la tête humérale.</a:t>
            </a:r>
          </a:p>
          <a:p>
            <a:pPr>
              <a:buFont typeface="Wingdings" pitchFamily="2" charset="2"/>
              <a:buChar char="q"/>
            </a:pPr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140968"/>
            <a:ext cx="2590883" cy="3288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8367" y="4113712"/>
            <a:ext cx="1571636" cy="1906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5233" y="3429000"/>
            <a:ext cx="2928958" cy="2735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116632"/>
            <a:ext cx="8186766" cy="580551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Fractures-luxations</a:t>
            </a:r>
            <a:r>
              <a:rPr lang="fr-FR" sz="28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:</a:t>
            </a:r>
          </a:p>
          <a:p>
            <a:pPr>
              <a:buNone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Elles sont rares</a:t>
            </a:r>
          </a:p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La tête  humérale n’est plus en contact avec la glène ++, elle est luxée en avant ou en arrière.</a:t>
            </a:r>
          </a:p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Cette luxation peut concerner une fracture articulaire ou extra-articulaire </a:t>
            </a:r>
          </a:p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La tête luxée peut rester engrenée sur la diaphyse ,ou  non engrenée (libre , énucléée , avec vascularisation compromise++)</a:t>
            </a:r>
          </a:p>
        </p:txBody>
      </p:sp>
      <p:pic>
        <p:nvPicPr>
          <p:cNvPr id="4" name="Picture 8" descr="C:\Users\tarek\Downloads\export--64833746_gallery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25184" t="11384" r="20729" b="30692"/>
          <a:stretch>
            <a:fillRect/>
          </a:stretch>
        </p:blipFill>
        <p:spPr bwMode="auto">
          <a:xfrm>
            <a:off x="3059832" y="3140968"/>
            <a:ext cx="3240360" cy="3430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14348" y="214290"/>
            <a:ext cx="5009780" cy="314270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3200" b="1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Le diagnostic :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Etiologie : 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accident domestique sportif ou de circulation:</a:t>
            </a:r>
          </a:p>
          <a:p>
            <a:pPr>
              <a:buNone/>
            </a:pP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Mécanisme direct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 :   chute sur le moignon d’épaule</a:t>
            </a:r>
          </a:p>
          <a:p>
            <a:pPr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Ou </a:t>
            </a: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indirect 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: chute sur  l’avant bras </a:t>
            </a:r>
          </a:p>
          <a:p>
            <a:pPr>
              <a:buNone/>
            </a:pPr>
            <a:r>
              <a:rPr lang="fr-FR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4" name="Picture 4" descr="C:\Documents and Settings\Administrateur\Mes documents\Mes images\Photo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2053" y="2630890"/>
            <a:ext cx="2578211" cy="2273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2" descr="C:\Documents and Settings\Administrateur\Mes documents\Mes images\Photo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4915" y="649835"/>
            <a:ext cx="2815349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3" descr="C:\Documents and Settings\Administrateur\Mes documents\Mes images\Photo 002.jpg"/>
          <p:cNvPicPr>
            <a:picLocks noChangeAspect="1" noChangeArrowheads="1"/>
          </p:cNvPicPr>
          <p:nvPr/>
        </p:nvPicPr>
        <p:blipFill>
          <a:blip r:embed="rId4" cstate="print"/>
          <a:srcRect l="7240" t="12429" r="8296" b="29570"/>
          <a:stretch>
            <a:fillRect/>
          </a:stretch>
        </p:blipFill>
        <p:spPr bwMode="auto">
          <a:xfrm>
            <a:off x="5436096" y="5013176"/>
            <a:ext cx="3531998" cy="1412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ADEFDAA-31CB-4903-92C9-DBBAD4A7E0F5}"/>
              </a:ext>
            </a:extLst>
          </p:cNvPr>
          <p:cNvSpPr txBox="1"/>
          <p:nvPr/>
        </p:nvSpPr>
        <p:spPr>
          <a:xfrm>
            <a:off x="539552" y="3996388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i="1" dirty="0">
                <a:latin typeface="Cambria" panose="02040503050406030204" pitchFamily="18" charset="0"/>
                <a:ea typeface="Cambria" panose="02040503050406030204" pitchFamily="18" charset="0"/>
              </a:rPr>
              <a:t>Le type anatomique dépendra de la nature de l’os ,de l’énergie du traumatisme et de la position du bras lors du traumatisme.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5700" cy="82528"/>
          </a:xfrm>
        </p:spPr>
        <p:txBody>
          <a:bodyPr>
            <a:normAutofit fontScale="90000"/>
          </a:bodyPr>
          <a:lstStyle/>
          <a:p>
            <a:r>
              <a:rPr lang="fr-FR" sz="800" dirty="0"/>
              <a:t>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71472" y="285728"/>
            <a:ext cx="5379090" cy="27007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2.  </a:t>
            </a:r>
            <a:r>
              <a:rPr lang="fr-FR" sz="3000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Clinique </a:t>
            </a:r>
          </a:p>
          <a:p>
            <a:pPr>
              <a:buNone/>
            </a:pPr>
            <a:r>
              <a:rPr lang="fr-FR" sz="30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Souvent il s’agit de</a:t>
            </a:r>
          </a:p>
          <a:p>
            <a:r>
              <a:rPr lang="fr-FR" sz="30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sujet âgé qui fait une chute de sa hauteur et qui se présente au PU pour douleur et impotence fonctionnelle de l’épaule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0562" y="764704"/>
            <a:ext cx="276212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5E20F4A-0E1E-4B65-B665-F0C7361CA919}"/>
              </a:ext>
            </a:extLst>
          </p:cNvPr>
          <p:cNvSpPr txBox="1"/>
          <p:nvPr/>
        </p:nvSpPr>
        <p:spPr>
          <a:xfrm>
            <a:off x="323528" y="3356992"/>
            <a:ext cx="856895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>
                <a:latin typeface="Cambria" panose="02040503050406030204" pitchFamily="18" charset="0"/>
                <a:ea typeface="Cambria" panose="02040503050406030204" pitchFamily="18" charset="0"/>
              </a:rPr>
              <a:t>A l’inspection </a:t>
            </a:r>
            <a:r>
              <a:rPr lang="fr-FR" sz="2800" dirty="0">
                <a:latin typeface="Cambria" panose="02040503050406030204" pitchFamily="18" charset="0"/>
                <a:ea typeface="Cambria" panose="02040503050406030204" pitchFamily="18" charset="0"/>
              </a:rPr>
              <a:t>retrouve 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Cambria" panose="02040503050406030204" pitchFamily="18" charset="0"/>
                <a:ea typeface="Cambria" panose="02040503050406030204" pitchFamily="18" charset="0"/>
              </a:rPr>
              <a:t>Une attitude du traumatisé du membre supérieur (de </a:t>
            </a:r>
            <a:r>
              <a:rPr lang="fr-FR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Dessault</a:t>
            </a:r>
            <a:r>
              <a:rPr lang="fr-FR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Cambria" panose="02040503050406030204" pitchFamily="18" charset="0"/>
                <a:ea typeface="Cambria" panose="02040503050406030204" pitchFamily="18" charset="0"/>
              </a:rPr>
              <a:t>L’épaule  est +/- tuméfiée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Cambria" panose="02040503050406030204" pitchFamily="18" charset="0"/>
                <a:ea typeface="Cambria" panose="02040503050406030204" pitchFamily="18" charset="0"/>
              </a:rPr>
              <a:t>Une large ecchymose brachio-axillaire  est recherchées (forme vue tardivement)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Plan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Généralités</a:t>
            </a:r>
          </a:p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Rappel anatomique-physiologique</a:t>
            </a:r>
          </a:p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Anatomopathologie-classification</a:t>
            </a:r>
          </a:p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Etude clinique-radiologique</a:t>
            </a:r>
          </a:p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Complications</a:t>
            </a:r>
          </a:p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Formes cliniques </a:t>
            </a:r>
          </a:p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Traitement</a:t>
            </a:r>
          </a:p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conclusion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856984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200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A la palpation  douce</a:t>
            </a:r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 :</a:t>
            </a:r>
          </a:p>
          <a:p>
            <a:pPr>
              <a:buNone/>
            </a:pPr>
            <a:endParaRPr lang="fr-FR" sz="3200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  <a:p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Douleur localisée  a la tête humérale </a:t>
            </a:r>
          </a:p>
          <a:p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Pas d’abduction irréductible comme dans les luxations</a:t>
            </a:r>
          </a:p>
          <a:p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Les mouvements doux imprimés au bras sont transmis a la tête humérale (formes engrenées)</a:t>
            </a:r>
          </a:p>
          <a:p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L’examen des pouls distaux  et l’examen sensitivo moteur recherchera une complication vasculo-nerveuse</a:t>
            </a:r>
          </a:p>
          <a:p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Et d’autres localisations traumatiques sont automatiquement</a:t>
            </a: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57158" y="285752"/>
            <a:ext cx="8429684" cy="616758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FR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3.  </a:t>
            </a:r>
            <a:r>
              <a:rPr lang="fr-FR" sz="2800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Radiologie</a:t>
            </a:r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 :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fait le diagnostic , et prévoit le pronostic et la méthode thérapeutique .</a:t>
            </a:r>
          </a:p>
          <a:p>
            <a:pPr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Au minimum </a:t>
            </a:r>
          </a:p>
          <a:p>
            <a:pPr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Cliché de </a:t>
            </a:r>
            <a:r>
              <a:rPr lang="fr-FR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face strict</a:t>
            </a:r>
          </a:p>
          <a:p>
            <a:pPr>
              <a:buNone/>
            </a:pPr>
            <a:r>
              <a:rPr lang="fr-FR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De profil 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: soit axillaire  soit de l’omoplate  (un profil transthoracique facile a réaliser reste difficile a interpréter )</a:t>
            </a:r>
          </a:p>
          <a:p>
            <a:pPr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Il faut pouvoir préciser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Le / les traits de Fr.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Le nombre de fragments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Les déplacements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L’engrènement ou non des fragments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L’existence de luxation et la qualité de la trame osseuse </a:t>
            </a:r>
          </a:p>
          <a:p>
            <a:pPr marL="457200" indent="-457200">
              <a:buFont typeface="+mj-lt"/>
              <a:buAutoNum type="arabicPeriod"/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  <a:p>
            <a:pPr>
              <a:buNone/>
            </a:pPr>
            <a:r>
              <a:rPr lang="fr-FR" sz="2400" i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Un piège majeur :méconnaitre un fracture engrenée devant une luxation et provoquer le déplacement de la Fr. lors de la réduction 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8952"/>
            <a:ext cx="77724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u="sng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Complications</a:t>
            </a:r>
            <a:r>
              <a:rPr lang="fr-FR" b="1" u="sng" dirty="0">
                <a:latin typeface="Calibri" pitchFamily="34" charset="0"/>
                <a:cs typeface="Calibri" pitchFamily="34" charset="0"/>
              </a:rPr>
              <a:t> :</a:t>
            </a:r>
            <a:br>
              <a:rPr lang="fr-FR" b="1" u="sng" dirty="0">
                <a:latin typeface="Calibri" pitchFamily="34" charset="0"/>
                <a:cs typeface="Calibri" pitchFamily="34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928670"/>
            <a:ext cx="4357718" cy="542928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800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Immédiates :</a:t>
            </a:r>
          </a:p>
          <a:p>
            <a:pPr>
              <a:buNone/>
            </a:pP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Rares =traumatismes  a haute énergie </a:t>
            </a:r>
          </a:p>
          <a:p>
            <a:r>
              <a:rPr lang="fr-FR" sz="2200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L’ouverture </a:t>
            </a: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:exceptionnelle</a:t>
            </a:r>
          </a:p>
          <a:p>
            <a:r>
              <a:rPr lang="fr-FR" sz="2200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L’atteinte neurologique  </a:t>
            </a: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(nerf circonflexe :déficit du deltoïde + anesthésie du moignon de l’épaule , ou plexus brachial : déficit sensitivo moteur distal)</a:t>
            </a:r>
          </a:p>
          <a:p>
            <a:r>
              <a:rPr lang="fr-FR" sz="2200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Les lésions vasculaires </a:t>
            </a: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:</a:t>
            </a:r>
          </a:p>
          <a:p>
            <a:pPr>
              <a:buNone/>
            </a:pP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atteinte de l’artère ou la veine axillaire (abolition des pouls +/- gros hématome du creux axillaire)exige </a:t>
            </a:r>
            <a:r>
              <a:rPr lang="fr-FR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une artériographie d’urgence</a:t>
            </a: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.</a:t>
            </a:r>
          </a:p>
          <a:p>
            <a:r>
              <a:rPr lang="fr-FR" sz="2200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la luxation </a:t>
            </a: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:à rechercher devant toute fracture de l’ESH</a:t>
            </a:r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646" y="4286256"/>
            <a:ext cx="3593882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9227" y="1042796"/>
            <a:ext cx="3220425" cy="2945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Flèche droite 5"/>
          <p:cNvSpPr/>
          <p:nvPr/>
        </p:nvSpPr>
        <p:spPr>
          <a:xfrm>
            <a:off x="3857620" y="5143512"/>
            <a:ext cx="978408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7772400" cy="45720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 startAt="2"/>
            </a:pPr>
            <a:r>
              <a:rPr lang="fr-FR" sz="35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complications secondaires :</a:t>
            </a:r>
          </a:p>
          <a:p>
            <a:pPr marL="514350" indent="-514350">
              <a:buAutoNum type="arabicPeriod" startAt="2"/>
            </a:pPr>
            <a:endParaRPr lang="fr-FR" sz="35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  <a:p>
            <a:pPr>
              <a:buNone/>
            </a:pPr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la consolidation se fait en 3 à 6 semaines selon le type de Fr.</a:t>
            </a:r>
          </a:p>
          <a:p>
            <a:pPr>
              <a:buNone/>
            </a:pPr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pendant ce délai on peut observer :</a:t>
            </a:r>
          </a:p>
          <a:p>
            <a:r>
              <a:rPr lang="fr-FR" sz="3200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un déplacement </a:t>
            </a:r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: réduction instable  immobilisation inefficace  ostéosynthèse précaire</a:t>
            </a:r>
          </a:p>
          <a:p>
            <a:r>
              <a:rPr lang="fr-FR" sz="3200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une infection </a:t>
            </a:r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: rare</a:t>
            </a:r>
          </a:p>
          <a:p>
            <a:r>
              <a:rPr lang="fr-FR" sz="3200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</a:t>
            </a:r>
            <a:r>
              <a:rPr lang="fr-FR" sz="3200" b="1" dirty="0">
                <a:latin typeface="Cambria" panose="02040503050406030204" pitchFamily="18" charset="0"/>
                <a:ea typeface="Cambria" panose="02040503050406030204" pitchFamily="18" charset="0"/>
              </a:rPr>
              <a:t>un syndrome algodystrophique</a:t>
            </a:r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 :redoutable , source de raideur++</a:t>
            </a:r>
          </a:p>
          <a:p>
            <a:pPr>
              <a:buNone/>
            </a:pPr>
            <a:endParaRPr lang="fr-FR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fr-FR" sz="2000" dirty="0">
              <a:latin typeface="Calibri" pitchFamily="34" charset="0"/>
              <a:cs typeface="Calibri" pitchFamily="34" charset="0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85720" y="428604"/>
            <a:ext cx="8643998" cy="36484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complications tardives :</a:t>
            </a:r>
          </a:p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cal vicieux 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 fréquents, généralement bien tolérés </a:t>
            </a:r>
          </a:p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raideur de l’épaule 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:++</a:t>
            </a:r>
          </a:p>
          <a:p>
            <a:pPr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Très fréquente  également, principale complication de ces fractures, par intrication de 3 facteurs :</a:t>
            </a:r>
          </a:p>
          <a:p>
            <a:pPr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rétraction des parties molles 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(fractures complexes, immobilisations prolongées, algodystrophie, absence de rééducation) combattue par une mobilisation précoce et Une rééducation prolongée</a:t>
            </a:r>
          </a:p>
          <a:p>
            <a:pPr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atteinte des </a:t>
            </a:r>
            <a:r>
              <a:rPr lang="fr-FR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muscles de la coiffe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des rotateurs (par déchirure ou défaut de reposition des tubérosités=insertions)</a:t>
            </a:r>
          </a:p>
          <a:p>
            <a:pPr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l’importance de </a:t>
            </a:r>
            <a:r>
              <a:rPr lang="fr-FR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douleur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a la mobilisation</a:t>
            </a:r>
          </a:p>
          <a:p>
            <a:endParaRPr lang="fr-FR" dirty="0"/>
          </a:p>
        </p:txBody>
      </p:sp>
      <p:pic>
        <p:nvPicPr>
          <p:cNvPr id="1026" name="Picture 2" descr="C:\Users\tarek\Downloads\raide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933056"/>
            <a:ext cx="1831702" cy="2709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7" name="Picture 3" descr="C:\Users\tarek\Downloads\reeducation epaule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933056"/>
            <a:ext cx="3528318" cy="2646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arek\Downloads\prothese_epaule_9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3620" y="3408536"/>
            <a:ext cx="3040788" cy="3143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51520" y="306081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</a:rPr>
              <a:t>pseudarthrose :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rare</a:t>
            </a:r>
          </a:p>
          <a:p>
            <a:pPr marL="457200" indent="-457200">
              <a:buFont typeface="Arial" pitchFamily="34" charset="0"/>
              <a:buChar char="•"/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</a:rPr>
              <a:t>     nécrose de la tête humérale :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complique les fractures articulaires et surtout les fractures luxation  (tête séparée de sa tubérosités  ,énucléée (se voit entre 6 et 12 mois )</a:t>
            </a:r>
          </a:p>
          <a:p>
            <a:pPr>
              <a:buFont typeface="Arial" pitchFamily="34" charset="0"/>
              <a:buChar char="•"/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</a:rPr>
              <a:t>    omarthrose scapulo humérale :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très tardive  complication des fractures articulaires et la nécrose de la tête.</a:t>
            </a:r>
          </a:p>
        </p:txBody>
      </p:sp>
      <p:pic>
        <p:nvPicPr>
          <p:cNvPr id="4099" name="Picture 3" descr="C:\Users\tarek\Downloads\osteoarthshoulder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332168"/>
            <a:ext cx="2215877" cy="2215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214290"/>
            <a:ext cx="7772400" cy="357475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sz="3000" b="1" u="sng" dirty="0">
                <a:latin typeface="Cambria" panose="02040503050406030204" pitchFamily="18" charset="0"/>
                <a:ea typeface="Cambria" panose="02040503050406030204" pitchFamily="18" charset="0"/>
              </a:rPr>
              <a:t>Formes cliniques</a:t>
            </a:r>
          </a:p>
          <a:p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</a:rPr>
              <a:t>Fractures de l’enfant 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:très bien tolérées :</a:t>
            </a:r>
          </a:p>
          <a:p>
            <a:pPr>
              <a:buNone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Soit fracture décollement épiphysaires (Salter et Harris )</a:t>
            </a:r>
          </a:p>
          <a:p>
            <a:pPr>
              <a:buNone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Soit plus souvent fractures métaphysaires</a:t>
            </a:r>
          </a:p>
          <a:p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</a:rPr>
              <a:t>Fractures de l’adulte jeune 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: traumatisme à haute énergie </a:t>
            </a:r>
          </a:p>
          <a:p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</a:rPr>
              <a:t>Fractures pathologiques 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buNone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Lors d’un traumatisme minime (os fragilisé)</a:t>
            </a:r>
          </a:p>
          <a:p>
            <a:pPr>
              <a:buNone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Chez l’enfant :Tumeur bénigne (kyste osseux++)</a:t>
            </a:r>
          </a:p>
          <a:p>
            <a:pPr>
              <a:buNone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Chez l’adulte :Tumeur maligne (métastase )</a:t>
            </a:r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929066"/>
            <a:ext cx="2827330" cy="2676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l="51120"/>
          <a:stretch>
            <a:fillRect/>
          </a:stretch>
        </p:blipFill>
        <p:spPr bwMode="auto">
          <a:xfrm>
            <a:off x="4286248" y="3929066"/>
            <a:ext cx="4099550" cy="2636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14348" y="142852"/>
            <a:ext cx="7772400" cy="45720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fr-FR" sz="4600" b="1" u="sng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Traitement</a:t>
            </a:r>
          </a:p>
          <a:p>
            <a:pPr>
              <a:buNone/>
            </a:pPr>
            <a:r>
              <a:rPr lang="fr-FR" sz="4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But :</a:t>
            </a:r>
          </a:p>
          <a:p>
            <a:pPr>
              <a:buNone/>
            </a:pPr>
            <a:endParaRPr lang="fr-FR" sz="4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3800" dirty="0">
                <a:latin typeface="Cambria" panose="02040503050406030204" pitchFamily="18" charset="0"/>
                <a:ea typeface="Cambria" panose="02040503050406030204" pitchFamily="18" charset="0"/>
              </a:rPr>
              <a:t>obtenir une consolidation dans les brefs délais</a:t>
            </a:r>
          </a:p>
          <a:p>
            <a:r>
              <a:rPr lang="fr-FR" sz="3800" dirty="0">
                <a:latin typeface="Cambria" panose="02040503050406030204" pitchFamily="18" charset="0"/>
                <a:ea typeface="Cambria" panose="02040503050406030204" pitchFamily="18" charset="0"/>
              </a:rPr>
              <a:t>et une bonne fonction de l’épaule (mobilité et indolence )</a:t>
            </a:r>
          </a:p>
          <a:p>
            <a:pPr>
              <a:buFont typeface="Arial" pitchFamily="34" charset="0"/>
              <a:buChar char="•"/>
            </a:pPr>
            <a:r>
              <a:rPr lang="fr-FR" sz="3800" dirty="0">
                <a:latin typeface="Cambria" panose="02040503050406030204" pitchFamily="18" charset="0"/>
                <a:ea typeface="Cambria" panose="02040503050406030204" pitchFamily="18" charset="0"/>
              </a:rPr>
              <a:t>l’immobilisation doit être brève </a:t>
            </a:r>
          </a:p>
          <a:p>
            <a:pPr>
              <a:buFont typeface="Arial" pitchFamily="34" charset="0"/>
              <a:buChar char="•"/>
            </a:pPr>
            <a:r>
              <a:rPr lang="fr-FR" sz="3800" dirty="0">
                <a:latin typeface="Cambria" panose="02040503050406030204" pitchFamily="18" charset="0"/>
                <a:ea typeface="Cambria" panose="02040503050406030204" pitchFamily="18" charset="0"/>
              </a:rPr>
              <a:t>l’ostéosynthèse solide et stable </a:t>
            </a:r>
          </a:p>
          <a:p>
            <a:pPr>
              <a:buFont typeface="Arial" pitchFamily="34" charset="0"/>
              <a:buChar char="•"/>
            </a:pPr>
            <a:r>
              <a:rPr lang="fr-FR" sz="3800" dirty="0">
                <a:latin typeface="Cambria" panose="02040503050406030204" pitchFamily="18" charset="0"/>
                <a:ea typeface="Cambria" panose="02040503050406030204" pitchFamily="18" charset="0"/>
              </a:rPr>
              <a:t>la rééducation doit être précoce et prolongée</a:t>
            </a:r>
          </a:p>
          <a:p>
            <a:pPr>
              <a:buFont typeface="Arial" pitchFamily="34" charset="0"/>
              <a:buChar char="•"/>
            </a:pPr>
            <a:endParaRPr lang="fr-FR" sz="20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fr-FR" sz="2000" dirty="0">
              <a:latin typeface="Calibri" pitchFamily="34" charset="0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93160"/>
            <a:ext cx="4464496" cy="654032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Moyens et indications: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3568" y="836712"/>
            <a:ext cx="7772400" cy="262927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fractures parcellaires :</a:t>
            </a:r>
          </a:p>
          <a:p>
            <a:pPr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souvent la réduction des Fr. parcellaires se fait après réduction de la luxation (repositionna tubérositaires) elle nécessite un immobilisation par Djarier  pendant 3 semaines à 30° d’abduction</a:t>
            </a:r>
          </a:p>
          <a:p>
            <a:pPr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sinon reposition chirurgicale </a:t>
            </a:r>
          </a:p>
          <a:p>
            <a:pPr marL="457200" indent="-457200">
              <a:buNone/>
            </a:pP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645024"/>
            <a:ext cx="2583607" cy="2720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645024"/>
            <a:ext cx="2867955" cy="2703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2" descr="C:\Users\tarek\Downloads\img4aa907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079" y="3789040"/>
            <a:ext cx="2913785" cy="2493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57158" y="142852"/>
            <a:ext cx="6303074" cy="321414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None/>
            </a:pPr>
            <a:r>
              <a:rPr lang="fr-FR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  </a:t>
            </a:r>
            <a:r>
              <a:rPr lang="fr-FR" sz="32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200" b="1" u="sng" dirty="0">
                <a:latin typeface="Cambria" panose="02040503050406030204" pitchFamily="18" charset="0"/>
                <a:ea typeface="Cambria" panose="02040503050406030204" pitchFamily="18" charset="0"/>
              </a:rPr>
              <a:t>fractures extra articulaires :</a:t>
            </a:r>
          </a:p>
          <a:p>
            <a:pPr>
              <a:buNone/>
            </a:pPr>
            <a:r>
              <a:rPr lang="fr-FR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fracture engrenée : </a:t>
            </a:r>
          </a:p>
          <a:p>
            <a:pPr>
              <a:buNone/>
            </a:pPr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simple immobilisation de 3 semaine </a:t>
            </a:r>
          </a:p>
          <a:p>
            <a:pPr>
              <a:buNone/>
            </a:pPr>
            <a:r>
              <a:rPr lang="fr-FR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fracture non engrenée :</a:t>
            </a:r>
          </a:p>
          <a:p>
            <a:pPr>
              <a:buNone/>
            </a:pPr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la </a:t>
            </a:r>
            <a:r>
              <a:rPr lang="fr-FR" sz="3200" i="1" dirty="0">
                <a:latin typeface="Cambria" panose="02040503050406030204" pitchFamily="18" charset="0"/>
                <a:ea typeface="Cambria" panose="02040503050406030204" pitchFamily="18" charset="0"/>
              </a:rPr>
              <a:t>réduction</a:t>
            </a:r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 s’impose : par manœuvres externes </a:t>
            </a:r>
          </a:p>
          <a:p>
            <a:pPr>
              <a:buNone/>
            </a:pPr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+ immobilisation ( </a:t>
            </a:r>
            <a:r>
              <a:rPr lang="fr-FR" sz="3200" i="1" dirty="0">
                <a:latin typeface="Cambria" panose="02040503050406030204" pitchFamily="18" charset="0"/>
                <a:ea typeface="Cambria" panose="02040503050406030204" pitchFamily="18" charset="0"/>
              </a:rPr>
              <a:t>Dujarier) </a:t>
            </a:r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 ou</a:t>
            </a:r>
          </a:p>
          <a:p>
            <a:pPr>
              <a:buNone/>
            </a:pPr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fr-FR" sz="3200" i="1" dirty="0">
                <a:latin typeface="Cambria" panose="02040503050406030204" pitchFamily="18" charset="0"/>
                <a:ea typeface="Cambria" panose="02040503050406030204" pitchFamily="18" charset="0"/>
              </a:rPr>
              <a:t>ostéosynthèse à foyer fermé</a:t>
            </a:r>
          </a:p>
          <a:p>
            <a:pPr>
              <a:buNone/>
            </a:pPr>
            <a:r>
              <a:rPr lang="fr-FR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200" dirty="0">
                <a:latin typeface="Cambria" panose="02040503050406030204" pitchFamily="18" charset="0"/>
                <a:ea typeface="Cambria" panose="02040503050406030204" pitchFamily="18" charset="0"/>
              </a:rPr>
              <a:t>( embrochage : de kapandji ..)</a:t>
            </a:r>
          </a:p>
          <a:p>
            <a:endParaRPr lang="fr-FR" dirty="0"/>
          </a:p>
        </p:txBody>
      </p:sp>
      <p:pic>
        <p:nvPicPr>
          <p:cNvPr id="4" name="Image 3" descr="C:\Users\tarek\Downloads\postop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765020" y="1204732"/>
            <a:ext cx="1979712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Image 4" descr="C:\Users\tarek\Downloads\postop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149080"/>
            <a:ext cx="1800200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80109" y="3134979"/>
            <a:ext cx="6231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sinon </a:t>
            </a:r>
            <a:r>
              <a:rPr lang="fr-FR" sz="2400" i="1" dirty="0">
                <a:latin typeface="Cambria" panose="02040503050406030204" pitchFamily="18" charset="0"/>
                <a:ea typeface="Cambria" panose="02040503050406030204" pitchFamily="18" charset="0"/>
              </a:rPr>
              <a:t>réduction a ciel ouvert + ostéosynthèse</a:t>
            </a:r>
          </a:p>
        </p:txBody>
      </p:sp>
      <p:pic>
        <p:nvPicPr>
          <p:cNvPr id="8" name="Picture 2" descr="C:\Users\tarek\Downloads\img4aa907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1939" y="3971388"/>
            <a:ext cx="3073081" cy="2493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50" name="Picture 2" descr="C:\Users\tarek\Downloads\l2-7-250x2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208" y="3734692"/>
            <a:ext cx="300033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Introduction: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Les fractures de l’extrémité  supérieure de l’humérus(FHSH)sont des fractures fréquentes du sujet 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âgé.</a:t>
            </a:r>
          </a:p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Ce sont toutes les fractures qui siègent au dessus du bord inferieur du grand pectoral (elles touchent la tête humérale ,les tubérosités :trochin et trochiter,  le  col anatomique ,et le col chirurgical).</a:t>
            </a:r>
          </a:p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Formes et évolutions 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très variés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.</a:t>
            </a:r>
          </a:p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Délai de consolidation est d’environ 01 mois.</a:t>
            </a:r>
          </a:p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La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raideur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est la séquelle principale.</a:t>
            </a:r>
          </a:p>
          <a:p>
            <a:endParaRPr lang="fr-FR" dirty="0">
              <a:latin typeface="Calibri" pitchFamily="34" charset="0"/>
              <a:cs typeface="Calibri" pitchFamily="34" charset="0"/>
            </a:endParaRPr>
          </a:p>
          <a:p>
            <a:endParaRPr lang="fr-F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9512" y="188639"/>
            <a:ext cx="8798846" cy="29092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</a:t>
            </a: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fractures articulaires :</a:t>
            </a:r>
          </a:p>
          <a:p>
            <a:pPr>
              <a:buNone/>
            </a:pPr>
            <a:r>
              <a:rPr lang="fr-FR" sz="2400" b="1" i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non déplacée </a:t>
            </a: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: -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simple immobilisation  3-6 semaines   </a:t>
            </a:r>
            <a:r>
              <a:rPr lang="fr-FR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1</a:t>
            </a:r>
          </a:p>
          <a:p>
            <a:pPr>
              <a:buNone/>
            </a:pPr>
            <a:r>
              <a:rPr lang="fr-FR" sz="2400" b="1" i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déplacées </a:t>
            </a: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: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leur traitement est difficile avec résultats décevants :</a:t>
            </a:r>
          </a:p>
          <a:p>
            <a:pPr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-réduction et ostéosynthèse a ciel ouvert (sujet jeune)  </a:t>
            </a:r>
            <a:r>
              <a:rPr lang="fr-FR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2</a:t>
            </a:r>
          </a:p>
          <a:p>
            <a:pPr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-prothèse de l’épaule (sujet âgé)  </a:t>
            </a:r>
            <a:r>
              <a:rPr lang="fr-FR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3</a:t>
            </a:r>
          </a:p>
        </p:txBody>
      </p:sp>
      <p:pic>
        <p:nvPicPr>
          <p:cNvPr id="4" name="Image 3" descr="C:\Users\tarek\Downloads\protEpaule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5466" y="3760105"/>
            <a:ext cx="2052892" cy="2753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Image 4" descr="C:\Users\tarek\Downloads\postop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6579" y="3941650"/>
            <a:ext cx="1937651" cy="2390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2" descr="C:\Users\tarek\Downloads\img4aa907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683" y="4045714"/>
            <a:ext cx="2448272" cy="1986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512422" y="4045714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39552" y="4045714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fr-FR" dirty="0"/>
          </a:p>
        </p:txBody>
      </p:sp>
      <p:pic>
        <p:nvPicPr>
          <p:cNvPr id="3074" name="Picture 2" descr="C:\Users\tarek\Downloads\prothese_epaule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058276" y="3494331"/>
            <a:ext cx="1951236" cy="292195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220686" y="4045714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7093558" y="3861048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6560" y="514626"/>
            <a:ext cx="6372200" cy="58287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fractures luxation (FL) :</a:t>
            </a:r>
          </a:p>
          <a:p>
            <a:pPr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la réduction de la luxation est difficile et dangereuse (risque de désengrènement)</a:t>
            </a:r>
          </a:p>
          <a:p>
            <a:pPr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elle peut être tentée dans les fractures luxations extra articulaires (avec douceur et patience)</a:t>
            </a:r>
          </a:p>
          <a:p>
            <a:pPr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le plus souvent la réduction et l’ostéosynthèse se font à ciel ouvert</a:t>
            </a:r>
          </a:p>
          <a:p>
            <a:pPr>
              <a:buNone/>
            </a:pPr>
            <a:r>
              <a:rPr lang="fr-FR" sz="2400" b="1" i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une arthroplastie prothétique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s’impose chez le sujet âgé lorsque la tête est énucléée</a:t>
            </a:r>
          </a:p>
          <a:p>
            <a:endParaRPr lang="fr-FR" dirty="0"/>
          </a:p>
        </p:txBody>
      </p:sp>
      <p:pic>
        <p:nvPicPr>
          <p:cNvPr id="4" name="Image 3" descr="C:\Users\tarek\Downloads\protEpaule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861048"/>
            <a:ext cx="2304256" cy="2753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Image 4" descr="C:\Users\tarek\Downloads\postop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052736"/>
            <a:ext cx="2016224" cy="2487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45719" cy="82528"/>
          </a:xfrm>
        </p:spPr>
        <p:txBody>
          <a:bodyPr>
            <a:normAutofit fontScale="90000"/>
          </a:bodyPr>
          <a:lstStyle/>
          <a:p>
            <a:r>
              <a:rPr lang="fr-FR" sz="800" dirty="0"/>
              <a:t>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14348" y="714356"/>
            <a:ext cx="7772400" cy="45720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fr-FR" sz="4800" b="1" u="sng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Conclusion</a:t>
            </a:r>
          </a:p>
          <a:p>
            <a:pPr>
              <a:buNone/>
            </a:pPr>
            <a:endParaRPr lang="fr-FR" sz="4800" b="1" u="sng" dirty="0">
              <a:latin typeface="Calibri" pitchFamily="34" charset="0"/>
              <a:cs typeface="Calibri" pitchFamily="34" charset="0"/>
            </a:endParaRPr>
          </a:p>
          <a:p>
            <a:r>
              <a:rPr lang="fr-FR" sz="28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les fractures de l’ESH touchent surtout  le </a:t>
            </a:r>
            <a:r>
              <a:rPr lang="fr-FR" sz="2800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sujet âgé </a:t>
            </a:r>
            <a:r>
              <a:rPr lang="fr-FR" sz="28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suite a une chute sur l’épaule ou l’avant bras </a:t>
            </a:r>
          </a:p>
          <a:p>
            <a:pPr>
              <a:buNone/>
            </a:pPr>
            <a:endParaRPr lang="fr-FR" sz="2800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  <a:p>
            <a:r>
              <a:rPr lang="fr-FR" sz="28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une bonne connaissance des variétés </a:t>
            </a:r>
            <a:r>
              <a:rPr lang="fr-FR" sz="2800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anatomo pathologiques </a:t>
            </a:r>
            <a:r>
              <a:rPr lang="fr-FR" sz="28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guidera la thérapeutique et prévoit les complications principalement </a:t>
            </a:r>
            <a:r>
              <a:rPr lang="fr-FR" sz="2800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la raideur.</a:t>
            </a:r>
          </a:p>
          <a:p>
            <a:endParaRPr lang="fr-F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fr-FR" sz="9600" dirty="0">
              <a:solidFill>
                <a:srgbClr val="92D050"/>
              </a:solidFill>
              <a:latin typeface="Arial Rounded MT Bold" pitchFamily="34" charset="0"/>
            </a:endParaRPr>
          </a:p>
          <a:p>
            <a:pPr algn="ctr">
              <a:buNone/>
            </a:pPr>
            <a:r>
              <a:rPr lang="fr-FR" sz="9600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</a:t>
            </a:r>
            <a:r>
              <a:rPr lang="fr-FR" sz="9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fr-FR" sz="9600" dirty="0">
                <a:latin typeface="Cambria" panose="02040503050406030204" pitchFamily="18" charset="0"/>
                <a:ea typeface="Cambria" panose="02040503050406030204" pitchFamily="18" charset="0"/>
              </a:rPr>
              <a:t>ci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45719" cy="45719"/>
          </a:xfrm>
        </p:spPr>
        <p:txBody>
          <a:bodyPr>
            <a:normAutofit fontScale="90000"/>
          </a:bodyPr>
          <a:lstStyle/>
          <a:p>
            <a:endParaRPr lang="fr-FR" sz="800" dirty="0"/>
          </a:p>
        </p:txBody>
      </p:sp>
      <p:pic>
        <p:nvPicPr>
          <p:cNvPr id="1026" name="Picture 2" descr="C:\Users\tarek\Downloads\pectoral_02 cop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1000100" y="857232"/>
            <a:ext cx="2928958" cy="3862363"/>
          </a:xfrm>
          <a:prstGeom prst="rect">
            <a:avLst/>
          </a:prstGeom>
          <a:noFill/>
        </p:spPr>
      </p:pic>
      <p:pic>
        <p:nvPicPr>
          <p:cNvPr id="1027" name="Picture 3" descr="C:\Users\tarek\Downloads\pectoral_03 copy.jpg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4714876" y="714356"/>
            <a:ext cx="3149425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1143000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Rappel anatomique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4943484" cy="528641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r-FR" sz="36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L’épaule est un complexe articulaire composé de :</a:t>
            </a:r>
          </a:p>
          <a:p>
            <a:pPr marL="742950" indent="-742950">
              <a:buFont typeface="+mj-lt"/>
              <a:buAutoNum type="arabicPeriod"/>
            </a:pPr>
            <a:r>
              <a:rPr lang="fr-FR" sz="36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La </a:t>
            </a:r>
            <a:r>
              <a:rPr lang="fr-FR" sz="3600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gléno-humérale</a:t>
            </a:r>
          </a:p>
          <a:p>
            <a:pPr marL="742950" indent="-742950">
              <a:buFont typeface="+mj-lt"/>
              <a:buAutoNum type="arabicPeriod"/>
            </a:pPr>
            <a:r>
              <a:rPr lang="fr-FR" sz="36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La sous acromio-coracoïdienne(espace de glissement)</a:t>
            </a:r>
          </a:p>
          <a:p>
            <a:pPr marL="742950" indent="-742950">
              <a:buFont typeface="+mj-lt"/>
              <a:buAutoNum type="arabicPeriod"/>
            </a:pPr>
            <a:r>
              <a:rPr lang="fr-FR" sz="36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l’Omo-thoracique</a:t>
            </a:r>
          </a:p>
          <a:p>
            <a:pPr marL="742950" indent="-742950">
              <a:buFont typeface="+mj-lt"/>
              <a:buAutoNum type="arabicPeriod"/>
            </a:pPr>
            <a:r>
              <a:rPr lang="fr-FR" sz="36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L’</a:t>
            </a:r>
            <a:r>
              <a:rPr lang="fr-FR" sz="3600" dirty="0" err="1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acromio</a:t>
            </a:r>
            <a:r>
              <a:rPr lang="fr-FR" sz="36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-claviculaire</a:t>
            </a:r>
          </a:p>
          <a:p>
            <a:pPr marL="742950" indent="-742950">
              <a:buFont typeface="+mj-lt"/>
              <a:buAutoNum type="arabicPeriod"/>
            </a:pPr>
            <a:r>
              <a:rPr lang="fr-FR" sz="36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La stérno-claviculaire</a:t>
            </a:r>
          </a:p>
          <a:p>
            <a:pPr>
              <a:buNone/>
            </a:pPr>
            <a:r>
              <a:rPr lang="fr-FR" sz="3600" u="sng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La gléno-humérale</a:t>
            </a:r>
            <a:r>
              <a:rPr lang="fr-FR" sz="36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comprend:</a:t>
            </a:r>
          </a:p>
          <a:p>
            <a:pPr>
              <a:buNone/>
            </a:pPr>
            <a:r>
              <a:rPr lang="fr-FR" sz="36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..D’une part la tète humérale dans la surface articulaire=1/3 de sphère</a:t>
            </a:r>
          </a:p>
          <a:p>
            <a:pPr>
              <a:buNone/>
            </a:pPr>
            <a:r>
              <a:rPr lang="fr-FR" sz="36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..D’autre part la cavité glénoïde de l’omoplate ovalaire a grand axe verticale ,étroite et peu profonde</a:t>
            </a:r>
          </a:p>
          <a:p>
            <a:pPr>
              <a:buNone/>
            </a:pPr>
            <a:r>
              <a:rPr lang="fr-FR" sz="36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L’emboitement des pièces osseuse est peu stable ,il est renforcé par différentes  structures:</a:t>
            </a:r>
          </a:p>
          <a:p>
            <a:pPr>
              <a:buNone/>
            </a:pPr>
            <a:endParaRPr lang="fr-FR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fr-FR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fr-FR" dirty="0">
              <a:latin typeface="Calibri" pitchFamily="34" charset="0"/>
              <a:cs typeface="Calibri" pitchFamily="34" charset="0"/>
            </a:endParaRPr>
          </a:p>
          <a:p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C:\Users\tarek\Downloads\epaule-squelette.gif"/>
          <p:cNvPicPr>
            <a:picLocks noChangeAspect="1" noChangeArrowheads="1"/>
          </p:cNvPicPr>
          <p:nvPr/>
        </p:nvPicPr>
        <p:blipFill>
          <a:blip r:embed="rId2" cstate="print"/>
          <a:srcRect l="9687" t="1958" r="1250" b="903"/>
          <a:stretch>
            <a:fillRect/>
          </a:stretch>
        </p:blipFill>
        <p:spPr bwMode="auto">
          <a:xfrm>
            <a:off x="5850307" y="571500"/>
            <a:ext cx="2664296" cy="3014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2" descr="C:\Users\tarek\Downloads\photo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51767" y="3765855"/>
            <a:ext cx="2432175" cy="2546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5184576" cy="5615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Eléments passifs</a:t>
            </a:r>
            <a:r>
              <a:rPr lang="fr-FR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:</a:t>
            </a:r>
          </a:p>
          <a:p>
            <a:pPr>
              <a:buNone/>
            </a:pPr>
            <a:r>
              <a:rPr lang="fr-FR" sz="24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Le bourrelet glénoïdien</a:t>
            </a:r>
          </a:p>
          <a:p>
            <a:pPr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fibrocartilage appliqué au pourtour </a:t>
            </a:r>
          </a:p>
          <a:p>
            <a:pPr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de la cavité glénoïde ,il augmente la profondeur de cette cavité</a:t>
            </a:r>
          </a:p>
          <a:p>
            <a:pPr>
              <a:buNone/>
            </a:pPr>
            <a:r>
              <a:rPr lang="fr-FR" sz="24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La capsule articulaire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avec des renforcements ligamentaires</a:t>
            </a:r>
          </a:p>
          <a:p>
            <a:endParaRPr lang="fr-FR" dirty="0"/>
          </a:p>
        </p:txBody>
      </p:sp>
      <p:pic>
        <p:nvPicPr>
          <p:cNvPr id="4" name="Picture 2" descr="C:\Users\tarek\Downloads\anat-epaule-new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48880"/>
            <a:ext cx="4139953" cy="3952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4608512" cy="624018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Eléments actifs</a:t>
            </a:r>
            <a:r>
              <a:rPr lang="fr-FR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:</a:t>
            </a:r>
          </a:p>
          <a:p>
            <a:pPr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-C’est les </a:t>
            </a:r>
            <a:r>
              <a:rPr lang="fr-FR" i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muscles de la coiffe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des rotateurs: chape musculo-tendineuse venant de l’omoplate pour coiffer la tête humérale</a:t>
            </a:r>
          </a:p>
          <a:p>
            <a:pPr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Double fonction :</a:t>
            </a:r>
          </a:p>
          <a:p>
            <a:pPr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.maintien de la congruence gléno-humérale</a:t>
            </a:r>
          </a:p>
          <a:p>
            <a:pPr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.Mobilisation de la tète</a:t>
            </a:r>
          </a:p>
          <a:p>
            <a:pPr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Constituée du muscle  :</a:t>
            </a:r>
          </a:p>
          <a:p>
            <a:pPr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   Sous scapulaire (en avant)</a:t>
            </a:r>
          </a:p>
          <a:p>
            <a:pPr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   Sus épineux (en haut)</a:t>
            </a:r>
          </a:p>
          <a:p>
            <a:pPr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   Sous épineux  (en arrière)</a:t>
            </a:r>
          </a:p>
          <a:p>
            <a:pPr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   Petit rond (en arrière)</a:t>
            </a:r>
          </a:p>
          <a:p>
            <a:pPr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-le biceps brachial avec </a:t>
            </a:r>
            <a:r>
              <a:rPr lang="fr-FR" i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sa longue portion intra-articulaire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participe aussi  a la stabilité et la mobilité.</a:t>
            </a:r>
          </a:p>
          <a:p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4" descr="C:\Users\tarek\Downloads\20100117-coiffe-rotate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42852"/>
            <a:ext cx="3500462" cy="6521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45719" cy="45719"/>
          </a:xfrm>
        </p:spPr>
        <p:txBody>
          <a:bodyPr>
            <a:normAutofit fontScale="90000"/>
          </a:bodyPr>
          <a:lstStyle/>
          <a:p>
            <a:r>
              <a:rPr lang="fr-FR" sz="800" dirty="0"/>
              <a:t>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1" y="428604"/>
            <a:ext cx="5634431" cy="5265792"/>
          </a:xfrm>
        </p:spPr>
        <p:txBody>
          <a:bodyPr>
            <a:normAutofit fontScale="85000" lnSpcReduction="20000"/>
          </a:bodyPr>
          <a:lstStyle/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L’ESH comprend:</a:t>
            </a:r>
          </a:p>
          <a:p>
            <a:pPr marL="514350" indent="-514350">
              <a:buFont typeface="+mj-lt"/>
              <a:buAutoNum type="arabicPeriod"/>
            </a:pPr>
            <a:r>
              <a:rPr lang="fr-FR" u="sng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Une partie articulaire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: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tête humérale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forme de sphère relié à l’humérus par le 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col anatomique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, c’est a ce niveau que s’insère la capsule articulaire et pénètre les vaisseaux nourriciers de la tête </a:t>
            </a:r>
          </a:p>
          <a:p>
            <a:pPr marL="514350" indent="-514350">
              <a:buNone/>
            </a:pPr>
            <a:r>
              <a:rPr lang="fr-FR" i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        une fracture du col menace gravement la vascularisation de la tête.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u="sng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La partie extra-articulaire </a:t>
            </a:r>
          </a:p>
          <a:p>
            <a:pPr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       comprend les tubérosités :</a:t>
            </a:r>
          </a:p>
          <a:p>
            <a:pPr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  -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Trochin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en avant où s’insère le sous scapulaire</a:t>
            </a:r>
          </a:p>
          <a:p>
            <a:pPr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  -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Trochiter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en dehors sur lequel s’insère le sus  et le sous épineux</a:t>
            </a:r>
          </a:p>
          <a:p>
            <a:pPr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  Ces deux parties sont reliées au reste de l’humérus par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le col chirurgical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(zone de transition fragile entre tête et diaphyse)</a:t>
            </a:r>
          </a:p>
        </p:txBody>
      </p:sp>
      <p:pic>
        <p:nvPicPr>
          <p:cNvPr id="4" name="Picture 2" descr="C:\Users\tarek\Downloads\phot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124744"/>
            <a:ext cx="2805629" cy="2936938"/>
          </a:xfrm>
          <a:prstGeom prst="rect">
            <a:avLst/>
          </a:prstGeom>
          <a:noFill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B4D104D-A7A1-4839-ABD0-7739D00B91CD}"/>
              </a:ext>
            </a:extLst>
          </p:cNvPr>
          <p:cNvSpPr txBox="1"/>
          <p:nvPr/>
        </p:nvSpPr>
        <p:spPr>
          <a:xfrm>
            <a:off x="395537" y="5663704"/>
            <a:ext cx="84222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i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Les fracture des tubérosités et du col chirurgical sont des fractures extra-articulaires</a:t>
            </a:r>
            <a:endParaRPr lang="fr-DZ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62" y="197480"/>
            <a:ext cx="7772400" cy="659744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70C0"/>
                </a:solidFill>
              </a:rPr>
              <a:t>Etude Anatomopathologique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5188976" cy="4448188"/>
          </a:xfrm>
        </p:spPr>
        <p:txBody>
          <a:bodyPr>
            <a:norm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Mécanisme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-Choc direct sur le moignon de l’épaule (chute)</a:t>
            </a:r>
          </a:p>
          <a:p>
            <a:pPr>
              <a:buNone/>
            </a:pP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  <a:p>
            <a:pPr>
              <a:buNone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-Choc indirect (chute sur l’avant bras ,mouvement anormal et brutal du bras)</a:t>
            </a:r>
          </a:p>
          <a:p>
            <a:pPr>
              <a:buNone/>
            </a:pPr>
            <a:endParaRPr lang="fr-FR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fr-FR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fr-FR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fr-FR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fr-FR" dirty="0">
              <a:latin typeface="Calibri" pitchFamily="34" charset="0"/>
              <a:cs typeface="Calibri" pitchFamily="34" charset="0"/>
            </a:endParaRPr>
          </a:p>
          <a:p>
            <a:endParaRPr lang="fr-FR" dirty="0"/>
          </a:p>
        </p:txBody>
      </p:sp>
      <p:pic>
        <p:nvPicPr>
          <p:cNvPr id="4" name="Picture 3" descr="C:\Documents and Settings\Administrateur\Mes documents\Mes images\Photo 002.jpg"/>
          <p:cNvPicPr>
            <a:picLocks noChangeAspect="1" noChangeArrowheads="1"/>
          </p:cNvPicPr>
          <p:nvPr/>
        </p:nvPicPr>
        <p:blipFill>
          <a:blip r:embed="rId2" cstate="print"/>
          <a:srcRect l="7240" t="12429" r="8296" b="29570"/>
          <a:stretch>
            <a:fillRect/>
          </a:stretch>
        </p:blipFill>
        <p:spPr bwMode="auto">
          <a:xfrm>
            <a:off x="1214416" y="4941168"/>
            <a:ext cx="3786214" cy="1514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4" descr="C:\Documents and Settings\Administrateur\Mes documents\Mes images\Photo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5892" y="3507097"/>
            <a:ext cx="3120950" cy="3143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2" descr="C:\Documents and Settings\Administrateur\Mes documents\Mes images\Photo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6134" y="1162936"/>
            <a:ext cx="3240708" cy="2155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6065</TotalTime>
  <Words>1008</Words>
  <Application>Microsoft Office PowerPoint</Application>
  <PresentationFormat>Affichage à l'écran (4:3)</PresentationFormat>
  <Paragraphs>238</Paragraphs>
  <Slides>33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2" baseType="lpstr">
      <vt:lpstr>Arial</vt:lpstr>
      <vt:lpstr>Arial Rounded MT Bold</vt:lpstr>
      <vt:lpstr>Calibri</vt:lpstr>
      <vt:lpstr>Cambria</vt:lpstr>
      <vt:lpstr>Franklin Gothic Book</vt:lpstr>
      <vt:lpstr>Perpetua</vt:lpstr>
      <vt:lpstr>Wingdings</vt:lpstr>
      <vt:lpstr>Wingdings 2</vt:lpstr>
      <vt:lpstr>Capitaux</vt:lpstr>
      <vt:lpstr>Fractures de l’extrémité supérieure de l’humérus</vt:lpstr>
      <vt:lpstr>Plan :</vt:lpstr>
      <vt:lpstr>Introduction:</vt:lpstr>
      <vt:lpstr>Présentation PowerPoint</vt:lpstr>
      <vt:lpstr>Rappel anatomique</vt:lpstr>
      <vt:lpstr>Présentation PowerPoint</vt:lpstr>
      <vt:lpstr>Présentation PowerPoint</vt:lpstr>
      <vt:lpstr>.</vt:lpstr>
      <vt:lpstr>Etude Anatomopathologique :</vt:lpstr>
      <vt:lpstr>Présentation PowerPoint</vt:lpstr>
      <vt:lpstr>.</vt:lpstr>
      <vt:lpstr>.</vt:lpstr>
      <vt:lpstr>Présentation PowerPoint</vt:lpstr>
      <vt:lpstr>.</vt:lpstr>
      <vt:lpstr>Présentation PowerPoint</vt:lpstr>
      <vt:lpstr>.</vt:lpstr>
      <vt:lpstr>Présentation PowerPoint</vt:lpstr>
      <vt:lpstr>Présentation PowerPoint</vt:lpstr>
      <vt:lpstr>.</vt:lpstr>
      <vt:lpstr>Présentation PowerPoint</vt:lpstr>
      <vt:lpstr>Présentation PowerPoint</vt:lpstr>
      <vt:lpstr>Complications :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Moyens et indications:</vt:lpstr>
      <vt:lpstr>Présentation PowerPoint</vt:lpstr>
      <vt:lpstr>Présentation PowerPoint</vt:lpstr>
      <vt:lpstr>Présentation PowerPoint</vt:lpstr>
      <vt:lpstr>.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Fracture de l’extrémité supérieure de l’humérus</dc:title>
  <dc:creator>tarek</dc:creator>
  <cp:lastModifiedBy>HELLO</cp:lastModifiedBy>
  <cp:revision>115</cp:revision>
  <dcterms:created xsi:type="dcterms:W3CDTF">2010-06-17T14:22:43Z</dcterms:created>
  <dcterms:modified xsi:type="dcterms:W3CDTF">2021-10-13T17:34:46Z</dcterms:modified>
</cp:coreProperties>
</file>