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  <p:sldId id="30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7" r:id="rId30"/>
    <p:sldId id="288" r:id="rId31"/>
    <p:sldId id="289" r:id="rId32"/>
    <p:sldId id="290" r:id="rId33"/>
    <p:sldId id="291" r:id="rId34"/>
    <p:sldId id="292" r:id="rId35"/>
    <p:sldId id="310" r:id="rId3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8D0E-DAA1-431E-BED4-F6E88616D1D7}" type="datetimeFigureOut">
              <a:rPr lang="fr-FR" smtClean="0"/>
              <a:pPr/>
              <a:t>21/10/2021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CDAB-9648-47F5-926B-FD85B6B957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1596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8D0E-DAA1-431E-BED4-F6E88616D1D7}" type="datetimeFigureOut">
              <a:rPr lang="fr-FR" smtClean="0"/>
              <a:pPr/>
              <a:t>21/10/2021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CDAB-9648-47F5-926B-FD85B6B957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7919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8D0E-DAA1-431E-BED4-F6E88616D1D7}" type="datetimeFigureOut">
              <a:rPr lang="fr-FR" smtClean="0"/>
              <a:pPr/>
              <a:t>21/10/2021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CDAB-9648-47F5-926B-FD85B6B957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6578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8D0E-DAA1-431E-BED4-F6E88616D1D7}" type="datetimeFigureOut">
              <a:rPr lang="fr-FR" smtClean="0"/>
              <a:pPr/>
              <a:t>21/10/2021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CDAB-9648-47F5-926B-FD85B6B957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5802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8D0E-DAA1-431E-BED4-F6E88616D1D7}" type="datetimeFigureOut">
              <a:rPr lang="fr-FR" smtClean="0"/>
              <a:pPr/>
              <a:t>21/10/2021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CDAB-9648-47F5-926B-FD85B6B957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10076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8D0E-DAA1-431E-BED4-F6E88616D1D7}" type="datetimeFigureOut">
              <a:rPr lang="fr-FR" smtClean="0"/>
              <a:pPr/>
              <a:t>21/10/2021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CDAB-9648-47F5-926B-FD85B6B957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4367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8D0E-DAA1-431E-BED4-F6E88616D1D7}" type="datetimeFigureOut">
              <a:rPr lang="fr-FR" smtClean="0"/>
              <a:pPr/>
              <a:t>21/10/2021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CDAB-9648-47F5-926B-FD85B6B957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537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8D0E-DAA1-431E-BED4-F6E88616D1D7}" type="datetimeFigureOut">
              <a:rPr lang="fr-FR" smtClean="0"/>
              <a:pPr/>
              <a:t>21/10/2021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CDAB-9648-47F5-926B-FD85B6B957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91777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8D0E-DAA1-431E-BED4-F6E88616D1D7}" type="datetimeFigureOut">
              <a:rPr lang="fr-FR" smtClean="0"/>
              <a:pPr/>
              <a:t>21/10/2021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CDAB-9648-47F5-926B-FD85B6B957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33586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8D0E-DAA1-431E-BED4-F6E88616D1D7}" type="datetimeFigureOut">
              <a:rPr lang="fr-FR" smtClean="0"/>
              <a:pPr/>
              <a:t>21/10/2021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CDAB-9648-47F5-926B-FD85B6B957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2286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8D0E-DAA1-431E-BED4-F6E88616D1D7}" type="datetimeFigureOut">
              <a:rPr lang="fr-FR" smtClean="0"/>
              <a:pPr/>
              <a:t>21/10/2021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CDAB-9648-47F5-926B-FD85B6B957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324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B8D0E-DAA1-431E-BED4-F6E88616D1D7}" type="datetimeFigureOut">
              <a:rPr lang="fr-FR" smtClean="0"/>
              <a:pPr/>
              <a:t>21/10/2021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BCDAB-9648-47F5-926B-FD85B6B957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1139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65" y="2636912"/>
            <a:ext cx="8229600" cy="1143000"/>
          </a:xfrm>
        </p:spPr>
        <p:txBody>
          <a:bodyPr>
            <a:noAutofit/>
          </a:bodyPr>
          <a:lstStyle/>
          <a:p>
            <a:r>
              <a:rPr lang="fr-FR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APPAREILLAGE PLATRE</a:t>
            </a:r>
            <a:r>
              <a:rPr lang="fr-FR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br>
              <a:rPr lang="fr-FR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endParaRPr lang="fr-FR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5362" name="Picture 2" descr="C:\Users\Dr Wail\Downloads\chuuu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4730" cy="241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547664" y="404664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148064" y="5517232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Par Dr </a:t>
            </a:r>
            <a:r>
              <a:rPr lang="fr-FR" sz="3200" b="1" dirty="0" err="1" smtClean="0"/>
              <a:t>Chebbout</a:t>
            </a:r>
            <a:endParaRPr lang="fr-FR" sz="3200" b="1" dirty="0"/>
          </a:p>
        </p:txBody>
      </p:sp>
      <p:pic>
        <p:nvPicPr>
          <p:cNvPr id="15363" name="Picture 3" descr="C:\Users\Dr Wail\Downloads\téléchargemen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344"/>
          <a:stretch/>
        </p:blipFill>
        <p:spPr bwMode="auto">
          <a:xfrm>
            <a:off x="539552" y="3284984"/>
            <a:ext cx="4393202" cy="3203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69920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92D050"/>
                </a:solidFill>
              </a:rPr>
              <a:t>A/Attelle :</a:t>
            </a:r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564435"/>
            <a:ext cx="8435280" cy="5001419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maintient </a:t>
            </a:r>
            <a:r>
              <a:rPr lang="fr-FR" dirty="0"/>
              <a:t>le membre (&gt;50% ) sans l ’enfermer, laisse </a:t>
            </a:r>
            <a:r>
              <a:rPr lang="fr-FR" dirty="0" smtClean="0"/>
              <a:t>un espace </a:t>
            </a:r>
            <a:r>
              <a:rPr lang="fr-FR" dirty="0"/>
              <a:t>de développement pour l’œdème ou la </a:t>
            </a:r>
            <a:r>
              <a:rPr lang="fr-FR" dirty="0" smtClean="0"/>
              <a:t>surveillance d’une </a:t>
            </a:r>
            <a:r>
              <a:rPr lang="fr-FR" dirty="0"/>
              <a:t>plaie, d’une suture.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7240" y="4065145"/>
            <a:ext cx="8364990" cy="2780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95565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92D050"/>
                </a:solidFill>
              </a:rPr>
              <a:t>B/PLATRE CIRCULAIRE :</a:t>
            </a:r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5301208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maintient </a:t>
            </a:r>
            <a:r>
              <a:rPr lang="fr-FR" dirty="0"/>
              <a:t>complètement le membre pour l </a:t>
            </a:r>
            <a:r>
              <a:rPr lang="fr-FR" dirty="0" smtClean="0"/>
              <a:t>’immobiliser =&gt; </a:t>
            </a:r>
            <a:r>
              <a:rPr lang="fr-FR" dirty="0"/>
              <a:t>Indications : 1ère intention OU en 2ème intention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29000"/>
            <a:ext cx="8880986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84182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>
            <a:no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DIFFERENTS TYPES D’APPAREILS PLATRES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3742219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A/AU MEMBRE SUPERIEUR:</a:t>
            </a:r>
            <a:br>
              <a:rPr lang="fr-FR" b="1" dirty="0" smtClean="0">
                <a:solidFill>
                  <a:srgbClr val="00B050"/>
                </a:solidFill>
              </a:rPr>
            </a:b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970892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A 1/Gant Plâtré </a:t>
            </a:r>
            <a:br>
              <a:rPr lang="fr-FR" dirty="0" smtClean="0"/>
            </a:b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1" y="1946484"/>
            <a:ext cx="7949679" cy="2922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05625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 2/BABP( </a:t>
            </a:r>
            <a:r>
              <a:rPr lang="fr-FR" dirty="0" err="1" smtClean="0"/>
              <a:t>brachio</a:t>
            </a:r>
            <a:r>
              <a:rPr lang="fr-FR" dirty="0" smtClean="0"/>
              <a:t> ante </a:t>
            </a:r>
            <a:r>
              <a:rPr lang="fr-FR" dirty="0" err="1" smtClean="0"/>
              <a:t>brachio</a:t>
            </a:r>
            <a:r>
              <a:rPr lang="fr-FR" dirty="0" smtClean="0"/>
              <a:t> palmaire)</a:t>
            </a: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2549" y="1844824"/>
            <a:ext cx="8118902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24490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3/Thoraco-brachial</a:t>
            </a:r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16832"/>
            <a:ext cx="7365389" cy="35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02500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B/AU MEMBRE INFERIEUR:</a:t>
            </a:r>
            <a:br>
              <a:rPr lang="fr-FR" b="1" dirty="0" smtClean="0">
                <a:solidFill>
                  <a:srgbClr val="00B050"/>
                </a:solidFill>
              </a:rPr>
            </a:b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411824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B1/BOTTE</a:t>
            </a:r>
            <a:br>
              <a:rPr lang="fr-FR" dirty="0" smtClean="0"/>
            </a:br>
            <a:endParaRPr lang="fr-F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88840"/>
            <a:ext cx="4968552" cy="4197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384827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• B 2/CRURO PEDIEUX</a:t>
            </a:r>
            <a:endParaRPr lang="fr-F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88840"/>
            <a:ext cx="5616624" cy="4149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04170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INTRODUCTION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/>
              <a:t>• Les appareils plâtrés assurent la contention non sanglante d'une </a:t>
            </a:r>
            <a:r>
              <a:rPr lang="fr-FR" dirty="0" smtClean="0"/>
              <a:t>fracture </a:t>
            </a:r>
          </a:p>
          <a:p>
            <a:pPr marL="0" indent="0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/>
              <a:t>• Cette contention plâtrée peut être utilisée :</a:t>
            </a:r>
            <a:br>
              <a:rPr lang="fr-FR" dirty="0"/>
            </a:br>
            <a:r>
              <a:rPr lang="fr-FR" dirty="0" smtClean="0"/>
              <a:t> 1- </a:t>
            </a:r>
            <a:r>
              <a:rPr lang="fr-FR" dirty="0"/>
              <a:t>Soit seule sans ou après réduction de la fracture sous anesthésie. On parle alors de traitement</a:t>
            </a:r>
            <a:br>
              <a:rPr lang="fr-FR" dirty="0"/>
            </a:br>
            <a:r>
              <a:rPr lang="fr-FR" dirty="0" smtClean="0"/>
              <a:t>orthopédique</a:t>
            </a:r>
          </a:p>
          <a:p>
            <a:pPr marL="0" indent="0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2-</a:t>
            </a:r>
            <a:r>
              <a:rPr lang="fr-FR" dirty="0" smtClean="0"/>
              <a:t> </a:t>
            </a:r>
            <a:r>
              <a:rPr lang="fr-FR" dirty="0"/>
              <a:t>Soit comme immobilisation postopératoire d’une ostéosynthèse de la fracture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746210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B 3/GENOUILLERE PLATREE ou plâtre </a:t>
            </a:r>
            <a:r>
              <a:rPr lang="fr-FR" dirty="0" err="1" smtClean="0"/>
              <a:t>crurojambier</a:t>
            </a:r>
            <a:endParaRPr lang="fr-F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622092"/>
            <a:ext cx="3888432" cy="4878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38656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 </a:t>
            </a:r>
            <a:r>
              <a:rPr lang="fr-FR" dirty="0" smtClean="0"/>
              <a:t>4/plâtre </a:t>
            </a:r>
            <a:r>
              <a:rPr lang="fr-FR" dirty="0"/>
              <a:t>pelvi-pédieux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09807"/>
            <a:ext cx="5184576" cy="4225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726723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 5/plâtre Type SARMIENTO</a:t>
            </a:r>
            <a:endParaRPr lang="fr-F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67426" y="1484784"/>
            <a:ext cx="5121000" cy="483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165594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b="1" dirty="0" smtClean="0">
                <a:solidFill>
                  <a:srgbClr val="FF0000"/>
                </a:solidFill>
              </a:rPr>
              <a:t>MATERIEL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A/Les </a:t>
            </a:r>
            <a:r>
              <a:rPr lang="fr-FR" dirty="0"/>
              <a:t>Plâtres ou Résines Fibres de s Verre</a:t>
            </a:r>
            <a:br>
              <a:rPr lang="fr-FR" dirty="0"/>
            </a:br>
            <a:r>
              <a:rPr lang="fr-FR" dirty="0"/>
              <a:t>B/Les BANDES de tailles variables</a:t>
            </a:r>
            <a:br>
              <a:rPr lang="fr-FR" dirty="0"/>
            </a:br>
            <a:r>
              <a:rPr lang="fr-FR" dirty="0"/>
              <a:t>C/JERSEY</a:t>
            </a:r>
            <a:br>
              <a:rPr lang="fr-FR" dirty="0"/>
            </a:br>
            <a:r>
              <a:rPr lang="fr-FR" dirty="0"/>
              <a:t>D/MATERIEL DE REMBOURRAGE (COTON CARDE)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71608" y="3766728"/>
            <a:ext cx="347239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645024"/>
            <a:ext cx="2606363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93096"/>
            <a:ext cx="1819275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237975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Etapes de la confection du plâtre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br>
              <a:rPr lang="fr-FR" b="1" dirty="0" smtClean="0">
                <a:solidFill>
                  <a:srgbClr val="FF0000"/>
                </a:solidFill>
              </a:rPr>
            </a:b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45721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A/Règles générales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br>
              <a:rPr lang="fr-FR" dirty="0" smtClean="0">
                <a:solidFill>
                  <a:srgbClr val="00B050"/>
                </a:solidFill>
              </a:rPr>
            </a:b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02128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000" b="1" dirty="0"/>
              <a:t>acte médical</a:t>
            </a:r>
            <a:r>
              <a:rPr lang="fr-FR" sz="2000" dirty="0"/>
              <a:t>, exécuté par le médecin </a:t>
            </a:r>
            <a:r>
              <a:rPr lang="fr-FR" sz="2000" dirty="0" smtClean="0"/>
              <a:t>lui-même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 </a:t>
            </a:r>
            <a:r>
              <a:rPr lang="fr-FR" sz="2000" dirty="0"/>
              <a:t>technique </a:t>
            </a:r>
            <a:r>
              <a:rPr lang="fr-FR" sz="2000" b="1" dirty="0"/>
              <a:t>rigoureuse </a:t>
            </a:r>
            <a:r>
              <a:rPr lang="fr-FR" sz="2000" dirty="0"/>
              <a:t>pour éviter la constitution </a:t>
            </a:r>
            <a:r>
              <a:rPr lang="fr-FR" sz="2000" b="1" dirty="0"/>
              <a:t>d'escarres </a:t>
            </a:r>
            <a:r>
              <a:rPr lang="fr-FR" sz="2000" dirty="0"/>
              <a:t>ou de </a:t>
            </a:r>
            <a:r>
              <a:rPr lang="fr-FR" sz="2000" b="1" dirty="0"/>
              <a:t>vices de </a:t>
            </a:r>
            <a:r>
              <a:rPr lang="fr-FR" sz="2000" b="1" dirty="0" smtClean="0"/>
              <a:t>consolidation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 </a:t>
            </a:r>
            <a:r>
              <a:rPr lang="fr-FR" sz="2000" dirty="0"/>
              <a:t>Installer </a:t>
            </a:r>
            <a:r>
              <a:rPr lang="fr-FR" sz="2000" b="1" dirty="0"/>
              <a:t>confortablement </a:t>
            </a:r>
            <a:r>
              <a:rPr lang="fr-FR" sz="2000" dirty="0"/>
              <a:t>le </a:t>
            </a:r>
            <a:r>
              <a:rPr lang="fr-FR" sz="2000" dirty="0" smtClean="0"/>
              <a:t>patient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 </a:t>
            </a:r>
            <a:r>
              <a:rPr lang="fr-FR" sz="2000" dirty="0"/>
              <a:t>Préparer </a:t>
            </a:r>
            <a:r>
              <a:rPr lang="fr-FR" sz="2000" b="1" dirty="0"/>
              <a:t>tout le </a:t>
            </a:r>
            <a:r>
              <a:rPr lang="fr-FR" sz="2000" b="1" dirty="0" smtClean="0"/>
              <a:t>matériel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 </a:t>
            </a:r>
            <a:r>
              <a:rPr lang="fr-FR" sz="2000" dirty="0"/>
              <a:t>Se faire aider si nécessaire</a:t>
            </a:r>
            <a:r>
              <a:rPr lang="fr-FR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 </a:t>
            </a:r>
            <a:r>
              <a:rPr lang="fr-FR" sz="2000" dirty="0"/>
              <a:t>Vérifier </a:t>
            </a:r>
            <a:r>
              <a:rPr lang="fr-FR" sz="2000" b="1" dirty="0"/>
              <a:t>l’état cutané </a:t>
            </a:r>
            <a:r>
              <a:rPr lang="fr-FR" sz="2000" dirty="0"/>
              <a:t>et assurer l’hygiène si </a:t>
            </a:r>
            <a:r>
              <a:rPr lang="fr-FR" sz="2000" dirty="0" smtClean="0"/>
              <a:t>nécessaire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 </a:t>
            </a:r>
            <a:r>
              <a:rPr lang="fr-FR" sz="2000" dirty="0"/>
              <a:t>La </a:t>
            </a:r>
            <a:r>
              <a:rPr lang="fr-FR" sz="2000" b="1" dirty="0"/>
              <a:t>position du membre </a:t>
            </a:r>
            <a:r>
              <a:rPr lang="fr-FR" sz="2000" dirty="0"/>
              <a:t>est définie avant la réalisation du plâtre et est maintenue </a:t>
            </a:r>
            <a:r>
              <a:rPr lang="fr-FR" sz="2000" dirty="0" smtClean="0"/>
              <a:t>durant toute celle-ci</a:t>
            </a:r>
            <a:endParaRPr lang="fr-FR" sz="2000" dirty="0"/>
          </a:p>
          <a:p>
            <a:pPr>
              <a:lnSpc>
                <a:spcPct val="150000"/>
              </a:lnSpc>
            </a:pPr>
            <a:r>
              <a:rPr lang="fr-FR" sz="2000" dirty="0" smtClean="0"/>
              <a:t> </a:t>
            </a:r>
            <a:r>
              <a:rPr lang="fr-FR" sz="2000" dirty="0"/>
              <a:t>Proscrire </a:t>
            </a:r>
            <a:r>
              <a:rPr lang="fr-FR" sz="2000" b="1" dirty="0"/>
              <a:t>tout mouvement </a:t>
            </a:r>
            <a:r>
              <a:rPr lang="fr-FR" sz="2000" dirty="0"/>
              <a:t>pendant la </a:t>
            </a:r>
            <a:r>
              <a:rPr lang="fr-FR" sz="2000" dirty="0" smtClean="0"/>
              <a:t>réalisation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 </a:t>
            </a:r>
            <a:r>
              <a:rPr lang="fr-FR" sz="2000" dirty="0"/>
              <a:t>Immobiliser </a:t>
            </a:r>
            <a:r>
              <a:rPr lang="fr-FR" sz="2000" b="1" dirty="0"/>
              <a:t>les articulations sus et sous jacentes </a:t>
            </a:r>
            <a:r>
              <a:rPr lang="fr-FR" sz="2000" dirty="0"/>
              <a:t>(Position de fonction</a:t>
            </a:r>
            <a:r>
              <a:rPr lang="fr-FR" sz="2000" dirty="0" smtClean="0"/>
              <a:t>).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 </a:t>
            </a:r>
            <a:r>
              <a:rPr lang="fr-FR" sz="2000" dirty="0"/>
              <a:t>Le coude et la cheville toujours à 90° et pas de positions forcées</a:t>
            </a:r>
            <a:r>
              <a:rPr lang="fr-FR" sz="2000" dirty="0" smtClean="0"/>
              <a:t> </a:t>
            </a:r>
            <a:br>
              <a:rPr lang="fr-FR" sz="2000" dirty="0" smtClean="0"/>
            </a:b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xmlns="" val="5657643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844824"/>
            <a:ext cx="2743745" cy="410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B/PREPARATION DU MEMBRE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908720"/>
            <a:ext cx="6624736" cy="5949280"/>
          </a:xfrm>
        </p:spPr>
        <p:txBody>
          <a:bodyPr>
            <a:normAutofit lnSpcReduction="10000"/>
          </a:bodyPr>
          <a:lstStyle/>
          <a:p>
            <a:r>
              <a:rPr lang="fr-FR" dirty="0"/>
              <a:t>La position d'immobilisation doit être </a:t>
            </a:r>
            <a:r>
              <a:rPr lang="fr-FR" b="1" dirty="0"/>
              <a:t>maintenue </a:t>
            </a:r>
            <a:r>
              <a:rPr lang="fr-FR" dirty="0"/>
              <a:t>par un aide après la réduction</a:t>
            </a:r>
            <a:br>
              <a:rPr lang="fr-FR" dirty="0"/>
            </a:br>
            <a:r>
              <a:rPr lang="fr-FR" dirty="0"/>
              <a:t> durant </a:t>
            </a:r>
            <a:r>
              <a:rPr lang="fr-FR" b="1" dirty="0"/>
              <a:t>tout l'acte </a:t>
            </a:r>
            <a:r>
              <a:rPr lang="fr-FR" dirty="0"/>
              <a:t>et jusqu'à la fin du séchage pour éviter la formation des plis</a:t>
            </a:r>
            <a:br>
              <a:rPr lang="fr-FR" dirty="0"/>
            </a:br>
            <a:r>
              <a:rPr lang="fr-FR" dirty="0"/>
              <a:t>qui peuvent causer une </a:t>
            </a:r>
            <a:r>
              <a:rPr lang="fr-FR" b="1" dirty="0"/>
              <a:t>compression </a:t>
            </a:r>
            <a:r>
              <a:rPr lang="fr-FR" dirty="0"/>
              <a:t>sous plâtre et une </a:t>
            </a:r>
            <a:r>
              <a:rPr lang="fr-FR" b="1" dirty="0"/>
              <a:t>perte de la </a:t>
            </a:r>
            <a:r>
              <a:rPr lang="fr-FR" b="1" dirty="0" smtClean="0"/>
              <a:t>réduction</a:t>
            </a:r>
          </a:p>
          <a:p>
            <a:r>
              <a:rPr lang="fr-FR" dirty="0" smtClean="0"/>
              <a:t>La </a:t>
            </a:r>
            <a:r>
              <a:rPr lang="fr-FR" dirty="0"/>
              <a:t>peau est protégée par du </a:t>
            </a:r>
            <a:r>
              <a:rPr lang="fr-FR" b="1" dirty="0"/>
              <a:t>jersey tubulaire </a:t>
            </a:r>
            <a:r>
              <a:rPr lang="fr-FR" dirty="0"/>
              <a:t>et des bandes de coton cardé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026304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C/APPLICATION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br>
              <a:rPr lang="fr-FR" dirty="0" smtClean="0">
                <a:solidFill>
                  <a:srgbClr val="00B050"/>
                </a:solidFill>
              </a:rPr>
            </a:b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24744"/>
            <a:ext cx="9252520" cy="525780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 </a:t>
            </a:r>
            <a:r>
              <a:rPr lang="fr-FR" dirty="0"/>
              <a:t>L'eau préparée pour l'immersion doit être </a:t>
            </a:r>
            <a:r>
              <a:rPr lang="fr-FR" b="1" dirty="0"/>
              <a:t>à 20-25 °C </a:t>
            </a:r>
            <a:r>
              <a:rPr lang="fr-FR" dirty="0" smtClean="0"/>
              <a:t>pour assurer </a:t>
            </a:r>
            <a:r>
              <a:rPr lang="fr-FR" dirty="0"/>
              <a:t>un séchage </a:t>
            </a:r>
            <a:r>
              <a:rPr lang="fr-FR" dirty="0" smtClean="0"/>
              <a:t>rapide</a:t>
            </a:r>
          </a:p>
          <a:p>
            <a:r>
              <a:rPr lang="fr-FR" dirty="0" smtClean="0"/>
              <a:t> </a:t>
            </a:r>
            <a:r>
              <a:rPr lang="fr-FR" dirty="0"/>
              <a:t>La bande une fois immergée est prête </a:t>
            </a:r>
            <a:r>
              <a:rPr lang="fr-FR" dirty="0" smtClean="0"/>
              <a:t>pour l'application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dès la </a:t>
            </a:r>
            <a:r>
              <a:rPr lang="fr-FR" b="1" dirty="0"/>
              <a:t>disparition des bulles </a:t>
            </a:r>
            <a:r>
              <a:rPr lang="fr-FR" b="1" dirty="0" smtClean="0"/>
              <a:t>d'air</a:t>
            </a:r>
            <a:r>
              <a:rPr lang="fr-FR" dirty="0" smtClean="0"/>
              <a:t>.</a:t>
            </a:r>
          </a:p>
          <a:p>
            <a:r>
              <a:rPr lang="fr-FR" dirty="0" smtClean="0"/>
              <a:t>On </a:t>
            </a:r>
            <a:r>
              <a:rPr lang="fr-FR" dirty="0"/>
              <a:t>applique la bande sans </a:t>
            </a:r>
            <a:r>
              <a:rPr lang="fr-FR" b="1" dirty="0"/>
              <a:t>trop d'essorage </a:t>
            </a:r>
            <a:r>
              <a:rPr lang="fr-FR" dirty="0"/>
              <a:t>afin de ne </a:t>
            </a:r>
            <a:r>
              <a:rPr lang="fr-FR" dirty="0" smtClean="0"/>
              <a:t>pas perdre </a:t>
            </a:r>
            <a:r>
              <a:rPr lang="fr-FR" dirty="0"/>
              <a:t>de plâtre</a:t>
            </a:r>
            <a:r>
              <a:rPr lang="fr-FR" dirty="0" smtClean="0"/>
              <a:t>.</a:t>
            </a:r>
          </a:p>
          <a:p>
            <a:r>
              <a:rPr lang="fr-FR" dirty="0" smtClean="0"/>
              <a:t> </a:t>
            </a:r>
            <a:r>
              <a:rPr lang="fr-FR" dirty="0"/>
              <a:t>Il ne faut </a:t>
            </a:r>
            <a:r>
              <a:rPr lang="fr-FR" b="1" dirty="0"/>
              <a:t>pas trop serrer </a:t>
            </a:r>
            <a:r>
              <a:rPr lang="fr-FR" dirty="0"/>
              <a:t>le plâtre sur le membre </a:t>
            </a:r>
            <a:r>
              <a:rPr lang="fr-FR" dirty="0" smtClean="0"/>
              <a:t>surtout au </a:t>
            </a:r>
            <a:r>
              <a:rPr lang="fr-FR" dirty="0"/>
              <a:t>niveau des plis de flexion.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8092944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5798"/>
            <a:ext cx="8770971" cy="4203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959690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</a:pPr>
            <a:r>
              <a:rPr lang="fr-FR" dirty="0"/>
              <a:t>Application : en quantité suffisante</a:t>
            </a:r>
            <a:br>
              <a:rPr lang="fr-FR" dirty="0"/>
            </a:br>
            <a:r>
              <a:rPr lang="fr-FR" dirty="0"/>
              <a:t>• Soit bande de </a:t>
            </a:r>
            <a:r>
              <a:rPr lang="fr-FR" b="1" dirty="0"/>
              <a:t>plâtre postérieure </a:t>
            </a:r>
            <a:r>
              <a:rPr lang="fr-FR" dirty="0"/>
              <a:t>(attelle)</a:t>
            </a:r>
            <a:br>
              <a:rPr lang="fr-FR" dirty="0"/>
            </a:br>
            <a:r>
              <a:rPr lang="fr-FR" dirty="0"/>
              <a:t>• Soit </a:t>
            </a:r>
            <a:r>
              <a:rPr lang="fr-FR" b="1" dirty="0"/>
              <a:t>enroulement circulaire</a:t>
            </a:r>
            <a:r>
              <a:rPr lang="fr-FR" dirty="0"/>
              <a:t>, sans serrer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Au niveau des </a:t>
            </a:r>
            <a:r>
              <a:rPr lang="fr-FR" b="1" dirty="0"/>
              <a:t>plis de flexion </a:t>
            </a:r>
            <a:r>
              <a:rPr lang="fr-FR" dirty="0"/>
              <a:t>des articulations, il faut éviter l'application transversale de la bande </a:t>
            </a:r>
            <a:r>
              <a:rPr lang="fr-FR" dirty="0" smtClean="0"/>
              <a:t>au risque </a:t>
            </a:r>
            <a:r>
              <a:rPr lang="fr-FR" dirty="0"/>
              <a:t>de former une </a:t>
            </a:r>
            <a:r>
              <a:rPr lang="fr-FR" b="1" dirty="0"/>
              <a:t>bride</a:t>
            </a:r>
            <a:r>
              <a:rPr lang="fr-FR" dirty="0"/>
              <a:t>, source de striction faire le pont ou des </a:t>
            </a:r>
            <a:r>
              <a:rPr lang="fr-FR" b="1" dirty="0"/>
              <a:t>tours en huit</a:t>
            </a:r>
            <a:br>
              <a:rPr lang="fr-FR" b="1" dirty="0"/>
            </a:br>
            <a:r>
              <a:rPr lang="fr-FR" dirty="0"/>
              <a:t>Le jersey est </a:t>
            </a:r>
            <a:r>
              <a:rPr lang="fr-FR" b="1" dirty="0"/>
              <a:t>retourné aux extrémités </a:t>
            </a:r>
            <a:r>
              <a:rPr lang="fr-FR" dirty="0"/>
              <a:t>avant les dernières bandes afin d'éviter le contact du </a:t>
            </a:r>
            <a:r>
              <a:rPr lang="fr-FR" dirty="0" smtClean="0"/>
              <a:t>plâtre avec </a:t>
            </a:r>
            <a:r>
              <a:rPr lang="fr-FR" dirty="0"/>
              <a:t>la peau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241374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0892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AVANTAGES ET INCONVENIENTS DE LA CONTENTION PLATREE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br>
              <a:rPr lang="fr-FR" b="1" dirty="0" smtClean="0">
                <a:solidFill>
                  <a:srgbClr val="FF0000"/>
                </a:solidFill>
              </a:rPr>
            </a:b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08944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6590" y="836712"/>
            <a:ext cx="9250590" cy="5410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841401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B050"/>
                </a:solidFill>
              </a:rPr>
              <a:t>Zones à laisser libres :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04056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En distal :</a:t>
            </a:r>
            <a:br>
              <a:rPr lang="fr-FR" b="1" dirty="0"/>
            </a:br>
            <a:r>
              <a:rPr lang="fr-FR" dirty="0"/>
              <a:t>• Extrémités toujours visibles : surveillance, mobilisation ++</a:t>
            </a:r>
            <a:br>
              <a:rPr lang="fr-FR" dirty="0"/>
            </a:br>
            <a:r>
              <a:rPr lang="fr-FR" dirty="0"/>
              <a:t>• AMP libres (sauf exception)</a:t>
            </a:r>
            <a:br>
              <a:rPr lang="fr-FR" dirty="0"/>
            </a:br>
            <a:r>
              <a:rPr lang="fr-FR" b="1" dirty="0"/>
              <a:t>En proximal : </a:t>
            </a:r>
            <a:r>
              <a:rPr lang="fr-FR" dirty="0"/>
              <a:t>variable selon le type</a:t>
            </a:r>
            <a:br>
              <a:rPr lang="fr-FR" dirty="0"/>
            </a:br>
            <a:r>
              <a:rPr lang="fr-FR" dirty="0"/>
              <a:t>• Botte : sous la tête de la </a:t>
            </a:r>
            <a:r>
              <a:rPr lang="fr-FR" dirty="0" err="1"/>
              <a:t>fibula</a:t>
            </a:r>
            <a:r>
              <a:rPr lang="fr-FR" dirty="0"/>
              <a:t> (2 TV environ) : évite compression SPE, permet flexion genou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4143274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600" b="1" dirty="0" smtClean="0">
                <a:solidFill>
                  <a:srgbClr val="7030A0"/>
                </a:solidFill>
              </a:rPr>
              <a:t>Attention </a:t>
            </a:r>
            <a:endParaRPr lang="fr-FR" sz="6600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4525963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Tout plâtre circulaire réalisé en urgence sur un membre œdématié doit être fendu</a:t>
            </a:r>
            <a:r>
              <a:rPr lang="fr-FR" sz="3600" b="1" dirty="0" smtClean="0">
                <a:solidFill>
                  <a:srgbClr val="FF0000"/>
                </a:solidFill>
              </a:rPr>
              <a:t> </a:t>
            </a:r>
            <a:br>
              <a:rPr lang="fr-FR" sz="3600" b="1" dirty="0" smtClean="0">
                <a:solidFill>
                  <a:srgbClr val="FF0000"/>
                </a:solidFill>
              </a:rPr>
            </a:br>
            <a:endParaRPr lang="fr-FR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14606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08520" y="274638"/>
            <a:ext cx="9252520" cy="114300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Conseils Donnés aux malades immobilisés</a:t>
            </a:r>
            <a:r>
              <a:rPr lang="fr-FR" b="1" dirty="0" smtClean="0">
                <a:solidFill>
                  <a:srgbClr val="00B050"/>
                </a:solidFill>
              </a:rPr>
              <a:t>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• </a:t>
            </a:r>
            <a:r>
              <a:rPr lang="fr-FR" b="1" dirty="0"/>
              <a:t>Surélévation </a:t>
            </a:r>
            <a:r>
              <a:rPr lang="fr-FR" dirty="0"/>
              <a:t>du membre immobilisé</a:t>
            </a:r>
            <a:br>
              <a:rPr lang="fr-FR" dirty="0"/>
            </a:br>
            <a:r>
              <a:rPr lang="fr-FR" dirty="0"/>
              <a:t>• Entretien quotidien de la </a:t>
            </a:r>
            <a:r>
              <a:rPr lang="fr-FR" b="1" dirty="0"/>
              <a:t>musculature </a:t>
            </a:r>
            <a:r>
              <a:rPr lang="fr-FR" dirty="0"/>
              <a:t>surtout au membre inférieur, par des </a:t>
            </a:r>
            <a:r>
              <a:rPr lang="fr-FR" b="1" dirty="0"/>
              <a:t>contractions</a:t>
            </a:r>
            <a:br>
              <a:rPr lang="fr-FR" b="1" dirty="0"/>
            </a:br>
            <a:r>
              <a:rPr lang="fr-FR" b="1" dirty="0"/>
              <a:t>isométriques</a:t>
            </a:r>
            <a:r>
              <a:rPr lang="fr-FR" dirty="0"/>
              <a:t>, et des amplitudes articulaires</a:t>
            </a:r>
            <a:br>
              <a:rPr lang="fr-FR" dirty="0"/>
            </a:br>
            <a:r>
              <a:rPr lang="fr-FR" dirty="0"/>
              <a:t>• </a:t>
            </a:r>
            <a:r>
              <a:rPr lang="fr-FR" b="1" dirty="0"/>
              <a:t>Consulter </a:t>
            </a:r>
            <a:r>
              <a:rPr lang="fr-FR" dirty="0"/>
              <a:t>rapidement un médecin en cas d'apparition d'un </a:t>
            </a:r>
            <a:r>
              <a:rPr lang="fr-FR" b="1" dirty="0"/>
              <a:t>signe anormal </a:t>
            </a:r>
            <a:r>
              <a:rPr lang="fr-FR" dirty="0"/>
              <a:t>ou d'une détérioration</a:t>
            </a:r>
            <a:br>
              <a:rPr lang="fr-FR" dirty="0"/>
            </a:br>
            <a:r>
              <a:rPr lang="fr-FR" dirty="0"/>
              <a:t>du plâtre</a:t>
            </a:r>
            <a:br>
              <a:rPr lang="fr-FR" dirty="0"/>
            </a:br>
            <a:r>
              <a:rPr lang="fr-FR" dirty="0"/>
              <a:t>• </a:t>
            </a:r>
            <a:r>
              <a:rPr lang="fr-FR" b="1" dirty="0"/>
              <a:t>Ne pas mouiller </a:t>
            </a:r>
            <a:r>
              <a:rPr lang="fr-FR" dirty="0"/>
              <a:t>le plâtre même s’il s’agit d’une immobilisation en résine</a:t>
            </a:r>
            <a:br>
              <a:rPr lang="fr-FR" dirty="0"/>
            </a:br>
            <a:r>
              <a:rPr lang="fr-FR" dirty="0"/>
              <a:t>• Protéger le plâtre pour les soins de toilette (douche, baignoire…)</a:t>
            </a:r>
            <a:br>
              <a:rPr lang="fr-FR" dirty="0"/>
            </a:br>
            <a:r>
              <a:rPr lang="fr-FR" dirty="0"/>
              <a:t>• Ne pas se gratter sous le plâtre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6160244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PRINCIPES GENERAUX DE SURVEILLANCE</a:t>
            </a:r>
            <a:r>
              <a:rPr lang="fr-FR" b="1" dirty="0" smtClean="0">
                <a:solidFill>
                  <a:srgbClr val="00B050"/>
                </a:solidFill>
              </a:rPr>
              <a:t> </a:t>
            </a:r>
            <a:br>
              <a:rPr lang="fr-FR" b="1" dirty="0" smtClean="0">
                <a:solidFill>
                  <a:srgbClr val="00B050"/>
                </a:solidFill>
              </a:rPr>
            </a:b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r>
              <a:rPr lang="fr-FR" dirty="0"/>
              <a:t>1. Tout malade sous plâtre doit être contrôlé dans les 24-48 h qui suivent sa pose.</a:t>
            </a:r>
            <a:br>
              <a:rPr lang="fr-FR" dirty="0"/>
            </a:br>
            <a:r>
              <a:rPr lang="fr-FR" dirty="0"/>
              <a:t>2. le patient doit être informé, de la nécessité de consulter en urgence au moindre signe anormal.</a:t>
            </a:r>
            <a:br>
              <a:rPr lang="fr-FR" dirty="0"/>
            </a:br>
            <a:r>
              <a:rPr lang="fr-FR" dirty="0"/>
              <a:t>3. Les signes d’alarme sont:</a:t>
            </a:r>
            <a:br>
              <a:rPr lang="fr-FR" dirty="0"/>
            </a:br>
            <a:r>
              <a:rPr lang="fr-FR" dirty="0"/>
              <a:t>• la douleur (plâtre bien fait + absence de complications = pas de douleur)</a:t>
            </a:r>
            <a:br>
              <a:rPr lang="fr-FR" dirty="0"/>
            </a:br>
            <a:r>
              <a:rPr lang="fr-FR" dirty="0"/>
              <a:t>• l’œdème et la cyanose des extrémités plus rarement la pâleur et </a:t>
            </a:r>
            <a:r>
              <a:rPr lang="fr-FR" dirty="0" smtClean="0"/>
              <a:t>l’insensibilité</a:t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8541809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0000"/>
                </a:solidFill>
              </a:rPr>
              <a:t>C</a:t>
            </a:r>
            <a:r>
              <a:rPr lang="fr-FR" sz="6000" b="1" dirty="0" smtClean="0">
                <a:solidFill>
                  <a:srgbClr val="FF0000"/>
                </a:solidFill>
              </a:rPr>
              <a:t>onclusion</a:t>
            </a:r>
            <a:endParaRPr lang="fr-FR" sz="6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L’appareillage plâtré représente un traitement orthopédique dont on doit connaitre les principes de poses et surtout les moyens de surveillance car certaines complications de ce dernier peuvent être dramatiques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B050"/>
                </a:solidFill>
              </a:rPr>
              <a:t>A/AVANTAGES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412776"/>
            <a:ext cx="8507288" cy="47133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b="1" dirty="0"/>
              <a:t/>
            </a:r>
            <a:br>
              <a:rPr lang="fr-FR" b="1" dirty="0"/>
            </a:br>
            <a:r>
              <a:rPr lang="fr-FR" dirty="0" smtClean="0"/>
              <a:t>• </a:t>
            </a:r>
            <a:r>
              <a:rPr lang="fr-FR" dirty="0"/>
              <a:t>l’absence de chirurgie (pas de mise en place de matériel à retirer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/>
              <a:t>• risque infectieux réduit (absence d’ouverture du foyer de </a:t>
            </a:r>
            <a:r>
              <a:rPr lang="fr-FR" dirty="0" smtClean="0"/>
              <a:t>fracture</a:t>
            </a:r>
          </a:p>
          <a:p>
            <a:pPr marL="0" indent="0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/>
              <a:t>• qualité mécanique du cal par le respect de l’hématome </a:t>
            </a:r>
            <a:r>
              <a:rPr lang="fr-FR" dirty="0" err="1" smtClean="0"/>
              <a:t>fracturaire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/>
              <a:t>• résultat esthétique avec absence de cicatrice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268990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B050"/>
                </a:solidFill>
              </a:rPr>
              <a:t>B/INCONVENIENTS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/>
              <a:t/>
            </a:r>
            <a:br>
              <a:rPr lang="fr-FR" b="1" dirty="0"/>
            </a:br>
            <a:r>
              <a:rPr lang="fr-FR" dirty="0"/>
              <a:t>• l'inconfort, en raison </a:t>
            </a:r>
            <a:r>
              <a:rPr lang="fr-FR" dirty="0" smtClean="0"/>
              <a:t>de lourdeur et </a:t>
            </a:r>
            <a:r>
              <a:rPr lang="fr-FR" dirty="0"/>
              <a:t>l'immobilisation des articulations sus- et </a:t>
            </a:r>
            <a:r>
              <a:rPr lang="fr-FR" dirty="0" smtClean="0"/>
              <a:t>sous-jacentes</a:t>
            </a:r>
          </a:p>
          <a:p>
            <a:pPr marL="0" indent="0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/>
              <a:t>• L’imprécision de la </a:t>
            </a:r>
            <a:r>
              <a:rPr lang="fr-FR" dirty="0" smtClean="0"/>
              <a:t>réduction</a:t>
            </a:r>
          </a:p>
          <a:p>
            <a:pPr marL="0" indent="0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/>
              <a:t>• Déplacement secondaire possible avec risque de cal </a:t>
            </a:r>
            <a:r>
              <a:rPr lang="fr-FR" dirty="0" smtClean="0"/>
              <a:t>vicieux</a:t>
            </a:r>
          </a:p>
          <a:p>
            <a:pPr marL="0" indent="0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/>
              <a:t>• Complications propres aux immobilisations plâtrées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   (</a:t>
            </a:r>
            <a:r>
              <a:rPr lang="fr-FR" dirty="0" err="1" smtClean="0"/>
              <a:t>sydrome</a:t>
            </a:r>
            <a:r>
              <a:rPr lang="fr-FR" dirty="0" smtClean="0"/>
              <a:t> des loges , syndrome </a:t>
            </a:r>
            <a:r>
              <a:rPr lang="fr-FR" dirty="0" err="1" smtClean="0"/>
              <a:t>algodystrophyque</a:t>
            </a:r>
            <a:r>
              <a:rPr lang="fr-FR" dirty="0" smtClean="0"/>
              <a:t>…)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639557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PRINCIPALES INDICATIONS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br>
              <a:rPr lang="fr-FR" b="1" dirty="0" smtClean="0">
                <a:solidFill>
                  <a:srgbClr val="FF0000"/>
                </a:solidFill>
              </a:rPr>
            </a:b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2973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A/Fractures de l’enfant</a:t>
            </a:r>
            <a:br>
              <a:rPr lang="fr-FR" b="1" dirty="0" smtClean="0">
                <a:solidFill>
                  <a:srgbClr val="00B050"/>
                </a:solidFill>
              </a:rPr>
            </a:b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Principales </a:t>
            </a:r>
            <a:r>
              <a:rPr lang="fr-FR" dirty="0"/>
              <a:t>indications en raison de:</a:t>
            </a:r>
            <a:br>
              <a:rPr lang="fr-FR" dirty="0"/>
            </a:br>
            <a:r>
              <a:rPr lang="fr-FR" dirty="0" smtClean="0"/>
              <a:t> </a:t>
            </a:r>
            <a:r>
              <a:rPr lang="fr-FR" dirty="0"/>
              <a:t>-Potentiel de consolidation très important de </a:t>
            </a:r>
            <a:r>
              <a:rPr lang="fr-FR" dirty="0" smtClean="0"/>
              <a:t>l’enfant</a:t>
            </a:r>
          </a:p>
          <a:p>
            <a:pPr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 </a:t>
            </a:r>
            <a:r>
              <a:rPr lang="fr-FR" dirty="0"/>
              <a:t>-Respect nécessaire des cartilages de </a:t>
            </a:r>
            <a:r>
              <a:rPr lang="fr-FR" dirty="0" smtClean="0"/>
              <a:t>croissance</a:t>
            </a:r>
          </a:p>
          <a:p>
            <a:pPr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/>
              <a:t> </a:t>
            </a:r>
            <a:r>
              <a:rPr lang="fr-FR" dirty="0" smtClean="0"/>
              <a:t>-Tolérance </a:t>
            </a:r>
            <a:r>
              <a:rPr lang="fr-FR" dirty="0"/>
              <a:t>possible de réductions imparfaites grâce au remodelage et à la croissance qui vont</a:t>
            </a:r>
            <a:br>
              <a:rPr lang="fr-FR" dirty="0"/>
            </a:br>
            <a:r>
              <a:rPr lang="fr-FR" dirty="0"/>
              <a:t>permettre de corriger certaines « imperfections » de réduction des fractures.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759537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B050"/>
                </a:solidFill>
              </a:rPr>
              <a:t>B/Fractures de l’adulte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• </a:t>
            </a:r>
            <a:r>
              <a:rPr lang="fr-FR" dirty="0"/>
              <a:t>Rarement indiqué</a:t>
            </a:r>
            <a:br>
              <a:rPr lang="fr-FR" dirty="0"/>
            </a:br>
            <a:r>
              <a:rPr lang="fr-FR" dirty="0"/>
              <a:t>Principales indications sont:</a:t>
            </a:r>
            <a:br>
              <a:rPr lang="fr-FR" dirty="0"/>
            </a:br>
            <a:r>
              <a:rPr lang="fr-FR" dirty="0"/>
              <a:t> Fractures non déplacées</a:t>
            </a:r>
            <a:br>
              <a:rPr lang="fr-FR" dirty="0"/>
            </a:br>
            <a:r>
              <a:rPr lang="fr-FR" dirty="0"/>
              <a:t> Traitements d’attente avant une ostéosynthèse définitive (ex : polytraumatisé)</a:t>
            </a:r>
            <a:br>
              <a:rPr lang="fr-FR" dirty="0"/>
            </a:br>
            <a:r>
              <a:rPr lang="fr-FR" dirty="0"/>
              <a:t> Contre-indications des autres ostéosynthèses.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777540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>
            <a:no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TYPES DE CONTENTION PLATREE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br>
              <a:rPr lang="fr-FR" b="1" dirty="0" smtClean="0">
                <a:solidFill>
                  <a:srgbClr val="FF0000"/>
                </a:solidFill>
              </a:rPr>
            </a:b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66480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375</Words>
  <Application>Microsoft Office PowerPoint</Application>
  <PresentationFormat>Affichage à l'écran (4:3)</PresentationFormat>
  <Paragraphs>77</Paragraphs>
  <Slides>35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36" baseType="lpstr">
      <vt:lpstr>Thème Office</vt:lpstr>
      <vt:lpstr>APPAREILLAGE PLATRE  </vt:lpstr>
      <vt:lpstr>INTRODUCTION</vt:lpstr>
      <vt:lpstr>AVANTAGES ET INCONVENIENTS DE LA CONTENTION PLATREE  </vt:lpstr>
      <vt:lpstr>A/AVANTAGES</vt:lpstr>
      <vt:lpstr>B/INCONVENIENTS</vt:lpstr>
      <vt:lpstr>PRINCIPALES INDICATIONS  </vt:lpstr>
      <vt:lpstr>A/Fractures de l’enfant </vt:lpstr>
      <vt:lpstr>B/Fractures de l’adulte</vt:lpstr>
      <vt:lpstr>TYPES DE CONTENTION PLATREE  </vt:lpstr>
      <vt:lpstr>A/Attelle :</vt:lpstr>
      <vt:lpstr>B/PLATRE CIRCULAIRE :</vt:lpstr>
      <vt:lpstr>DIFFERENTS TYPES D’APPAREILS PLATRES  </vt:lpstr>
      <vt:lpstr>A/AU MEMBRE SUPERIEUR: </vt:lpstr>
      <vt:lpstr> A 1/Gant Plâtré  </vt:lpstr>
      <vt:lpstr>A 2/BABP( brachio ante brachio palmaire)</vt:lpstr>
      <vt:lpstr>A 3/Thoraco-brachial</vt:lpstr>
      <vt:lpstr>B/AU MEMBRE INFERIEUR: </vt:lpstr>
      <vt:lpstr>B1/BOTTE </vt:lpstr>
      <vt:lpstr>• B 2/CRURO PEDIEUX</vt:lpstr>
      <vt:lpstr>B 3/GENOUILLERE PLATREE ou plâtre crurojambier</vt:lpstr>
      <vt:lpstr>B 4/plâtre pelvi-pédieux  </vt:lpstr>
      <vt:lpstr>B 5/plâtre Type SARMIENTO</vt:lpstr>
      <vt:lpstr>MATERIEL</vt:lpstr>
      <vt:lpstr>Etapes de la confection du plâtre  </vt:lpstr>
      <vt:lpstr>A/Règles générales  </vt:lpstr>
      <vt:lpstr>B/PREPARATION DU MEMBRE  </vt:lpstr>
      <vt:lpstr>C/APPLICATION  </vt:lpstr>
      <vt:lpstr>Diapositive 28</vt:lpstr>
      <vt:lpstr>Diapositive 29</vt:lpstr>
      <vt:lpstr>Diapositive 30</vt:lpstr>
      <vt:lpstr>Zones à laisser libres :</vt:lpstr>
      <vt:lpstr>Attention </vt:lpstr>
      <vt:lpstr>Conseils Donnés aux malades immobilisés  </vt:lpstr>
      <vt:lpstr>PRINCIPES GENERAUX DE SURVEILLANCE  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APPAREILLAGE PLATRE</dc:title>
  <dc:creator>Dr Wail</dc:creator>
  <cp:lastModifiedBy>PC</cp:lastModifiedBy>
  <cp:revision>8</cp:revision>
  <dcterms:created xsi:type="dcterms:W3CDTF">2021-10-17T20:17:22Z</dcterms:created>
  <dcterms:modified xsi:type="dcterms:W3CDTF">2021-10-21T08:52:51Z</dcterms:modified>
</cp:coreProperties>
</file>