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321" r:id="rId3"/>
    <p:sldId id="257" r:id="rId4"/>
    <p:sldId id="320" r:id="rId5"/>
    <p:sldId id="322" r:id="rId6"/>
    <p:sldId id="258" r:id="rId7"/>
    <p:sldId id="323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324" r:id="rId16"/>
    <p:sldId id="260" r:id="rId17"/>
    <p:sldId id="262" r:id="rId18"/>
    <p:sldId id="297" r:id="rId19"/>
    <p:sldId id="325" r:id="rId20"/>
    <p:sldId id="298" r:id="rId21"/>
    <p:sldId id="299" r:id="rId22"/>
    <p:sldId id="300" r:id="rId23"/>
    <p:sldId id="271" r:id="rId24"/>
    <p:sldId id="326" r:id="rId25"/>
    <p:sldId id="272" r:id="rId26"/>
    <p:sldId id="301" r:id="rId27"/>
    <p:sldId id="327" r:id="rId28"/>
    <p:sldId id="273" r:id="rId29"/>
    <p:sldId id="274" r:id="rId30"/>
    <p:sldId id="275" r:id="rId31"/>
    <p:sldId id="304" r:id="rId32"/>
    <p:sldId id="276" r:id="rId33"/>
    <p:sldId id="319" r:id="rId34"/>
    <p:sldId id="328" r:id="rId35"/>
    <p:sldId id="277" r:id="rId36"/>
    <p:sldId id="306" r:id="rId37"/>
    <p:sldId id="278" r:id="rId38"/>
    <p:sldId id="310" r:id="rId39"/>
    <p:sldId id="280" r:id="rId40"/>
    <p:sldId id="311" r:id="rId41"/>
    <p:sldId id="329" r:id="rId42"/>
    <p:sldId id="312" r:id="rId43"/>
    <p:sldId id="282" r:id="rId44"/>
    <p:sldId id="283" r:id="rId45"/>
    <p:sldId id="315" r:id="rId46"/>
    <p:sldId id="313" r:id="rId47"/>
    <p:sldId id="317" r:id="rId48"/>
    <p:sldId id="285" r:id="rId49"/>
    <p:sldId id="286" r:id="rId50"/>
    <p:sldId id="316" r:id="rId51"/>
  </p:sldIdLst>
  <p:sldSz cx="9144000" cy="6858000" type="screen4x3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D32B5-E018-4508-B92F-3CE082CAED67}" type="datetimeFigureOut">
              <a:rPr lang="fr-FR" smtClean="0"/>
              <a:pPr/>
              <a:t>20/05/2018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887BA-FDC1-4751-8087-62083AFF368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4DFB0D-5B9E-4439-B507-A8EAAF29B675}" type="slidenum">
              <a:rPr lang="fr-FR"/>
              <a:pPr/>
              <a:t>47</a:t>
            </a:fld>
            <a:endParaRPr lang="fr-FR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</p:spPr>
        <p:txBody>
          <a:bodyPr/>
          <a:lstStyle/>
          <a:p>
            <a:r>
              <a:rPr lang="fr-FR"/>
              <a:t>Malgaigne cite les luxations du carpe dans son traité des farctues et luxartions avant la radiographie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92632" y="2488310"/>
            <a:ext cx="7158735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191764" y="3803980"/>
            <a:ext cx="2760471" cy="11963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87878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5/20/2018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5/20/2018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5/20/2018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4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98" indent="0">
              <a:buNone/>
              <a:defRPr sz="1200"/>
            </a:lvl2pPr>
            <a:lvl3pPr marL="913993" indent="0">
              <a:buNone/>
              <a:defRPr sz="1000"/>
            </a:lvl3pPr>
            <a:lvl4pPr marL="1370992" indent="0">
              <a:buNone/>
              <a:defRPr sz="900"/>
            </a:lvl4pPr>
            <a:lvl5pPr marL="1827989" indent="0">
              <a:buNone/>
              <a:defRPr sz="900"/>
            </a:lvl5pPr>
            <a:lvl6pPr marL="2284986" indent="0">
              <a:buNone/>
              <a:defRPr sz="900"/>
            </a:lvl6pPr>
            <a:lvl7pPr marL="2741982" indent="0">
              <a:buNone/>
              <a:defRPr sz="900"/>
            </a:lvl7pPr>
            <a:lvl8pPr marL="3198978" indent="0">
              <a:buNone/>
              <a:defRPr sz="900"/>
            </a:lvl8pPr>
            <a:lvl9pPr marL="3655976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AF623-6B27-4820-8B5D-1A2C9D676EF1}" type="datetimeFigureOut">
              <a:rPr lang="fr-FR" smtClean="0"/>
              <a:pPr/>
              <a:t>20/05/2018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DD284-E174-4D54-AC8D-25EA3E531D60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AF623-6B27-4820-8B5D-1A2C9D676EF1}" type="datetimeFigureOut">
              <a:rPr lang="fr-FR" smtClean="0"/>
              <a:pPr/>
              <a:t>20/05/2018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DD284-E174-4D54-AC8D-25EA3E531D60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AF623-6B27-4820-8B5D-1A2C9D676EF1}" type="datetimeFigureOut">
              <a:rPr lang="fr-FR" smtClean="0"/>
              <a:pPr/>
              <a:t>20/05/2018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DD284-E174-4D54-AC8D-25EA3E531D60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7747"/>
            <a:ext cx="9141968" cy="685025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4839" y="469010"/>
            <a:ext cx="5354320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6226" y="1570735"/>
            <a:ext cx="8051546" cy="436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Macintosh%20HD:Users:user:Desktop:RUD%20(1).j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2488310"/>
            <a:ext cx="73152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u="sng" spc="-19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Fracture </a:t>
            </a:r>
            <a:r>
              <a:rPr sz="4400" b="1" u="sng" spc="-29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des </a:t>
            </a:r>
            <a:r>
              <a:rPr sz="4400" b="1" u="sng" spc="-27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2</a:t>
            </a:r>
            <a:r>
              <a:rPr lang="fr-FR" sz="4400" b="1" u="sng" spc="-27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 </a:t>
            </a:r>
            <a:r>
              <a:rPr sz="4400" b="1" u="sng" spc="-27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os</a:t>
            </a:r>
            <a:r>
              <a:rPr sz="4400" b="1" u="sng" spc="-27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 </a:t>
            </a:r>
            <a:r>
              <a:rPr sz="4400" b="1" u="sng" spc="-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de </a:t>
            </a:r>
            <a:r>
              <a:rPr sz="4400" b="1" u="sng" spc="-16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l’avant</a:t>
            </a:r>
            <a:r>
              <a:rPr sz="4400" b="1" u="sng" spc="-2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 </a:t>
            </a:r>
            <a:r>
              <a:rPr sz="4400" b="1" u="sng" spc="-24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bras</a:t>
            </a:r>
            <a:r>
              <a:rPr lang="fr-FR" sz="4400" b="1" u="sng" spc="-24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.</a:t>
            </a:r>
            <a:endParaRPr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xfrm>
            <a:off x="304800" y="3803980"/>
            <a:ext cx="8610600" cy="11464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3384" marR="5080" indent="-401320" algn="ctr">
              <a:lnSpc>
                <a:spcPct val="120000"/>
              </a:lnSpc>
              <a:spcBef>
                <a:spcPts val="100"/>
              </a:spcBef>
            </a:pPr>
            <a:r>
              <a:rPr lang="fr-FR" sz="2000" spc="-10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 A.KEMIH</a:t>
            </a:r>
          </a:p>
          <a:p>
            <a:pPr marL="413384" marR="5080" indent="-401320" algn="ctr">
              <a:lnSpc>
                <a:spcPct val="120000"/>
              </a:lnSpc>
              <a:spcBef>
                <a:spcPts val="100"/>
              </a:spcBef>
            </a:pPr>
            <a:r>
              <a:rPr lang="fr-FR" sz="2000" spc="-10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Chirurgien Orthopédiste</a:t>
            </a:r>
          </a:p>
          <a:p>
            <a:pPr marL="413384" marR="5080" indent="-401320" algn="ctr">
              <a:lnSpc>
                <a:spcPct val="120000"/>
              </a:lnSpc>
              <a:spcBef>
                <a:spcPts val="100"/>
              </a:spcBef>
            </a:pPr>
            <a:r>
              <a:rPr lang="fr-FR" sz="2000" spc="-10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Hôpital Militaire Universitaire De Constantine</a:t>
            </a:r>
            <a:endParaRPr lang="fr-FR" sz="2000" spc="-105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fr-FR" u="none" dirty="0" smtClean="0">
                <a:solidFill>
                  <a:srgbClr val="FFFF00"/>
                </a:solidFill>
              </a:rPr>
              <a:t>                       </a:t>
            </a:r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RADIUS</a:t>
            </a:r>
            <a:b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fr-FR" b="1" u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</a:t>
            </a:r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Particularités fondamentales</a:t>
            </a:r>
            <a:endParaRPr lang="fr-F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6732240" cy="5661248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endParaRPr lang="fr-FR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fr-FR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Canal médullaire: </a:t>
            </a:r>
            <a:r>
              <a:rPr lang="fr-FR" dirty="0" smtClean="0"/>
              <a:t>tronc de cône à sommet prox et base distale, et dont l’axe incurvé suit la courbure pronatrice (ostéosynthèse par clou = risque d’effacement de la courbure)</a:t>
            </a:r>
          </a:p>
          <a:p>
            <a:pPr>
              <a:buNone/>
            </a:pPr>
            <a:endParaRPr lang="fr-FR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</a:t>
            </a:r>
          </a:p>
          <a:p>
            <a:endParaRPr lang="fr-FR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1357298"/>
            <a:ext cx="1385822" cy="550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1428738"/>
            <a:ext cx="1071538" cy="51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fr-FR" u="none" dirty="0" smtClean="0">
                <a:solidFill>
                  <a:srgbClr val="FFFF00"/>
                </a:solidFill>
              </a:rPr>
              <a:t>                          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ULNA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1214422"/>
            <a:ext cx="9144000" cy="5643578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lnSpc>
                <a:spcPts val="911"/>
              </a:lnSpc>
              <a:buNone/>
            </a:pPr>
            <a:endParaRPr lang="fr-FR" dirty="0">
              <a:solidFill>
                <a:srgbClr val="231F20"/>
              </a:solidFill>
              <a:latin typeface="+mj-lt"/>
            </a:endParaRPr>
          </a:p>
          <a:p>
            <a:pPr>
              <a:lnSpc>
                <a:spcPts val="911"/>
              </a:lnSpc>
              <a:buNone/>
            </a:pPr>
            <a:endParaRPr lang="fr-FR" sz="2400" b="1" dirty="0" smtClean="0">
              <a:solidFill>
                <a:srgbClr val="231F20"/>
              </a:solidFill>
            </a:endParaRPr>
          </a:p>
          <a:p>
            <a:pPr>
              <a:lnSpc>
                <a:spcPts val="911"/>
              </a:lnSpc>
              <a:buNone/>
            </a:pPr>
            <a:endParaRPr lang="fr-FR" sz="2400" b="1" dirty="0" smtClean="0">
              <a:solidFill>
                <a:srgbClr val="231F20"/>
              </a:solidFill>
            </a:endParaRPr>
          </a:p>
          <a:p>
            <a:pPr>
              <a:lnSpc>
                <a:spcPts val="911"/>
              </a:lnSpc>
              <a:buNone/>
            </a:pPr>
            <a:endParaRPr lang="fr-FR" sz="2400" b="1" dirty="0" smtClean="0">
              <a:solidFill>
                <a:srgbClr val="231F20"/>
              </a:solidFill>
            </a:endParaRPr>
          </a:p>
          <a:p>
            <a:pPr>
              <a:lnSpc>
                <a:spcPts val="911"/>
              </a:lnSpc>
              <a:buNone/>
            </a:pPr>
            <a:r>
              <a:rPr lang="fr-FR" sz="2400" b="1" dirty="0" smtClean="0">
                <a:solidFill>
                  <a:srgbClr val="231F20"/>
                </a:solidFill>
              </a:rPr>
              <a:t>la forme d’un S allongé avec de faibles  courbures.</a:t>
            </a:r>
          </a:p>
          <a:p>
            <a:pPr>
              <a:lnSpc>
                <a:spcPts val="1028"/>
              </a:lnSpc>
              <a:buNone/>
            </a:pPr>
            <a:endParaRPr lang="fr-FR" sz="2400" b="1" dirty="0" smtClean="0">
              <a:solidFill>
                <a:srgbClr val="231F20"/>
              </a:solidFill>
            </a:endParaRPr>
          </a:p>
          <a:p>
            <a:pPr marL="0" indent="0">
              <a:lnSpc>
                <a:spcPts val="1615"/>
              </a:lnSpc>
              <a:buNone/>
              <a:tabLst>
                <a:tab pos="647413" algn="l"/>
                <a:tab pos="888604" algn="l"/>
              </a:tabLst>
              <a:defRPr/>
            </a:pPr>
            <a:endParaRPr lang="fr-FR" sz="2400" b="1" dirty="0" smtClean="0">
              <a:solidFill>
                <a:srgbClr val="231F20"/>
              </a:solidFill>
            </a:endParaRPr>
          </a:p>
          <a:p>
            <a:pPr marL="0" indent="0">
              <a:lnSpc>
                <a:spcPts val="1615"/>
              </a:lnSpc>
              <a:buNone/>
              <a:tabLst>
                <a:tab pos="647413" algn="l"/>
                <a:tab pos="888604" algn="l"/>
              </a:tabLst>
              <a:defRPr/>
            </a:pPr>
            <a:endParaRPr lang="fr-FR" sz="2400" b="1" dirty="0" smtClean="0">
              <a:solidFill>
                <a:srgbClr val="231F20"/>
              </a:solidFill>
            </a:endParaRPr>
          </a:p>
          <a:p>
            <a:pPr marL="0" indent="0">
              <a:lnSpc>
                <a:spcPts val="1615"/>
              </a:lnSpc>
              <a:buNone/>
              <a:tabLst>
                <a:tab pos="647413" algn="l"/>
                <a:tab pos="888604" algn="l"/>
              </a:tabLst>
              <a:defRPr/>
            </a:pPr>
            <a:endParaRPr lang="fr-FR" sz="2400" b="1" dirty="0" smtClean="0">
              <a:solidFill>
                <a:srgbClr val="231F20"/>
              </a:solidFill>
            </a:endParaRPr>
          </a:p>
          <a:p>
            <a:pPr marL="0" indent="0">
              <a:lnSpc>
                <a:spcPts val="1615"/>
              </a:lnSpc>
              <a:buNone/>
              <a:tabLst>
                <a:tab pos="647413" algn="l"/>
                <a:tab pos="888604" algn="l"/>
              </a:tabLst>
              <a:defRPr/>
            </a:pPr>
            <a:endParaRPr lang="fr-FR" sz="2400" b="1" dirty="0" smtClean="0">
              <a:solidFill>
                <a:srgbClr val="231F20"/>
              </a:solidFill>
            </a:endParaRPr>
          </a:p>
          <a:p>
            <a:pPr marL="0" indent="0">
              <a:lnSpc>
                <a:spcPts val="1615"/>
              </a:lnSpc>
              <a:buNone/>
              <a:tabLst>
                <a:tab pos="647413" algn="l"/>
                <a:tab pos="888604" algn="l"/>
              </a:tabLst>
              <a:defRPr/>
            </a:pPr>
            <a:r>
              <a:rPr lang="fr-F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Epiphyse proximale : </a:t>
            </a:r>
            <a:r>
              <a:rPr lang="fr-FR" sz="2400" b="1" dirty="0" smtClean="0">
                <a:solidFill>
                  <a:srgbClr val="231F20"/>
                </a:solidFill>
              </a:rPr>
              <a:t>le  sommet olécranien</a:t>
            </a:r>
          </a:p>
          <a:p>
            <a:pPr marL="0" indent="0">
              <a:lnSpc>
                <a:spcPts val="1615"/>
              </a:lnSpc>
              <a:buNone/>
              <a:tabLst>
                <a:tab pos="647413" algn="l"/>
                <a:tab pos="888604" algn="l"/>
              </a:tabLst>
              <a:defRPr/>
            </a:pPr>
            <a:endParaRPr lang="fr-FR" sz="2400" b="1" dirty="0" smtClean="0">
              <a:solidFill>
                <a:srgbClr val="231F20"/>
              </a:solidFill>
            </a:endParaRPr>
          </a:p>
          <a:p>
            <a:pPr>
              <a:lnSpc>
                <a:spcPts val="1028"/>
              </a:lnSpc>
              <a:buNone/>
            </a:pPr>
            <a:r>
              <a:rPr lang="fr-FR" sz="2400" b="1" dirty="0" smtClean="0">
                <a:solidFill>
                  <a:srgbClr val="231F20"/>
                </a:solidFill>
              </a:rPr>
              <a:t> </a:t>
            </a:r>
          </a:p>
          <a:p>
            <a:pPr marL="0" indent="0">
              <a:lnSpc>
                <a:spcPts val="1475"/>
              </a:lnSpc>
              <a:buNone/>
              <a:tabLst>
                <a:tab pos="647413" algn="l"/>
                <a:tab pos="888604" algn="l"/>
              </a:tabLst>
              <a:defRPr/>
            </a:pPr>
            <a:r>
              <a:rPr lang="fr-F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Epiphyse distale : </a:t>
            </a:r>
            <a:r>
              <a:rPr lang="fr-FR" sz="2400" b="1" dirty="0" smtClean="0">
                <a:solidFill>
                  <a:srgbClr val="231F20"/>
                </a:solidFill>
              </a:rPr>
              <a:t>tête de l’ulna, entièrement </a:t>
            </a:r>
          </a:p>
          <a:p>
            <a:pPr marL="0" indent="0">
              <a:lnSpc>
                <a:spcPts val="1475"/>
              </a:lnSpc>
              <a:buNone/>
              <a:tabLst>
                <a:tab pos="647413" algn="l"/>
                <a:tab pos="888604" algn="l"/>
              </a:tabLst>
              <a:defRPr/>
            </a:pPr>
            <a:endParaRPr lang="fr-FR" sz="2400" b="1" dirty="0" smtClean="0">
              <a:solidFill>
                <a:srgbClr val="231F20"/>
              </a:solidFill>
            </a:endParaRPr>
          </a:p>
          <a:p>
            <a:pPr marL="0" indent="0">
              <a:lnSpc>
                <a:spcPts val="1475"/>
              </a:lnSpc>
              <a:buNone/>
              <a:tabLst>
                <a:tab pos="647413" algn="l"/>
                <a:tab pos="888604" algn="l"/>
              </a:tabLst>
              <a:defRPr/>
            </a:pPr>
            <a:r>
              <a:rPr lang="fr-FR" sz="2400" b="1" dirty="0" smtClean="0">
                <a:solidFill>
                  <a:srgbClr val="231F20"/>
                </a:solidFill>
              </a:rPr>
              <a:t>Recouverte de cartilage.</a:t>
            </a:r>
            <a:endParaRPr lang="fr-FR" dirty="0" smtClean="0">
              <a:solidFill>
                <a:srgbClr val="231F20"/>
              </a:solidFill>
              <a:latin typeface="Segoe UI"/>
            </a:endParaRPr>
          </a:p>
          <a:p>
            <a:endParaRPr lang="fr-FR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204864"/>
            <a:ext cx="133116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2204864"/>
            <a:ext cx="158762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r-FR" b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LES MOYENS DE LIAISON </a:t>
            </a:r>
            <a:b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700808"/>
            <a:ext cx="3143272" cy="48968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286348" y="3929066"/>
            <a:ext cx="1013844" cy="598320"/>
          </a:xfrm>
          <a:prstGeom prst="rect">
            <a:avLst/>
          </a:prstGeom>
          <a:solidFill>
            <a:srgbClr val="FFFF00"/>
          </a:solidFill>
        </p:spPr>
        <p:txBody>
          <a:bodyPr wrap="square" lIns="91399" tIns="45701" rIns="91399" bIns="45701">
            <a:spAutoFit/>
          </a:bodyPr>
          <a:lstStyle/>
          <a:p>
            <a:r>
              <a:rPr lang="fr-FR" sz="3200" dirty="0" smtClean="0"/>
              <a:t>MIO</a:t>
            </a:r>
          </a:p>
        </p:txBody>
      </p:sp>
      <p:sp>
        <p:nvSpPr>
          <p:cNvPr id="7" name="Rectangle 6"/>
          <p:cNvSpPr/>
          <p:nvPr/>
        </p:nvSpPr>
        <p:spPr>
          <a:xfrm>
            <a:off x="5286380" y="2643183"/>
            <a:ext cx="3733440" cy="584737"/>
          </a:xfrm>
          <a:prstGeom prst="rect">
            <a:avLst/>
          </a:prstGeom>
          <a:solidFill>
            <a:srgbClr val="FFFF00"/>
          </a:solidFill>
        </p:spPr>
        <p:txBody>
          <a:bodyPr wrap="none" lIns="91399" tIns="45701" rIns="91399" bIns="45701">
            <a:spAutoFit/>
          </a:bodyPr>
          <a:lstStyle/>
          <a:p>
            <a:r>
              <a:rPr lang="fr-FR" sz="3200" dirty="0" smtClean="0"/>
              <a:t>Les ligaments de RUP</a:t>
            </a:r>
          </a:p>
        </p:txBody>
      </p:sp>
      <p:sp>
        <p:nvSpPr>
          <p:cNvPr id="8" name="Rectangle 7"/>
          <p:cNvSpPr/>
          <p:nvPr/>
        </p:nvSpPr>
        <p:spPr>
          <a:xfrm>
            <a:off x="5143504" y="5286391"/>
            <a:ext cx="3775118" cy="584737"/>
          </a:xfrm>
          <a:prstGeom prst="rect">
            <a:avLst/>
          </a:prstGeom>
          <a:solidFill>
            <a:srgbClr val="FFFF00"/>
          </a:solidFill>
        </p:spPr>
        <p:txBody>
          <a:bodyPr wrap="none" lIns="91399" tIns="45701" rIns="91399" bIns="45701">
            <a:spAutoFit/>
          </a:bodyPr>
          <a:lstStyle/>
          <a:p>
            <a:r>
              <a:rPr lang="fr-FR" sz="3200" dirty="0" smtClean="0"/>
              <a:t>Les ligaments de RUD</a:t>
            </a: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H="1" flipV="1">
            <a:off x="3357554" y="2214554"/>
            <a:ext cx="1785950" cy="785818"/>
          </a:xfrm>
          <a:prstGeom prst="line">
            <a:avLst/>
          </a:prstGeom>
          <a:noFill/>
          <a:ln w="57150" cap="sq">
            <a:solidFill>
              <a:schemeClr val="hlink"/>
            </a:solidFill>
            <a:round/>
            <a:headEnd type="none" w="sm" len="sm"/>
            <a:tailEnd type="triangle" w="sm" len="sm"/>
          </a:ln>
        </p:spPr>
        <p:txBody>
          <a:bodyPr wrap="square" lIns="89961" tIns="46781" rIns="89961" bIns="46781" anchor="ctr">
            <a:spAutoFit/>
          </a:bodyPr>
          <a:lstStyle/>
          <a:p>
            <a:endParaRPr lang="fr-FR" dirty="0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 flipH="1" flipV="1">
            <a:off x="3286116" y="3786190"/>
            <a:ext cx="1928826" cy="428628"/>
          </a:xfrm>
          <a:prstGeom prst="line">
            <a:avLst/>
          </a:prstGeom>
          <a:noFill/>
          <a:ln w="57150" cap="sq">
            <a:solidFill>
              <a:schemeClr val="hlink"/>
            </a:solidFill>
            <a:round/>
            <a:headEnd type="none" w="sm" len="sm"/>
            <a:tailEnd type="triangle" w="sm" len="sm"/>
          </a:ln>
        </p:spPr>
        <p:txBody>
          <a:bodyPr wrap="square" lIns="89961" tIns="46781" rIns="89961" bIns="46781" anchor="ctr">
            <a:spAutoFit/>
          </a:bodyPr>
          <a:lstStyle/>
          <a:p>
            <a:endParaRPr lang="fr-FR" dirty="0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H="1">
            <a:off x="3571868" y="5643578"/>
            <a:ext cx="1571636" cy="314324"/>
          </a:xfrm>
          <a:prstGeom prst="line">
            <a:avLst/>
          </a:prstGeom>
          <a:noFill/>
          <a:ln w="57150" cap="sq">
            <a:solidFill>
              <a:schemeClr val="hlink"/>
            </a:solidFill>
            <a:round/>
            <a:headEnd type="none" w="sm" len="sm"/>
            <a:tailEnd type="triangle" w="sm" len="sm"/>
          </a:ln>
        </p:spPr>
        <p:txBody>
          <a:bodyPr wrap="square" lIns="89961" tIns="46781" rIns="89961" bIns="46781" anchor="ctr">
            <a:spAutoFit/>
          </a:bodyPr>
          <a:lstStyle/>
          <a:p>
            <a:endParaRPr lang="fr-FR" dirty="0"/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 flipH="1">
            <a:off x="7748589" y="6286521"/>
            <a:ext cx="45719" cy="279142"/>
          </a:xfrm>
          <a:prstGeom prst="rect">
            <a:avLst/>
          </a:prstGeom>
          <a:solidFill>
            <a:srgbClr val="FF0000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89961" tIns="46781" rIns="89961" bIns="46781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fr-FR" sz="1200" dirty="0"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6096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>
              <a:lnSpc>
                <a:spcPts val="1028"/>
              </a:lnSpc>
              <a:tabLst>
                <a:tab pos="647413" algn="l"/>
                <a:tab pos="888604" algn="l"/>
              </a:tabLst>
              <a:defRPr/>
            </a:pPr>
            <a:r>
              <a:rPr lang="fr-FR" sz="2800" b="1" dirty="0" smtClean="0"/>
              <a:t> </a:t>
            </a:r>
            <a:r>
              <a:rPr lang="fr-FR" sz="2800" b="1" u="none" dirty="0" smtClean="0"/>
              <a:t>                  </a:t>
            </a:r>
            <a:r>
              <a:rPr lang="fr-FR" sz="2800" b="1" dirty="0" smtClean="0"/>
              <a:t>LA </a:t>
            </a:r>
            <a:r>
              <a:rPr lang="fr-FR" sz="2800" b="1" dirty="0"/>
              <a:t>MEMBRANE </a:t>
            </a:r>
            <a:r>
              <a:rPr lang="fr-FR" sz="2800" b="1" dirty="0" smtClean="0"/>
              <a:t>INTEROSSEUSE</a:t>
            </a:r>
            <a:br>
              <a:rPr lang="fr-FR" sz="2800" b="1" dirty="0" smtClean="0"/>
            </a:br>
            <a:r>
              <a:rPr lang="fr-FR" sz="2800" b="1" dirty="0" smtClean="0"/>
              <a:t/>
            </a:r>
            <a:br>
              <a:rPr lang="fr-FR" sz="2800" b="1" dirty="0" smtClean="0"/>
            </a:br>
            <a:r>
              <a:rPr lang="fr-FR" sz="2800" b="1" dirty="0" smtClean="0"/>
              <a:t>             </a:t>
            </a:r>
            <a:br>
              <a:rPr lang="fr-FR" sz="2800" b="1" dirty="0" smtClean="0"/>
            </a:br>
            <a:r>
              <a:rPr lang="fr-FR" sz="2800" b="1" u="none" dirty="0" smtClean="0"/>
              <a:t>            </a:t>
            </a:r>
            <a:r>
              <a:rPr lang="fr-FR" sz="2800" dirty="0" smtClean="0"/>
              <a:t>Empêche  tout  diastasis  entre radius et  ulna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b="1" dirty="0"/>
          </a:p>
        </p:txBody>
      </p:sp>
      <p:pic>
        <p:nvPicPr>
          <p:cNvPr id="259076" name="Picture 4" descr="dissectio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6056" y="1628774"/>
            <a:ext cx="3553594" cy="4824561"/>
          </a:xfrm>
          <a:noFill/>
          <a:ln/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lum bright="-33000" contrast="21000"/>
          </a:blip>
          <a:srcRect/>
          <a:stretch>
            <a:fillRect/>
          </a:stretch>
        </p:blipFill>
        <p:spPr bwMode="auto">
          <a:xfrm>
            <a:off x="467544" y="1700808"/>
            <a:ext cx="442912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94839" y="469010"/>
            <a:ext cx="5354320" cy="521590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+mn-lt"/>
              </a:rPr>
              <a:t>ARTICULATIONS RADIO-ULNAIRES</a:t>
            </a:r>
            <a:endParaRPr lang="fr-FR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" y="2214554"/>
            <a:ext cx="8820468" cy="4429156"/>
          </a:xfrm>
        </p:spPr>
        <p:txBody>
          <a:bodyPr>
            <a:normAutofit/>
          </a:bodyPr>
          <a:lstStyle/>
          <a:p>
            <a:pPr marL="0" indent="0">
              <a:lnSpc>
                <a:spcPts val="1028"/>
              </a:lnSpc>
              <a:buNone/>
              <a:tabLst>
                <a:tab pos="647413" algn="l"/>
                <a:tab pos="888604" algn="l"/>
              </a:tabLst>
              <a:defRPr/>
            </a:pPr>
            <a:endParaRPr lang="fr-FR" sz="2400" b="1" dirty="0" smtClean="0">
              <a:latin typeface="Segoe UI"/>
            </a:endParaRPr>
          </a:p>
          <a:p>
            <a:pPr marL="0" indent="0">
              <a:lnSpc>
                <a:spcPts val="1028"/>
              </a:lnSpc>
              <a:buNone/>
              <a:tabLst>
                <a:tab pos="647413" algn="l"/>
                <a:tab pos="888604" algn="l"/>
              </a:tabLst>
              <a:defRPr/>
            </a:pPr>
            <a:r>
              <a:rPr lang="fr-FR" sz="2400" b="1" dirty="0" smtClean="0">
                <a:latin typeface="Segoe UI"/>
              </a:rPr>
              <a:t>RUP: stabilisée par  les ligaments annulaire et carré.</a:t>
            </a:r>
          </a:p>
          <a:p>
            <a:pPr marL="0" indent="0">
              <a:lnSpc>
                <a:spcPts val="1028"/>
              </a:lnSpc>
              <a:buNone/>
              <a:tabLst>
                <a:tab pos="647413" algn="l"/>
                <a:tab pos="888604" algn="l"/>
              </a:tabLst>
              <a:defRPr/>
            </a:pPr>
            <a:endParaRPr lang="fr-FR" sz="2400" b="1" dirty="0" smtClean="0">
              <a:latin typeface="Segoe UI"/>
            </a:endParaRPr>
          </a:p>
          <a:p>
            <a:pPr marL="0" indent="0">
              <a:lnSpc>
                <a:spcPts val="1028"/>
              </a:lnSpc>
              <a:buNone/>
              <a:tabLst>
                <a:tab pos="647413" algn="l"/>
                <a:tab pos="888604" algn="l"/>
              </a:tabLst>
              <a:defRPr/>
            </a:pPr>
            <a:endParaRPr lang="fr-FR" sz="2400" b="1" dirty="0" smtClean="0">
              <a:latin typeface="Segoe UI"/>
            </a:endParaRPr>
          </a:p>
          <a:p>
            <a:pPr marL="0" indent="0">
              <a:lnSpc>
                <a:spcPts val="1301"/>
              </a:lnSpc>
              <a:buNone/>
              <a:tabLst>
                <a:tab pos="647413" algn="l"/>
                <a:tab pos="888604" algn="l"/>
              </a:tabLst>
              <a:defRPr/>
            </a:pPr>
            <a:r>
              <a:rPr lang="fr-FR" sz="2400" b="1" dirty="0" smtClean="0">
                <a:latin typeface="Segoe UI"/>
              </a:rPr>
              <a:t>RUD: Stabilisateur principal le ligament triangulaire.</a:t>
            </a:r>
          </a:p>
          <a:p>
            <a:pPr marL="0" indent="0">
              <a:lnSpc>
                <a:spcPts val="1301"/>
              </a:lnSpc>
              <a:buNone/>
              <a:tabLst>
                <a:tab pos="647413" algn="l"/>
                <a:tab pos="888604" algn="l"/>
              </a:tabLst>
              <a:defRPr/>
            </a:pPr>
            <a:endParaRPr lang="fr-FR" dirty="0" smtClean="0">
              <a:solidFill>
                <a:srgbClr val="231F20"/>
              </a:solidFill>
              <a:latin typeface="Segoe UI"/>
            </a:endParaRPr>
          </a:p>
          <a:p>
            <a:pPr marL="0" indent="0">
              <a:lnSpc>
                <a:spcPts val="1028"/>
              </a:lnSpc>
              <a:buNone/>
              <a:tabLst>
                <a:tab pos="647413" algn="l"/>
                <a:tab pos="888604" algn="l"/>
              </a:tabLst>
              <a:defRPr/>
            </a:pPr>
            <a:endParaRPr lang="fr-FR" dirty="0" smtClean="0">
              <a:solidFill>
                <a:srgbClr val="231F20"/>
              </a:solidFill>
              <a:latin typeface="Segoe UI"/>
            </a:endParaRPr>
          </a:p>
          <a:p>
            <a:pPr marL="0" indent="0">
              <a:lnSpc>
                <a:spcPts val="1028"/>
              </a:lnSpc>
              <a:buNone/>
              <a:tabLst>
                <a:tab pos="647413" algn="l"/>
                <a:tab pos="888604" algn="l"/>
              </a:tabLst>
              <a:defRPr/>
            </a:pPr>
            <a:endParaRPr lang="fr-FR" dirty="0" smtClean="0">
              <a:solidFill>
                <a:srgbClr val="231F20"/>
              </a:solidFill>
              <a:latin typeface="Segoe UI"/>
            </a:endParaRPr>
          </a:p>
          <a:p>
            <a:pPr marL="0" indent="0">
              <a:lnSpc>
                <a:spcPts val="1028"/>
              </a:lnSpc>
              <a:buNone/>
              <a:tabLst>
                <a:tab pos="647413" algn="l"/>
                <a:tab pos="888604" algn="l"/>
              </a:tabLst>
              <a:defRPr/>
            </a:pPr>
            <a:endParaRPr lang="fr-FR" dirty="0" smtClean="0">
              <a:solidFill>
                <a:srgbClr val="231F20"/>
              </a:solidFill>
              <a:latin typeface="Segoe UI"/>
            </a:endParaRPr>
          </a:p>
          <a:p>
            <a:pPr marL="0" indent="0">
              <a:lnSpc>
                <a:spcPts val="1028"/>
              </a:lnSpc>
              <a:buNone/>
              <a:tabLst>
                <a:tab pos="647413" algn="l"/>
                <a:tab pos="888604" algn="l"/>
              </a:tabLst>
              <a:defRPr/>
            </a:pPr>
            <a:endParaRPr lang="fr-FR" dirty="0" smtClean="0">
              <a:solidFill>
                <a:srgbClr val="231F20"/>
              </a:solidFill>
              <a:latin typeface="Segoe UI"/>
            </a:endParaRPr>
          </a:p>
          <a:p>
            <a:pPr marL="0" indent="0">
              <a:lnSpc>
                <a:spcPts val="1028"/>
              </a:lnSpc>
              <a:buNone/>
              <a:tabLst>
                <a:tab pos="647413" algn="l"/>
                <a:tab pos="888604" algn="l"/>
              </a:tabLst>
              <a:defRPr/>
            </a:pP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0" y="914400"/>
            <a:ext cx="9144003" cy="461626"/>
          </a:xfrm>
          <a:prstGeom prst="rect">
            <a:avLst/>
          </a:prstGeom>
        </p:spPr>
        <p:txBody>
          <a:bodyPr wrap="square" lIns="91399" tIns="45701" rIns="91399" bIns="45701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  <a:latin typeface="Segoe UI"/>
              </a:rPr>
              <a:t>    </a:t>
            </a:r>
            <a:r>
              <a:rPr lang="fr-FR" sz="2400" b="1" dirty="0" smtClean="0">
                <a:latin typeface="Segoe UI"/>
              </a:rPr>
              <a:t>Radius et ulna sont  articulés entre eux par leurs extrémités </a:t>
            </a:r>
            <a:endParaRPr lang="fr-FR" sz="2400" b="1" dirty="0"/>
          </a:p>
        </p:txBody>
      </p:sp>
      <p:pic>
        <p:nvPicPr>
          <p:cNvPr id="9" name="Picture 10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124200"/>
            <a:ext cx="2667000" cy="3092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Macintosh HD:Users:user:Desktop:RUD (1).jpg"/>
          <p:cNvPicPr>
            <a:picLocks noChangeAspect="1" noChangeArrowheads="1"/>
          </p:cNvPicPr>
          <p:nvPr/>
        </p:nvPicPr>
        <p:blipFill>
          <a:blip r:embed="rId3" r:link="rId4" cstate="print">
            <a:lum bright="-24000" contrast="25000"/>
          </a:blip>
          <a:srcRect/>
          <a:stretch>
            <a:fillRect/>
          </a:stretch>
        </p:blipFill>
        <p:spPr bwMode="auto">
          <a:xfrm rot="10800000">
            <a:off x="0" y="3124200"/>
            <a:ext cx="2590800" cy="3369568"/>
          </a:xfrm>
          <a:prstGeom prst="rect">
            <a:avLst/>
          </a:prstGeom>
          <a:noFill/>
        </p:spPr>
      </p:pic>
      <p:pic>
        <p:nvPicPr>
          <p:cNvPr id="8" name="Picture 4" descr="dissectio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172200" y="2895600"/>
            <a:ext cx="2743200" cy="39624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0" y="1570735"/>
            <a:ext cx="9144000" cy="738664"/>
          </a:xfrm>
        </p:spPr>
        <p:txBody>
          <a:bodyPr/>
          <a:lstStyle/>
          <a:p>
            <a:r>
              <a:rPr lang="fr-FR" sz="4800" b="1" u="sng" dirty="0" smtClean="0">
                <a:solidFill>
                  <a:srgbClr val="C00000"/>
                </a:solidFill>
                <a:latin typeface="+mn-lt"/>
                <a:cs typeface="Trebuchet MS"/>
              </a:rPr>
              <a:t>                  RAPPEL PHYSIOLOGIQUE  </a:t>
            </a:r>
            <a:endParaRPr lang="fr-FR" sz="4800" u="sng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119888"/>
            <a:ext cx="914400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72210" marR="5080" indent="-1160145" algn="ctr">
              <a:lnSpc>
                <a:spcPct val="100000"/>
              </a:lnSpc>
              <a:spcBef>
                <a:spcPts val="95"/>
              </a:spcBef>
            </a:pPr>
            <a:r>
              <a:rPr lang="fr-FR" sz="4000" b="1" dirty="0" smtClean="0">
                <a:solidFill>
                  <a:srgbClr val="C00000"/>
                </a:solidFill>
                <a:latin typeface="+mn-lt"/>
                <a:cs typeface="Trebuchet MS"/>
              </a:rPr>
              <a:t>VI-    </a:t>
            </a:r>
            <a:r>
              <a:rPr sz="4000" b="1" dirty="0" smtClean="0">
                <a:solidFill>
                  <a:srgbClr val="C00000"/>
                </a:solidFill>
                <a:latin typeface="+mn-lt"/>
                <a:cs typeface="Trebuchet MS"/>
              </a:rPr>
              <a:t>RAPPEL </a:t>
            </a:r>
            <a:r>
              <a:rPr sz="4000" b="1" dirty="0">
                <a:solidFill>
                  <a:srgbClr val="C00000"/>
                </a:solidFill>
                <a:latin typeface="+mn-lt"/>
                <a:cs typeface="Trebuchet MS"/>
              </a:rPr>
              <a:t>PHYSIOLOGIQUE DE LA </a:t>
            </a:r>
            <a:r>
              <a:rPr sz="4000" b="1" u="none" dirty="0">
                <a:solidFill>
                  <a:srgbClr val="C00000"/>
                </a:solidFill>
                <a:latin typeface="+mn-lt"/>
                <a:cs typeface="Trebuchet MS"/>
              </a:rPr>
              <a:t> </a:t>
            </a:r>
            <a:r>
              <a:rPr lang="fr-FR" sz="4000" b="1" u="none" dirty="0" smtClean="0">
                <a:solidFill>
                  <a:srgbClr val="C00000"/>
                </a:solidFill>
                <a:latin typeface="+mn-lt"/>
                <a:cs typeface="Trebuchet MS"/>
              </a:rPr>
              <a:t>     </a:t>
            </a:r>
            <a:r>
              <a:rPr sz="4000" b="1" dirty="0" smtClean="0">
                <a:solidFill>
                  <a:srgbClr val="C00000"/>
                </a:solidFill>
                <a:latin typeface="+mn-lt"/>
                <a:cs typeface="Trebuchet MS"/>
              </a:rPr>
              <a:t>PRONOSUPINATION</a:t>
            </a:r>
            <a:endParaRPr sz="4000" dirty="0">
              <a:solidFill>
                <a:srgbClr val="C00000"/>
              </a:solidFill>
              <a:latin typeface="+mn-lt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0" y="1371600"/>
            <a:ext cx="9144000" cy="1543371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marR="34290" indent="-342900" algn="just">
              <a:lnSpc>
                <a:spcPts val="3460"/>
              </a:lnSpc>
              <a:spcBef>
                <a:spcPts val="535"/>
              </a:spcBef>
              <a:tabLst>
                <a:tab pos="355600" algn="l"/>
              </a:tabLst>
            </a:pPr>
            <a:r>
              <a:rPr sz="3200" b="1" dirty="0">
                <a:cs typeface="Arial"/>
              </a:rPr>
              <a:t>La pronosupination </a:t>
            </a:r>
            <a:r>
              <a:rPr sz="3200" dirty="0">
                <a:cs typeface="Arial"/>
              </a:rPr>
              <a:t>est la rotation de </a:t>
            </a:r>
            <a:r>
              <a:rPr sz="3200" dirty="0" err="1">
                <a:cs typeface="Arial"/>
              </a:rPr>
              <a:t>l’avant</a:t>
            </a:r>
            <a:r>
              <a:rPr sz="3200" dirty="0">
                <a:cs typeface="Arial"/>
              </a:rPr>
              <a:t>  </a:t>
            </a:r>
            <a:r>
              <a:rPr sz="3200" dirty="0" smtClean="0">
                <a:cs typeface="Arial"/>
              </a:rPr>
              <a:t>bras</a:t>
            </a:r>
            <a:endParaRPr lang="fr-FR" sz="3200" dirty="0" smtClean="0">
              <a:cs typeface="Arial"/>
            </a:endParaRPr>
          </a:p>
          <a:p>
            <a:pPr marL="355600" marR="34290" indent="-342900" algn="just">
              <a:lnSpc>
                <a:spcPts val="3460"/>
              </a:lnSpc>
              <a:spcBef>
                <a:spcPts val="535"/>
              </a:spcBef>
              <a:tabLst>
                <a:tab pos="355600" algn="l"/>
              </a:tabLst>
            </a:pPr>
            <a:r>
              <a:rPr sz="3200" dirty="0" err="1" smtClean="0">
                <a:cs typeface="Arial"/>
              </a:rPr>
              <a:t>autour</a:t>
            </a:r>
            <a:r>
              <a:rPr sz="3200" dirty="0" smtClean="0">
                <a:cs typeface="Arial"/>
              </a:rPr>
              <a:t> de</a:t>
            </a:r>
            <a:r>
              <a:rPr lang="fr-FR" sz="3200" dirty="0" smtClean="0">
                <a:cs typeface="Arial"/>
              </a:rPr>
              <a:t> </a:t>
            </a:r>
            <a:r>
              <a:rPr sz="3200" dirty="0" smtClean="0">
                <a:cs typeface="Arial"/>
              </a:rPr>
              <a:t>son </a:t>
            </a:r>
            <a:r>
              <a:rPr sz="3200" dirty="0">
                <a:cs typeface="Arial"/>
              </a:rPr>
              <a:t>axe longitudinal. </a:t>
            </a:r>
            <a:endParaRPr lang="fr-FR" sz="3200" dirty="0" smtClean="0">
              <a:cs typeface="Arial"/>
            </a:endParaRPr>
          </a:p>
          <a:p>
            <a:pPr marL="355600" marR="34290" indent="-342900" algn="just">
              <a:lnSpc>
                <a:spcPts val="3460"/>
              </a:lnSpc>
              <a:spcBef>
                <a:spcPts val="535"/>
              </a:spcBef>
              <a:tabLst>
                <a:tab pos="355600" algn="l"/>
              </a:tabLst>
            </a:pPr>
            <a:r>
              <a:rPr lang="fr-FR" sz="3200" dirty="0" smtClean="0">
                <a:cs typeface="Arial"/>
              </a:rPr>
              <a:t>          </a:t>
            </a:r>
            <a:r>
              <a:rPr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C’est </a:t>
            </a:r>
            <a:r>
              <a:rPr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le  radius qui tourne autour de </a:t>
            </a:r>
            <a:r>
              <a:rPr sz="3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l’ulna</a:t>
            </a:r>
            <a:r>
              <a:rPr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.</a:t>
            </a:r>
            <a:endParaRPr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4572000" y="3657600"/>
            <a:ext cx="3058668" cy="21062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3" descr="C:\Users\pcasus\Desktop\cal_vicieux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971800"/>
            <a:ext cx="22987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fr-FR" sz="3200" b="1" u="none" dirty="0" smtClean="0">
                <a:solidFill>
                  <a:srgbClr val="C00000"/>
                </a:solidFill>
                <a:latin typeface="+mn-lt"/>
                <a:cs typeface="Trebuchet MS"/>
              </a:rPr>
              <a:t>VI-RAPPEL PHYSIOLOGIQUE DE LA  PRONOSUPINATION</a:t>
            </a:r>
            <a:r>
              <a:rPr lang="fr-FR" sz="3200" b="1" u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fr-FR" sz="3200" b="1" u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fr-FR" sz="3200" b="1" u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   </a:t>
            </a:r>
            <a:r>
              <a:rPr sz="32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MUSCLES </a:t>
            </a:r>
            <a:r>
              <a:rPr lang="fr-FR" sz="32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</a:t>
            </a:r>
            <a:r>
              <a:rPr sz="32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MOTEURS</a:t>
            </a:r>
            <a:r>
              <a:rPr lang="fr-FR" sz="32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</a:t>
            </a:r>
            <a:r>
              <a:rPr sz="32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32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</a:t>
            </a:r>
            <a:r>
              <a:rPr sz="32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 </a:t>
            </a:r>
            <a:r>
              <a:rPr lang="fr-FR" sz="32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</a:t>
            </a:r>
            <a:r>
              <a:rPr sz="32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 </a:t>
            </a:r>
            <a:r>
              <a:rPr lang="fr-FR" sz="32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</a:t>
            </a:r>
            <a:r>
              <a:rPr sz="32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PS</a:t>
            </a:r>
            <a:endParaRPr sz="320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07639" y="1719198"/>
            <a:ext cx="3721608" cy="41208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55723" y="2246502"/>
            <a:ext cx="1642745" cy="100965"/>
          </a:xfrm>
          <a:custGeom>
            <a:avLst/>
            <a:gdLst/>
            <a:ahLst/>
            <a:cxnLst/>
            <a:rect l="l" t="t" r="r" b="b"/>
            <a:pathLst>
              <a:path w="1642745" h="100964">
                <a:moveTo>
                  <a:pt x="1557527" y="0"/>
                </a:moveTo>
                <a:lnTo>
                  <a:pt x="1552955" y="0"/>
                </a:lnTo>
                <a:lnTo>
                  <a:pt x="1549908" y="1397"/>
                </a:lnTo>
                <a:lnTo>
                  <a:pt x="1549908" y="9144"/>
                </a:lnTo>
                <a:lnTo>
                  <a:pt x="1551431" y="9144"/>
                </a:lnTo>
                <a:lnTo>
                  <a:pt x="1551431" y="12192"/>
                </a:lnTo>
                <a:lnTo>
                  <a:pt x="1554479" y="12192"/>
                </a:lnTo>
                <a:lnTo>
                  <a:pt x="1560576" y="15239"/>
                </a:lnTo>
                <a:lnTo>
                  <a:pt x="1562100" y="16763"/>
                </a:lnTo>
                <a:lnTo>
                  <a:pt x="1571243" y="21336"/>
                </a:lnTo>
                <a:lnTo>
                  <a:pt x="1572767" y="22860"/>
                </a:lnTo>
                <a:lnTo>
                  <a:pt x="1578864" y="25908"/>
                </a:lnTo>
                <a:lnTo>
                  <a:pt x="1580388" y="27432"/>
                </a:lnTo>
                <a:lnTo>
                  <a:pt x="1589531" y="32004"/>
                </a:lnTo>
                <a:lnTo>
                  <a:pt x="1591055" y="33527"/>
                </a:lnTo>
                <a:lnTo>
                  <a:pt x="1600200" y="38100"/>
                </a:lnTo>
                <a:lnTo>
                  <a:pt x="1601724" y="39497"/>
                </a:lnTo>
                <a:lnTo>
                  <a:pt x="1604772" y="41148"/>
                </a:lnTo>
                <a:lnTo>
                  <a:pt x="0" y="42672"/>
                </a:lnTo>
                <a:lnTo>
                  <a:pt x="0" y="56387"/>
                </a:lnTo>
                <a:lnTo>
                  <a:pt x="1607820" y="56387"/>
                </a:lnTo>
                <a:lnTo>
                  <a:pt x="1601724" y="59436"/>
                </a:lnTo>
                <a:lnTo>
                  <a:pt x="1600200" y="60960"/>
                </a:lnTo>
                <a:lnTo>
                  <a:pt x="1591055" y="65532"/>
                </a:lnTo>
                <a:lnTo>
                  <a:pt x="1589531" y="67056"/>
                </a:lnTo>
                <a:lnTo>
                  <a:pt x="1580388" y="71627"/>
                </a:lnTo>
                <a:lnTo>
                  <a:pt x="1578864" y="73151"/>
                </a:lnTo>
                <a:lnTo>
                  <a:pt x="1572767" y="76200"/>
                </a:lnTo>
                <a:lnTo>
                  <a:pt x="1571243" y="77597"/>
                </a:lnTo>
                <a:lnTo>
                  <a:pt x="1562100" y="82296"/>
                </a:lnTo>
                <a:lnTo>
                  <a:pt x="1560576" y="83820"/>
                </a:lnTo>
                <a:lnTo>
                  <a:pt x="1551431" y="88392"/>
                </a:lnTo>
                <a:lnTo>
                  <a:pt x="1549908" y="91439"/>
                </a:lnTo>
                <a:lnTo>
                  <a:pt x="1548384" y="92963"/>
                </a:lnTo>
                <a:lnTo>
                  <a:pt x="1548384" y="99060"/>
                </a:lnTo>
                <a:lnTo>
                  <a:pt x="1551431" y="99060"/>
                </a:lnTo>
                <a:lnTo>
                  <a:pt x="1557020" y="100457"/>
                </a:lnTo>
                <a:lnTo>
                  <a:pt x="1557527" y="100457"/>
                </a:lnTo>
                <a:lnTo>
                  <a:pt x="1557527" y="99060"/>
                </a:lnTo>
                <a:lnTo>
                  <a:pt x="1566672" y="94487"/>
                </a:lnTo>
                <a:lnTo>
                  <a:pt x="1568196" y="92963"/>
                </a:lnTo>
                <a:lnTo>
                  <a:pt x="1577339" y="88392"/>
                </a:lnTo>
                <a:lnTo>
                  <a:pt x="1578864" y="86868"/>
                </a:lnTo>
                <a:lnTo>
                  <a:pt x="1588008" y="82296"/>
                </a:lnTo>
                <a:lnTo>
                  <a:pt x="1589531" y="80772"/>
                </a:lnTo>
                <a:lnTo>
                  <a:pt x="1598676" y="76200"/>
                </a:lnTo>
                <a:lnTo>
                  <a:pt x="1600200" y="74675"/>
                </a:lnTo>
                <a:lnTo>
                  <a:pt x="1609343" y="70104"/>
                </a:lnTo>
                <a:lnTo>
                  <a:pt x="1610867" y="68580"/>
                </a:lnTo>
                <a:lnTo>
                  <a:pt x="1620012" y="64008"/>
                </a:lnTo>
                <a:lnTo>
                  <a:pt x="1621536" y="62484"/>
                </a:lnTo>
                <a:lnTo>
                  <a:pt x="1630679" y="57912"/>
                </a:lnTo>
                <a:lnTo>
                  <a:pt x="1632203" y="56387"/>
                </a:lnTo>
                <a:lnTo>
                  <a:pt x="1641348" y="51816"/>
                </a:lnTo>
                <a:lnTo>
                  <a:pt x="1642745" y="50419"/>
                </a:lnTo>
                <a:lnTo>
                  <a:pt x="1642745" y="50165"/>
                </a:lnTo>
                <a:lnTo>
                  <a:pt x="1641348" y="48768"/>
                </a:lnTo>
                <a:lnTo>
                  <a:pt x="1635252" y="45720"/>
                </a:lnTo>
                <a:lnTo>
                  <a:pt x="1633727" y="44196"/>
                </a:lnTo>
                <a:lnTo>
                  <a:pt x="1627631" y="41148"/>
                </a:lnTo>
                <a:lnTo>
                  <a:pt x="1626108" y="39497"/>
                </a:lnTo>
                <a:lnTo>
                  <a:pt x="1620012" y="36575"/>
                </a:lnTo>
                <a:lnTo>
                  <a:pt x="1618488" y="35051"/>
                </a:lnTo>
                <a:lnTo>
                  <a:pt x="1609343" y="30480"/>
                </a:lnTo>
                <a:lnTo>
                  <a:pt x="1607820" y="28956"/>
                </a:lnTo>
                <a:lnTo>
                  <a:pt x="1601724" y="25908"/>
                </a:lnTo>
                <a:lnTo>
                  <a:pt x="1600200" y="24384"/>
                </a:lnTo>
                <a:lnTo>
                  <a:pt x="1594103" y="21336"/>
                </a:lnTo>
                <a:lnTo>
                  <a:pt x="1592579" y="19812"/>
                </a:lnTo>
                <a:lnTo>
                  <a:pt x="1583436" y="15239"/>
                </a:lnTo>
                <a:lnTo>
                  <a:pt x="1581912" y="13716"/>
                </a:lnTo>
                <a:lnTo>
                  <a:pt x="1575815" y="10668"/>
                </a:lnTo>
                <a:lnTo>
                  <a:pt x="1574291" y="9144"/>
                </a:lnTo>
                <a:lnTo>
                  <a:pt x="1568196" y="6096"/>
                </a:lnTo>
                <a:lnTo>
                  <a:pt x="1566672" y="4572"/>
                </a:lnTo>
                <a:lnTo>
                  <a:pt x="15575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55723" y="3389503"/>
            <a:ext cx="1214755" cy="100965"/>
          </a:xfrm>
          <a:custGeom>
            <a:avLst/>
            <a:gdLst/>
            <a:ahLst/>
            <a:cxnLst/>
            <a:rect l="l" t="t" r="r" b="b"/>
            <a:pathLst>
              <a:path w="1214755" h="100964">
                <a:moveTo>
                  <a:pt x="1129284" y="0"/>
                </a:moveTo>
                <a:lnTo>
                  <a:pt x="1123188" y="0"/>
                </a:lnTo>
                <a:lnTo>
                  <a:pt x="1120139" y="1397"/>
                </a:lnTo>
                <a:lnTo>
                  <a:pt x="1120139" y="7620"/>
                </a:lnTo>
                <a:lnTo>
                  <a:pt x="1121664" y="7620"/>
                </a:lnTo>
                <a:lnTo>
                  <a:pt x="1123188" y="9144"/>
                </a:lnTo>
                <a:lnTo>
                  <a:pt x="1123188" y="12192"/>
                </a:lnTo>
                <a:lnTo>
                  <a:pt x="1126236" y="12192"/>
                </a:lnTo>
                <a:lnTo>
                  <a:pt x="1132331" y="15239"/>
                </a:lnTo>
                <a:lnTo>
                  <a:pt x="1133855" y="16763"/>
                </a:lnTo>
                <a:lnTo>
                  <a:pt x="1143000" y="21336"/>
                </a:lnTo>
                <a:lnTo>
                  <a:pt x="1144524" y="22860"/>
                </a:lnTo>
                <a:lnTo>
                  <a:pt x="1150620" y="25908"/>
                </a:lnTo>
                <a:lnTo>
                  <a:pt x="1152143" y="27432"/>
                </a:lnTo>
                <a:lnTo>
                  <a:pt x="1161288" y="32004"/>
                </a:lnTo>
                <a:lnTo>
                  <a:pt x="1162812" y="33527"/>
                </a:lnTo>
                <a:lnTo>
                  <a:pt x="1171955" y="38100"/>
                </a:lnTo>
                <a:lnTo>
                  <a:pt x="1173479" y="39497"/>
                </a:lnTo>
                <a:lnTo>
                  <a:pt x="1176527" y="41148"/>
                </a:lnTo>
                <a:lnTo>
                  <a:pt x="0" y="42672"/>
                </a:lnTo>
                <a:lnTo>
                  <a:pt x="0" y="56387"/>
                </a:lnTo>
                <a:lnTo>
                  <a:pt x="1179576" y="56387"/>
                </a:lnTo>
                <a:lnTo>
                  <a:pt x="1173479" y="59436"/>
                </a:lnTo>
                <a:lnTo>
                  <a:pt x="1171955" y="60960"/>
                </a:lnTo>
                <a:lnTo>
                  <a:pt x="1162812" y="65532"/>
                </a:lnTo>
                <a:lnTo>
                  <a:pt x="1161288" y="67056"/>
                </a:lnTo>
                <a:lnTo>
                  <a:pt x="1152143" y="71627"/>
                </a:lnTo>
                <a:lnTo>
                  <a:pt x="1150620" y="73151"/>
                </a:lnTo>
                <a:lnTo>
                  <a:pt x="1144524" y="76200"/>
                </a:lnTo>
                <a:lnTo>
                  <a:pt x="1143000" y="77597"/>
                </a:lnTo>
                <a:lnTo>
                  <a:pt x="1133855" y="82296"/>
                </a:lnTo>
                <a:lnTo>
                  <a:pt x="1132331" y="83820"/>
                </a:lnTo>
                <a:lnTo>
                  <a:pt x="1123188" y="88392"/>
                </a:lnTo>
                <a:lnTo>
                  <a:pt x="1121664" y="91439"/>
                </a:lnTo>
                <a:lnTo>
                  <a:pt x="1120139" y="92963"/>
                </a:lnTo>
                <a:lnTo>
                  <a:pt x="1120139" y="99060"/>
                </a:lnTo>
                <a:lnTo>
                  <a:pt x="1123188" y="99060"/>
                </a:lnTo>
                <a:lnTo>
                  <a:pt x="1128776" y="100457"/>
                </a:lnTo>
                <a:lnTo>
                  <a:pt x="1129284" y="100457"/>
                </a:lnTo>
                <a:lnTo>
                  <a:pt x="1129284" y="99060"/>
                </a:lnTo>
                <a:lnTo>
                  <a:pt x="1138427" y="94487"/>
                </a:lnTo>
                <a:lnTo>
                  <a:pt x="1139952" y="92963"/>
                </a:lnTo>
                <a:lnTo>
                  <a:pt x="1149096" y="88392"/>
                </a:lnTo>
                <a:lnTo>
                  <a:pt x="1150620" y="86868"/>
                </a:lnTo>
                <a:lnTo>
                  <a:pt x="1159764" y="82296"/>
                </a:lnTo>
                <a:lnTo>
                  <a:pt x="1161288" y="80772"/>
                </a:lnTo>
                <a:lnTo>
                  <a:pt x="1170431" y="76200"/>
                </a:lnTo>
                <a:lnTo>
                  <a:pt x="1171955" y="74675"/>
                </a:lnTo>
                <a:lnTo>
                  <a:pt x="1181100" y="70104"/>
                </a:lnTo>
                <a:lnTo>
                  <a:pt x="1182624" y="68580"/>
                </a:lnTo>
                <a:lnTo>
                  <a:pt x="1191767" y="64008"/>
                </a:lnTo>
                <a:lnTo>
                  <a:pt x="1193291" y="62484"/>
                </a:lnTo>
                <a:lnTo>
                  <a:pt x="1202436" y="57912"/>
                </a:lnTo>
                <a:lnTo>
                  <a:pt x="1203960" y="56387"/>
                </a:lnTo>
                <a:lnTo>
                  <a:pt x="1213103" y="51816"/>
                </a:lnTo>
                <a:lnTo>
                  <a:pt x="1214627" y="50292"/>
                </a:lnTo>
                <a:lnTo>
                  <a:pt x="1213103" y="48768"/>
                </a:lnTo>
                <a:lnTo>
                  <a:pt x="1207008" y="45720"/>
                </a:lnTo>
                <a:lnTo>
                  <a:pt x="1205484" y="44196"/>
                </a:lnTo>
                <a:lnTo>
                  <a:pt x="1199388" y="41148"/>
                </a:lnTo>
                <a:lnTo>
                  <a:pt x="1197864" y="39497"/>
                </a:lnTo>
                <a:lnTo>
                  <a:pt x="1191767" y="36575"/>
                </a:lnTo>
                <a:lnTo>
                  <a:pt x="1190243" y="35051"/>
                </a:lnTo>
                <a:lnTo>
                  <a:pt x="1181100" y="30480"/>
                </a:lnTo>
                <a:lnTo>
                  <a:pt x="1179576" y="28956"/>
                </a:lnTo>
                <a:lnTo>
                  <a:pt x="1173479" y="25908"/>
                </a:lnTo>
                <a:lnTo>
                  <a:pt x="1171955" y="24384"/>
                </a:lnTo>
                <a:lnTo>
                  <a:pt x="1165860" y="21336"/>
                </a:lnTo>
                <a:lnTo>
                  <a:pt x="1164336" y="19812"/>
                </a:lnTo>
                <a:lnTo>
                  <a:pt x="1155191" y="15239"/>
                </a:lnTo>
                <a:lnTo>
                  <a:pt x="1153667" y="13716"/>
                </a:lnTo>
                <a:lnTo>
                  <a:pt x="1147572" y="10668"/>
                </a:lnTo>
                <a:lnTo>
                  <a:pt x="1146048" y="9144"/>
                </a:lnTo>
                <a:lnTo>
                  <a:pt x="1139952" y="6096"/>
                </a:lnTo>
                <a:lnTo>
                  <a:pt x="1138427" y="4572"/>
                </a:lnTo>
                <a:lnTo>
                  <a:pt x="11292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27351" y="3747642"/>
            <a:ext cx="1786255" cy="125095"/>
          </a:xfrm>
          <a:custGeom>
            <a:avLst/>
            <a:gdLst/>
            <a:ahLst/>
            <a:cxnLst/>
            <a:rect l="l" t="t" r="r" b="b"/>
            <a:pathLst>
              <a:path w="1786254" h="125095">
                <a:moveTo>
                  <a:pt x="1699260" y="0"/>
                </a:moveTo>
                <a:lnTo>
                  <a:pt x="1694688" y="0"/>
                </a:lnTo>
                <a:lnTo>
                  <a:pt x="1693164" y="1524"/>
                </a:lnTo>
                <a:lnTo>
                  <a:pt x="1690115" y="3048"/>
                </a:lnTo>
                <a:lnTo>
                  <a:pt x="1690115" y="9144"/>
                </a:lnTo>
                <a:lnTo>
                  <a:pt x="1691639" y="9144"/>
                </a:lnTo>
                <a:lnTo>
                  <a:pt x="1693164" y="10668"/>
                </a:lnTo>
                <a:lnTo>
                  <a:pt x="1693164" y="13716"/>
                </a:lnTo>
                <a:lnTo>
                  <a:pt x="1696212" y="13716"/>
                </a:lnTo>
                <a:lnTo>
                  <a:pt x="1717548" y="24257"/>
                </a:lnTo>
                <a:lnTo>
                  <a:pt x="1719072" y="25908"/>
                </a:lnTo>
                <a:lnTo>
                  <a:pt x="1743456" y="38100"/>
                </a:lnTo>
                <a:lnTo>
                  <a:pt x="1744980" y="39624"/>
                </a:lnTo>
                <a:lnTo>
                  <a:pt x="1748027" y="41148"/>
                </a:lnTo>
                <a:lnTo>
                  <a:pt x="1737360" y="42672"/>
                </a:lnTo>
                <a:lnTo>
                  <a:pt x="0" y="112776"/>
                </a:lnTo>
                <a:lnTo>
                  <a:pt x="0" y="124840"/>
                </a:lnTo>
                <a:lnTo>
                  <a:pt x="3147" y="124840"/>
                </a:lnTo>
                <a:lnTo>
                  <a:pt x="1737360" y="54864"/>
                </a:lnTo>
                <a:lnTo>
                  <a:pt x="1775460" y="54864"/>
                </a:lnTo>
                <a:lnTo>
                  <a:pt x="1776984" y="53340"/>
                </a:lnTo>
                <a:lnTo>
                  <a:pt x="1780032" y="51816"/>
                </a:lnTo>
                <a:lnTo>
                  <a:pt x="1781556" y="50292"/>
                </a:lnTo>
                <a:lnTo>
                  <a:pt x="1784603" y="48768"/>
                </a:lnTo>
                <a:lnTo>
                  <a:pt x="1786127" y="47244"/>
                </a:lnTo>
                <a:lnTo>
                  <a:pt x="1784603" y="45720"/>
                </a:lnTo>
                <a:lnTo>
                  <a:pt x="1769364" y="38100"/>
                </a:lnTo>
                <a:lnTo>
                  <a:pt x="1767839" y="36576"/>
                </a:lnTo>
                <a:lnTo>
                  <a:pt x="1752600" y="28956"/>
                </a:lnTo>
                <a:lnTo>
                  <a:pt x="1751076" y="27432"/>
                </a:lnTo>
                <a:lnTo>
                  <a:pt x="1735836" y="19812"/>
                </a:lnTo>
                <a:lnTo>
                  <a:pt x="1734312" y="18287"/>
                </a:lnTo>
                <a:lnTo>
                  <a:pt x="1719072" y="10668"/>
                </a:lnTo>
                <a:lnTo>
                  <a:pt x="1717548" y="9144"/>
                </a:lnTo>
                <a:lnTo>
                  <a:pt x="1699260" y="0"/>
                </a:lnTo>
                <a:close/>
              </a:path>
              <a:path w="1786254" h="125095">
                <a:moveTo>
                  <a:pt x="1775460" y="54864"/>
                </a:moveTo>
                <a:lnTo>
                  <a:pt x="1751076" y="54864"/>
                </a:lnTo>
                <a:lnTo>
                  <a:pt x="1749552" y="56387"/>
                </a:lnTo>
                <a:lnTo>
                  <a:pt x="1743456" y="59436"/>
                </a:lnTo>
                <a:lnTo>
                  <a:pt x="1741932" y="60960"/>
                </a:lnTo>
                <a:lnTo>
                  <a:pt x="1738884" y="62357"/>
                </a:lnTo>
                <a:lnTo>
                  <a:pt x="1737360" y="64008"/>
                </a:lnTo>
                <a:lnTo>
                  <a:pt x="1734312" y="65532"/>
                </a:lnTo>
                <a:lnTo>
                  <a:pt x="1732788" y="67056"/>
                </a:lnTo>
                <a:lnTo>
                  <a:pt x="1729739" y="68580"/>
                </a:lnTo>
                <a:lnTo>
                  <a:pt x="1728215" y="70104"/>
                </a:lnTo>
                <a:lnTo>
                  <a:pt x="1725168" y="71628"/>
                </a:lnTo>
                <a:lnTo>
                  <a:pt x="1723644" y="73152"/>
                </a:lnTo>
                <a:lnTo>
                  <a:pt x="1717548" y="76200"/>
                </a:lnTo>
                <a:lnTo>
                  <a:pt x="1716024" y="77724"/>
                </a:lnTo>
                <a:lnTo>
                  <a:pt x="1712976" y="79248"/>
                </a:lnTo>
                <a:lnTo>
                  <a:pt x="1711452" y="80772"/>
                </a:lnTo>
                <a:lnTo>
                  <a:pt x="1708403" y="82296"/>
                </a:lnTo>
                <a:lnTo>
                  <a:pt x="1706880" y="83820"/>
                </a:lnTo>
                <a:lnTo>
                  <a:pt x="1703832" y="85344"/>
                </a:lnTo>
                <a:lnTo>
                  <a:pt x="1702308" y="86868"/>
                </a:lnTo>
                <a:lnTo>
                  <a:pt x="1696212" y="89916"/>
                </a:lnTo>
                <a:lnTo>
                  <a:pt x="1694688" y="92964"/>
                </a:lnTo>
                <a:lnTo>
                  <a:pt x="1693164" y="94487"/>
                </a:lnTo>
                <a:lnTo>
                  <a:pt x="1693164" y="100457"/>
                </a:lnTo>
                <a:lnTo>
                  <a:pt x="1697736" y="100457"/>
                </a:lnTo>
                <a:lnTo>
                  <a:pt x="1702308" y="102108"/>
                </a:lnTo>
                <a:lnTo>
                  <a:pt x="1702308" y="100457"/>
                </a:lnTo>
                <a:lnTo>
                  <a:pt x="1708403" y="97536"/>
                </a:lnTo>
                <a:lnTo>
                  <a:pt x="1709927" y="96012"/>
                </a:lnTo>
                <a:lnTo>
                  <a:pt x="1712976" y="94487"/>
                </a:lnTo>
                <a:lnTo>
                  <a:pt x="1714500" y="92964"/>
                </a:lnTo>
                <a:lnTo>
                  <a:pt x="1717548" y="91440"/>
                </a:lnTo>
                <a:lnTo>
                  <a:pt x="1719072" y="89916"/>
                </a:lnTo>
                <a:lnTo>
                  <a:pt x="1725168" y="86868"/>
                </a:lnTo>
                <a:lnTo>
                  <a:pt x="1726692" y="85344"/>
                </a:lnTo>
                <a:lnTo>
                  <a:pt x="1729739" y="83820"/>
                </a:lnTo>
                <a:lnTo>
                  <a:pt x="1731264" y="82296"/>
                </a:lnTo>
                <a:lnTo>
                  <a:pt x="1734312" y="80772"/>
                </a:lnTo>
                <a:lnTo>
                  <a:pt x="1735836" y="79248"/>
                </a:lnTo>
                <a:lnTo>
                  <a:pt x="1741932" y="76200"/>
                </a:lnTo>
                <a:lnTo>
                  <a:pt x="1743456" y="74676"/>
                </a:lnTo>
                <a:lnTo>
                  <a:pt x="1746503" y="73152"/>
                </a:lnTo>
                <a:lnTo>
                  <a:pt x="1748027" y="71628"/>
                </a:lnTo>
                <a:lnTo>
                  <a:pt x="1751076" y="70104"/>
                </a:lnTo>
                <a:lnTo>
                  <a:pt x="1752600" y="68580"/>
                </a:lnTo>
                <a:lnTo>
                  <a:pt x="1758696" y="65532"/>
                </a:lnTo>
                <a:lnTo>
                  <a:pt x="1760220" y="64008"/>
                </a:lnTo>
                <a:lnTo>
                  <a:pt x="1763268" y="62357"/>
                </a:lnTo>
                <a:lnTo>
                  <a:pt x="1764792" y="60960"/>
                </a:lnTo>
                <a:lnTo>
                  <a:pt x="1767839" y="59436"/>
                </a:lnTo>
                <a:lnTo>
                  <a:pt x="1769364" y="57912"/>
                </a:lnTo>
                <a:lnTo>
                  <a:pt x="1775460" y="548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12339" y="5177154"/>
            <a:ext cx="1716405" cy="123825"/>
          </a:xfrm>
          <a:custGeom>
            <a:avLst/>
            <a:gdLst/>
            <a:ahLst/>
            <a:cxnLst/>
            <a:rect l="l" t="t" r="r" b="b"/>
            <a:pathLst>
              <a:path w="1716404" h="123825">
                <a:moveTo>
                  <a:pt x="1627632" y="0"/>
                </a:moveTo>
                <a:lnTo>
                  <a:pt x="1623060" y="0"/>
                </a:lnTo>
                <a:lnTo>
                  <a:pt x="1621536" y="1524"/>
                </a:lnTo>
                <a:lnTo>
                  <a:pt x="1618488" y="3048"/>
                </a:lnTo>
                <a:lnTo>
                  <a:pt x="1618488" y="9144"/>
                </a:lnTo>
                <a:lnTo>
                  <a:pt x="1620012" y="9144"/>
                </a:lnTo>
                <a:lnTo>
                  <a:pt x="1621536" y="10668"/>
                </a:lnTo>
                <a:lnTo>
                  <a:pt x="1645920" y="22860"/>
                </a:lnTo>
                <a:lnTo>
                  <a:pt x="1647444" y="24384"/>
                </a:lnTo>
                <a:lnTo>
                  <a:pt x="1671827" y="36576"/>
                </a:lnTo>
                <a:lnTo>
                  <a:pt x="1673352" y="38100"/>
                </a:lnTo>
                <a:lnTo>
                  <a:pt x="1679448" y="41148"/>
                </a:lnTo>
                <a:lnTo>
                  <a:pt x="1665732" y="42545"/>
                </a:lnTo>
                <a:lnTo>
                  <a:pt x="0" y="111252"/>
                </a:lnTo>
                <a:lnTo>
                  <a:pt x="1524" y="112776"/>
                </a:lnTo>
                <a:lnTo>
                  <a:pt x="1524" y="123444"/>
                </a:lnTo>
                <a:lnTo>
                  <a:pt x="1667256" y="54864"/>
                </a:lnTo>
                <a:lnTo>
                  <a:pt x="1702308" y="54864"/>
                </a:lnTo>
                <a:lnTo>
                  <a:pt x="1705356" y="53340"/>
                </a:lnTo>
                <a:lnTo>
                  <a:pt x="1706880" y="51816"/>
                </a:lnTo>
                <a:lnTo>
                  <a:pt x="1709927" y="50292"/>
                </a:lnTo>
                <a:lnTo>
                  <a:pt x="1711452" y="48768"/>
                </a:lnTo>
                <a:lnTo>
                  <a:pt x="1714500" y="47244"/>
                </a:lnTo>
                <a:lnTo>
                  <a:pt x="1715897" y="45847"/>
                </a:lnTo>
                <a:lnTo>
                  <a:pt x="1715897" y="45593"/>
                </a:lnTo>
                <a:lnTo>
                  <a:pt x="1714500" y="44196"/>
                </a:lnTo>
                <a:lnTo>
                  <a:pt x="1671827" y="22860"/>
                </a:lnTo>
                <a:lnTo>
                  <a:pt x="1670304" y="21336"/>
                </a:lnTo>
                <a:lnTo>
                  <a:pt x="1627632" y="0"/>
                </a:lnTo>
                <a:close/>
              </a:path>
              <a:path w="1716404" h="123825">
                <a:moveTo>
                  <a:pt x="1702308" y="54864"/>
                </a:moveTo>
                <a:lnTo>
                  <a:pt x="1677924" y="54864"/>
                </a:lnTo>
                <a:lnTo>
                  <a:pt x="1676400" y="56388"/>
                </a:lnTo>
                <a:lnTo>
                  <a:pt x="1673352" y="57912"/>
                </a:lnTo>
                <a:lnTo>
                  <a:pt x="1671827" y="59436"/>
                </a:lnTo>
                <a:lnTo>
                  <a:pt x="1665732" y="62484"/>
                </a:lnTo>
                <a:lnTo>
                  <a:pt x="1664208" y="64008"/>
                </a:lnTo>
                <a:lnTo>
                  <a:pt x="1661160" y="65532"/>
                </a:lnTo>
                <a:lnTo>
                  <a:pt x="1659636" y="67056"/>
                </a:lnTo>
                <a:lnTo>
                  <a:pt x="1653539" y="70104"/>
                </a:lnTo>
                <a:lnTo>
                  <a:pt x="1652015" y="71628"/>
                </a:lnTo>
                <a:lnTo>
                  <a:pt x="1648968" y="73152"/>
                </a:lnTo>
                <a:lnTo>
                  <a:pt x="1647444" y="74676"/>
                </a:lnTo>
                <a:lnTo>
                  <a:pt x="1644396" y="76200"/>
                </a:lnTo>
                <a:lnTo>
                  <a:pt x="1642872" y="77724"/>
                </a:lnTo>
                <a:lnTo>
                  <a:pt x="1636776" y="80645"/>
                </a:lnTo>
                <a:lnTo>
                  <a:pt x="1635252" y="82296"/>
                </a:lnTo>
                <a:lnTo>
                  <a:pt x="1632204" y="83820"/>
                </a:lnTo>
                <a:lnTo>
                  <a:pt x="1630680" y="85344"/>
                </a:lnTo>
                <a:lnTo>
                  <a:pt x="1624584" y="88392"/>
                </a:lnTo>
                <a:lnTo>
                  <a:pt x="1623060" y="91440"/>
                </a:lnTo>
                <a:lnTo>
                  <a:pt x="1623060" y="99060"/>
                </a:lnTo>
                <a:lnTo>
                  <a:pt x="1626108" y="99060"/>
                </a:lnTo>
                <a:lnTo>
                  <a:pt x="1632204" y="100584"/>
                </a:lnTo>
                <a:lnTo>
                  <a:pt x="1632204" y="99060"/>
                </a:lnTo>
                <a:lnTo>
                  <a:pt x="1638300" y="96012"/>
                </a:lnTo>
                <a:lnTo>
                  <a:pt x="1639824" y="94488"/>
                </a:lnTo>
                <a:lnTo>
                  <a:pt x="1642872" y="92964"/>
                </a:lnTo>
                <a:lnTo>
                  <a:pt x="1644396" y="91440"/>
                </a:lnTo>
                <a:lnTo>
                  <a:pt x="1647444" y="89916"/>
                </a:lnTo>
                <a:lnTo>
                  <a:pt x="1648968" y="88392"/>
                </a:lnTo>
                <a:lnTo>
                  <a:pt x="1655064" y="85344"/>
                </a:lnTo>
                <a:lnTo>
                  <a:pt x="1656588" y="83820"/>
                </a:lnTo>
                <a:lnTo>
                  <a:pt x="1659636" y="82296"/>
                </a:lnTo>
                <a:lnTo>
                  <a:pt x="1661160" y="80645"/>
                </a:lnTo>
                <a:lnTo>
                  <a:pt x="1664208" y="79248"/>
                </a:lnTo>
                <a:lnTo>
                  <a:pt x="1665732" y="77724"/>
                </a:lnTo>
                <a:lnTo>
                  <a:pt x="1671827" y="74676"/>
                </a:lnTo>
                <a:lnTo>
                  <a:pt x="1673352" y="73152"/>
                </a:lnTo>
                <a:lnTo>
                  <a:pt x="1676400" y="71628"/>
                </a:lnTo>
                <a:lnTo>
                  <a:pt x="1677924" y="70104"/>
                </a:lnTo>
                <a:lnTo>
                  <a:pt x="1680972" y="68580"/>
                </a:lnTo>
                <a:lnTo>
                  <a:pt x="1682496" y="67056"/>
                </a:lnTo>
                <a:lnTo>
                  <a:pt x="1688592" y="64008"/>
                </a:lnTo>
                <a:lnTo>
                  <a:pt x="1690115" y="62484"/>
                </a:lnTo>
                <a:lnTo>
                  <a:pt x="1693164" y="60960"/>
                </a:lnTo>
                <a:lnTo>
                  <a:pt x="1694688" y="59436"/>
                </a:lnTo>
                <a:lnTo>
                  <a:pt x="1697736" y="57912"/>
                </a:lnTo>
                <a:lnTo>
                  <a:pt x="1699260" y="56388"/>
                </a:lnTo>
                <a:lnTo>
                  <a:pt x="1702308" y="548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93115" y="2096515"/>
            <a:ext cx="1405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5" dirty="0">
                <a:latin typeface="Arial"/>
                <a:cs typeface="Arial"/>
              </a:rPr>
              <a:t>biceps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brachial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9731" y="5168900"/>
            <a:ext cx="1485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0" dirty="0">
                <a:latin typeface="Arial"/>
                <a:cs typeface="Arial"/>
              </a:rPr>
              <a:t>carré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pronateur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" y="3155696"/>
            <a:ext cx="1812670" cy="8825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0" marR="5080" indent="-70485">
              <a:lnSpc>
                <a:spcPct val="156700"/>
              </a:lnSpc>
              <a:spcBef>
                <a:spcPts val="100"/>
              </a:spcBef>
            </a:pPr>
            <a:r>
              <a:rPr sz="1800" spc="-65" dirty="0" err="1" smtClean="0">
                <a:latin typeface="Arial"/>
                <a:cs typeface="Arial"/>
              </a:rPr>
              <a:t>cour</a:t>
            </a:r>
            <a:r>
              <a:rPr lang="fr-FR" sz="1800" spc="-65" dirty="0" smtClean="0">
                <a:latin typeface="Arial"/>
                <a:cs typeface="Arial"/>
              </a:rPr>
              <a:t>t</a:t>
            </a:r>
            <a:r>
              <a:rPr sz="1800" spc="-65" dirty="0" smtClean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supinateur  </a:t>
            </a:r>
            <a:r>
              <a:rPr sz="1800" spc="-45" dirty="0">
                <a:latin typeface="Arial"/>
                <a:cs typeface="Arial"/>
              </a:rPr>
              <a:t>rond</a:t>
            </a:r>
            <a:r>
              <a:rPr sz="1800" spc="-145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pronateur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69010"/>
            <a:ext cx="9144000" cy="553998"/>
          </a:xfrm>
        </p:spPr>
        <p:txBody>
          <a:bodyPr/>
          <a:lstStyle/>
          <a:p>
            <a:r>
              <a:rPr lang="fr-F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Les Impératifs De La Pronosupination</a:t>
            </a:r>
            <a:endParaRPr lang="fr-FR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0" y="1570735"/>
            <a:ext cx="8597772" cy="5386090"/>
          </a:xfrm>
        </p:spPr>
        <p:txBody>
          <a:bodyPr/>
          <a:lstStyle/>
          <a:p>
            <a:pPr>
              <a:lnSpc>
                <a:spcPct val="160000"/>
              </a:lnSpc>
              <a:buNone/>
            </a:pP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*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inégalité de longueur des 02 os.</a:t>
            </a:r>
            <a:endParaRPr lang="fr-F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ct val="160000"/>
              </a:lnSpc>
            </a:pPr>
            <a:r>
              <a:rPr lang="fr-FR" sz="2800" b="1" spc="-17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*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L’axe de rotation passe par la tête radiale </a:t>
            </a:r>
          </a:p>
          <a:p>
            <a:pPr>
              <a:lnSpc>
                <a:spcPct val="160000"/>
              </a:lnSpc>
            </a:pP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et 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 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RUD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>
              <a:lnSpc>
                <a:spcPct val="160000"/>
              </a:lnSpc>
              <a:buNone/>
            </a:pP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*Pas de décalage d’un des 2 os</a:t>
            </a:r>
          </a:p>
          <a:p>
            <a:pPr>
              <a:lnSpc>
                <a:spcPct val="160000"/>
              </a:lnSpc>
              <a:buNone/>
            </a:pP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*Espace interosseux libre</a:t>
            </a:r>
          </a:p>
          <a:p>
            <a:pPr>
              <a:lnSpc>
                <a:spcPct val="160000"/>
              </a:lnSpc>
              <a:buNone/>
            </a:pP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*2 articulations RU mobiles</a:t>
            </a:r>
          </a:p>
          <a:p>
            <a:pPr>
              <a:lnSpc>
                <a:spcPct val="160000"/>
              </a:lnSpc>
              <a:buNone/>
            </a:pP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*Courbure pronatrice du radius respectée</a:t>
            </a:r>
          </a:p>
          <a:p>
            <a:endParaRPr lang="fr-FR" dirty="0"/>
          </a:p>
        </p:txBody>
      </p:sp>
      <p:pic>
        <p:nvPicPr>
          <p:cNvPr id="4" name="Picture 4" descr="14-22819-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1268760"/>
            <a:ext cx="213360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0" y="1570735"/>
            <a:ext cx="9144000" cy="615553"/>
          </a:xfrm>
        </p:spPr>
        <p:txBody>
          <a:bodyPr/>
          <a:lstStyle/>
          <a:p>
            <a:r>
              <a:rPr lang="fr-FR" sz="4000" b="1" u="sng" dirty="0" smtClean="0">
                <a:solidFill>
                  <a:srgbClr val="C00000"/>
                </a:solidFill>
                <a:latin typeface="+mn-lt"/>
              </a:rPr>
              <a:t>               ETUDE ANATOMOPATHOLOGIQUE</a:t>
            </a:r>
            <a:endParaRPr lang="fr-FR" sz="4000" u="sng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6226" y="1570735"/>
            <a:ext cx="8051546" cy="1015663"/>
          </a:xfrm>
        </p:spPr>
        <p:txBody>
          <a:bodyPr/>
          <a:lstStyle/>
          <a:p>
            <a:r>
              <a:rPr lang="fr-FR" sz="6600" b="1" u="sng" spc="-185" dirty="0" smtClean="0">
                <a:solidFill>
                  <a:srgbClr val="FF0000"/>
                </a:solidFill>
                <a:latin typeface="+mn-lt"/>
                <a:cs typeface="Trebuchet MS"/>
              </a:rPr>
              <a:t>              DÉFINITION</a:t>
            </a:r>
            <a:endParaRPr lang="fr-FR" sz="6600" u="sng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984885"/>
          </a:xfrm>
        </p:spPr>
        <p:txBody>
          <a:bodyPr/>
          <a:lstStyle/>
          <a:p>
            <a:r>
              <a:rPr lang="fr-FR" sz="3200" u="none" dirty="0" smtClean="0">
                <a:solidFill>
                  <a:schemeClr val="tx2"/>
                </a:solidFill>
              </a:rPr>
              <a:t>         </a:t>
            </a:r>
            <a:r>
              <a:rPr lang="fr-FR" sz="3200" b="1" dirty="0" smtClean="0">
                <a:solidFill>
                  <a:srgbClr val="C00000"/>
                </a:solidFill>
                <a:latin typeface="+mn-lt"/>
              </a:rPr>
              <a:t>V-ETUDE ANATOMOPATHOLOGIQUE               </a:t>
            </a:r>
            <a:r>
              <a:rPr lang="fr-FR" sz="3200" b="1" dirty="0" smtClean="0">
                <a:solidFill>
                  <a:schemeClr val="bg2"/>
                </a:solidFill>
                <a:latin typeface="+mn-lt"/>
              </a:rPr>
              <a:t>…………………………..</a:t>
            </a:r>
            <a:r>
              <a:rPr lang="fr-FR" sz="3200" b="1" dirty="0" smtClean="0">
                <a:solidFill>
                  <a:schemeClr val="tx2"/>
                </a:solidFill>
                <a:latin typeface="+mn-lt"/>
              </a:rPr>
              <a:t>MECANISME</a:t>
            </a:r>
            <a:endParaRPr lang="fr-FR" sz="32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278535" name="Picture 7" descr="14-22819-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8218" y="3714752"/>
            <a:ext cx="500066" cy="1805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85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214422"/>
            <a:ext cx="9001156" cy="5257800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fr-FR" dirty="0">
                <a:solidFill>
                  <a:schemeClr val="tx2"/>
                </a:solidFill>
                <a:latin typeface="+mn-lt"/>
              </a:rPr>
              <a:t>Choc </a:t>
            </a:r>
            <a:r>
              <a:rPr lang="fr-FR" dirty="0" smtClean="0">
                <a:solidFill>
                  <a:schemeClr val="tx2"/>
                </a:solidFill>
                <a:latin typeface="+mn-lt"/>
              </a:rPr>
              <a:t>direct. </a:t>
            </a:r>
          </a:p>
          <a:p>
            <a:pPr>
              <a:buFont typeface="Wingdings" pitchFamily="2" charset="2"/>
              <a:buChar char="Ø"/>
            </a:pPr>
            <a:endParaRPr lang="fr-FR" dirty="0" smtClean="0">
              <a:solidFill>
                <a:schemeClr val="tx2"/>
              </a:solidFill>
              <a:latin typeface="+mn-lt"/>
            </a:endParaRPr>
          </a:p>
          <a:p>
            <a:pPr>
              <a:buFont typeface="Wingdings" pitchFamily="2" charset="2"/>
              <a:buChar char="Ø"/>
            </a:pPr>
            <a:r>
              <a:rPr lang="fr-FR" dirty="0" smtClean="0">
                <a:solidFill>
                  <a:schemeClr val="tx2"/>
                </a:solidFill>
                <a:latin typeface="+mn-lt"/>
              </a:rPr>
              <a:t>Contrainte axiale </a:t>
            </a:r>
            <a:r>
              <a:rPr lang="fr-FR" dirty="0" smtClean="0">
                <a:latin typeface="+mn-lt"/>
              </a:rPr>
              <a:t>(chute sur la main coude en extension)</a:t>
            </a:r>
          </a:p>
          <a:p>
            <a:endParaRPr lang="fr-FR" dirty="0">
              <a:latin typeface="+mn-lt"/>
            </a:endParaRPr>
          </a:p>
          <a:p>
            <a:pPr>
              <a:buFont typeface="Wingdings" pitchFamily="2" charset="2"/>
              <a:buChar char="Ø"/>
            </a:pPr>
            <a:r>
              <a:rPr lang="fr-FR" dirty="0" smtClean="0">
                <a:solidFill>
                  <a:schemeClr val="tx2"/>
                </a:solidFill>
                <a:latin typeface="+mn-lt"/>
              </a:rPr>
              <a:t>Agression </a:t>
            </a:r>
            <a:r>
              <a:rPr lang="fr-FR" dirty="0">
                <a:solidFill>
                  <a:schemeClr val="tx2"/>
                </a:solidFill>
                <a:latin typeface="+mn-lt"/>
              </a:rPr>
              <a:t>par </a:t>
            </a:r>
            <a:r>
              <a:rPr lang="fr-FR" dirty="0" smtClean="0">
                <a:solidFill>
                  <a:schemeClr val="tx2"/>
                </a:solidFill>
                <a:latin typeface="+mn-lt"/>
              </a:rPr>
              <a:t>bâton</a:t>
            </a:r>
            <a:r>
              <a:rPr lang="fr-FR" dirty="0" smtClean="0">
                <a:latin typeface="+mn-lt"/>
              </a:rPr>
              <a:t>( protection du visage) </a:t>
            </a:r>
            <a:endParaRPr lang="fr-FR" dirty="0">
              <a:latin typeface="+mn-lt"/>
            </a:endParaRPr>
          </a:p>
          <a:p>
            <a:pPr>
              <a:buFontTx/>
              <a:buChar char="-"/>
            </a:pPr>
            <a:r>
              <a:rPr lang="fr-FR" dirty="0" smtClean="0">
                <a:latin typeface="+mn-lt"/>
              </a:rPr>
              <a:t>fractures </a:t>
            </a:r>
            <a:r>
              <a:rPr lang="fr-FR" dirty="0">
                <a:latin typeface="+mn-lt"/>
              </a:rPr>
              <a:t>isolées de </a:t>
            </a:r>
            <a:r>
              <a:rPr lang="fr-FR" dirty="0" smtClean="0">
                <a:latin typeface="+mn-lt"/>
              </a:rPr>
              <a:t>l'ulna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0" y="-380999"/>
            <a:ext cx="8532439" cy="1877399"/>
          </a:xfrm>
          <a:prstGeom prst="rect">
            <a:avLst/>
          </a:prstGeom>
        </p:spPr>
        <p:txBody>
          <a:bodyPr wrap="square" lIns="91399" tIns="45701" rIns="91399" bIns="45701">
            <a:spAutoFit/>
          </a:bodyPr>
          <a:lstStyle/>
          <a:p>
            <a:endParaRPr lang="fr-FR" sz="2000" b="1" dirty="0" smtClean="0"/>
          </a:p>
          <a:p>
            <a:r>
              <a:rPr lang="fr-FR" sz="4400" b="1" dirty="0" smtClean="0"/>
              <a:t>        </a:t>
            </a:r>
            <a:r>
              <a:rPr lang="fr-FR" sz="3200" b="1" dirty="0" smtClean="0">
                <a:solidFill>
                  <a:srgbClr val="C00000"/>
                </a:solidFill>
                <a:latin typeface="+mn-lt"/>
              </a:rPr>
              <a:t>V-ETUDE ANATOMOPATHOLOGIQUE</a:t>
            </a:r>
          </a:p>
          <a:p>
            <a:r>
              <a:rPr lang="fr-FR" sz="3200" b="1" dirty="0">
                <a:solidFill>
                  <a:srgbClr val="C00000"/>
                </a:solidFill>
              </a:rPr>
              <a:t> </a:t>
            </a:r>
            <a:r>
              <a:rPr lang="fr-FR" sz="3200" b="1" dirty="0" smtClean="0">
                <a:solidFill>
                  <a:srgbClr val="C00000"/>
                </a:solidFill>
              </a:rPr>
              <a:t>                    </a:t>
            </a:r>
            <a:r>
              <a:rPr lang="fr-FR" sz="3200" b="1" dirty="0" smtClean="0"/>
              <a:t> </a:t>
            </a:r>
            <a:r>
              <a:rPr lang="fr-FR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classification de l’AO</a:t>
            </a:r>
          </a:p>
          <a:p>
            <a:r>
              <a:rPr lang="fr-FR" sz="2000" b="1" dirty="0" smtClean="0"/>
              <a:t>Fracture simples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3059832" y="908719"/>
            <a:ext cx="3024336" cy="707848"/>
          </a:xfrm>
          <a:prstGeom prst="rect">
            <a:avLst/>
          </a:prstGeom>
        </p:spPr>
        <p:txBody>
          <a:bodyPr wrap="square" lIns="91399" tIns="45701" rIns="91399" bIns="45701">
            <a:spAutoFit/>
          </a:bodyPr>
          <a:lstStyle/>
          <a:p>
            <a:pPr algn="just"/>
            <a:r>
              <a:rPr lang="fr-FR" sz="2000" b="1" dirty="0" smtClean="0"/>
              <a:t>   Fracture à fragments</a:t>
            </a:r>
          </a:p>
          <a:p>
            <a:pPr algn="just"/>
            <a:r>
              <a:rPr lang="fr-FR" sz="2000" b="1" dirty="0" smtClean="0"/>
              <a:t> intermédiaires  en coin</a:t>
            </a:r>
          </a:p>
        </p:txBody>
      </p:sp>
      <p:sp>
        <p:nvSpPr>
          <p:cNvPr id="9" name="Rectangle 8"/>
          <p:cNvSpPr/>
          <p:nvPr/>
        </p:nvSpPr>
        <p:spPr>
          <a:xfrm>
            <a:off x="6444208" y="1052736"/>
            <a:ext cx="2699791" cy="400071"/>
          </a:xfrm>
          <a:prstGeom prst="rect">
            <a:avLst/>
          </a:prstGeom>
        </p:spPr>
        <p:txBody>
          <a:bodyPr wrap="square" lIns="91399" tIns="45701" rIns="91399" bIns="45701">
            <a:spAutoFit/>
          </a:bodyPr>
          <a:lstStyle/>
          <a:p>
            <a:r>
              <a:rPr lang="fr-FR" sz="2000" b="1" dirty="0" smtClean="0"/>
              <a:t>Fracture complexes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-18000" contrast="22000"/>
          </a:blip>
          <a:srcRect/>
          <a:stretch>
            <a:fillRect/>
          </a:stretch>
        </p:blipFill>
        <p:spPr bwMode="auto">
          <a:xfrm>
            <a:off x="5929322" y="1066799"/>
            <a:ext cx="3214678" cy="4848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>
            <a:noAutofit/>
          </a:bodyPr>
          <a:lstStyle/>
          <a:p>
            <a:r>
              <a:rPr lang="fr-FR" sz="32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fr-FR" sz="3200" u="sng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fr-FR" sz="3200" u="none" dirty="0" smtClean="0">
                <a:solidFill>
                  <a:srgbClr val="C00000"/>
                </a:solidFill>
                <a:latin typeface="+mn-lt"/>
              </a:rPr>
              <a:t>           </a:t>
            </a:r>
            <a:r>
              <a:rPr lang="fr-FR" sz="3200" dirty="0" smtClean="0">
                <a:solidFill>
                  <a:srgbClr val="C00000"/>
                </a:solidFill>
                <a:latin typeface="+mn-lt"/>
              </a:rPr>
              <a:t>V-ETUDE ANATOMOPATHOLOGIQUE</a:t>
            </a:r>
            <a:r>
              <a:rPr lang="fr-FR" sz="3200" dirty="0" smtClean="0">
                <a:latin typeface="+mn-lt"/>
              </a:rPr>
              <a:t> </a:t>
            </a:r>
            <a:br>
              <a:rPr lang="fr-FR" sz="3200" dirty="0" smtClean="0">
                <a:latin typeface="+mn-lt"/>
              </a:rPr>
            </a:br>
            <a:r>
              <a:rPr lang="fr-FR" sz="3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                        </a:t>
            </a:r>
            <a:r>
              <a:rPr lang="fr-FR" sz="3200" dirty="0" smtClean="0">
                <a:solidFill>
                  <a:schemeClr val="tx2"/>
                </a:solidFill>
                <a:latin typeface="+mn-lt"/>
              </a:rPr>
              <a:t>DEPLACEMENTS</a:t>
            </a:r>
            <a:endParaRPr lang="fr-FR" sz="32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half" idx="2"/>
          </p:nvPr>
        </p:nvSpPr>
        <p:spPr>
          <a:xfrm>
            <a:off x="0" y="1828800"/>
            <a:ext cx="6072198" cy="4219564"/>
          </a:xfrm>
        </p:spPr>
        <p:txBody>
          <a:bodyPr>
            <a:normAutofit/>
          </a:bodyPr>
          <a:lstStyle/>
          <a:p>
            <a:pPr>
              <a:lnSpc>
                <a:spcPts val="1301"/>
              </a:lnSpc>
              <a:tabLst>
                <a:tab pos="1447158" algn="l"/>
                <a:tab pos="2348455" algn="l"/>
                <a:tab pos="3402089" algn="l"/>
              </a:tabLst>
              <a:defRPr/>
            </a:pPr>
            <a:r>
              <a:rPr lang="fr-FR" sz="2800" dirty="0" smtClean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 niveau </a:t>
            </a:r>
            <a:r>
              <a:rPr lang="fr-FR" sz="280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du foyer de </a:t>
            </a:r>
            <a:r>
              <a:rPr lang="fr-FR" sz="2800" dirty="0" smtClean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fracture</a:t>
            </a:r>
          </a:p>
          <a:p>
            <a:pPr>
              <a:lnSpc>
                <a:spcPts val="1301"/>
              </a:lnSpc>
              <a:tabLst>
                <a:tab pos="1447158" algn="l"/>
                <a:tab pos="2348455" algn="l"/>
                <a:tab pos="3402089" algn="l"/>
              </a:tabLst>
              <a:defRPr/>
            </a:pPr>
            <a:endParaRPr lang="fr-FR" sz="2800" dirty="0" smtClean="0">
              <a:solidFill>
                <a:srgbClr val="231F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lnSpc>
                <a:spcPts val="1301"/>
              </a:lnSpc>
              <a:tabLst>
                <a:tab pos="1447158" algn="l"/>
                <a:tab pos="2348455" algn="l"/>
                <a:tab pos="3402089" algn="l"/>
              </a:tabLst>
              <a:defRPr/>
            </a:pPr>
            <a:r>
              <a:rPr lang="fr-FR" sz="2800" dirty="0" smtClean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radiale détermine </a:t>
            </a:r>
            <a:r>
              <a:rPr lang="fr-FR" sz="280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les déplacements </a:t>
            </a:r>
            <a:endParaRPr lang="fr-FR" sz="2800" dirty="0" smtClean="0">
              <a:solidFill>
                <a:srgbClr val="231F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lnSpc>
                <a:spcPts val="1301"/>
              </a:lnSpc>
              <a:tabLst>
                <a:tab pos="1447158" algn="l"/>
                <a:tab pos="2348455" algn="l"/>
                <a:tab pos="3402089" algn="l"/>
              </a:tabLst>
              <a:defRPr/>
            </a:pPr>
            <a:endParaRPr lang="fr-FR" sz="2800" dirty="0" smtClean="0">
              <a:solidFill>
                <a:srgbClr val="231F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lnSpc>
                <a:spcPts val="1301"/>
              </a:lnSpc>
              <a:tabLst>
                <a:tab pos="1447158" algn="l"/>
                <a:tab pos="2348455" algn="l"/>
                <a:tab pos="3402089" algn="l"/>
              </a:tabLst>
              <a:defRPr/>
            </a:pPr>
            <a:r>
              <a:rPr lang="fr-FR" sz="2800" dirty="0" smtClean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 rotation </a:t>
            </a:r>
            <a:r>
              <a:rPr lang="fr-FR" sz="280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des </a:t>
            </a:r>
            <a:r>
              <a:rPr lang="fr-FR" sz="2800" dirty="0" smtClean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fragments</a:t>
            </a:r>
          </a:p>
          <a:p>
            <a:pPr>
              <a:lnSpc>
                <a:spcPts val="1301"/>
              </a:lnSpc>
              <a:tabLst>
                <a:tab pos="1447158" algn="l"/>
                <a:tab pos="2348455" algn="l"/>
                <a:tab pos="3402089" algn="l"/>
              </a:tabLst>
              <a:defRPr/>
            </a:pPr>
            <a:endParaRPr lang="fr-FR" sz="2800" dirty="0" smtClean="0">
              <a:solidFill>
                <a:srgbClr val="231F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lnSpc>
                <a:spcPts val="1301"/>
              </a:lnSpc>
              <a:tabLst>
                <a:tab pos="1447158" algn="l"/>
                <a:tab pos="2348455" algn="l"/>
                <a:tab pos="3402089" algn="l"/>
              </a:tabLst>
              <a:defRPr/>
            </a:pPr>
            <a:r>
              <a:rPr lang="fr-FR" sz="2800" dirty="0" smtClean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Diaphysaires:</a:t>
            </a:r>
          </a:p>
          <a:p>
            <a:pPr>
              <a:lnSpc>
                <a:spcPts val="1028"/>
              </a:lnSpc>
              <a:tabLst>
                <a:tab pos="1447158" algn="l"/>
                <a:tab pos="2348455" algn="l"/>
                <a:tab pos="3402089" algn="l"/>
              </a:tabLst>
              <a:defRPr/>
            </a:pPr>
            <a:endParaRPr lang="fr-FR" sz="2800" dirty="0">
              <a:solidFill>
                <a:srgbClr val="231F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lnSpc>
                <a:spcPts val="1028"/>
              </a:lnSpc>
              <a:tabLst>
                <a:tab pos="1447158" algn="l"/>
                <a:tab pos="2348455" algn="l"/>
                <a:tab pos="3402089" algn="l"/>
              </a:tabLst>
              <a:defRPr/>
            </a:pPr>
            <a:endParaRPr lang="fr-FR" sz="2800" dirty="0" smtClean="0">
              <a:solidFill>
                <a:srgbClr val="231F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lnSpc>
                <a:spcPts val="1028"/>
              </a:lnSpc>
              <a:tabLst>
                <a:tab pos="1447158" algn="l"/>
                <a:tab pos="2348455" algn="l"/>
                <a:tab pos="3402089" algn="l"/>
              </a:tabLst>
              <a:defRPr/>
            </a:pPr>
            <a:endParaRPr lang="fr-FR" sz="2800" u="sng" dirty="0">
              <a:solidFill>
                <a:srgbClr val="231F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lnSpc>
                <a:spcPts val="1028"/>
              </a:lnSpc>
              <a:tabLst>
                <a:tab pos="1447158" algn="l"/>
                <a:tab pos="2348455" algn="l"/>
                <a:tab pos="3402089" algn="l"/>
              </a:tabLst>
              <a:defRPr/>
            </a:pPr>
            <a:r>
              <a:rPr lang="fr-FR" sz="2800" u="sng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fracture </a:t>
            </a:r>
            <a:r>
              <a:rPr lang="fr-FR" sz="2800" u="sng" dirty="0" smtClean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sous l’insertion  du</a:t>
            </a:r>
          </a:p>
          <a:p>
            <a:pPr>
              <a:lnSpc>
                <a:spcPts val="1028"/>
              </a:lnSpc>
              <a:tabLst>
                <a:tab pos="1447158" algn="l"/>
                <a:tab pos="2348455" algn="l"/>
                <a:tab pos="3402089" algn="l"/>
              </a:tabLst>
              <a:defRPr/>
            </a:pPr>
            <a:endParaRPr lang="fr-FR" sz="2800" u="sng" dirty="0" smtClean="0">
              <a:solidFill>
                <a:srgbClr val="231F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lnSpc>
                <a:spcPts val="1028"/>
              </a:lnSpc>
              <a:tabLst>
                <a:tab pos="1447158" algn="l"/>
                <a:tab pos="2348455" algn="l"/>
                <a:tab pos="3402089" algn="l"/>
              </a:tabLst>
              <a:defRPr/>
            </a:pPr>
            <a:r>
              <a:rPr lang="fr-FR" sz="2800" u="sng" dirty="0" smtClean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rond  pronateur = déplacement </a:t>
            </a:r>
          </a:p>
          <a:p>
            <a:pPr>
              <a:lnSpc>
                <a:spcPts val="1028"/>
              </a:lnSpc>
              <a:tabLst>
                <a:tab pos="1447158" algn="l"/>
                <a:tab pos="2348455" algn="l"/>
                <a:tab pos="3402089" algn="l"/>
              </a:tabLst>
              <a:defRPr/>
            </a:pPr>
            <a:endParaRPr lang="fr-FR" sz="2800" u="sng" dirty="0">
              <a:solidFill>
                <a:srgbClr val="231F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lnSpc>
                <a:spcPts val="1028"/>
              </a:lnSpc>
              <a:tabLst>
                <a:tab pos="1447158" algn="l"/>
                <a:tab pos="2348455" algn="l"/>
                <a:tab pos="3402089" algn="l"/>
              </a:tabLst>
              <a:defRPr/>
            </a:pPr>
            <a:r>
              <a:rPr lang="fr-FR" sz="2800" u="sng" dirty="0" smtClean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  <a:p>
            <a:pPr>
              <a:lnSpc>
                <a:spcPts val="1028"/>
              </a:lnSpc>
              <a:tabLst>
                <a:tab pos="1447158" algn="l"/>
                <a:tab pos="2348455" algn="l"/>
                <a:tab pos="3402089" algn="l"/>
              </a:tabLst>
              <a:defRPr/>
            </a:pPr>
            <a:r>
              <a:rPr lang="fr-FR" sz="2800" u="sng" dirty="0" smtClean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minime</a:t>
            </a:r>
          </a:p>
          <a:p>
            <a:pPr>
              <a:lnSpc>
                <a:spcPts val="1028"/>
              </a:lnSpc>
              <a:tabLst>
                <a:tab pos="1447158" algn="l"/>
                <a:tab pos="2348455" algn="l"/>
                <a:tab pos="3402089" algn="l"/>
              </a:tabLst>
              <a:defRPr/>
            </a:pPr>
            <a:endParaRPr lang="fr-FR" sz="2800" u="sng" dirty="0">
              <a:solidFill>
                <a:srgbClr val="231F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lnSpc>
                <a:spcPts val="1028"/>
              </a:lnSpc>
              <a:tabLst>
                <a:tab pos="1447158" algn="l"/>
                <a:tab pos="2348455" algn="l"/>
                <a:tab pos="3402089" algn="l"/>
              </a:tabLst>
              <a:defRPr/>
            </a:pPr>
            <a:endParaRPr lang="fr-FR" sz="2800" dirty="0" smtClean="0">
              <a:solidFill>
                <a:srgbClr val="231F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lnSpc>
                <a:spcPts val="1028"/>
              </a:lnSpc>
              <a:tabLst>
                <a:tab pos="1447158" algn="l"/>
                <a:tab pos="2348455" algn="l"/>
                <a:tab pos="3402089" algn="l"/>
              </a:tabLst>
              <a:defRPr/>
            </a:pPr>
            <a:endParaRPr lang="fr-FR" sz="2800" u="sng" dirty="0">
              <a:solidFill>
                <a:srgbClr val="231F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lnSpc>
                <a:spcPts val="1028"/>
              </a:lnSpc>
              <a:tabLst>
                <a:tab pos="1447158" algn="l"/>
                <a:tab pos="2348455" algn="l"/>
                <a:tab pos="3402089" algn="l"/>
              </a:tabLst>
              <a:defRPr/>
            </a:pPr>
            <a:r>
              <a:rPr lang="fr-FR" sz="2800" u="sng" dirty="0" smtClean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Fracture au dessus du rond</a:t>
            </a:r>
          </a:p>
          <a:p>
            <a:pPr>
              <a:lnSpc>
                <a:spcPts val="1028"/>
              </a:lnSpc>
              <a:tabLst>
                <a:tab pos="1447158" algn="l"/>
                <a:tab pos="2348455" algn="l"/>
                <a:tab pos="3402089" algn="l"/>
              </a:tabLst>
              <a:defRPr/>
            </a:pPr>
            <a:endParaRPr lang="fr-FR" sz="2800" u="sng" dirty="0" smtClean="0">
              <a:solidFill>
                <a:srgbClr val="231F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lnSpc>
                <a:spcPts val="1028"/>
              </a:lnSpc>
              <a:tabLst>
                <a:tab pos="1447158" algn="l"/>
                <a:tab pos="2348455" algn="l"/>
                <a:tab pos="3402089" algn="l"/>
              </a:tabLst>
              <a:defRPr/>
            </a:pPr>
            <a:r>
              <a:rPr lang="fr-FR" sz="2800" u="sng" dirty="0" smtClean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pronateur =</a:t>
            </a:r>
            <a:r>
              <a:rPr lang="fr-FR" sz="2800" u="sng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2800" u="sng" dirty="0" smtClean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déplacement ++</a:t>
            </a:r>
            <a:r>
              <a:rPr lang="fr-FR" sz="2800" dirty="0" smtClean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+ </a:t>
            </a:r>
          </a:p>
          <a:p>
            <a:pPr>
              <a:lnSpc>
                <a:spcPts val="1028"/>
              </a:lnSpc>
              <a:tabLst>
                <a:tab pos="1447158" algn="l"/>
                <a:tab pos="2348455" algn="l"/>
                <a:tab pos="3402089" algn="l"/>
              </a:tabLst>
              <a:defRPr/>
            </a:pPr>
            <a:endParaRPr lang="fr-FR" sz="2800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14612" y="6143648"/>
            <a:ext cx="4429156" cy="54245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 lIns="91399" tIns="45701" rIns="91399" bIns="45701">
            <a:spAutoFit/>
          </a:bodyPr>
          <a:lstStyle/>
          <a:p>
            <a:pPr lvl="1">
              <a:buFontTx/>
              <a:buNone/>
            </a:pPr>
            <a:r>
              <a:rPr lang="fr-FR" sz="2800" dirty="0" smtClean="0">
                <a:solidFill>
                  <a:srgbClr val="660033"/>
                </a:solidFill>
              </a:rPr>
              <a:t>Restaurer le cadre !</a:t>
            </a:r>
            <a:endParaRPr lang="fr-FR" sz="2800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503936"/>
            <a:ext cx="8763000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3200" b="1" u="none" dirty="0" smtClean="0">
                <a:solidFill>
                  <a:srgbClr val="C00000"/>
                </a:solidFill>
                <a:latin typeface="+mn-lt"/>
              </a:rPr>
              <a:t>          </a:t>
            </a:r>
            <a:r>
              <a:rPr lang="fr-FR" sz="3200" b="1" dirty="0" smtClean="0">
                <a:solidFill>
                  <a:srgbClr val="C00000"/>
                </a:solidFill>
                <a:latin typeface="+mn-lt"/>
              </a:rPr>
              <a:t>V-ETUDE ANATOMOPATHOLOGIQUE </a:t>
            </a:r>
            <a:r>
              <a:rPr lang="fr-FR" sz="3200" dirty="0" smtClean="0">
                <a:latin typeface="+mn-lt"/>
              </a:rPr>
              <a:t/>
            </a:r>
            <a:br>
              <a:rPr lang="fr-FR" sz="3200" dirty="0" smtClean="0">
                <a:latin typeface="+mn-lt"/>
              </a:rPr>
            </a:br>
            <a:r>
              <a:rPr lang="fr-FR" sz="3200" u="none" dirty="0" smtClean="0">
                <a:latin typeface="+mn-lt"/>
              </a:rPr>
              <a:t>                         </a:t>
            </a:r>
            <a:r>
              <a:rPr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LESIONS </a:t>
            </a: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ASSOCIEES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0" y="1570735"/>
            <a:ext cx="8597772" cy="4194097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647189" marR="97155" indent="-1548765">
              <a:lnSpc>
                <a:spcPts val="3240"/>
              </a:lnSpc>
              <a:spcBef>
                <a:spcPts val="505"/>
              </a:spcBef>
            </a:pPr>
            <a:r>
              <a:rPr lang="fr-FR" sz="2800" dirty="0" smtClean="0">
                <a:latin typeface="+mn-lt"/>
              </a:rPr>
              <a:t>*</a:t>
            </a:r>
            <a:r>
              <a:rPr sz="2800" u="sng" dirty="0" err="1" smtClean="0">
                <a:latin typeface="+mn-lt"/>
              </a:rPr>
              <a:t>Ouverture</a:t>
            </a:r>
            <a:r>
              <a:rPr sz="2800" u="sng" dirty="0" smtClean="0">
                <a:latin typeface="+mn-lt"/>
              </a:rPr>
              <a:t> </a:t>
            </a:r>
            <a:r>
              <a:rPr sz="2800" u="sng" dirty="0">
                <a:latin typeface="+mn-lt"/>
              </a:rPr>
              <a:t>cutanèe </a:t>
            </a:r>
            <a:r>
              <a:rPr sz="2800" b="1" dirty="0">
                <a:latin typeface="+mn-lt"/>
                <a:cs typeface="Trebuchet MS"/>
              </a:rPr>
              <a:t>: </a:t>
            </a:r>
            <a:r>
              <a:rPr sz="2800" dirty="0">
                <a:latin typeface="+mn-lt"/>
              </a:rPr>
              <a:t>le plus </a:t>
            </a:r>
            <a:r>
              <a:rPr sz="2800" dirty="0" err="1">
                <a:latin typeface="+mn-lt"/>
              </a:rPr>
              <a:t>souvent</a:t>
            </a:r>
            <a:r>
              <a:rPr sz="2800" dirty="0">
                <a:latin typeface="+mn-lt"/>
              </a:rPr>
              <a:t>  </a:t>
            </a:r>
            <a:r>
              <a:rPr sz="2800" dirty="0" err="1" smtClean="0">
                <a:latin typeface="+mn-lt"/>
              </a:rPr>
              <a:t>punctiforme</a:t>
            </a:r>
            <a:endParaRPr lang="fr-FR" sz="2800" dirty="0" smtClean="0">
              <a:latin typeface="+mn-lt"/>
            </a:endParaRPr>
          </a:p>
          <a:p>
            <a:pPr marL="1647189" marR="97155" indent="-1548765">
              <a:lnSpc>
                <a:spcPts val="3240"/>
              </a:lnSpc>
              <a:spcBef>
                <a:spcPts val="505"/>
              </a:spcBef>
            </a:pPr>
            <a:r>
              <a:rPr lang="fr-FR" sz="2800" dirty="0" smtClean="0">
                <a:latin typeface="+mn-lt"/>
              </a:rPr>
              <a:t>            </a:t>
            </a:r>
            <a:r>
              <a:rPr sz="2800" dirty="0" smtClean="0">
                <a:latin typeface="+mn-lt"/>
              </a:rPr>
              <a:t>type </a:t>
            </a:r>
            <a:r>
              <a:rPr sz="2800" dirty="0">
                <a:latin typeface="+mn-lt"/>
              </a:rPr>
              <a:t>1 de CAUCHOIX ET  </a:t>
            </a:r>
            <a:r>
              <a:rPr sz="2800" dirty="0" smtClean="0">
                <a:latin typeface="+mn-lt"/>
              </a:rPr>
              <a:t>DUPARC.</a:t>
            </a:r>
            <a:endParaRPr lang="fr-FR" sz="2800" dirty="0" smtClean="0">
              <a:latin typeface="+mn-lt"/>
            </a:endParaRPr>
          </a:p>
          <a:p>
            <a:pPr marL="1647189" marR="97155" indent="-1548765">
              <a:lnSpc>
                <a:spcPts val="3240"/>
              </a:lnSpc>
              <a:spcBef>
                <a:spcPts val="505"/>
              </a:spcBef>
            </a:pPr>
            <a:endParaRPr lang="fr-FR" sz="2800" dirty="0" smtClean="0">
              <a:latin typeface="+mn-lt"/>
            </a:endParaRPr>
          </a:p>
          <a:p>
            <a:pPr marL="1647189" marR="97155" indent="-1548765">
              <a:lnSpc>
                <a:spcPts val="3240"/>
              </a:lnSpc>
              <a:spcBef>
                <a:spcPts val="505"/>
              </a:spcBef>
            </a:pPr>
            <a:r>
              <a:rPr lang="fr-FR" sz="2800" dirty="0" smtClean="0">
                <a:latin typeface="+mn-lt"/>
              </a:rPr>
              <a:t>*</a:t>
            </a:r>
            <a:r>
              <a:rPr sz="2800" u="sng" dirty="0" err="1" smtClean="0">
                <a:latin typeface="+mn-lt"/>
              </a:rPr>
              <a:t>Lésions</a:t>
            </a:r>
            <a:r>
              <a:rPr sz="2800" u="sng" dirty="0" smtClean="0">
                <a:latin typeface="+mn-lt"/>
              </a:rPr>
              <a:t> vasculo</a:t>
            </a:r>
            <a:r>
              <a:rPr lang="fr-FR" sz="2800" u="sng" dirty="0" smtClean="0">
                <a:latin typeface="+mn-lt"/>
              </a:rPr>
              <a:t>-</a:t>
            </a:r>
            <a:r>
              <a:rPr sz="2800" u="sng" dirty="0" err="1" smtClean="0">
                <a:latin typeface="+mn-lt"/>
              </a:rPr>
              <a:t>nerveuses</a:t>
            </a:r>
            <a:r>
              <a:rPr sz="2800" u="sng" dirty="0" smtClean="0">
                <a:latin typeface="+mn-lt"/>
              </a:rPr>
              <a:t> </a:t>
            </a:r>
            <a:r>
              <a:rPr sz="2800" b="1" dirty="0">
                <a:latin typeface="+mn-lt"/>
                <a:cs typeface="Trebuchet MS"/>
              </a:rPr>
              <a:t>: </a:t>
            </a:r>
            <a:r>
              <a:rPr sz="2800" dirty="0">
                <a:latin typeface="+mn-lt"/>
              </a:rPr>
              <a:t>fréquentes </a:t>
            </a:r>
            <a:r>
              <a:rPr sz="2800" dirty="0" err="1">
                <a:latin typeface="+mn-lt"/>
              </a:rPr>
              <a:t>dans</a:t>
            </a:r>
            <a:r>
              <a:rPr sz="2800" dirty="0">
                <a:latin typeface="+mn-lt"/>
              </a:rPr>
              <a:t> </a:t>
            </a:r>
            <a:r>
              <a:rPr sz="2800" dirty="0" smtClean="0">
                <a:latin typeface="+mn-lt"/>
              </a:rPr>
              <a:t>les</a:t>
            </a:r>
            <a:endParaRPr lang="fr-FR" sz="2800" dirty="0" smtClean="0">
              <a:latin typeface="+mn-lt"/>
            </a:endParaRPr>
          </a:p>
          <a:p>
            <a:pPr marL="1647189" marR="97155" indent="-1548765">
              <a:lnSpc>
                <a:spcPts val="3240"/>
              </a:lnSpc>
              <a:spcBef>
                <a:spcPts val="505"/>
              </a:spcBef>
            </a:pPr>
            <a:r>
              <a:rPr sz="2800" dirty="0" err="1" smtClean="0">
                <a:latin typeface="+mn-lt"/>
              </a:rPr>
              <a:t>traumatismes</a:t>
            </a:r>
            <a:r>
              <a:rPr sz="2800" dirty="0" smtClean="0">
                <a:latin typeface="+mn-lt"/>
              </a:rPr>
              <a:t> </a:t>
            </a:r>
            <a:r>
              <a:rPr sz="2800" dirty="0">
                <a:latin typeface="+mn-lt"/>
              </a:rPr>
              <a:t>balistiques.</a:t>
            </a:r>
          </a:p>
          <a:p>
            <a:pPr marL="348615" marR="5080" indent="-200025">
              <a:lnSpc>
                <a:spcPts val="3240"/>
              </a:lnSpc>
              <a:spcBef>
                <a:spcPts val="720"/>
              </a:spcBef>
              <a:tabLst>
                <a:tab pos="3192780" algn="l"/>
                <a:tab pos="5029200" algn="l"/>
              </a:tabLst>
            </a:pPr>
            <a:endParaRPr lang="fr-FR" sz="2800" dirty="0" smtClean="0">
              <a:latin typeface="+mn-lt"/>
            </a:endParaRPr>
          </a:p>
          <a:p>
            <a:pPr marL="348615" marR="5080" indent="-200025">
              <a:lnSpc>
                <a:spcPts val="3240"/>
              </a:lnSpc>
              <a:spcBef>
                <a:spcPts val="720"/>
              </a:spcBef>
              <a:tabLst>
                <a:tab pos="3192780" algn="l"/>
                <a:tab pos="5029200" algn="l"/>
              </a:tabLst>
            </a:pPr>
            <a:r>
              <a:rPr lang="fr-FR" sz="2800" dirty="0" smtClean="0">
                <a:latin typeface="+mn-lt"/>
              </a:rPr>
              <a:t>*</a:t>
            </a:r>
            <a:r>
              <a:rPr sz="2800" u="sng" dirty="0" smtClean="0">
                <a:latin typeface="+mn-lt"/>
              </a:rPr>
              <a:t>La </a:t>
            </a:r>
            <a:r>
              <a:rPr sz="2800" u="sng" dirty="0">
                <a:latin typeface="+mn-lt"/>
              </a:rPr>
              <a:t>membrane interosseuse</a:t>
            </a:r>
            <a:r>
              <a:rPr sz="2800" b="1" u="sng" dirty="0">
                <a:latin typeface="+mn-lt"/>
                <a:cs typeface="Trebuchet MS"/>
              </a:rPr>
              <a:t>: </a:t>
            </a:r>
            <a:r>
              <a:rPr sz="2800" dirty="0">
                <a:latin typeface="+mn-lt"/>
              </a:rPr>
              <a:t>peut </a:t>
            </a:r>
            <a:r>
              <a:rPr sz="2800" dirty="0" err="1">
                <a:latin typeface="+mn-lt"/>
              </a:rPr>
              <a:t>étre</a:t>
            </a:r>
            <a:r>
              <a:rPr sz="2800" dirty="0">
                <a:latin typeface="+mn-lt"/>
              </a:rPr>
              <a:t> </a:t>
            </a:r>
            <a:r>
              <a:rPr sz="2800" dirty="0" err="1" smtClean="0">
                <a:latin typeface="+mn-lt"/>
              </a:rPr>
              <a:t>déchirée</a:t>
            </a:r>
            <a:r>
              <a:rPr sz="2800" dirty="0" smtClean="0">
                <a:latin typeface="+mn-lt"/>
              </a:rPr>
              <a:t>, </a:t>
            </a:r>
            <a:r>
              <a:rPr sz="2800" dirty="0">
                <a:latin typeface="+mn-lt"/>
              </a:rPr>
              <a:t>faisant </a:t>
            </a:r>
            <a:r>
              <a:rPr sz="2800" dirty="0" err="1">
                <a:latin typeface="+mn-lt"/>
              </a:rPr>
              <a:t>communiquer</a:t>
            </a:r>
            <a:r>
              <a:rPr sz="2800" dirty="0">
                <a:latin typeface="+mn-lt"/>
              </a:rPr>
              <a:t> </a:t>
            </a:r>
            <a:r>
              <a:rPr sz="2800" dirty="0" err="1" smtClean="0">
                <a:latin typeface="+mn-lt"/>
              </a:rPr>
              <a:t>parfois</a:t>
            </a:r>
            <a:r>
              <a:rPr lang="fr-FR" sz="2800" dirty="0" smtClean="0">
                <a:latin typeface="+mn-lt"/>
              </a:rPr>
              <a:t> </a:t>
            </a:r>
            <a:r>
              <a:rPr sz="2800" dirty="0" smtClean="0">
                <a:latin typeface="+mn-lt"/>
              </a:rPr>
              <a:t>les </a:t>
            </a:r>
            <a:r>
              <a:rPr sz="2800" dirty="0">
                <a:latin typeface="+mn-lt"/>
              </a:rPr>
              <a:t>deux foyers de fracture avec menace plus  grande de synostose</a:t>
            </a:r>
            <a:r>
              <a:rPr dirty="0">
                <a:latin typeface="+mn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6226" y="1570735"/>
            <a:ext cx="8051546" cy="923330"/>
          </a:xfrm>
        </p:spPr>
        <p:txBody>
          <a:bodyPr/>
          <a:lstStyle/>
          <a:p>
            <a:r>
              <a:rPr lang="fr-FR" sz="6000" b="1" u="sng" dirty="0" smtClean="0">
                <a:solidFill>
                  <a:srgbClr val="C00000"/>
                </a:solidFill>
                <a:latin typeface="+mn-lt"/>
                <a:cs typeface="Trebuchet MS"/>
              </a:rPr>
              <a:t>                  RADIOGRAPHIE</a:t>
            </a:r>
            <a:endParaRPr lang="fr-FR" sz="6000" u="sng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469010"/>
            <a:ext cx="838199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4000" b="1" u="none" dirty="0" smtClean="0">
                <a:solidFill>
                  <a:srgbClr val="C00000"/>
                </a:solidFill>
                <a:latin typeface="+mj-lt"/>
                <a:cs typeface="Trebuchet MS"/>
              </a:rPr>
              <a:t>              </a:t>
            </a:r>
            <a:r>
              <a:rPr lang="fr-FR" sz="4000" b="1" dirty="0" smtClean="0">
                <a:solidFill>
                  <a:srgbClr val="C00000"/>
                </a:solidFill>
                <a:latin typeface="+mj-lt"/>
                <a:cs typeface="Trebuchet MS"/>
              </a:rPr>
              <a:t>VI-</a:t>
            </a:r>
            <a:r>
              <a:rPr sz="4000" b="1" dirty="0" smtClean="0">
                <a:solidFill>
                  <a:srgbClr val="C00000"/>
                </a:solidFill>
                <a:latin typeface="+mj-lt"/>
                <a:cs typeface="Trebuchet MS"/>
              </a:rPr>
              <a:t>RADIOGRAPHIE</a:t>
            </a:r>
            <a:endParaRPr sz="4000" b="1" dirty="0">
              <a:solidFill>
                <a:srgbClr val="C00000"/>
              </a:solidFill>
              <a:latin typeface="+mj-lt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0" y="1483867"/>
            <a:ext cx="8551417" cy="4720138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355600" marR="153035" indent="-342900">
              <a:lnSpc>
                <a:spcPct val="60000"/>
              </a:lnSpc>
              <a:spcBef>
                <a:spcPts val="1395"/>
              </a:spcBef>
              <a:tabLst>
                <a:tab pos="433070" algn="l"/>
                <a:tab pos="433705" algn="l"/>
                <a:tab pos="1769745" algn="l"/>
                <a:tab pos="5749290" algn="l"/>
                <a:tab pos="7002780" algn="l"/>
              </a:tabLst>
            </a:pPr>
            <a:r>
              <a:rPr sz="2800" dirty="0">
                <a:latin typeface="+mj-lt"/>
                <a:cs typeface="Arial"/>
              </a:rPr>
              <a:t>2 </a:t>
            </a:r>
            <a:r>
              <a:rPr sz="2800" dirty="0" smtClean="0">
                <a:latin typeface="+mj-lt"/>
                <a:cs typeface="Arial"/>
              </a:rPr>
              <a:t>clichés</a:t>
            </a:r>
            <a:r>
              <a:rPr lang="fr-FR" sz="2800" dirty="0">
                <a:latin typeface="+mj-lt"/>
                <a:cs typeface="Arial"/>
              </a:rPr>
              <a:t> </a:t>
            </a:r>
            <a:r>
              <a:rPr sz="2800" dirty="0" smtClean="0">
                <a:latin typeface="+mj-lt"/>
                <a:cs typeface="Arial"/>
              </a:rPr>
              <a:t>face </a:t>
            </a:r>
            <a:r>
              <a:rPr sz="2800" dirty="0">
                <a:latin typeface="+mj-lt"/>
                <a:cs typeface="Arial"/>
              </a:rPr>
              <a:t>et profil de </a:t>
            </a:r>
            <a:r>
              <a:rPr sz="2800" dirty="0" err="1">
                <a:latin typeface="+mj-lt"/>
                <a:cs typeface="Arial"/>
              </a:rPr>
              <a:t>l’avant</a:t>
            </a:r>
            <a:r>
              <a:rPr sz="2800" dirty="0">
                <a:latin typeface="+mj-lt"/>
                <a:cs typeface="Arial"/>
              </a:rPr>
              <a:t> </a:t>
            </a:r>
            <a:r>
              <a:rPr sz="2800" dirty="0" smtClean="0">
                <a:latin typeface="+mj-lt"/>
                <a:cs typeface="Arial"/>
              </a:rPr>
              <a:t>bras</a:t>
            </a:r>
            <a:r>
              <a:rPr lang="fr-FR" sz="2800" dirty="0">
                <a:latin typeface="+mj-lt"/>
                <a:cs typeface="Arial"/>
              </a:rPr>
              <a:t> </a:t>
            </a:r>
            <a:r>
              <a:rPr sz="2800" dirty="0" err="1" smtClean="0">
                <a:latin typeface="+mj-lt"/>
                <a:cs typeface="Arial"/>
              </a:rPr>
              <a:t>prenant</a:t>
            </a:r>
            <a:r>
              <a:rPr lang="fr-FR" sz="2800" dirty="0">
                <a:latin typeface="+mj-lt"/>
                <a:cs typeface="Arial"/>
              </a:rPr>
              <a:t> </a:t>
            </a:r>
            <a:r>
              <a:rPr sz="2800" dirty="0" err="1" smtClean="0">
                <a:latin typeface="+mj-lt"/>
                <a:cs typeface="Arial"/>
              </a:rPr>
              <a:t>coude</a:t>
            </a:r>
            <a:r>
              <a:rPr sz="2800" dirty="0" smtClean="0">
                <a:latin typeface="+mj-lt"/>
                <a:cs typeface="Arial"/>
              </a:rPr>
              <a:t>  </a:t>
            </a:r>
            <a:r>
              <a:rPr sz="2800" dirty="0">
                <a:latin typeface="+mj-lt"/>
                <a:cs typeface="Arial"/>
              </a:rPr>
              <a:t>et poignet.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endParaRPr sz="2800" dirty="0">
              <a:latin typeface="+mj-lt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800" b="1" u="sng" dirty="0">
              <a:latin typeface="+mj-lt"/>
              <a:cs typeface="Times New Roman"/>
            </a:endParaRPr>
          </a:p>
          <a:p>
            <a:pPr marL="355600" marR="26034" indent="-342900">
              <a:lnSpc>
                <a:spcPct val="60000"/>
              </a:lnSpc>
              <a:tabLst>
                <a:tab pos="354965" algn="l"/>
                <a:tab pos="355600" algn="l"/>
              </a:tabLst>
            </a:pPr>
            <a:r>
              <a:rPr sz="2800" b="1" u="sng" dirty="0">
                <a:latin typeface="+mj-lt"/>
                <a:cs typeface="Arial"/>
              </a:rPr>
              <a:t>Le 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+mj-lt"/>
                <a:cs typeface="Arial"/>
              </a:rPr>
              <a:t>cliché de face</a:t>
            </a:r>
            <a:r>
              <a:rPr sz="2800" u="sng" dirty="0">
                <a:latin typeface="+mj-lt"/>
                <a:cs typeface="Arial"/>
              </a:rPr>
              <a:t> </a:t>
            </a:r>
            <a:r>
              <a:rPr sz="2800" dirty="0">
                <a:latin typeface="+mj-lt"/>
                <a:cs typeface="Arial"/>
              </a:rPr>
              <a:t>est pris coude flechi à 90°, l’avant bras </a:t>
            </a:r>
            <a:r>
              <a:rPr sz="2800" dirty="0" smtClean="0">
                <a:latin typeface="+mj-lt"/>
                <a:cs typeface="Arial"/>
              </a:rPr>
              <a:t>en</a:t>
            </a:r>
            <a:endParaRPr lang="fr-FR" sz="2800" dirty="0">
              <a:latin typeface="+mj-lt"/>
              <a:cs typeface="Arial"/>
            </a:endParaRPr>
          </a:p>
          <a:p>
            <a:pPr marL="355600" marR="26034" indent="-342900">
              <a:lnSpc>
                <a:spcPct val="60000"/>
              </a:lnSpc>
              <a:tabLst>
                <a:tab pos="354965" algn="l"/>
                <a:tab pos="355600" algn="l"/>
              </a:tabLst>
            </a:pPr>
            <a:endParaRPr lang="fr-FR" sz="2800" dirty="0" smtClean="0">
              <a:latin typeface="+mj-lt"/>
              <a:cs typeface="Arial"/>
            </a:endParaRPr>
          </a:p>
          <a:p>
            <a:pPr marL="355600" marR="26034" indent="-342900">
              <a:lnSpc>
                <a:spcPct val="60000"/>
              </a:lnSpc>
              <a:tabLst>
                <a:tab pos="354965" algn="l"/>
                <a:tab pos="355600" algn="l"/>
              </a:tabLst>
            </a:pPr>
            <a:r>
              <a:rPr sz="2800" dirty="0" err="1" smtClean="0">
                <a:latin typeface="+mj-lt"/>
                <a:cs typeface="Arial"/>
              </a:rPr>
              <a:t>supination</a:t>
            </a:r>
            <a:r>
              <a:rPr sz="2800" dirty="0" smtClean="0">
                <a:latin typeface="+mj-lt"/>
                <a:cs typeface="Arial"/>
              </a:rPr>
              <a:t> </a:t>
            </a:r>
            <a:r>
              <a:rPr sz="2800" dirty="0">
                <a:latin typeface="+mj-lt"/>
                <a:cs typeface="Arial"/>
              </a:rPr>
              <a:t>compléte.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endParaRPr sz="2800" dirty="0">
              <a:latin typeface="+mj-lt"/>
              <a:cs typeface="Times New Roman"/>
            </a:endParaRPr>
          </a:p>
          <a:p>
            <a:pPr marL="355600" marR="5080" indent="-342900">
              <a:lnSpc>
                <a:spcPct val="60000"/>
              </a:lnSpc>
              <a:spcBef>
                <a:spcPts val="2215"/>
              </a:spcBef>
              <a:tabLst>
                <a:tab pos="354965" algn="l"/>
                <a:tab pos="355600" algn="l"/>
              </a:tabLst>
            </a:pPr>
            <a:r>
              <a:rPr sz="2800" b="1" u="sng" dirty="0" smtClean="0">
                <a:latin typeface="+mj-lt"/>
                <a:cs typeface="Arial"/>
              </a:rPr>
              <a:t>Le 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+mj-lt"/>
                <a:cs typeface="Arial"/>
              </a:rPr>
              <a:t>cliché de profi</a:t>
            </a:r>
            <a:r>
              <a:rPr sz="2800" b="1" u="sng" dirty="0">
                <a:latin typeface="+mj-lt"/>
                <a:cs typeface="Arial"/>
              </a:rPr>
              <a:t>l</a:t>
            </a:r>
            <a:r>
              <a:rPr sz="2800" u="sng" dirty="0">
                <a:latin typeface="+mj-lt"/>
                <a:cs typeface="Arial"/>
              </a:rPr>
              <a:t> </a:t>
            </a:r>
            <a:r>
              <a:rPr sz="2800" dirty="0">
                <a:latin typeface="+mj-lt"/>
                <a:cs typeface="Arial"/>
              </a:rPr>
              <a:t>est pris coude fléchi à 90°, </a:t>
            </a:r>
            <a:r>
              <a:rPr sz="2800" dirty="0" err="1">
                <a:latin typeface="+mj-lt"/>
                <a:cs typeface="Arial"/>
              </a:rPr>
              <a:t>avant</a:t>
            </a:r>
            <a:r>
              <a:rPr sz="2800" dirty="0">
                <a:latin typeface="+mj-lt"/>
                <a:cs typeface="Arial"/>
              </a:rPr>
              <a:t> </a:t>
            </a:r>
            <a:r>
              <a:rPr sz="2800" dirty="0" smtClean="0">
                <a:latin typeface="+mj-lt"/>
                <a:cs typeface="Arial"/>
              </a:rPr>
              <a:t>bras</a:t>
            </a:r>
            <a:endParaRPr lang="fr-FR" sz="2800" dirty="0" smtClean="0">
              <a:latin typeface="+mj-lt"/>
              <a:cs typeface="Arial"/>
            </a:endParaRPr>
          </a:p>
          <a:p>
            <a:pPr marL="355600" marR="5080" indent="-342900">
              <a:lnSpc>
                <a:spcPct val="60000"/>
              </a:lnSpc>
              <a:spcBef>
                <a:spcPts val="2215"/>
              </a:spcBef>
              <a:tabLst>
                <a:tab pos="354965" algn="l"/>
                <a:tab pos="355600" algn="l"/>
              </a:tabLst>
            </a:pPr>
            <a:r>
              <a:rPr sz="2800" dirty="0" smtClean="0">
                <a:latin typeface="+mj-lt"/>
                <a:cs typeface="Arial"/>
              </a:rPr>
              <a:t>repose par</a:t>
            </a:r>
            <a:r>
              <a:rPr lang="fr-FR" sz="2800" dirty="0">
                <a:latin typeface="+mj-lt"/>
                <a:cs typeface="Arial"/>
              </a:rPr>
              <a:t> </a:t>
            </a:r>
            <a:r>
              <a:rPr sz="2800" dirty="0" smtClean="0">
                <a:latin typeface="+mj-lt"/>
                <a:cs typeface="Arial"/>
              </a:rPr>
              <a:t>son </a:t>
            </a:r>
            <a:r>
              <a:rPr sz="2800" dirty="0">
                <a:latin typeface="+mj-lt"/>
                <a:cs typeface="Arial"/>
              </a:rPr>
              <a:t>bord interne sur la plaque.</a:t>
            </a: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800" dirty="0">
              <a:latin typeface="+mj-lt"/>
              <a:cs typeface="Times New Roman"/>
            </a:endParaRPr>
          </a:p>
          <a:p>
            <a:pPr marL="355600" indent="-342900">
              <a:lnSpc>
                <a:spcPct val="100000"/>
              </a:lnSpc>
              <a:tabLst>
                <a:tab pos="354965" algn="l"/>
                <a:tab pos="355600" algn="l"/>
              </a:tabLst>
            </a:pPr>
            <a:r>
              <a:rPr sz="2800" dirty="0">
                <a:latin typeface="+mj-lt"/>
                <a:cs typeface="Arial"/>
              </a:rPr>
              <a:t>Si nécessaire, 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+mj-lt"/>
                <a:cs typeface="Arial"/>
              </a:rPr>
              <a:t>clichés comparatifs</a:t>
            </a:r>
            <a:r>
              <a:rPr sz="2800" b="1" dirty="0">
                <a:latin typeface="+mj-lt"/>
                <a:cs typeface="Arial"/>
              </a:rPr>
              <a:t> </a:t>
            </a:r>
            <a:r>
              <a:rPr sz="2800" dirty="0">
                <a:latin typeface="+mj-lt"/>
                <a:cs typeface="Arial"/>
              </a:rPr>
              <a:t>de l’avant bras sain.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4" descr="DSCN29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3048000" cy="60706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1026" name="Picture 2" descr="C:\Users\pcasus\Desktop\fig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57200"/>
            <a:ext cx="3695700" cy="5745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0" y="1570735"/>
            <a:ext cx="9144000" cy="830997"/>
          </a:xfrm>
        </p:spPr>
        <p:txBody>
          <a:bodyPr/>
          <a:lstStyle/>
          <a:p>
            <a:r>
              <a:rPr lang="fr-FR" sz="3200" b="1" spc="-229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/>
              </a:rPr>
              <a:t>              </a:t>
            </a:r>
            <a:r>
              <a:rPr lang="fr-FR" sz="5400" b="1" u="sng" spc="-229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ebuchet MS"/>
              </a:rPr>
              <a:t>EVOLUTION</a:t>
            </a:r>
            <a:r>
              <a:rPr lang="fr-FR" sz="5400" b="1" u="sng" spc="52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ebuchet MS"/>
              </a:rPr>
              <a:t>-</a:t>
            </a:r>
            <a:r>
              <a:rPr lang="fr-FR" sz="5400" b="1" u="sng" spc="-18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ebuchet MS"/>
              </a:rPr>
              <a:t>COMPLICATIONS</a:t>
            </a:r>
            <a:endParaRPr lang="fr-FR" sz="5400" u="sng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1" y="199136"/>
            <a:ext cx="7384668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4000" b="1" u="none" spc="-229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ebuchet MS"/>
              </a:rPr>
              <a:t>          </a:t>
            </a:r>
            <a:r>
              <a:rPr lang="fr-FR" sz="4000" b="1" spc="-229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ebuchet MS"/>
              </a:rPr>
              <a:t>VII-</a:t>
            </a:r>
            <a:r>
              <a:rPr sz="4000" b="1" spc="-229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ebuchet MS"/>
              </a:rPr>
              <a:t>EVOLUTION</a:t>
            </a:r>
            <a:r>
              <a:rPr sz="4000" b="1" u="none" spc="52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ebuchet MS"/>
              </a:rPr>
              <a:t> </a:t>
            </a:r>
            <a:r>
              <a:rPr sz="4000" b="1" spc="-18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ebuchet MS"/>
              </a:rPr>
              <a:t>COMPLICATIONS</a:t>
            </a:r>
            <a:endParaRPr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908" y="1615059"/>
            <a:ext cx="8000492" cy="28730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355600" algn="l"/>
              </a:tabLst>
            </a:pPr>
            <a:r>
              <a:rPr lang="fr-FR" sz="2800" b="1" u="sng" spc="-19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cs typeface="Trebuchet MS"/>
              </a:rPr>
              <a:t> </a:t>
            </a:r>
            <a:r>
              <a:rPr lang="fr-FR" sz="2800" b="1" spc="-19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cs typeface="Trebuchet MS"/>
              </a:rPr>
              <a:t>                 </a:t>
            </a:r>
            <a:r>
              <a:rPr sz="2800" b="1" u="sng" spc="-19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cs typeface="Trebuchet MS"/>
              </a:rPr>
              <a:t>EVOLUTION</a:t>
            </a:r>
            <a:r>
              <a:rPr sz="2800" b="1" u="sng" spc="-19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cs typeface="Trebuchet MS"/>
              </a:rPr>
              <a:t>:</a:t>
            </a:r>
            <a:r>
              <a:rPr sz="2800" b="1" u="sng" spc="-19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/>
              </a:rPr>
              <a:t> </a:t>
            </a:r>
            <a:r>
              <a:rPr sz="2800" spc="-105" dirty="0">
                <a:cs typeface="Arial"/>
              </a:rPr>
              <a:t>consolident </a:t>
            </a:r>
            <a:r>
              <a:rPr sz="2800" spc="-145" dirty="0">
                <a:cs typeface="Arial"/>
              </a:rPr>
              <a:t>en </a:t>
            </a:r>
            <a:r>
              <a:rPr sz="2800" spc="-160" dirty="0">
                <a:cs typeface="Arial"/>
              </a:rPr>
              <a:t>3</a:t>
            </a:r>
            <a:r>
              <a:rPr sz="2800" spc="-350" dirty="0">
                <a:cs typeface="Arial"/>
              </a:rPr>
              <a:t> </a:t>
            </a:r>
            <a:r>
              <a:rPr sz="2800" spc="-135" dirty="0">
                <a:cs typeface="Arial"/>
              </a:rPr>
              <a:t>mois</a:t>
            </a:r>
            <a:endParaRPr sz="2800" dirty="0"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2800" u="sng" dirty="0">
              <a:cs typeface="Times New Roman"/>
            </a:endParaRPr>
          </a:p>
          <a:p>
            <a:pPr marL="447040" indent="-434340">
              <a:lnSpc>
                <a:spcPct val="100000"/>
              </a:lnSpc>
              <a:tabLst>
                <a:tab pos="446405" algn="l"/>
                <a:tab pos="447040" algn="l"/>
              </a:tabLst>
            </a:pPr>
            <a:r>
              <a:rPr lang="fr-FR" sz="2800" b="1" spc="-145" dirty="0" smtClean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cs typeface="Trebuchet MS"/>
              </a:rPr>
              <a:t>                       </a:t>
            </a:r>
            <a:r>
              <a:rPr sz="2800" b="1" u="sng" spc="-145" dirty="0" smtClean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cs typeface="Trebuchet MS"/>
              </a:rPr>
              <a:t>COMPLICATIONS</a:t>
            </a:r>
            <a:r>
              <a:rPr sz="2800" b="1" u="sng" spc="-254" dirty="0" smtClean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cs typeface="Trebuchet MS"/>
              </a:rPr>
              <a:t> </a:t>
            </a:r>
            <a:r>
              <a:rPr sz="2800" b="1" u="sng" spc="-75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cs typeface="Trebuchet MS"/>
              </a:rPr>
              <a:t>IMMEDIATES</a:t>
            </a:r>
            <a:endParaRPr sz="2800" u="sng" dirty="0">
              <a:solidFill>
                <a:srgbClr val="C00000"/>
              </a:solidFill>
              <a:cs typeface="Trebuchet MS"/>
            </a:endParaRPr>
          </a:p>
          <a:p>
            <a:pPr marL="932815" marR="895350">
              <a:lnSpc>
                <a:spcPct val="120000"/>
              </a:lnSpc>
            </a:pPr>
            <a:r>
              <a:rPr lang="fr-FR" sz="2800" spc="-135" dirty="0" smtClean="0">
                <a:cs typeface="Arial"/>
              </a:rPr>
              <a:t>*</a:t>
            </a:r>
            <a:r>
              <a:rPr sz="2800" spc="-135" dirty="0" err="1" smtClean="0">
                <a:cs typeface="Arial"/>
              </a:rPr>
              <a:t>L’ouverture</a:t>
            </a:r>
            <a:r>
              <a:rPr sz="2800" spc="-135" dirty="0" smtClean="0">
                <a:cs typeface="Arial"/>
              </a:rPr>
              <a:t> </a:t>
            </a:r>
            <a:r>
              <a:rPr sz="2800" spc="-135" dirty="0" err="1">
                <a:cs typeface="Arial"/>
              </a:rPr>
              <a:t>cutanée</a:t>
            </a:r>
            <a:r>
              <a:rPr sz="2800" spc="-135" dirty="0">
                <a:cs typeface="Arial"/>
              </a:rPr>
              <a:t>  </a:t>
            </a:r>
            <a:endParaRPr lang="fr-FR" sz="2800" spc="-135" dirty="0" smtClean="0">
              <a:cs typeface="Arial"/>
            </a:endParaRPr>
          </a:p>
          <a:p>
            <a:pPr marL="932815" marR="895350">
              <a:lnSpc>
                <a:spcPct val="120000"/>
              </a:lnSpc>
            </a:pPr>
            <a:r>
              <a:rPr lang="fr-FR" sz="2800" spc="-220" dirty="0" smtClean="0">
                <a:cs typeface="Arial"/>
              </a:rPr>
              <a:t>*</a:t>
            </a:r>
            <a:r>
              <a:rPr sz="2800" spc="-220" dirty="0" err="1" smtClean="0">
                <a:cs typeface="Arial"/>
              </a:rPr>
              <a:t>Lésions</a:t>
            </a:r>
            <a:r>
              <a:rPr sz="2800" spc="-225" dirty="0" smtClean="0">
                <a:cs typeface="Arial"/>
              </a:rPr>
              <a:t> </a:t>
            </a:r>
            <a:r>
              <a:rPr sz="2800" spc="-170" dirty="0">
                <a:cs typeface="Arial"/>
              </a:rPr>
              <a:t>vasculo-nérveuses</a:t>
            </a:r>
            <a:endParaRPr sz="2800" dirty="0">
              <a:cs typeface="Arial"/>
            </a:endParaRPr>
          </a:p>
          <a:p>
            <a:pPr marL="932815">
              <a:lnSpc>
                <a:spcPct val="100000"/>
              </a:lnSpc>
              <a:spcBef>
                <a:spcPts val="770"/>
              </a:spcBef>
            </a:pPr>
            <a:endParaRPr sz="2800" dirty="0"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457200"/>
            <a:ext cx="786701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b="1" spc="-245" dirty="0" smtClean="0">
                <a:solidFill>
                  <a:srgbClr val="C00000"/>
                </a:solidFill>
                <a:latin typeface="+mn-lt"/>
                <a:cs typeface="Trebuchet MS"/>
              </a:rPr>
              <a:t>VII-</a:t>
            </a:r>
            <a:r>
              <a:rPr b="1" spc="-245" dirty="0" smtClean="0">
                <a:solidFill>
                  <a:srgbClr val="C00000"/>
                </a:solidFill>
                <a:latin typeface="+mn-lt"/>
                <a:cs typeface="Trebuchet MS"/>
              </a:rPr>
              <a:t>EVOLUTION</a:t>
            </a:r>
            <a:r>
              <a:rPr b="1" u="none" spc="585" dirty="0" smtClean="0">
                <a:solidFill>
                  <a:srgbClr val="C00000"/>
                </a:solidFill>
                <a:latin typeface="+mn-lt"/>
                <a:cs typeface="Trebuchet MS"/>
              </a:rPr>
              <a:t> </a:t>
            </a:r>
            <a:r>
              <a:rPr b="1" spc="-200" dirty="0">
                <a:solidFill>
                  <a:srgbClr val="C00000"/>
                </a:solidFill>
                <a:latin typeface="+mn-lt"/>
                <a:cs typeface="Trebuchet MS"/>
              </a:rPr>
              <a:t>COMPLICATIONS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4155" y="1066801"/>
            <a:ext cx="5396865" cy="887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fr-FR" sz="2800" b="1" spc="-145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000000"/>
                </a:solidFill>
              </a:u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u="sng" spc="-14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COMPLICATIONS</a:t>
            </a:r>
            <a:r>
              <a:rPr sz="2800" b="1" u="sng" spc="-29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800" b="1" u="sng" spc="-16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SECONDAIRES:</a:t>
            </a:r>
            <a:endParaRPr sz="28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0" y="1981200"/>
            <a:ext cx="9144000" cy="12747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400" spc="-105" dirty="0">
                <a:latin typeface="Arial"/>
                <a:cs typeface="Arial"/>
              </a:rPr>
              <a:t>Déplacement </a:t>
            </a:r>
            <a:r>
              <a:rPr sz="2400" spc="-120" dirty="0">
                <a:latin typeface="Arial"/>
                <a:cs typeface="Arial"/>
              </a:rPr>
              <a:t>secondaire </a:t>
            </a:r>
            <a:r>
              <a:rPr sz="2400" spc="-135" dirty="0" err="1">
                <a:latin typeface="Arial"/>
                <a:cs typeface="Arial"/>
              </a:rPr>
              <a:t>aprés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lang="fr-FR" sz="2400" spc="-135" dirty="0" smtClean="0">
                <a:latin typeface="Arial"/>
                <a:cs typeface="Arial"/>
              </a:rPr>
              <a:t>un </a:t>
            </a:r>
            <a:r>
              <a:rPr sz="2400" spc="-25" dirty="0" smtClean="0">
                <a:latin typeface="Arial"/>
                <a:cs typeface="Arial"/>
              </a:rPr>
              <a:t>traitement  </a:t>
            </a:r>
            <a:r>
              <a:rPr sz="2400" spc="-55" dirty="0">
                <a:latin typeface="Arial"/>
                <a:cs typeface="Arial"/>
              </a:rPr>
              <a:t>orthopédique.</a:t>
            </a:r>
            <a:endParaRPr sz="24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575"/>
              </a:spcBef>
              <a:buChar char="•"/>
              <a:tabLst>
                <a:tab pos="241300" algn="l"/>
              </a:tabLst>
            </a:pPr>
            <a:r>
              <a:rPr sz="2400" spc="-240" dirty="0">
                <a:latin typeface="Arial"/>
                <a:cs typeface="Arial"/>
              </a:rPr>
              <a:t>Le </a:t>
            </a:r>
            <a:r>
              <a:rPr sz="2400" spc="-114" dirty="0">
                <a:latin typeface="Arial"/>
                <a:cs typeface="Arial"/>
              </a:rPr>
              <a:t>syndrome </a:t>
            </a:r>
            <a:r>
              <a:rPr sz="2400" spc="-110" dirty="0">
                <a:latin typeface="Arial"/>
                <a:cs typeface="Arial"/>
              </a:rPr>
              <a:t>de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210" dirty="0">
                <a:latin typeface="Arial"/>
                <a:cs typeface="Arial"/>
              </a:rPr>
              <a:t>VOLKMANN.</a:t>
            </a:r>
            <a:endParaRPr sz="24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575"/>
              </a:spcBef>
              <a:buChar char="•"/>
              <a:tabLst>
                <a:tab pos="241300" algn="l"/>
              </a:tabLst>
            </a:pPr>
            <a:r>
              <a:rPr sz="2400" spc="-75" dirty="0">
                <a:latin typeface="Arial"/>
                <a:cs typeface="Arial"/>
              </a:rPr>
              <a:t>L’inféction </a:t>
            </a:r>
            <a:r>
              <a:rPr sz="2400" spc="-80" dirty="0">
                <a:latin typeface="Arial"/>
                <a:cs typeface="Arial"/>
              </a:rPr>
              <a:t>post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opératoire.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3074" name="Picture 2" descr="C:\Users\pcasus\Desktop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667000"/>
            <a:ext cx="41910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6400" y="469010"/>
            <a:ext cx="426694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b="1" spc="-185" dirty="0" smtClean="0">
                <a:solidFill>
                  <a:srgbClr val="FF0000"/>
                </a:solidFill>
                <a:latin typeface="+mn-lt"/>
                <a:cs typeface="Trebuchet MS"/>
              </a:rPr>
              <a:t>I-     </a:t>
            </a:r>
            <a:r>
              <a:rPr b="1" spc="-185" dirty="0" smtClean="0">
                <a:solidFill>
                  <a:srgbClr val="FF0000"/>
                </a:solidFill>
                <a:latin typeface="+mn-lt"/>
                <a:cs typeface="Trebuchet MS"/>
              </a:rPr>
              <a:t>DÉFINITION</a:t>
            </a:r>
            <a:endParaRPr b="1" spc="-185" dirty="0">
              <a:solidFill>
                <a:srgbClr val="FF0000"/>
              </a:solidFill>
              <a:latin typeface="+mn-lt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0" y="2667000"/>
            <a:ext cx="5638800" cy="2113399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2384" marR="5080" indent="-20320">
              <a:lnSpc>
                <a:spcPts val="3020"/>
              </a:lnSpc>
              <a:spcBef>
                <a:spcPts val="480"/>
              </a:spcBef>
            </a:pPr>
            <a:r>
              <a:rPr lang="fr-FR" sz="2800" dirty="0" smtClean="0">
                <a:cs typeface="Arial"/>
              </a:rPr>
              <a:t>               </a:t>
            </a:r>
            <a:r>
              <a:rPr sz="2800" b="1" u="sng" dirty="0" smtClean="0">
                <a:cs typeface="Arial"/>
              </a:rPr>
              <a:t>fracture </a:t>
            </a:r>
            <a:r>
              <a:rPr sz="2800" b="1" u="sng" dirty="0">
                <a:cs typeface="Arial"/>
              </a:rPr>
              <a:t>qui </a:t>
            </a:r>
            <a:r>
              <a:rPr sz="2800" b="1" u="sng" dirty="0" err="1" smtClean="0">
                <a:cs typeface="Arial"/>
              </a:rPr>
              <a:t>siège</a:t>
            </a:r>
            <a:r>
              <a:rPr lang="fr-FR" sz="2800" b="1" u="sng" dirty="0" smtClean="0">
                <a:cs typeface="Arial"/>
              </a:rPr>
              <a:t>:</a:t>
            </a:r>
            <a:r>
              <a:rPr sz="2800" b="1" u="sng" dirty="0" smtClean="0">
                <a:cs typeface="Arial"/>
              </a:rPr>
              <a:t> </a:t>
            </a:r>
            <a:endParaRPr lang="fr-FR" sz="2800" b="1" u="sng" dirty="0" smtClean="0">
              <a:cs typeface="Arial"/>
            </a:endParaRPr>
          </a:p>
          <a:p>
            <a:pPr marL="32384" marR="5080" indent="-20320">
              <a:lnSpc>
                <a:spcPts val="3020"/>
              </a:lnSpc>
              <a:spcBef>
                <a:spcPts val="480"/>
              </a:spcBef>
            </a:pPr>
            <a:r>
              <a:rPr lang="fr-FR" sz="2800" dirty="0" smtClean="0">
                <a:cs typeface="Arial"/>
              </a:rPr>
              <a:t>*</a:t>
            </a:r>
            <a:r>
              <a:rPr sz="2800" dirty="0" smtClean="0">
                <a:cs typeface="Arial"/>
              </a:rPr>
              <a:t>à  </a:t>
            </a:r>
            <a:r>
              <a:rPr sz="2800" dirty="0">
                <a:cs typeface="Arial"/>
              </a:rPr>
              <a:t>plus de 02 cm de </a:t>
            </a:r>
            <a:r>
              <a:rPr sz="2800" dirty="0" smtClean="0">
                <a:cs typeface="Arial"/>
              </a:rPr>
              <a:t>la</a:t>
            </a:r>
            <a:r>
              <a:rPr lang="fr-FR" sz="2800" dirty="0" smtClean="0">
                <a:cs typeface="Arial"/>
              </a:rPr>
              <a:t> </a:t>
            </a:r>
            <a:r>
              <a:rPr sz="2800" dirty="0" err="1" smtClean="0">
                <a:cs typeface="Arial"/>
              </a:rPr>
              <a:t>tubérosité</a:t>
            </a:r>
            <a:r>
              <a:rPr sz="2800" dirty="0" smtClean="0">
                <a:cs typeface="Arial"/>
              </a:rPr>
              <a:t> </a:t>
            </a:r>
            <a:r>
              <a:rPr sz="2800" dirty="0">
                <a:cs typeface="Arial"/>
              </a:rPr>
              <a:t>bicipitale, </a:t>
            </a:r>
            <a:endParaRPr lang="fr-FR" sz="2800" dirty="0" smtClean="0">
              <a:cs typeface="Arial"/>
            </a:endParaRPr>
          </a:p>
          <a:p>
            <a:pPr marL="32384" marR="5080" indent="-20320">
              <a:lnSpc>
                <a:spcPts val="3020"/>
              </a:lnSpc>
              <a:spcBef>
                <a:spcPts val="480"/>
              </a:spcBef>
            </a:pPr>
            <a:r>
              <a:rPr lang="fr-FR" sz="2800" dirty="0" smtClean="0">
                <a:cs typeface="Arial"/>
              </a:rPr>
              <a:t>*</a:t>
            </a:r>
            <a:r>
              <a:rPr sz="2800" dirty="0" smtClean="0">
                <a:cs typeface="Arial"/>
              </a:rPr>
              <a:t>et  </a:t>
            </a:r>
            <a:r>
              <a:rPr sz="2800" dirty="0">
                <a:cs typeface="Arial"/>
              </a:rPr>
              <a:t>jusqu’à 04 cm de  l’interligne radio  carpienne.</a:t>
            </a:r>
          </a:p>
        </p:txBody>
      </p:sp>
      <p:sp>
        <p:nvSpPr>
          <p:cNvPr id="4" name="object 4"/>
          <p:cNvSpPr/>
          <p:nvPr/>
        </p:nvSpPr>
        <p:spPr>
          <a:xfrm>
            <a:off x="5754115" y="1603375"/>
            <a:ext cx="2399285" cy="4492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15659" y="2996310"/>
            <a:ext cx="1454150" cy="2025650"/>
          </a:xfrm>
          <a:custGeom>
            <a:avLst/>
            <a:gdLst/>
            <a:ahLst/>
            <a:cxnLst/>
            <a:rect l="l" t="t" r="r" b="b"/>
            <a:pathLst>
              <a:path w="1454150" h="2025650">
                <a:moveTo>
                  <a:pt x="1441704" y="0"/>
                </a:moveTo>
                <a:lnTo>
                  <a:pt x="12192" y="0"/>
                </a:lnTo>
                <a:lnTo>
                  <a:pt x="7620" y="1524"/>
                </a:lnTo>
                <a:lnTo>
                  <a:pt x="4572" y="3048"/>
                </a:lnTo>
                <a:lnTo>
                  <a:pt x="3048" y="4572"/>
                </a:lnTo>
                <a:lnTo>
                  <a:pt x="1524" y="7619"/>
                </a:lnTo>
                <a:lnTo>
                  <a:pt x="0" y="12191"/>
                </a:lnTo>
                <a:lnTo>
                  <a:pt x="0" y="2014727"/>
                </a:lnTo>
                <a:lnTo>
                  <a:pt x="1524" y="2014727"/>
                </a:lnTo>
                <a:lnTo>
                  <a:pt x="1524" y="2019300"/>
                </a:lnTo>
                <a:lnTo>
                  <a:pt x="3048" y="2019300"/>
                </a:lnTo>
                <a:lnTo>
                  <a:pt x="3048" y="2022347"/>
                </a:lnTo>
                <a:lnTo>
                  <a:pt x="4572" y="2022347"/>
                </a:lnTo>
                <a:lnTo>
                  <a:pt x="7620" y="2023871"/>
                </a:lnTo>
                <a:lnTo>
                  <a:pt x="1447800" y="2025395"/>
                </a:lnTo>
                <a:lnTo>
                  <a:pt x="1447800" y="2023871"/>
                </a:lnTo>
                <a:lnTo>
                  <a:pt x="1452372" y="2019300"/>
                </a:lnTo>
                <a:lnTo>
                  <a:pt x="1452387" y="1999488"/>
                </a:lnTo>
                <a:lnTo>
                  <a:pt x="24384" y="1999488"/>
                </a:lnTo>
                <a:lnTo>
                  <a:pt x="24384" y="25908"/>
                </a:lnTo>
                <a:lnTo>
                  <a:pt x="1453882" y="25908"/>
                </a:lnTo>
                <a:lnTo>
                  <a:pt x="1453896" y="7619"/>
                </a:lnTo>
                <a:lnTo>
                  <a:pt x="1447800" y="1524"/>
                </a:lnTo>
                <a:lnTo>
                  <a:pt x="1441704" y="0"/>
                </a:lnTo>
                <a:close/>
              </a:path>
              <a:path w="1454150" h="2025650">
                <a:moveTo>
                  <a:pt x="1453882" y="25908"/>
                </a:moveTo>
                <a:lnTo>
                  <a:pt x="1427988" y="25908"/>
                </a:lnTo>
                <a:lnTo>
                  <a:pt x="1427988" y="1999488"/>
                </a:lnTo>
                <a:lnTo>
                  <a:pt x="1452387" y="1999488"/>
                </a:lnTo>
                <a:lnTo>
                  <a:pt x="1453882" y="25908"/>
                </a:lnTo>
                <a:close/>
              </a:path>
            </a:pathLst>
          </a:custGeom>
          <a:solidFill>
            <a:srgbClr val="5175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27852" y="2724975"/>
            <a:ext cx="643255" cy="0"/>
          </a:xfrm>
          <a:custGeom>
            <a:avLst/>
            <a:gdLst/>
            <a:ahLst/>
            <a:cxnLst/>
            <a:rect l="l" t="t" r="r" b="b"/>
            <a:pathLst>
              <a:path w="643254">
                <a:moveTo>
                  <a:pt x="0" y="0"/>
                </a:moveTo>
                <a:lnTo>
                  <a:pt x="643127" y="0"/>
                </a:lnTo>
              </a:path>
            </a:pathLst>
          </a:custGeom>
          <a:ln w="9016">
            <a:solidFill>
              <a:srgbClr val="6D9E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27852" y="5724969"/>
            <a:ext cx="1000125" cy="0"/>
          </a:xfrm>
          <a:custGeom>
            <a:avLst/>
            <a:gdLst/>
            <a:ahLst/>
            <a:cxnLst/>
            <a:rect l="l" t="t" r="r" b="b"/>
            <a:pathLst>
              <a:path w="1000125">
                <a:moveTo>
                  <a:pt x="0" y="0"/>
                </a:moveTo>
                <a:lnTo>
                  <a:pt x="999617" y="0"/>
                </a:lnTo>
              </a:path>
            </a:pathLst>
          </a:custGeom>
          <a:ln w="10540">
            <a:solidFill>
              <a:srgbClr val="6D9E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80023" y="2718942"/>
            <a:ext cx="52069" cy="294640"/>
          </a:xfrm>
          <a:custGeom>
            <a:avLst/>
            <a:gdLst/>
            <a:ahLst/>
            <a:cxnLst/>
            <a:rect l="l" t="t" r="r" b="b"/>
            <a:pathLst>
              <a:path w="52070" h="294639">
                <a:moveTo>
                  <a:pt x="51816" y="0"/>
                </a:moveTo>
                <a:lnTo>
                  <a:pt x="18287" y="0"/>
                </a:lnTo>
                <a:lnTo>
                  <a:pt x="7620" y="1524"/>
                </a:lnTo>
                <a:lnTo>
                  <a:pt x="3048" y="3048"/>
                </a:lnTo>
                <a:lnTo>
                  <a:pt x="1524" y="4572"/>
                </a:lnTo>
                <a:lnTo>
                  <a:pt x="0" y="7620"/>
                </a:lnTo>
                <a:lnTo>
                  <a:pt x="0" y="288036"/>
                </a:lnTo>
                <a:lnTo>
                  <a:pt x="1524" y="288036"/>
                </a:lnTo>
                <a:lnTo>
                  <a:pt x="1524" y="290957"/>
                </a:lnTo>
                <a:lnTo>
                  <a:pt x="4572" y="290957"/>
                </a:lnTo>
                <a:lnTo>
                  <a:pt x="12192" y="292608"/>
                </a:lnTo>
                <a:lnTo>
                  <a:pt x="51816" y="294132"/>
                </a:lnTo>
                <a:lnTo>
                  <a:pt x="51816" y="284988"/>
                </a:lnTo>
                <a:lnTo>
                  <a:pt x="18287" y="283464"/>
                </a:lnTo>
                <a:lnTo>
                  <a:pt x="9144" y="283464"/>
                </a:lnTo>
                <a:lnTo>
                  <a:pt x="9144" y="12192"/>
                </a:lnTo>
                <a:lnTo>
                  <a:pt x="10668" y="10668"/>
                </a:lnTo>
                <a:lnTo>
                  <a:pt x="25907" y="9144"/>
                </a:lnTo>
                <a:lnTo>
                  <a:pt x="51816" y="9144"/>
                </a:lnTo>
                <a:lnTo>
                  <a:pt x="51816" y="0"/>
                </a:lnTo>
                <a:close/>
              </a:path>
            </a:pathLst>
          </a:custGeom>
          <a:solidFill>
            <a:srgbClr val="6D9E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05932" y="5004942"/>
            <a:ext cx="0" cy="723900"/>
          </a:xfrm>
          <a:custGeom>
            <a:avLst/>
            <a:gdLst/>
            <a:ahLst/>
            <a:cxnLst/>
            <a:rect l="l" t="t" r="r" b="b"/>
            <a:pathLst>
              <a:path h="723900">
                <a:moveTo>
                  <a:pt x="0" y="0"/>
                </a:moveTo>
                <a:lnTo>
                  <a:pt x="0" y="723899"/>
                </a:lnTo>
              </a:path>
            </a:pathLst>
          </a:custGeom>
          <a:ln w="51816">
            <a:solidFill>
              <a:srgbClr val="6D9E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27979" y="2888107"/>
            <a:ext cx="285115" cy="102235"/>
          </a:xfrm>
          <a:custGeom>
            <a:avLst/>
            <a:gdLst/>
            <a:ahLst/>
            <a:cxnLst/>
            <a:rect l="l" t="t" r="r" b="b"/>
            <a:pathLst>
              <a:path w="285114" h="102235">
                <a:moveTo>
                  <a:pt x="199644" y="0"/>
                </a:moveTo>
                <a:lnTo>
                  <a:pt x="196596" y="0"/>
                </a:lnTo>
                <a:lnTo>
                  <a:pt x="195072" y="1523"/>
                </a:lnTo>
                <a:lnTo>
                  <a:pt x="192024" y="3047"/>
                </a:lnTo>
                <a:lnTo>
                  <a:pt x="192024" y="9143"/>
                </a:lnTo>
                <a:lnTo>
                  <a:pt x="193548" y="9143"/>
                </a:lnTo>
                <a:lnTo>
                  <a:pt x="193548" y="12191"/>
                </a:lnTo>
                <a:lnTo>
                  <a:pt x="196596" y="12191"/>
                </a:lnTo>
                <a:lnTo>
                  <a:pt x="199644" y="13715"/>
                </a:lnTo>
                <a:lnTo>
                  <a:pt x="201168" y="15239"/>
                </a:lnTo>
                <a:lnTo>
                  <a:pt x="207264" y="18287"/>
                </a:lnTo>
                <a:lnTo>
                  <a:pt x="208787" y="19812"/>
                </a:lnTo>
                <a:lnTo>
                  <a:pt x="214884" y="22859"/>
                </a:lnTo>
                <a:lnTo>
                  <a:pt x="216408" y="24383"/>
                </a:lnTo>
                <a:lnTo>
                  <a:pt x="222504" y="27431"/>
                </a:lnTo>
                <a:lnTo>
                  <a:pt x="224028" y="28955"/>
                </a:lnTo>
                <a:lnTo>
                  <a:pt x="230124" y="32003"/>
                </a:lnTo>
                <a:lnTo>
                  <a:pt x="231648" y="33527"/>
                </a:lnTo>
                <a:lnTo>
                  <a:pt x="237744" y="36575"/>
                </a:lnTo>
                <a:lnTo>
                  <a:pt x="239268" y="38100"/>
                </a:lnTo>
                <a:lnTo>
                  <a:pt x="245364" y="41147"/>
                </a:lnTo>
                <a:lnTo>
                  <a:pt x="246887" y="42671"/>
                </a:lnTo>
                <a:lnTo>
                  <a:pt x="0" y="44195"/>
                </a:lnTo>
                <a:lnTo>
                  <a:pt x="0" y="57912"/>
                </a:lnTo>
                <a:lnTo>
                  <a:pt x="249936" y="57912"/>
                </a:lnTo>
                <a:lnTo>
                  <a:pt x="243840" y="60959"/>
                </a:lnTo>
                <a:lnTo>
                  <a:pt x="242316" y="62483"/>
                </a:lnTo>
                <a:lnTo>
                  <a:pt x="233172" y="67055"/>
                </a:lnTo>
                <a:lnTo>
                  <a:pt x="231648" y="68579"/>
                </a:lnTo>
                <a:lnTo>
                  <a:pt x="222504" y="73151"/>
                </a:lnTo>
                <a:lnTo>
                  <a:pt x="220980" y="74675"/>
                </a:lnTo>
                <a:lnTo>
                  <a:pt x="214884" y="77723"/>
                </a:lnTo>
                <a:lnTo>
                  <a:pt x="213360" y="79247"/>
                </a:lnTo>
                <a:lnTo>
                  <a:pt x="204216" y="83692"/>
                </a:lnTo>
                <a:lnTo>
                  <a:pt x="202692" y="85343"/>
                </a:lnTo>
                <a:lnTo>
                  <a:pt x="193548" y="89915"/>
                </a:lnTo>
                <a:lnTo>
                  <a:pt x="190500" y="92963"/>
                </a:lnTo>
                <a:lnTo>
                  <a:pt x="190500" y="99059"/>
                </a:lnTo>
                <a:lnTo>
                  <a:pt x="193548" y="99059"/>
                </a:lnTo>
                <a:lnTo>
                  <a:pt x="195072" y="100583"/>
                </a:lnTo>
                <a:lnTo>
                  <a:pt x="199263" y="101980"/>
                </a:lnTo>
                <a:lnTo>
                  <a:pt x="199644" y="101980"/>
                </a:lnTo>
                <a:lnTo>
                  <a:pt x="199644" y="100583"/>
                </a:lnTo>
                <a:lnTo>
                  <a:pt x="208787" y="96012"/>
                </a:lnTo>
                <a:lnTo>
                  <a:pt x="210312" y="94487"/>
                </a:lnTo>
                <a:lnTo>
                  <a:pt x="216408" y="91439"/>
                </a:lnTo>
                <a:lnTo>
                  <a:pt x="217932" y="89915"/>
                </a:lnTo>
                <a:lnTo>
                  <a:pt x="224028" y="86867"/>
                </a:lnTo>
                <a:lnTo>
                  <a:pt x="225552" y="85343"/>
                </a:lnTo>
                <a:lnTo>
                  <a:pt x="234696" y="80771"/>
                </a:lnTo>
                <a:lnTo>
                  <a:pt x="236220" y="79247"/>
                </a:lnTo>
                <a:lnTo>
                  <a:pt x="242316" y="76200"/>
                </a:lnTo>
                <a:lnTo>
                  <a:pt x="243840" y="74675"/>
                </a:lnTo>
                <a:lnTo>
                  <a:pt x="249936" y="71627"/>
                </a:lnTo>
                <a:lnTo>
                  <a:pt x="251460" y="70103"/>
                </a:lnTo>
                <a:lnTo>
                  <a:pt x="260604" y="65531"/>
                </a:lnTo>
                <a:lnTo>
                  <a:pt x="262128" y="64007"/>
                </a:lnTo>
                <a:lnTo>
                  <a:pt x="268224" y="60959"/>
                </a:lnTo>
                <a:lnTo>
                  <a:pt x="269748" y="59435"/>
                </a:lnTo>
                <a:lnTo>
                  <a:pt x="275844" y="56387"/>
                </a:lnTo>
                <a:lnTo>
                  <a:pt x="277368" y="54863"/>
                </a:lnTo>
                <a:lnTo>
                  <a:pt x="283464" y="51815"/>
                </a:lnTo>
                <a:lnTo>
                  <a:pt x="284988" y="50291"/>
                </a:lnTo>
                <a:lnTo>
                  <a:pt x="283464" y="48767"/>
                </a:lnTo>
                <a:lnTo>
                  <a:pt x="277368" y="45592"/>
                </a:lnTo>
                <a:lnTo>
                  <a:pt x="275844" y="44195"/>
                </a:lnTo>
                <a:lnTo>
                  <a:pt x="269748" y="41147"/>
                </a:lnTo>
                <a:lnTo>
                  <a:pt x="268224" y="39623"/>
                </a:lnTo>
                <a:lnTo>
                  <a:pt x="262128" y="36575"/>
                </a:lnTo>
                <a:lnTo>
                  <a:pt x="260604" y="35051"/>
                </a:lnTo>
                <a:lnTo>
                  <a:pt x="251460" y="30479"/>
                </a:lnTo>
                <a:lnTo>
                  <a:pt x="249936" y="28955"/>
                </a:lnTo>
                <a:lnTo>
                  <a:pt x="243840" y="25907"/>
                </a:lnTo>
                <a:lnTo>
                  <a:pt x="242316" y="24383"/>
                </a:lnTo>
                <a:lnTo>
                  <a:pt x="236220" y="21335"/>
                </a:lnTo>
                <a:lnTo>
                  <a:pt x="234696" y="19812"/>
                </a:lnTo>
                <a:lnTo>
                  <a:pt x="225552" y="15239"/>
                </a:lnTo>
                <a:lnTo>
                  <a:pt x="224028" y="13715"/>
                </a:lnTo>
                <a:lnTo>
                  <a:pt x="217932" y="10667"/>
                </a:lnTo>
                <a:lnTo>
                  <a:pt x="216408" y="9143"/>
                </a:lnTo>
                <a:lnTo>
                  <a:pt x="210312" y="6095"/>
                </a:lnTo>
                <a:lnTo>
                  <a:pt x="208787" y="4571"/>
                </a:lnTo>
                <a:lnTo>
                  <a:pt x="199644" y="0"/>
                </a:lnTo>
                <a:close/>
              </a:path>
            </a:pathLst>
          </a:custGeom>
          <a:solidFill>
            <a:srgbClr val="6D9E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27979" y="5388990"/>
            <a:ext cx="285115" cy="100965"/>
          </a:xfrm>
          <a:custGeom>
            <a:avLst/>
            <a:gdLst/>
            <a:ahLst/>
            <a:cxnLst/>
            <a:rect l="l" t="t" r="r" b="b"/>
            <a:pathLst>
              <a:path w="285114" h="100964">
                <a:moveTo>
                  <a:pt x="199644" y="0"/>
                </a:moveTo>
                <a:lnTo>
                  <a:pt x="195072" y="0"/>
                </a:lnTo>
                <a:lnTo>
                  <a:pt x="192024" y="1523"/>
                </a:lnTo>
                <a:lnTo>
                  <a:pt x="192024" y="9143"/>
                </a:lnTo>
                <a:lnTo>
                  <a:pt x="193548" y="9143"/>
                </a:lnTo>
                <a:lnTo>
                  <a:pt x="193548" y="12191"/>
                </a:lnTo>
                <a:lnTo>
                  <a:pt x="196596" y="12191"/>
                </a:lnTo>
                <a:lnTo>
                  <a:pt x="199644" y="13715"/>
                </a:lnTo>
                <a:lnTo>
                  <a:pt x="201168" y="15239"/>
                </a:lnTo>
                <a:lnTo>
                  <a:pt x="207264" y="18287"/>
                </a:lnTo>
                <a:lnTo>
                  <a:pt x="208787" y="19811"/>
                </a:lnTo>
                <a:lnTo>
                  <a:pt x="214884" y="22859"/>
                </a:lnTo>
                <a:lnTo>
                  <a:pt x="216408" y="24383"/>
                </a:lnTo>
                <a:lnTo>
                  <a:pt x="222504" y="27431"/>
                </a:lnTo>
                <a:lnTo>
                  <a:pt x="224028" y="28955"/>
                </a:lnTo>
                <a:lnTo>
                  <a:pt x="230124" y="32003"/>
                </a:lnTo>
                <a:lnTo>
                  <a:pt x="231648" y="33527"/>
                </a:lnTo>
                <a:lnTo>
                  <a:pt x="237744" y="36575"/>
                </a:lnTo>
                <a:lnTo>
                  <a:pt x="239268" y="38099"/>
                </a:lnTo>
                <a:lnTo>
                  <a:pt x="245364" y="41147"/>
                </a:lnTo>
                <a:lnTo>
                  <a:pt x="246887" y="42671"/>
                </a:lnTo>
                <a:lnTo>
                  <a:pt x="0" y="44195"/>
                </a:lnTo>
                <a:lnTo>
                  <a:pt x="0" y="56387"/>
                </a:lnTo>
                <a:lnTo>
                  <a:pt x="249936" y="56387"/>
                </a:lnTo>
                <a:lnTo>
                  <a:pt x="243840" y="59308"/>
                </a:lnTo>
                <a:lnTo>
                  <a:pt x="242316" y="60959"/>
                </a:lnTo>
                <a:lnTo>
                  <a:pt x="233172" y="65531"/>
                </a:lnTo>
                <a:lnTo>
                  <a:pt x="231648" y="67055"/>
                </a:lnTo>
                <a:lnTo>
                  <a:pt x="222504" y="71627"/>
                </a:lnTo>
                <a:lnTo>
                  <a:pt x="220980" y="73151"/>
                </a:lnTo>
                <a:lnTo>
                  <a:pt x="214884" y="76199"/>
                </a:lnTo>
                <a:lnTo>
                  <a:pt x="213360" y="77723"/>
                </a:lnTo>
                <a:lnTo>
                  <a:pt x="204216" y="82295"/>
                </a:lnTo>
                <a:lnTo>
                  <a:pt x="202692" y="83819"/>
                </a:lnTo>
                <a:lnTo>
                  <a:pt x="193548" y="88391"/>
                </a:lnTo>
                <a:lnTo>
                  <a:pt x="192024" y="91439"/>
                </a:lnTo>
                <a:lnTo>
                  <a:pt x="190500" y="92963"/>
                </a:lnTo>
                <a:lnTo>
                  <a:pt x="190500" y="99059"/>
                </a:lnTo>
                <a:lnTo>
                  <a:pt x="193548" y="99059"/>
                </a:lnTo>
                <a:lnTo>
                  <a:pt x="199644" y="100583"/>
                </a:lnTo>
                <a:lnTo>
                  <a:pt x="199644" y="99059"/>
                </a:lnTo>
                <a:lnTo>
                  <a:pt x="208787" y="94487"/>
                </a:lnTo>
                <a:lnTo>
                  <a:pt x="210312" y="92963"/>
                </a:lnTo>
                <a:lnTo>
                  <a:pt x="219456" y="88391"/>
                </a:lnTo>
                <a:lnTo>
                  <a:pt x="220980" y="86867"/>
                </a:lnTo>
                <a:lnTo>
                  <a:pt x="230124" y="82295"/>
                </a:lnTo>
                <a:lnTo>
                  <a:pt x="231648" y="80771"/>
                </a:lnTo>
                <a:lnTo>
                  <a:pt x="240792" y="76199"/>
                </a:lnTo>
                <a:lnTo>
                  <a:pt x="242316" y="74675"/>
                </a:lnTo>
                <a:lnTo>
                  <a:pt x="251460" y="70103"/>
                </a:lnTo>
                <a:lnTo>
                  <a:pt x="252984" y="68579"/>
                </a:lnTo>
                <a:lnTo>
                  <a:pt x="262128" y="64007"/>
                </a:lnTo>
                <a:lnTo>
                  <a:pt x="263652" y="62483"/>
                </a:lnTo>
                <a:lnTo>
                  <a:pt x="272796" y="57911"/>
                </a:lnTo>
                <a:lnTo>
                  <a:pt x="274320" y="56387"/>
                </a:lnTo>
                <a:lnTo>
                  <a:pt x="283464" y="51815"/>
                </a:lnTo>
                <a:lnTo>
                  <a:pt x="284988" y="50291"/>
                </a:lnTo>
                <a:lnTo>
                  <a:pt x="283464" y="48767"/>
                </a:lnTo>
                <a:lnTo>
                  <a:pt x="277368" y="45719"/>
                </a:lnTo>
                <a:lnTo>
                  <a:pt x="275844" y="44195"/>
                </a:lnTo>
                <a:lnTo>
                  <a:pt x="269748" y="41147"/>
                </a:lnTo>
                <a:lnTo>
                  <a:pt x="268224" y="39623"/>
                </a:lnTo>
                <a:lnTo>
                  <a:pt x="262128" y="36575"/>
                </a:lnTo>
                <a:lnTo>
                  <a:pt x="260604" y="35051"/>
                </a:lnTo>
                <a:lnTo>
                  <a:pt x="251460" y="30479"/>
                </a:lnTo>
                <a:lnTo>
                  <a:pt x="249936" y="28955"/>
                </a:lnTo>
                <a:lnTo>
                  <a:pt x="243840" y="25907"/>
                </a:lnTo>
                <a:lnTo>
                  <a:pt x="242316" y="24383"/>
                </a:lnTo>
                <a:lnTo>
                  <a:pt x="236220" y="21208"/>
                </a:lnTo>
                <a:lnTo>
                  <a:pt x="234696" y="19811"/>
                </a:lnTo>
                <a:lnTo>
                  <a:pt x="225552" y="15239"/>
                </a:lnTo>
                <a:lnTo>
                  <a:pt x="224028" y="13715"/>
                </a:lnTo>
                <a:lnTo>
                  <a:pt x="217932" y="10667"/>
                </a:lnTo>
                <a:lnTo>
                  <a:pt x="216408" y="9143"/>
                </a:lnTo>
                <a:lnTo>
                  <a:pt x="210312" y="6095"/>
                </a:lnTo>
                <a:lnTo>
                  <a:pt x="208787" y="4571"/>
                </a:lnTo>
                <a:lnTo>
                  <a:pt x="199644" y="0"/>
                </a:lnTo>
                <a:close/>
              </a:path>
            </a:pathLst>
          </a:custGeom>
          <a:solidFill>
            <a:srgbClr val="6D9E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702047" y="2739644"/>
            <a:ext cx="5892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latin typeface="Arial"/>
                <a:cs typeface="Arial"/>
              </a:rPr>
              <a:t>02</a:t>
            </a:r>
            <a:r>
              <a:rPr sz="1800" spc="-155" dirty="0">
                <a:latin typeface="Arial"/>
                <a:cs typeface="Arial"/>
              </a:rPr>
              <a:t> </a:t>
            </a:r>
            <a:r>
              <a:rPr sz="1800" spc="-110" dirty="0">
                <a:latin typeface="Arial"/>
                <a:cs typeface="Arial"/>
              </a:rPr>
              <a:t>cm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50232" y="5240528"/>
            <a:ext cx="588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latin typeface="Arial"/>
                <a:cs typeface="Arial"/>
              </a:rPr>
              <a:t>04</a:t>
            </a:r>
            <a:r>
              <a:rPr sz="1800" spc="-165" dirty="0">
                <a:latin typeface="Arial"/>
                <a:cs typeface="Arial"/>
              </a:rPr>
              <a:t> </a:t>
            </a:r>
            <a:r>
              <a:rPr sz="1800" spc="-110" dirty="0">
                <a:latin typeface="Arial"/>
                <a:cs typeface="Arial"/>
              </a:rPr>
              <a:t>cm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1" y="469010"/>
            <a:ext cx="7396606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b="1" spc="-245" dirty="0" smtClean="0">
                <a:solidFill>
                  <a:srgbClr val="C00000"/>
                </a:solidFill>
                <a:latin typeface="+mn-lt"/>
                <a:cs typeface="Trebuchet MS"/>
              </a:rPr>
              <a:t>VII-</a:t>
            </a:r>
            <a:r>
              <a:rPr b="1" spc="-245" dirty="0" smtClean="0">
                <a:solidFill>
                  <a:srgbClr val="C00000"/>
                </a:solidFill>
                <a:latin typeface="+mn-lt"/>
                <a:cs typeface="Trebuchet MS"/>
              </a:rPr>
              <a:t>EVOLUTION</a:t>
            </a:r>
            <a:r>
              <a:rPr b="1" u="none" spc="585" dirty="0" smtClean="0">
                <a:solidFill>
                  <a:srgbClr val="C00000"/>
                </a:solidFill>
                <a:latin typeface="+mn-lt"/>
                <a:cs typeface="Trebuchet MS"/>
              </a:rPr>
              <a:t> </a:t>
            </a:r>
            <a:r>
              <a:rPr b="1" spc="-200" dirty="0">
                <a:solidFill>
                  <a:srgbClr val="C00000"/>
                </a:solidFill>
                <a:latin typeface="+mn-lt"/>
                <a:cs typeface="Trebuchet MS"/>
              </a:rPr>
              <a:t>COMPLICATIONS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0" y="1544828"/>
            <a:ext cx="9144000" cy="38723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711835" algn="ctr">
              <a:lnSpc>
                <a:spcPct val="100000"/>
              </a:lnSpc>
              <a:spcBef>
                <a:spcPts val="100"/>
              </a:spcBef>
            </a:pPr>
            <a:r>
              <a:rPr sz="2800" b="1" u="heavy" spc="-125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cs typeface="Trebuchet MS"/>
              </a:rPr>
              <a:t>COMPLICATIONS</a:t>
            </a:r>
            <a:r>
              <a:rPr sz="2800" b="1" u="heavy" spc="-19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cs typeface="Trebuchet MS"/>
              </a:rPr>
              <a:t> </a:t>
            </a:r>
            <a:r>
              <a:rPr sz="2800" b="1" u="heavy" spc="-17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cs typeface="Trebuchet MS"/>
              </a:rPr>
              <a:t>TARDIVES:</a:t>
            </a:r>
            <a:endParaRPr sz="2800" dirty="0">
              <a:solidFill>
                <a:srgbClr val="C00000"/>
              </a:solidFill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"/>
            </a:pPr>
            <a:endParaRPr sz="2800" dirty="0"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u="heavy" spc="-275" dirty="0" smtClean="0">
                <a:uFill>
                  <a:solidFill>
                    <a:srgbClr val="000000"/>
                  </a:solidFill>
                </a:uFill>
                <a:cs typeface="Arial"/>
              </a:rPr>
              <a:t>Les </a:t>
            </a:r>
            <a:r>
              <a:rPr sz="2800" u="heavy" spc="-180" dirty="0">
                <a:uFill>
                  <a:solidFill>
                    <a:srgbClr val="000000"/>
                  </a:solidFill>
                </a:uFill>
                <a:cs typeface="Arial"/>
              </a:rPr>
              <a:t>cals </a:t>
            </a:r>
            <a:r>
              <a:rPr sz="2800" u="heavy" spc="-95" dirty="0">
                <a:uFill>
                  <a:solidFill>
                    <a:srgbClr val="000000"/>
                  </a:solidFill>
                </a:uFill>
                <a:cs typeface="Arial"/>
              </a:rPr>
              <a:t>vicieux:</a:t>
            </a:r>
            <a:endParaRPr sz="2800" dirty="0">
              <a:cs typeface="Arial"/>
            </a:endParaRPr>
          </a:p>
          <a:p>
            <a:pPr marL="355600" indent="-342900">
              <a:lnSpc>
                <a:spcPct val="100000"/>
              </a:lnSpc>
              <a:tabLst>
                <a:tab pos="433070" algn="l"/>
                <a:tab pos="433705" algn="l"/>
              </a:tabLst>
            </a:pPr>
            <a:r>
              <a:rPr lang="fr-FR" sz="2800" spc="-229" dirty="0" smtClean="0">
                <a:cs typeface="Arial"/>
              </a:rPr>
              <a:t> Gr</a:t>
            </a:r>
            <a:r>
              <a:rPr sz="2800" spc="-229" dirty="0" err="1" smtClean="0">
                <a:cs typeface="Arial"/>
              </a:rPr>
              <a:t>aves</a:t>
            </a:r>
            <a:r>
              <a:rPr sz="2800" spc="-229" dirty="0" smtClean="0">
                <a:cs typeface="Arial"/>
              </a:rPr>
              <a:t> </a:t>
            </a:r>
            <a:r>
              <a:rPr sz="2800" spc="-90" dirty="0">
                <a:cs typeface="Arial"/>
              </a:rPr>
              <a:t>par </a:t>
            </a:r>
            <a:r>
              <a:rPr sz="2800" spc="-45" dirty="0">
                <a:cs typeface="Arial"/>
              </a:rPr>
              <a:t>leur </a:t>
            </a:r>
            <a:r>
              <a:rPr sz="2800" spc="-85" dirty="0">
                <a:cs typeface="Arial"/>
              </a:rPr>
              <a:t>retentissement </a:t>
            </a:r>
            <a:r>
              <a:rPr sz="2800" spc="-114" dirty="0">
                <a:cs typeface="Arial"/>
              </a:rPr>
              <a:t>sur </a:t>
            </a:r>
            <a:endParaRPr lang="fr-FR" sz="2800" spc="-114" dirty="0" smtClean="0">
              <a:cs typeface="Arial"/>
            </a:endParaRPr>
          </a:p>
          <a:p>
            <a:pPr marL="355600" indent="-342900">
              <a:lnSpc>
                <a:spcPct val="100000"/>
              </a:lnSpc>
              <a:tabLst>
                <a:tab pos="433070" algn="l"/>
                <a:tab pos="433705" algn="l"/>
              </a:tabLst>
            </a:pPr>
            <a:r>
              <a:rPr sz="2800" spc="-95" dirty="0" smtClean="0">
                <a:cs typeface="Arial"/>
              </a:rPr>
              <a:t>la </a:t>
            </a:r>
            <a:r>
              <a:rPr sz="2800" spc="-70" dirty="0">
                <a:cs typeface="Arial"/>
              </a:rPr>
              <a:t>prono</a:t>
            </a:r>
            <a:r>
              <a:rPr sz="2800" spc="-434" dirty="0">
                <a:cs typeface="Arial"/>
              </a:rPr>
              <a:t> </a:t>
            </a:r>
            <a:r>
              <a:rPr sz="2800" spc="-80" dirty="0" err="1">
                <a:cs typeface="Arial"/>
              </a:rPr>
              <a:t>supination</a:t>
            </a:r>
            <a:r>
              <a:rPr sz="2800" spc="-80" dirty="0" smtClean="0">
                <a:cs typeface="Arial"/>
              </a:rPr>
              <a:t>.</a:t>
            </a:r>
            <a:endParaRPr lang="fr-FR" sz="2800" spc="-80" dirty="0" smtClean="0">
              <a:cs typeface="Arial"/>
            </a:endParaRPr>
          </a:p>
          <a:p>
            <a:pPr marL="355600" indent="-342900">
              <a:lnSpc>
                <a:spcPct val="100000"/>
              </a:lnSpc>
              <a:tabLst>
                <a:tab pos="433070" algn="l"/>
                <a:tab pos="433705" algn="l"/>
              </a:tabLst>
            </a:pPr>
            <a:endParaRPr sz="2800" dirty="0">
              <a:cs typeface="Arial"/>
            </a:endParaRPr>
          </a:p>
          <a:p>
            <a:pPr marL="355600" marR="675005" indent="-342900">
              <a:lnSpc>
                <a:spcPct val="80000"/>
              </a:lnSpc>
              <a:spcBef>
                <a:spcPts val="645"/>
              </a:spcBef>
              <a:tabLst>
                <a:tab pos="355600" algn="l"/>
              </a:tabLst>
            </a:pPr>
            <a:r>
              <a:rPr lang="fr-FR" sz="2800" spc="-114" dirty="0" smtClean="0">
                <a:cs typeface="Arial"/>
              </a:rPr>
              <a:t> I</a:t>
            </a:r>
            <a:r>
              <a:rPr sz="2800" spc="-114" dirty="0" err="1" smtClean="0">
                <a:cs typeface="Arial"/>
              </a:rPr>
              <a:t>ls</a:t>
            </a:r>
            <a:r>
              <a:rPr sz="2800" spc="-114" dirty="0" smtClean="0">
                <a:cs typeface="Arial"/>
              </a:rPr>
              <a:t> </a:t>
            </a:r>
            <a:r>
              <a:rPr sz="2800" spc="-85" dirty="0">
                <a:cs typeface="Arial"/>
              </a:rPr>
              <a:t>sont </a:t>
            </a:r>
            <a:r>
              <a:rPr sz="2800" spc="-100" dirty="0">
                <a:cs typeface="Arial"/>
              </a:rPr>
              <a:t>essentielement </a:t>
            </a:r>
            <a:r>
              <a:rPr sz="2800" spc="-145" dirty="0" err="1">
                <a:cs typeface="Arial"/>
              </a:rPr>
              <a:t>secondaires</a:t>
            </a:r>
            <a:r>
              <a:rPr sz="2800" spc="-145" dirty="0">
                <a:cs typeface="Arial"/>
              </a:rPr>
              <a:t> </a:t>
            </a:r>
            <a:endParaRPr lang="fr-FR" sz="2800" spc="-145" dirty="0" smtClean="0">
              <a:cs typeface="Arial"/>
            </a:endParaRPr>
          </a:p>
          <a:p>
            <a:pPr marL="355600" marR="675005" indent="-342900">
              <a:lnSpc>
                <a:spcPct val="80000"/>
              </a:lnSpc>
              <a:spcBef>
                <a:spcPts val="645"/>
              </a:spcBef>
              <a:tabLst>
                <a:tab pos="355600" algn="l"/>
              </a:tabLst>
            </a:pPr>
            <a:r>
              <a:rPr sz="2800" spc="-150" dirty="0" smtClean="0">
                <a:cs typeface="Arial"/>
              </a:rPr>
              <a:t>au </a:t>
            </a:r>
            <a:r>
              <a:rPr sz="2800" spc="-100" dirty="0" smtClean="0">
                <a:cs typeface="Arial"/>
              </a:rPr>
              <a:t>traitement</a:t>
            </a:r>
            <a:r>
              <a:rPr lang="fr-FR" sz="2800" spc="-100" dirty="0" smtClean="0">
                <a:cs typeface="Arial"/>
              </a:rPr>
              <a:t> orthopédique</a:t>
            </a:r>
            <a:endParaRPr lang="fr-FR" sz="2800" spc="-100" dirty="0">
              <a:cs typeface="Arial"/>
            </a:endParaRPr>
          </a:p>
          <a:p>
            <a:pPr marL="12700">
              <a:lnSpc>
                <a:spcPct val="100000"/>
              </a:lnSpc>
            </a:pPr>
            <a:endParaRPr sz="2800" dirty="0">
              <a:cs typeface="Arial"/>
            </a:endParaRPr>
          </a:p>
        </p:txBody>
      </p:sp>
      <p:pic>
        <p:nvPicPr>
          <p:cNvPr id="4" name="Picture 2" descr="C:\Users\pcasus\Desktop\1-s2.0-S1297320307001217-g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981200"/>
            <a:ext cx="3733800" cy="4648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9791" y="469010"/>
            <a:ext cx="687641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245" dirty="0">
                <a:solidFill>
                  <a:srgbClr val="C00000"/>
                </a:solidFill>
                <a:latin typeface="+mn-lt"/>
                <a:cs typeface="Trebuchet MS"/>
              </a:rPr>
              <a:t>EVOLUTION</a:t>
            </a:r>
            <a:r>
              <a:rPr b="1" u="none" spc="585" dirty="0">
                <a:solidFill>
                  <a:srgbClr val="C00000"/>
                </a:solidFill>
                <a:latin typeface="+mn-lt"/>
                <a:cs typeface="Trebuchet MS"/>
              </a:rPr>
              <a:t> </a:t>
            </a:r>
            <a:r>
              <a:rPr b="1" spc="-200" dirty="0">
                <a:solidFill>
                  <a:srgbClr val="C00000"/>
                </a:solidFill>
                <a:latin typeface="+mn-lt"/>
                <a:cs typeface="Trebuchet MS"/>
              </a:rPr>
              <a:t>COMPLICATIONS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0" y="1544828"/>
            <a:ext cx="9144000" cy="3029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711835" algn="ctr">
              <a:lnSpc>
                <a:spcPct val="100000"/>
              </a:lnSpc>
              <a:spcBef>
                <a:spcPts val="100"/>
              </a:spcBef>
            </a:pPr>
            <a:r>
              <a:rPr sz="2800" b="1" u="heavy" spc="-125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cs typeface="Trebuchet MS"/>
              </a:rPr>
              <a:t>COMPLICATIONS</a:t>
            </a:r>
            <a:r>
              <a:rPr sz="2800" b="1" u="heavy" spc="-19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cs typeface="Trebuchet MS"/>
              </a:rPr>
              <a:t> </a:t>
            </a:r>
            <a:r>
              <a:rPr sz="2800" b="1" u="heavy" spc="-17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cs typeface="Trebuchet MS"/>
              </a:rPr>
              <a:t>TARDIVES:</a:t>
            </a:r>
            <a:endParaRPr sz="2800" dirty="0">
              <a:solidFill>
                <a:srgbClr val="C00000"/>
              </a:solidFill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800" u="heavy" spc="-140" dirty="0" err="1" smtClean="0">
                <a:uFill>
                  <a:solidFill>
                    <a:srgbClr val="000000"/>
                  </a:solidFill>
                </a:uFill>
                <a:cs typeface="Arial"/>
              </a:rPr>
              <a:t>Pseudarthroses</a:t>
            </a:r>
            <a:r>
              <a:rPr sz="2800" u="heavy" spc="-140" dirty="0">
                <a:uFill>
                  <a:solidFill>
                    <a:srgbClr val="000000"/>
                  </a:solidFill>
                </a:uFill>
                <a:cs typeface="Arial"/>
              </a:rPr>
              <a:t>:</a:t>
            </a:r>
            <a:endParaRPr sz="2800" dirty="0">
              <a:cs typeface="Arial"/>
            </a:endParaRPr>
          </a:p>
          <a:p>
            <a:pPr marL="355600" indent="-342900">
              <a:lnSpc>
                <a:spcPct val="100000"/>
              </a:lnSpc>
              <a:tabLst>
                <a:tab pos="433070" algn="l"/>
                <a:tab pos="433705" algn="l"/>
              </a:tabLst>
            </a:pPr>
            <a:r>
              <a:rPr lang="fr-FR" sz="2800" spc="-135" dirty="0" smtClean="0">
                <a:cs typeface="Arial"/>
              </a:rPr>
              <a:t>  </a:t>
            </a:r>
            <a:r>
              <a:rPr sz="2800" spc="-135" dirty="0" smtClean="0">
                <a:cs typeface="Arial"/>
              </a:rPr>
              <a:t>C'est </a:t>
            </a:r>
            <a:r>
              <a:rPr sz="2800" spc="-95" dirty="0">
                <a:cs typeface="Arial"/>
              </a:rPr>
              <a:t>la </a:t>
            </a:r>
            <a:r>
              <a:rPr sz="2800" spc="-85" dirty="0">
                <a:cs typeface="Arial"/>
              </a:rPr>
              <a:t>non consolidation</a:t>
            </a:r>
            <a:r>
              <a:rPr sz="2800" spc="-305" dirty="0">
                <a:cs typeface="Arial"/>
              </a:rPr>
              <a:t> </a:t>
            </a:r>
            <a:r>
              <a:rPr sz="2800" spc="-185" dirty="0" err="1" smtClean="0">
                <a:cs typeface="Arial"/>
              </a:rPr>
              <a:t>osseuse</a:t>
            </a:r>
            <a:r>
              <a:rPr sz="2800" spc="-185" dirty="0" smtClean="0">
                <a:cs typeface="Arial"/>
              </a:rPr>
              <a:t>.</a:t>
            </a:r>
            <a:endParaRPr lang="fr-FR" sz="2800" dirty="0">
              <a:cs typeface="Arial"/>
            </a:endParaRPr>
          </a:p>
          <a:p>
            <a:pPr marL="355600" indent="-342900">
              <a:lnSpc>
                <a:spcPct val="100000"/>
              </a:lnSpc>
              <a:tabLst>
                <a:tab pos="433070" algn="l"/>
                <a:tab pos="433705" algn="l"/>
              </a:tabLst>
            </a:pPr>
            <a:r>
              <a:rPr lang="fr-FR" sz="2800" spc="-240" dirty="0" smtClean="0">
                <a:cs typeface="Arial"/>
              </a:rPr>
              <a:t>  0</a:t>
            </a:r>
            <a:r>
              <a:rPr sz="2800" spc="-240" dirty="0" smtClean="0">
                <a:cs typeface="Arial"/>
              </a:rPr>
              <a:t>3</a:t>
            </a:r>
            <a:r>
              <a:rPr lang="fr-FR" sz="2800" spc="-240" dirty="0" smtClean="0">
                <a:cs typeface="Arial"/>
              </a:rPr>
              <a:t> </a:t>
            </a:r>
            <a:r>
              <a:rPr sz="2800" spc="-240" dirty="0" smtClean="0">
                <a:cs typeface="Arial"/>
              </a:rPr>
              <a:t>à</a:t>
            </a:r>
            <a:r>
              <a:rPr lang="fr-FR" sz="2800" spc="-240" dirty="0" smtClean="0">
                <a:cs typeface="Arial"/>
              </a:rPr>
              <a:t> 0</a:t>
            </a:r>
            <a:r>
              <a:rPr sz="2800" spc="-240" dirty="0" smtClean="0">
                <a:cs typeface="Arial"/>
              </a:rPr>
              <a:t>5</a:t>
            </a:r>
            <a:r>
              <a:rPr sz="2800" spc="-240" dirty="0">
                <a:cs typeface="Arial"/>
              </a:rPr>
              <a:t>% </a:t>
            </a:r>
            <a:r>
              <a:rPr sz="2800" spc="-185" dirty="0">
                <a:cs typeface="Arial"/>
              </a:rPr>
              <a:t>des </a:t>
            </a:r>
            <a:r>
              <a:rPr sz="2800" spc="-130" dirty="0">
                <a:cs typeface="Arial"/>
              </a:rPr>
              <a:t>cas,intéressant </a:t>
            </a:r>
            <a:r>
              <a:rPr sz="2800" spc="-145" dirty="0">
                <a:cs typeface="Arial"/>
              </a:rPr>
              <a:t>les </a:t>
            </a:r>
            <a:r>
              <a:rPr sz="2800" spc="-135" dirty="0">
                <a:cs typeface="Arial"/>
              </a:rPr>
              <a:t>2 </a:t>
            </a:r>
            <a:r>
              <a:rPr sz="2800" spc="-190" dirty="0">
                <a:cs typeface="Arial"/>
              </a:rPr>
              <a:t>os </a:t>
            </a:r>
            <a:r>
              <a:rPr sz="2800" spc="-85" dirty="0">
                <a:cs typeface="Arial"/>
              </a:rPr>
              <a:t>ou </a:t>
            </a:r>
            <a:r>
              <a:rPr sz="2800" spc="-135" dirty="0">
                <a:cs typeface="Arial"/>
              </a:rPr>
              <a:t>1</a:t>
            </a:r>
            <a:r>
              <a:rPr sz="2800" spc="-120" dirty="0">
                <a:cs typeface="Arial"/>
              </a:rPr>
              <a:t> </a:t>
            </a:r>
            <a:r>
              <a:rPr sz="2800" spc="-125" dirty="0">
                <a:cs typeface="Arial"/>
              </a:rPr>
              <a:t>seul.</a:t>
            </a:r>
            <a:endParaRPr sz="2800" dirty="0">
              <a:cs typeface="Arial"/>
            </a:endParaRPr>
          </a:p>
          <a:p>
            <a:pPr marL="355600" indent="-342900">
              <a:lnSpc>
                <a:spcPct val="100000"/>
              </a:lnSpc>
              <a:tabLst>
                <a:tab pos="355600" algn="l"/>
              </a:tabLst>
            </a:pPr>
            <a:r>
              <a:rPr lang="fr-FR" sz="2800" spc="-45" dirty="0" smtClean="0">
                <a:cs typeface="Arial"/>
              </a:rPr>
              <a:t>  </a:t>
            </a:r>
            <a:r>
              <a:rPr sz="2800" spc="-45" dirty="0" smtClean="0">
                <a:cs typeface="Arial"/>
              </a:rPr>
              <a:t>Mal </a:t>
            </a:r>
            <a:r>
              <a:rPr sz="2800" spc="-110" dirty="0">
                <a:cs typeface="Arial"/>
              </a:rPr>
              <a:t>supportées, </a:t>
            </a:r>
            <a:r>
              <a:rPr sz="2800" spc="-60" dirty="0">
                <a:cs typeface="Arial"/>
              </a:rPr>
              <a:t>entrainant </a:t>
            </a:r>
            <a:r>
              <a:rPr sz="2800" spc="-65" dirty="0">
                <a:cs typeface="Arial"/>
              </a:rPr>
              <a:t>douleur </a:t>
            </a:r>
            <a:r>
              <a:rPr sz="2800" spc="-10" dirty="0">
                <a:cs typeface="Arial"/>
              </a:rPr>
              <a:t>et</a:t>
            </a:r>
            <a:r>
              <a:rPr sz="2800" spc="-545" dirty="0">
                <a:cs typeface="Arial"/>
              </a:rPr>
              <a:t> </a:t>
            </a:r>
            <a:r>
              <a:rPr sz="2800" spc="-80" dirty="0">
                <a:cs typeface="Arial"/>
              </a:rPr>
              <a:t>impotence.</a:t>
            </a:r>
            <a:endParaRPr sz="2800" dirty="0"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"/>
            </a:pPr>
            <a:endParaRPr sz="2800" dirty="0"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2800" dirty="0">
              <a:cs typeface="Arial"/>
            </a:endParaRPr>
          </a:p>
        </p:txBody>
      </p:sp>
      <p:pic>
        <p:nvPicPr>
          <p:cNvPr id="4" name="Picture 3" descr="C:\Users\pcasus\Desktop\1-s2.0-S1297320308002084-g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810000"/>
            <a:ext cx="2576513" cy="3048000"/>
          </a:xfrm>
          <a:prstGeom prst="rect">
            <a:avLst/>
          </a:prstGeom>
          <a:noFill/>
        </p:spPr>
      </p:pic>
      <p:pic>
        <p:nvPicPr>
          <p:cNvPr id="5" name="Picture 4" descr="C:\Users\pcasus\Desktop\535352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810000"/>
            <a:ext cx="27432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4591" y="469010"/>
            <a:ext cx="62655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200" dirty="0">
                <a:solidFill>
                  <a:srgbClr val="C00000"/>
                </a:solidFill>
                <a:latin typeface="+mn-lt"/>
                <a:cs typeface="Trebuchet MS"/>
              </a:rPr>
              <a:t>COMPLICATIONS</a:t>
            </a:r>
            <a:r>
              <a:rPr b="1" spc="-400" dirty="0">
                <a:solidFill>
                  <a:srgbClr val="C00000"/>
                </a:solidFill>
                <a:latin typeface="+mn-lt"/>
                <a:cs typeface="Trebuchet MS"/>
              </a:rPr>
              <a:t> </a:t>
            </a:r>
            <a:r>
              <a:rPr b="1" spc="-254" dirty="0">
                <a:solidFill>
                  <a:srgbClr val="C00000"/>
                </a:solidFill>
                <a:latin typeface="+mn-lt"/>
                <a:cs typeface="Trebuchet MS"/>
              </a:rPr>
              <a:t>TARDIVES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0" y="1563116"/>
            <a:ext cx="9144000" cy="2716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2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Le </a:t>
            </a:r>
            <a:r>
              <a:rPr sz="2800" b="1" spc="-12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cal </a:t>
            </a:r>
            <a:r>
              <a:rPr sz="2800" b="1" spc="-9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interosseux </a:t>
            </a:r>
            <a:r>
              <a:rPr sz="2800" b="1" spc="-204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/>
              </a:rPr>
              <a:t>: </a:t>
            </a:r>
            <a:r>
              <a:rPr sz="2800" b="1" spc="-7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ou</a:t>
            </a:r>
            <a:r>
              <a:rPr sz="2800" b="1" spc="2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sz="2800" b="1" spc="-14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/>
              </a:rPr>
              <a:t>SYNOSTOSE:</a:t>
            </a:r>
            <a:endParaRPr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ebuchet MS"/>
            </a:endParaRPr>
          </a:p>
          <a:p>
            <a:pPr marL="355600" marR="519430" indent="-342900">
              <a:lnSpc>
                <a:spcPct val="80000"/>
              </a:lnSpc>
              <a:spcBef>
                <a:spcPts val="525"/>
              </a:spcBef>
              <a:tabLst>
                <a:tab pos="419100" algn="l"/>
                <a:tab pos="419734" algn="l"/>
              </a:tabLst>
            </a:pPr>
            <a:r>
              <a:rPr sz="2800" spc="-70" dirty="0">
                <a:cs typeface="Arial"/>
              </a:rPr>
              <a:t>ossification </a:t>
            </a:r>
            <a:r>
              <a:rPr sz="2800" spc="-55" dirty="0">
                <a:cs typeface="Arial"/>
              </a:rPr>
              <a:t>d’un </a:t>
            </a:r>
            <a:r>
              <a:rPr sz="2800" spc="-110" dirty="0">
                <a:cs typeface="Arial"/>
              </a:rPr>
              <a:t>ségment </a:t>
            </a:r>
            <a:r>
              <a:rPr sz="2800" spc="-105" dirty="0">
                <a:cs typeface="Arial"/>
              </a:rPr>
              <a:t>de </a:t>
            </a:r>
            <a:r>
              <a:rPr sz="2800" spc="-80" dirty="0">
                <a:cs typeface="Arial"/>
              </a:rPr>
              <a:t>la </a:t>
            </a:r>
            <a:r>
              <a:rPr sz="2800" spc="-100" dirty="0">
                <a:cs typeface="Arial"/>
              </a:rPr>
              <a:t>membrane</a:t>
            </a:r>
            <a:r>
              <a:rPr sz="2800" spc="-250" dirty="0">
                <a:cs typeface="Arial"/>
              </a:rPr>
              <a:t> </a:t>
            </a:r>
            <a:r>
              <a:rPr sz="2800" spc="-85" dirty="0" err="1" smtClean="0">
                <a:cs typeface="Arial"/>
              </a:rPr>
              <a:t>interosseuse</a:t>
            </a:r>
            <a:endParaRPr lang="fr-FR" sz="2800" spc="-85" dirty="0" smtClean="0">
              <a:cs typeface="Arial"/>
            </a:endParaRPr>
          </a:p>
          <a:p>
            <a:pPr marL="355600" marR="519430" indent="-342900">
              <a:lnSpc>
                <a:spcPct val="80000"/>
              </a:lnSpc>
              <a:spcBef>
                <a:spcPts val="525"/>
              </a:spcBef>
              <a:tabLst>
                <a:tab pos="419100" algn="l"/>
                <a:tab pos="419734" algn="l"/>
              </a:tabLst>
            </a:pPr>
            <a:r>
              <a:rPr lang="fr-FR" sz="2800" b="1" spc="-160" dirty="0" smtClean="0">
                <a:cs typeface="Trebuchet MS"/>
              </a:rPr>
              <a:t>      Cette </a:t>
            </a:r>
            <a:r>
              <a:rPr lang="fr-FR" sz="2800" b="1" spc="-110" dirty="0" smtClean="0">
                <a:cs typeface="Trebuchet MS"/>
              </a:rPr>
              <a:t>synostose </a:t>
            </a:r>
            <a:r>
              <a:rPr lang="fr-FR" sz="2800" b="1" spc="-125" dirty="0" smtClean="0">
                <a:cs typeface="Trebuchet MS"/>
              </a:rPr>
              <a:t>va </a:t>
            </a:r>
            <a:r>
              <a:rPr lang="fr-FR" sz="2800" b="1" spc="-130" dirty="0" smtClean="0">
                <a:cs typeface="Trebuchet MS"/>
              </a:rPr>
              <a:t>supprimer </a:t>
            </a:r>
            <a:r>
              <a:rPr lang="fr-FR" sz="2800" b="1" spc="-100" dirty="0" smtClean="0">
                <a:cs typeface="Trebuchet MS"/>
              </a:rPr>
              <a:t>la </a:t>
            </a:r>
            <a:r>
              <a:rPr lang="fr-FR" sz="2800" b="1" spc="-120" dirty="0" smtClean="0">
                <a:cs typeface="Trebuchet MS"/>
              </a:rPr>
              <a:t>rotation </a:t>
            </a:r>
            <a:r>
              <a:rPr lang="fr-FR" sz="2800" b="1" spc="-114" dirty="0" smtClean="0">
                <a:cs typeface="Trebuchet MS"/>
              </a:rPr>
              <a:t>du </a:t>
            </a:r>
            <a:r>
              <a:rPr lang="fr-FR" sz="2800" b="1" spc="-125" dirty="0" smtClean="0">
                <a:cs typeface="Trebuchet MS"/>
              </a:rPr>
              <a:t>radius </a:t>
            </a:r>
            <a:r>
              <a:rPr lang="fr-FR" sz="2800" b="1" spc="-245" dirty="0" smtClean="0">
                <a:cs typeface="Trebuchet MS"/>
              </a:rPr>
              <a:t>, </a:t>
            </a:r>
            <a:r>
              <a:rPr lang="fr-FR" sz="2800" b="1" spc="-90" dirty="0" smtClean="0">
                <a:cs typeface="Trebuchet MS"/>
              </a:rPr>
              <a:t>son  </a:t>
            </a:r>
            <a:r>
              <a:rPr lang="fr-FR" sz="2800" b="1" spc="-135" dirty="0" err="1" smtClean="0">
                <a:cs typeface="Trebuchet MS"/>
              </a:rPr>
              <a:t>enroulememnt</a:t>
            </a:r>
            <a:r>
              <a:rPr lang="fr-FR" sz="2800" b="1" spc="-135" dirty="0" smtClean="0">
                <a:cs typeface="Trebuchet MS"/>
              </a:rPr>
              <a:t> </a:t>
            </a:r>
            <a:r>
              <a:rPr lang="fr-FR" sz="2800" b="1" spc="-120" dirty="0" smtClean="0">
                <a:cs typeface="Trebuchet MS"/>
              </a:rPr>
              <a:t>autour </a:t>
            </a:r>
            <a:r>
              <a:rPr lang="fr-FR" sz="2800" b="1" spc="-135" dirty="0" smtClean="0">
                <a:cs typeface="Trebuchet MS"/>
              </a:rPr>
              <a:t>de </a:t>
            </a:r>
            <a:r>
              <a:rPr lang="fr-FR" sz="2800" b="1" spc="-140" dirty="0" smtClean="0">
                <a:cs typeface="Trebuchet MS"/>
              </a:rPr>
              <a:t>l’ulna </a:t>
            </a:r>
            <a:r>
              <a:rPr lang="fr-FR" sz="2800" b="1" spc="-145" dirty="0" smtClean="0">
                <a:cs typeface="Trebuchet MS"/>
              </a:rPr>
              <a:t>et </a:t>
            </a:r>
            <a:r>
              <a:rPr lang="fr-FR" sz="2800" b="1" spc="-130" dirty="0" smtClean="0">
                <a:cs typeface="Trebuchet MS"/>
              </a:rPr>
              <a:t>donc supprimer </a:t>
            </a:r>
            <a:r>
              <a:rPr lang="fr-FR" sz="2800" b="1" spc="-100" dirty="0" smtClean="0">
                <a:cs typeface="Trebuchet MS"/>
              </a:rPr>
              <a:t>la</a:t>
            </a:r>
            <a:r>
              <a:rPr lang="fr-FR" sz="2800" b="1" spc="-245" dirty="0" smtClean="0">
                <a:cs typeface="Trebuchet MS"/>
              </a:rPr>
              <a:t> </a:t>
            </a:r>
            <a:r>
              <a:rPr lang="fr-FR" sz="2800" b="1" spc="-145" dirty="0" smtClean="0">
                <a:cs typeface="Trebuchet MS"/>
              </a:rPr>
              <a:t>PS.</a:t>
            </a:r>
            <a:endParaRPr lang="fr-FR" sz="2800" dirty="0" smtClean="0">
              <a:cs typeface="Trebuchet MS"/>
            </a:endParaRPr>
          </a:p>
          <a:p>
            <a:pPr marL="355600" marR="519430" indent="-342900">
              <a:lnSpc>
                <a:spcPct val="80000"/>
              </a:lnSpc>
              <a:spcBef>
                <a:spcPts val="525"/>
              </a:spcBef>
              <a:tabLst>
                <a:tab pos="419100" algn="l"/>
                <a:tab pos="419734" algn="l"/>
              </a:tabLst>
            </a:pPr>
            <a:endParaRPr lang="fr-FR" sz="2800" spc="-85" dirty="0"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800" dirty="0">
              <a:cs typeface="Times New Roman"/>
            </a:endParaRPr>
          </a:p>
          <a:p>
            <a:pPr marL="354965" marR="142240" indent="-342900">
              <a:lnSpc>
                <a:spcPct val="80000"/>
              </a:lnSpc>
              <a:spcBef>
                <a:spcPts val="5"/>
              </a:spcBef>
            </a:pPr>
            <a:endParaRPr sz="2200" dirty="0">
              <a:latin typeface="Arial"/>
              <a:cs typeface="Arial"/>
            </a:endParaRPr>
          </a:p>
        </p:txBody>
      </p:sp>
      <p:pic>
        <p:nvPicPr>
          <p:cNvPr id="4" name="Picture 3" descr="C:\Users\pcasus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200400"/>
            <a:ext cx="42672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4591" y="469010"/>
            <a:ext cx="62655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200" dirty="0">
                <a:solidFill>
                  <a:srgbClr val="C00000"/>
                </a:solidFill>
                <a:latin typeface="+mn-lt"/>
                <a:cs typeface="Trebuchet MS"/>
              </a:rPr>
              <a:t>COMPLICATIONS</a:t>
            </a:r>
            <a:r>
              <a:rPr b="1" spc="-400" dirty="0">
                <a:solidFill>
                  <a:srgbClr val="C00000"/>
                </a:solidFill>
                <a:latin typeface="+mn-lt"/>
                <a:cs typeface="Trebuchet MS"/>
              </a:rPr>
              <a:t> </a:t>
            </a:r>
            <a:r>
              <a:rPr b="1" spc="-254" dirty="0">
                <a:solidFill>
                  <a:srgbClr val="C00000"/>
                </a:solidFill>
                <a:latin typeface="+mn-lt"/>
                <a:cs typeface="Trebuchet MS"/>
              </a:rPr>
              <a:t>TARDIVES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0" y="838200"/>
            <a:ext cx="9144000" cy="23292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19430" indent="-342900">
              <a:lnSpc>
                <a:spcPct val="80000"/>
              </a:lnSpc>
              <a:spcBef>
                <a:spcPts val="525"/>
              </a:spcBef>
              <a:tabLst>
                <a:tab pos="419100" algn="l"/>
                <a:tab pos="419734" algn="l"/>
              </a:tabLst>
            </a:pPr>
            <a:endParaRPr lang="fr-FR" sz="2800" spc="-85" dirty="0">
              <a:cs typeface="Arial"/>
            </a:endParaRPr>
          </a:p>
          <a:p>
            <a:pPr marL="355600" marR="519430" indent="-342900">
              <a:lnSpc>
                <a:spcPct val="80000"/>
              </a:lnSpc>
              <a:spcBef>
                <a:spcPts val="525"/>
              </a:spcBef>
              <a:tabLst>
                <a:tab pos="419100" algn="l"/>
                <a:tab pos="419734" algn="l"/>
              </a:tabLst>
            </a:pPr>
            <a:r>
              <a:rPr lang="fr-FR" sz="2800" spc="-105" dirty="0" smtClean="0">
                <a:cs typeface="Arial"/>
              </a:rPr>
              <a:t>                                </a:t>
            </a:r>
            <a:r>
              <a:rPr sz="2800" u="sng" spc="-105" dirty="0" err="1" smtClean="0">
                <a:cs typeface="Arial"/>
              </a:rPr>
              <a:t>Cette</a:t>
            </a:r>
            <a:r>
              <a:rPr sz="2800" u="sng" spc="-105" dirty="0" smtClean="0">
                <a:cs typeface="Arial"/>
              </a:rPr>
              <a:t> </a:t>
            </a:r>
            <a:r>
              <a:rPr sz="2800" u="sng" spc="-125" dirty="0">
                <a:cs typeface="Arial"/>
              </a:rPr>
              <a:t>synostose </a:t>
            </a:r>
            <a:r>
              <a:rPr sz="2800" u="sng" spc="-45" dirty="0">
                <a:cs typeface="Arial"/>
              </a:rPr>
              <a:t>peut </a:t>
            </a:r>
            <a:r>
              <a:rPr sz="2800" u="sng" spc="-185" dirty="0">
                <a:cs typeface="Arial"/>
              </a:rPr>
              <a:t>se</a:t>
            </a:r>
            <a:r>
              <a:rPr sz="2800" u="sng" spc="-130" dirty="0">
                <a:cs typeface="Arial"/>
              </a:rPr>
              <a:t> </a:t>
            </a:r>
            <a:r>
              <a:rPr sz="2800" u="sng" spc="-70" dirty="0">
                <a:cs typeface="Arial"/>
              </a:rPr>
              <a:t>voir</a:t>
            </a:r>
            <a:r>
              <a:rPr sz="2800" b="1" u="sng" spc="-70" dirty="0">
                <a:cs typeface="Trebuchet MS"/>
              </a:rPr>
              <a:t>:</a:t>
            </a:r>
            <a:endParaRPr sz="2800" u="sng" dirty="0">
              <a:cs typeface="Trebuchet MS"/>
            </a:endParaRPr>
          </a:p>
          <a:p>
            <a:pPr marL="355600" indent="-342900">
              <a:lnSpc>
                <a:spcPct val="100000"/>
              </a:lnSpc>
              <a:tabLst>
                <a:tab pos="419100" algn="l"/>
                <a:tab pos="419734" algn="l"/>
              </a:tabLst>
            </a:pPr>
            <a:r>
              <a:rPr lang="fr-FR" sz="2800" spc="-70" dirty="0">
                <a:cs typeface="Arial"/>
              </a:rPr>
              <a:t>*</a:t>
            </a:r>
            <a:r>
              <a:rPr sz="2800" spc="-70" dirty="0" smtClean="0">
                <a:cs typeface="Arial"/>
              </a:rPr>
              <a:t>fractures </a:t>
            </a:r>
            <a:r>
              <a:rPr sz="2800" spc="-175" dirty="0">
                <a:cs typeface="Arial"/>
              </a:rPr>
              <a:t>à </a:t>
            </a:r>
            <a:r>
              <a:rPr sz="2800" spc="-110" dirty="0">
                <a:cs typeface="Arial"/>
              </a:rPr>
              <a:t>grand</a:t>
            </a:r>
            <a:r>
              <a:rPr sz="2800" spc="-120" dirty="0">
                <a:cs typeface="Arial"/>
              </a:rPr>
              <a:t> </a:t>
            </a:r>
            <a:r>
              <a:rPr sz="2800" spc="-85" dirty="0">
                <a:cs typeface="Arial"/>
              </a:rPr>
              <a:t>déplacement.</a:t>
            </a:r>
            <a:endParaRPr sz="2800" dirty="0"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tabLst>
                <a:tab pos="355600" algn="l"/>
              </a:tabLst>
            </a:pPr>
            <a:r>
              <a:rPr lang="fr-FR" sz="2800" spc="-229" dirty="0" smtClean="0">
                <a:cs typeface="Arial"/>
              </a:rPr>
              <a:t>*</a:t>
            </a:r>
            <a:r>
              <a:rPr sz="2800" spc="-229" dirty="0" smtClean="0">
                <a:cs typeface="Arial"/>
              </a:rPr>
              <a:t>Les </a:t>
            </a:r>
            <a:r>
              <a:rPr sz="2800" spc="-70" dirty="0">
                <a:cs typeface="Arial"/>
              </a:rPr>
              <a:t>fractures </a:t>
            </a:r>
            <a:r>
              <a:rPr sz="2800" spc="-30" dirty="0">
                <a:cs typeface="Arial"/>
              </a:rPr>
              <a:t>dont </a:t>
            </a:r>
            <a:r>
              <a:rPr sz="2800" spc="-125" dirty="0">
                <a:cs typeface="Arial"/>
              </a:rPr>
              <a:t>les </a:t>
            </a:r>
            <a:r>
              <a:rPr sz="2800" spc="10" dirty="0">
                <a:cs typeface="Arial"/>
              </a:rPr>
              <a:t>trait </a:t>
            </a:r>
            <a:r>
              <a:rPr sz="2800" spc="-70" dirty="0">
                <a:cs typeface="Arial"/>
              </a:rPr>
              <a:t>radial </a:t>
            </a:r>
            <a:r>
              <a:rPr sz="2800" spc="-15" dirty="0">
                <a:cs typeface="Arial"/>
              </a:rPr>
              <a:t>et </a:t>
            </a:r>
            <a:r>
              <a:rPr sz="2800" spc="-45" dirty="0">
                <a:cs typeface="Arial"/>
              </a:rPr>
              <a:t>ulnair </a:t>
            </a:r>
            <a:r>
              <a:rPr sz="2800" spc="-100" dirty="0">
                <a:cs typeface="Arial"/>
              </a:rPr>
              <a:t>siégent </a:t>
            </a:r>
            <a:r>
              <a:rPr sz="2800" spc="-125" dirty="0">
                <a:cs typeface="Arial"/>
              </a:rPr>
              <a:t>au </a:t>
            </a:r>
            <a:r>
              <a:rPr sz="2800" spc="-110" dirty="0">
                <a:cs typeface="Arial"/>
              </a:rPr>
              <a:t>meme</a:t>
            </a:r>
            <a:r>
              <a:rPr sz="2800" spc="-385" dirty="0">
                <a:cs typeface="Arial"/>
              </a:rPr>
              <a:t> </a:t>
            </a:r>
            <a:r>
              <a:rPr sz="2800" spc="-140" dirty="0">
                <a:cs typeface="Arial"/>
              </a:rPr>
              <a:t>niveau.</a:t>
            </a:r>
            <a:endParaRPr sz="2800" dirty="0"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800" dirty="0">
              <a:cs typeface="Times New Roman"/>
            </a:endParaRPr>
          </a:p>
          <a:p>
            <a:pPr marL="354965" marR="142240" indent="-342900">
              <a:lnSpc>
                <a:spcPct val="80000"/>
              </a:lnSpc>
              <a:spcBef>
                <a:spcPts val="5"/>
              </a:spcBef>
            </a:pPr>
            <a:endParaRPr sz="2200" dirty="0">
              <a:latin typeface="Arial"/>
              <a:cs typeface="Arial"/>
            </a:endParaRPr>
          </a:p>
        </p:txBody>
      </p:sp>
      <p:pic>
        <p:nvPicPr>
          <p:cNvPr id="4" name="Picture 2" descr="C:\Users\pcasus\Desktop\Cal-vicieux-des-deux-os-de-l-avant-bras-gauch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200400"/>
            <a:ext cx="39624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0" y="1570735"/>
            <a:ext cx="9144000" cy="1292662"/>
          </a:xfrm>
        </p:spPr>
        <p:txBody>
          <a:bodyPr/>
          <a:lstStyle/>
          <a:p>
            <a:r>
              <a:rPr lang="fr-FR" sz="5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ebuchet MS"/>
              </a:rPr>
              <a:t>              LES FORMES CLINIQUES</a:t>
            </a:r>
            <a:r>
              <a:rPr 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/>
              </a:rPr>
              <a:t/>
            </a:r>
            <a:br>
              <a:rPr 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/>
              </a:rPr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199136"/>
            <a:ext cx="7196327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4000" b="1" u="none" spc="-28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ebuchet MS"/>
              </a:rPr>
              <a:t>                       </a:t>
            </a:r>
            <a:r>
              <a:rPr lang="fr-FR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ebuchet MS"/>
              </a:rPr>
              <a:t>VIII- LES FORMES CLINIQUES</a:t>
            </a:r>
            <a:r>
              <a:rPr lang="fr-FR" sz="3200" b="1" u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ebuchet MS"/>
              </a:rPr>
              <a:t/>
            </a:r>
            <a:br>
              <a:rPr lang="fr-FR" sz="3200" b="1" u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ebuchet MS"/>
              </a:rPr>
            </a:br>
            <a:r>
              <a:rPr lang="fr-FR" sz="3200" b="1" u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ebuchet MS"/>
              </a:rPr>
              <a:t>                       </a:t>
            </a:r>
            <a:r>
              <a:rPr sz="3200" b="1" u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ebuchet MS"/>
              </a:rPr>
              <a:t>FRACTURES </a:t>
            </a:r>
            <a:r>
              <a:rPr sz="3200" b="1" u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ebuchet MS"/>
              </a:rPr>
              <a:t>DE </a:t>
            </a:r>
            <a:r>
              <a:rPr sz="3200" b="1" u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ebuchet MS"/>
              </a:rPr>
              <a:t>L’ENFANT</a:t>
            </a:r>
            <a:endParaRPr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0" y="1371600"/>
            <a:ext cx="9144000" cy="1733936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688975" marR="227329" indent="-462915">
              <a:lnSpc>
                <a:spcPct val="80000"/>
              </a:lnSpc>
              <a:spcBef>
                <a:spcPts val="725"/>
              </a:spcBef>
              <a:tabLst>
                <a:tab pos="568325" algn="l"/>
                <a:tab pos="568960" algn="l"/>
              </a:tabLst>
            </a:pPr>
            <a:r>
              <a:rPr lang="fr-FR" sz="2400" dirty="0">
                <a:cs typeface="Arial"/>
              </a:rPr>
              <a:t>F</a:t>
            </a:r>
            <a:r>
              <a:rPr sz="2400" dirty="0" err="1" smtClean="0">
                <a:cs typeface="Arial"/>
              </a:rPr>
              <a:t>racture</a:t>
            </a:r>
            <a:r>
              <a:rPr sz="2400" dirty="0" smtClean="0">
                <a:cs typeface="Arial"/>
              </a:rPr>
              <a:t>  </a:t>
            </a:r>
            <a:r>
              <a:rPr sz="2400" b="1" u="sng" dirty="0">
                <a:cs typeface="Arial"/>
              </a:rPr>
              <a:t>EN BOIS  </a:t>
            </a:r>
            <a:r>
              <a:rPr sz="2400" b="1" u="sng" dirty="0" smtClean="0">
                <a:cs typeface="Arial"/>
              </a:rPr>
              <a:t>VERT</a:t>
            </a:r>
            <a:r>
              <a:rPr lang="fr-FR" sz="2400" dirty="0" smtClean="0">
                <a:cs typeface="Arial"/>
              </a:rPr>
              <a:t>, </a:t>
            </a:r>
            <a:r>
              <a:rPr sz="2400" dirty="0" smtClean="0">
                <a:cs typeface="Arial"/>
              </a:rPr>
              <a:t> au</a:t>
            </a:r>
            <a:r>
              <a:rPr lang="fr-FR" sz="2400" dirty="0">
                <a:cs typeface="Arial"/>
              </a:rPr>
              <a:t> </a:t>
            </a:r>
            <a:r>
              <a:rPr sz="2400" dirty="0" err="1" smtClean="0">
                <a:cs typeface="Arial"/>
              </a:rPr>
              <a:t>niveau</a:t>
            </a:r>
            <a:r>
              <a:rPr sz="2400" dirty="0" smtClean="0">
                <a:cs typeface="Arial"/>
              </a:rPr>
              <a:t> de</a:t>
            </a:r>
            <a:r>
              <a:rPr lang="fr-FR" sz="2400" dirty="0">
                <a:cs typeface="Arial"/>
              </a:rPr>
              <a:t> </a:t>
            </a:r>
            <a:r>
              <a:rPr sz="2400" dirty="0" smtClean="0">
                <a:cs typeface="Arial"/>
              </a:rPr>
              <a:t>la</a:t>
            </a:r>
            <a:r>
              <a:rPr lang="fr-FR" sz="2400" dirty="0">
                <a:cs typeface="Arial"/>
              </a:rPr>
              <a:t> </a:t>
            </a:r>
            <a:r>
              <a:rPr sz="2400" dirty="0" err="1" smtClean="0">
                <a:cs typeface="Arial"/>
              </a:rPr>
              <a:t>diaphyse</a:t>
            </a:r>
            <a:r>
              <a:rPr sz="2400" dirty="0" smtClean="0">
                <a:cs typeface="Arial"/>
              </a:rPr>
              <a:t> avec</a:t>
            </a:r>
            <a:r>
              <a:rPr lang="fr-FR" sz="2400" dirty="0" smtClean="0">
                <a:cs typeface="Arial"/>
              </a:rPr>
              <a:t> </a:t>
            </a:r>
            <a:r>
              <a:rPr sz="2400" dirty="0" smtClean="0">
                <a:cs typeface="Arial"/>
              </a:rPr>
              <a:t>rupture </a:t>
            </a:r>
            <a:r>
              <a:rPr sz="2400" dirty="0" err="1" smtClean="0">
                <a:cs typeface="Arial"/>
              </a:rPr>
              <a:t>d’une</a:t>
            </a:r>
            <a:endParaRPr lang="fr-FR" sz="2400" dirty="0">
              <a:cs typeface="Arial"/>
            </a:endParaRPr>
          </a:p>
          <a:p>
            <a:pPr marL="688975" marR="227329" indent="-462915">
              <a:lnSpc>
                <a:spcPct val="80000"/>
              </a:lnSpc>
              <a:spcBef>
                <a:spcPts val="725"/>
              </a:spcBef>
              <a:tabLst>
                <a:tab pos="568325" algn="l"/>
                <a:tab pos="568960" algn="l"/>
              </a:tabLst>
            </a:pPr>
            <a:r>
              <a:rPr lang="fr-FR" sz="2400" dirty="0" smtClean="0">
                <a:cs typeface="Arial"/>
              </a:rPr>
              <a:t>C</a:t>
            </a:r>
            <a:r>
              <a:rPr sz="2400" dirty="0" err="1" smtClean="0">
                <a:cs typeface="Arial"/>
              </a:rPr>
              <a:t>orticale</a:t>
            </a:r>
            <a:r>
              <a:rPr lang="fr-FR" sz="2400" dirty="0" smtClean="0">
                <a:cs typeface="Arial"/>
              </a:rPr>
              <a:t> e</a:t>
            </a:r>
            <a:r>
              <a:rPr sz="2400" dirty="0" smtClean="0">
                <a:cs typeface="Arial"/>
              </a:rPr>
              <a:t>t</a:t>
            </a:r>
            <a:r>
              <a:rPr lang="fr-FR" sz="2400" dirty="0" smtClean="0">
                <a:cs typeface="Arial"/>
              </a:rPr>
              <a:t> </a:t>
            </a:r>
            <a:r>
              <a:rPr sz="2400" dirty="0" err="1" smtClean="0">
                <a:cs typeface="Arial"/>
              </a:rPr>
              <a:t>tassement</a:t>
            </a:r>
            <a:r>
              <a:rPr sz="2400" dirty="0" smtClean="0">
                <a:cs typeface="Arial"/>
              </a:rPr>
              <a:t>  de</a:t>
            </a:r>
            <a:r>
              <a:rPr lang="fr-FR" sz="2400" dirty="0">
                <a:cs typeface="Arial"/>
              </a:rPr>
              <a:t> </a:t>
            </a:r>
            <a:r>
              <a:rPr sz="2400" dirty="0" err="1" smtClean="0">
                <a:cs typeface="Arial"/>
              </a:rPr>
              <a:t>l’autre</a:t>
            </a:r>
            <a:r>
              <a:rPr sz="2400" dirty="0">
                <a:cs typeface="Arial"/>
              </a:rPr>
              <a:t>.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lang="fr-FR" sz="2400" dirty="0" smtClean="0">
                <a:cs typeface="Times New Roman"/>
              </a:rPr>
              <a:t> </a:t>
            </a:r>
            <a:endParaRPr sz="2400" dirty="0">
              <a:cs typeface="Times New Roman"/>
            </a:endParaRPr>
          </a:p>
          <a:p>
            <a:pPr marL="354965" marR="13970" indent="-354965">
              <a:lnSpc>
                <a:spcPct val="80000"/>
              </a:lnSpc>
              <a:tabLst>
                <a:tab pos="354965" algn="l"/>
                <a:tab pos="355600" algn="l"/>
              </a:tabLst>
            </a:pPr>
            <a:r>
              <a:rPr sz="2400" dirty="0">
                <a:cs typeface="Arial"/>
              </a:rPr>
              <a:t>Fracture </a:t>
            </a:r>
            <a:r>
              <a:rPr sz="2400" dirty="0" smtClean="0">
                <a:cs typeface="Arial"/>
              </a:rPr>
              <a:t> </a:t>
            </a:r>
            <a:r>
              <a:rPr sz="2400" b="1" u="sng" dirty="0">
                <a:cs typeface="Arial"/>
              </a:rPr>
              <a:t>EN </a:t>
            </a:r>
            <a:r>
              <a:rPr lang="fr-FR" sz="2400" b="1" u="sng" dirty="0" smtClean="0">
                <a:cs typeface="Arial"/>
              </a:rPr>
              <a:t> </a:t>
            </a:r>
            <a:r>
              <a:rPr sz="2400" b="1" u="sng" dirty="0" smtClean="0">
                <a:cs typeface="Arial"/>
              </a:rPr>
              <a:t>MOTTE </a:t>
            </a:r>
            <a:r>
              <a:rPr lang="fr-FR" sz="2400" b="1" u="sng" dirty="0" smtClean="0">
                <a:cs typeface="Arial"/>
              </a:rPr>
              <a:t> </a:t>
            </a:r>
            <a:r>
              <a:rPr sz="2400" b="1" u="sng" dirty="0" smtClean="0">
                <a:cs typeface="Arial"/>
              </a:rPr>
              <a:t>DE  </a:t>
            </a:r>
            <a:r>
              <a:rPr lang="fr-FR" sz="2400" b="1" u="sng" dirty="0" smtClean="0">
                <a:cs typeface="Arial"/>
              </a:rPr>
              <a:t> </a:t>
            </a:r>
            <a:r>
              <a:rPr sz="2400" b="1" u="sng" dirty="0" smtClean="0">
                <a:cs typeface="Arial"/>
              </a:rPr>
              <a:t>BEURRE</a:t>
            </a:r>
            <a:r>
              <a:rPr lang="fr-FR" sz="2400" b="1" u="sng" dirty="0" smtClean="0">
                <a:cs typeface="Arial"/>
              </a:rPr>
              <a:t> </a:t>
            </a:r>
            <a:r>
              <a:rPr sz="2400" b="1" u="sng" dirty="0" smtClean="0">
                <a:cs typeface="Arial"/>
              </a:rPr>
              <a:t> </a:t>
            </a:r>
            <a:r>
              <a:rPr sz="2400" dirty="0" smtClean="0">
                <a:cs typeface="Arial"/>
              </a:rPr>
              <a:t>au </a:t>
            </a:r>
            <a:r>
              <a:rPr sz="2400" dirty="0" err="1">
                <a:cs typeface="Arial"/>
              </a:rPr>
              <a:t>niveau</a:t>
            </a:r>
            <a:r>
              <a:rPr sz="2400" dirty="0">
                <a:cs typeface="Arial"/>
              </a:rPr>
              <a:t> </a:t>
            </a:r>
            <a:r>
              <a:rPr sz="2400" dirty="0" smtClean="0">
                <a:cs typeface="Arial"/>
              </a:rPr>
              <a:t>de</a:t>
            </a:r>
            <a:r>
              <a:rPr lang="fr-FR" sz="2400" dirty="0">
                <a:cs typeface="Arial"/>
              </a:rPr>
              <a:t> </a:t>
            </a:r>
            <a:r>
              <a:rPr lang="fr-FR" sz="2400" dirty="0" smtClean="0">
                <a:cs typeface="Arial"/>
              </a:rPr>
              <a:t>l</a:t>
            </a:r>
            <a:r>
              <a:rPr sz="2400" dirty="0" smtClean="0">
                <a:cs typeface="Arial"/>
              </a:rPr>
              <a:t>a </a:t>
            </a:r>
            <a:r>
              <a:rPr sz="2400" dirty="0" err="1" smtClean="0">
                <a:cs typeface="Arial"/>
              </a:rPr>
              <a:t>jo</a:t>
            </a:r>
            <a:r>
              <a:rPr lang="fr-FR" sz="2400" dirty="0" smtClean="0">
                <a:cs typeface="Arial"/>
              </a:rPr>
              <a:t>n</a:t>
            </a:r>
            <a:r>
              <a:rPr sz="2400" dirty="0" err="1" smtClean="0">
                <a:cs typeface="Arial"/>
              </a:rPr>
              <a:t>ction</a:t>
            </a:r>
            <a:r>
              <a:rPr sz="2400" dirty="0" smtClean="0">
                <a:cs typeface="Arial"/>
              </a:rPr>
              <a:t> </a:t>
            </a:r>
            <a:r>
              <a:rPr sz="2400" dirty="0" err="1">
                <a:cs typeface="Arial"/>
              </a:rPr>
              <a:t>métapyso</a:t>
            </a:r>
            <a:r>
              <a:rPr sz="2400" dirty="0">
                <a:cs typeface="Arial"/>
              </a:rPr>
              <a:t> </a:t>
            </a:r>
            <a:endParaRPr lang="fr-FR" sz="2400" dirty="0" smtClean="0">
              <a:cs typeface="Arial"/>
            </a:endParaRPr>
          </a:p>
          <a:p>
            <a:pPr marL="354965" marR="13970" indent="-354965">
              <a:lnSpc>
                <a:spcPct val="80000"/>
              </a:lnSpc>
              <a:tabLst>
                <a:tab pos="354965" algn="l"/>
                <a:tab pos="355600" algn="l"/>
              </a:tabLst>
            </a:pPr>
            <a:r>
              <a:rPr sz="2400" dirty="0" err="1" smtClean="0">
                <a:cs typeface="Arial"/>
              </a:rPr>
              <a:t>épipysaire</a:t>
            </a:r>
            <a:r>
              <a:rPr sz="2400" dirty="0" smtClean="0">
                <a:cs typeface="Arial"/>
              </a:rPr>
              <a:t> </a:t>
            </a:r>
            <a:r>
              <a:rPr sz="2400" dirty="0">
                <a:cs typeface="Arial"/>
              </a:rPr>
              <a:t>qui </a:t>
            </a:r>
            <a:r>
              <a:rPr sz="2400" dirty="0" smtClean="0">
                <a:cs typeface="Arial"/>
              </a:rPr>
              <a:t>se</a:t>
            </a:r>
            <a:r>
              <a:rPr lang="fr-FR" sz="2400" dirty="0" smtClean="0">
                <a:cs typeface="Arial"/>
              </a:rPr>
              <a:t>  </a:t>
            </a:r>
            <a:r>
              <a:rPr sz="2400" dirty="0" err="1" smtClean="0">
                <a:cs typeface="Arial"/>
              </a:rPr>
              <a:t>traduit</a:t>
            </a:r>
            <a:r>
              <a:rPr sz="2400" dirty="0" smtClean="0">
                <a:cs typeface="Arial"/>
              </a:rPr>
              <a:t>  </a:t>
            </a:r>
            <a:r>
              <a:rPr sz="2400" dirty="0">
                <a:cs typeface="Arial"/>
              </a:rPr>
              <a:t>par une </a:t>
            </a:r>
            <a:r>
              <a:rPr sz="2400" dirty="0" err="1">
                <a:cs typeface="Arial"/>
              </a:rPr>
              <a:t>soufflure</a:t>
            </a:r>
            <a:r>
              <a:rPr sz="2400" dirty="0">
                <a:cs typeface="Arial"/>
              </a:rPr>
              <a:t>  </a:t>
            </a:r>
            <a:r>
              <a:rPr sz="2400" dirty="0" err="1" smtClean="0">
                <a:cs typeface="Arial"/>
              </a:rPr>
              <a:t>periphérique</a:t>
            </a:r>
            <a:r>
              <a:rPr lang="fr-FR" sz="2400" dirty="0" smtClean="0">
                <a:cs typeface="Arial"/>
              </a:rPr>
              <a:t>.</a:t>
            </a:r>
            <a:endParaRPr sz="2400" dirty="0">
              <a:cs typeface="Arial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276600"/>
            <a:ext cx="25812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810000"/>
            <a:ext cx="2743200" cy="30480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3810000"/>
            <a:ext cx="2667000" cy="30480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248400" cy="1349059"/>
          </a:xfrm>
          <a:prstGeom prst="rect">
            <a:avLst/>
          </a:prstGeom>
        </p:spPr>
        <p:txBody>
          <a:bodyPr wrap="square" lIns="91409" tIns="45706" rIns="91409" bIns="45706">
            <a:spAutoFit/>
          </a:bodyPr>
          <a:lstStyle/>
          <a:p>
            <a:pPr>
              <a:lnSpc>
                <a:spcPts val="4877"/>
              </a:lnSpc>
            </a:pPr>
            <a:r>
              <a:rPr lang="fr-FR" sz="4400" dirty="0" smtClean="0">
                <a:solidFill>
                  <a:schemeClr val="tx2"/>
                </a:solidFill>
              </a:rPr>
              <a:t>    </a:t>
            </a:r>
          </a:p>
          <a:p>
            <a:pPr>
              <a:lnSpc>
                <a:spcPts val="4877"/>
              </a:lnSpc>
            </a:pPr>
            <a:r>
              <a:rPr lang="fr-FR" sz="4400" dirty="0" smtClean="0">
                <a:solidFill>
                  <a:schemeClr val="tx2"/>
                </a:solidFill>
              </a:rPr>
              <a:t>                </a:t>
            </a:r>
            <a:r>
              <a:rPr lang="fr-FR" sz="3200" b="1" dirty="0" smtClean="0">
                <a:solidFill>
                  <a:schemeClr val="tx2"/>
                </a:solidFill>
              </a:rPr>
              <a:t>Lésions de MONTEGGIA</a:t>
            </a:r>
            <a:endParaRPr lang="fr-FR" sz="3200" b="1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057400"/>
            <a:ext cx="9144000" cy="1054115"/>
          </a:xfrm>
          <a:prstGeom prst="rect">
            <a:avLst/>
          </a:prstGeom>
        </p:spPr>
        <p:txBody>
          <a:bodyPr wrap="square" lIns="91420" tIns="45710" rIns="91420" bIns="45710">
            <a:spAutoFit/>
          </a:bodyPr>
          <a:lstStyle/>
          <a:p>
            <a:pPr>
              <a:lnSpc>
                <a:spcPts val="2531"/>
              </a:lnSpc>
            </a:pPr>
            <a:endParaRPr lang="fr-FR" sz="2800" dirty="0" smtClean="0"/>
          </a:p>
          <a:p>
            <a:pPr>
              <a:lnSpc>
                <a:spcPts val="2531"/>
              </a:lnSpc>
            </a:pPr>
            <a:r>
              <a:rPr lang="fr-FR" sz="2400" dirty="0" smtClean="0">
                <a:solidFill>
                  <a:srgbClr val="C00000"/>
                </a:solidFill>
              </a:rPr>
              <a:t>MONTEGGIA décrit en 1814 une fracture isolée de </a:t>
            </a:r>
          </a:p>
          <a:p>
            <a:pPr>
              <a:lnSpc>
                <a:spcPts val="2531"/>
              </a:lnSpc>
            </a:pPr>
            <a:r>
              <a:rPr lang="fr-FR" sz="2400" dirty="0" smtClean="0">
                <a:solidFill>
                  <a:srgbClr val="C00000"/>
                </a:solidFill>
              </a:rPr>
              <a:t>l’ulna, mais ne décèle pas la luxation de la tête radiale.</a:t>
            </a:r>
            <a:endParaRPr lang="fr-FR" sz="2400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1676400"/>
            <a:ext cx="2362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4143380"/>
            <a:ext cx="9143999" cy="734604"/>
          </a:xfrm>
          <a:prstGeom prst="rect">
            <a:avLst/>
          </a:prstGeom>
        </p:spPr>
        <p:txBody>
          <a:bodyPr wrap="square" lIns="91420" tIns="45710" rIns="91420" bIns="45710">
            <a:spAutoFit/>
          </a:bodyPr>
          <a:lstStyle/>
          <a:p>
            <a:pPr>
              <a:lnSpc>
                <a:spcPts val="2531"/>
              </a:lnSpc>
            </a:pPr>
            <a:r>
              <a:rPr lang="fr-FR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Malgaigne</a:t>
            </a:r>
            <a:r>
              <a:rPr lang="fr-F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en 1850, fait une vraie description de l’association des 02 lésions de la fracture appelée depuis « fracture de </a:t>
            </a:r>
            <a:r>
              <a:rPr lang="fr-FR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Monteggia</a:t>
            </a:r>
            <a:r>
              <a:rPr lang="fr-F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</a:t>
            </a:r>
            <a:endParaRPr lang="fr-FR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19200"/>
            <a:ext cx="9677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120650" indent="-342900">
              <a:spcBef>
                <a:spcPts val="1295"/>
              </a:spcBef>
              <a:tabLst>
                <a:tab pos="426720" algn="l"/>
                <a:tab pos="427355" algn="l"/>
              </a:tabLst>
            </a:pPr>
            <a:r>
              <a:rPr lang="fr-FR" sz="2000" b="1" dirty="0" smtClean="0">
                <a:cs typeface="Arial"/>
              </a:rPr>
              <a:t>       C’est une fracture isolée de l’ulna associée  à une luxation de la tête radiale.</a:t>
            </a:r>
            <a:endParaRPr lang="fr-FR" sz="2000" b="1" dirty="0">
              <a:cs typeface="Arial"/>
            </a:endParaRPr>
          </a:p>
        </p:txBody>
      </p:sp>
      <p:pic>
        <p:nvPicPr>
          <p:cNvPr id="7" name="Picture 2" descr="C:\Users\pcasus\Desktop\monteggia-an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876800"/>
            <a:ext cx="3200400" cy="1752600"/>
          </a:xfrm>
          <a:prstGeom prst="rect">
            <a:avLst/>
          </a:prstGeom>
          <a:noFill/>
        </p:spPr>
      </p:pic>
      <p:pic>
        <p:nvPicPr>
          <p:cNvPr id="8" name="Picture 11"/>
          <p:cNvPicPr>
            <a:picLocks noChangeArrowheads="1"/>
          </p:cNvPicPr>
          <p:nvPr/>
        </p:nvPicPr>
        <p:blipFill>
          <a:blip r:embed="rId4" cstate="print"/>
          <a:srcRect l="9000" r="25999"/>
          <a:stretch>
            <a:fillRect/>
          </a:stretch>
        </p:blipFill>
        <p:spPr bwMode="auto">
          <a:xfrm>
            <a:off x="6172200" y="4876800"/>
            <a:ext cx="2571768" cy="198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304800" y="228601"/>
            <a:ext cx="8534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ebuchet MS"/>
              </a:rPr>
              <a:t>              </a:t>
            </a:r>
            <a:r>
              <a:rPr lang="fr-FR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ebuchet MS"/>
              </a:rPr>
              <a:t>VIII- LES FORMES CLINIQUES</a:t>
            </a:r>
            <a:r>
              <a:rPr lang="fr-FR" b="1" u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ebuchet MS"/>
              </a:rPr>
              <a:t/>
            </a:r>
            <a:br>
              <a:rPr lang="fr-FR" b="1" u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ebuchet MS"/>
              </a:rPr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4216" y="0"/>
            <a:ext cx="631380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u="none" spc="-310" dirty="0">
                <a:solidFill>
                  <a:srgbClr val="0070C0"/>
                </a:solidFill>
                <a:latin typeface="+mn-lt"/>
                <a:cs typeface="Trebuchet MS"/>
              </a:rPr>
              <a:t>FRACTURE </a:t>
            </a:r>
            <a:r>
              <a:rPr b="1" u="none" spc="-210" dirty="0">
                <a:solidFill>
                  <a:srgbClr val="0070C0"/>
                </a:solidFill>
                <a:latin typeface="+mn-lt"/>
                <a:cs typeface="Trebuchet MS"/>
              </a:rPr>
              <a:t>DE</a:t>
            </a:r>
            <a:r>
              <a:rPr b="1" u="none" spc="-400" dirty="0">
                <a:solidFill>
                  <a:srgbClr val="0070C0"/>
                </a:solidFill>
                <a:latin typeface="+mn-lt"/>
                <a:cs typeface="Trebuchet MS"/>
              </a:rPr>
              <a:t> </a:t>
            </a:r>
            <a:r>
              <a:rPr b="1" u="none" spc="-114" dirty="0">
                <a:solidFill>
                  <a:srgbClr val="0070C0"/>
                </a:solidFill>
                <a:latin typeface="+mn-lt"/>
                <a:cs typeface="Trebuchet MS"/>
              </a:rPr>
              <a:t>MONTEGGIA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0" y="685800"/>
            <a:ext cx="8991600" cy="6213881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355600" indent="-342900">
              <a:spcBef>
                <a:spcPts val="1800"/>
              </a:spcBef>
              <a:tabLst>
                <a:tab pos="354965" algn="l"/>
                <a:tab pos="355600" algn="l"/>
              </a:tabLst>
            </a:pPr>
            <a:r>
              <a:rPr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Mécanisme</a:t>
            </a:r>
            <a:r>
              <a:rPr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: </a:t>
            </a:r>
            <a:r>
              <a:rPr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endParaRPr lang="fr-FR" sz="2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  <a:p>
            <a:pPr marL="355600" indent="-342900">
              <a:spcBef>
                <a:spcPts val="1800"/>
              </a:spcBef>
              <a:tabLst>
                <a:tab pos="354965" algn="l"/>
                <a:tab pos="355600" algn="l"/>
              </a:tabLst>
            </a:pPr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  <a:p>
            <a:pPr marL="355600" indent="-342900">
              <a:spcBef>
                <a:spcPts val="1800"/>
              </a:spcBef>
              <a:tabLst>
                <a:tab pos="354965" algn="l"/>
                <a:tab pos="355600" algn="l"/>
              </a:tabLst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*</a:t>
            </a:r>
            <a:r>
              <a:rPr sz="2400" dirty="0" smtClean="0">
                <a:cs typeface="Arial"/>
              </a:rPr>
              <a:t>direct </a:t>
            </a:r>
            <a:r>
              <a:rPr lang="fr-FR" sz="2400" dirty="0" smtClean="0">
                <a:cs typeface="Arial"/>
              </a:rPr>
              <a:t>=</a:t>
            </a:r>
            <a:r>
              <a:rPr sz="2400" dirty="0" smtClean="0">
                <a:cs typeface="Arial"/>
              </a:rPr>
              <a:t> </a:t>
            </a:r>
            <a:r>
              <a:rPr sz="2400" dirty="0">
                <a:cs typeface="Arial"/>
              </a:rPr>
              <a:t>coup de baton </a:t>
            </a:r>
            <a:r>
              <a:rPr sz="2400" dirty="0" smtClean="0">
                <a:cs typeface="Arial"/>
              </a:rPr>
              <a:t>de</a:t>
            </a:r>
            <a:r>
              <a:rPr lang="fr-FR" sz="2400" dirty="0" smtClean="0">
                <a:cs typeface="Arial"/>
              </a:rPr>
              <a:t> </a:t>
            </a:r>
            <a:r>
              <a:rPr sz="2400" dirty="0" err="1" smtClean="0">
                <a:cs typeface="Arial"/>
              </a:rPr>
              <a:t>Monteggia</a:t>
            </a:r>
            <a:r>
              <a:rPr sz="2400" dirty="0" smtClean="0">
                <a:cs typeface="Arial"/>
              </a:rPr>
              <a:t> </a:t>
            </a:r>
            <a:endParaRPr lang="fr-FR" sz="2400" dirty="0" smtClean="0">
              <a:cs typeface="Arial"/>
            </a:endParaRPr>
          </a:p>
          <a:p>
            <a:pPr marL="355600" indent="-342900">
              <a:spcBef>
                <a:spcPts val="1800"/>
              </a:spcBef>
              <a:tabLst>
                <a:tab pos="354965" algn="l"/>
                <a:tab pos="355600" algn="l"/>
              </a:tabLst>
            </a:pPr>
            <a:r>
              <a:rPr lang="fr-FR" sz="2400" dirty="0">
                <a:cs typeface="Arial"/>
              </a:rPr>
              <a:t>*</a:t>
            </a:r>
            <a:r>
              <a:rPr sz="2400" dirty="0" smtClean="0">
                <a:cs typeface="Arial"/>
              </a:rPr>
              <a:t>indirect </a:t>
            </a:r>
            <a:r>
              <a:rPr sz="2400" dirty="0">
                <a:cs typeface="Arial"/>
              </a:rPr>
              <a:t>par la chute en avant, le bras </a:t>
            </a:r>
            <a:r>
              <a:rPr sz="2400" dirty="0" smtClean="0">
                <a:cs typeface="Arial"/>
              </a:rPr>
              <a:t>en</a:t>
            </a:r>
            <a:r>
              <a:rPr lang="fr-FR" sz="2400" dirty="0">
                <a:cs typeface="Arial"/>
              </a:rPr>
              <a:t> </a:t>
            </a:r>
            <a:r>
              <a:rPr sz="2400" dirty="0" err="1" smtClean="0">
                <a:cs typeface="Arial"/>
              </a:rPr>
              <a:t>pronation</a:t>
            </a:r>
            <a:r>
              <a:rPr sz="2400" dirty="0" smtClean="0">
                <a:cs typeface="Arial"/>
              </a:rPr>
              <a:t> </a:t>
            </a:r>
            <a:r>
              <a:rPr sz="2400" dirty="0">
                <a:cs typeface="Arial"/>
              </a:rPr>
              <a:t>et coude flechi.</a:t>
            </a:r>
          </a:p>
          <a:p>
            <a:pPr>
              <a:spcBef>
                <a:spcPts val="10"/>
              </a:spcBef>
            </a:pPr>
            <a:endParaRPr sz="2400" dirty="0">
              <a:cs typeface="Times New Roman"/>
            </a:endParaRPr>
          </a:p>
          <a:p>
            <a:pPr marL="355600" marR="178435" indent="-342900">
              <a:tabLst>
                <a:tab pos="354965" algn="l"/>
                <a:tab pos="355600" algn="l"/>
              </a:tabLst>
            </a:pPr>
            <a:r>
              <a:rPr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La luxation de la tete </a:t>
            </a:r>
            <a:r>
              <a:rPr sz="2400" dirty="0">
                <a:cs typeface="Arial"/>
              </a:rPr>
              <a:t>peut se faire en avant, </a:t>
            </a:r>
            <a:r>
              <a:rPr sz="2400" dirty="0" smtClean="0">
                <a:cs typeface="Arial"/>
              </a:rPr>
              <a:t>en</a:t>
            </a:r>
            <a:endParaRPr lang="fr-FR" sz="2400" dirty="0" smtClean="0">
              <a:cs typeface="Arial"/>
            </a:endParaRPr>
          </a:p>
          <a:p>
            <a:pPr marL="355600" marR="178435" indent="-342900">
              <a:tabLst>
                <a:tab pos="354965" algn="l"/>
                <a:tab pos="355600" algn="l"/>
              </a:tabLst>
            </a:pPr>
            <a:r>
              <a:rPr sz="2400" dirty="0" err="1" smtClean="0">
                <a:cs typeface="Arial"/>
              </a:rPr>
              <a:t>arriére</a:t>
            </a:r>
            <a:r>
              <a:rPr sz="2400" dirty="0" smtClean="0">
                <a:cs typeface="Arial"/>
              </a:rPr>
              <a:t> </a:t>
            </a:r>
            <a:r>
              <a:rPr sz="2400" dirty="0">
                <a:cs typeface="Arial"/>
              </a:rPr>
              <a:t>ou  en </a:t>
            </a:r>
            <a:r>
              <a:rPr sz="2400" dirty="0" err="1">
                <a:cs typeface="Arial"/>
              </a:rPr>
              <a:t>latéral</a:t>
            </a:r>
            <a:r>
              <a:rPr sz="2400" dirty="0" smtClean="0">
                <a:cs typeface="Arial"/>
              </a:rPr>
              <a:t>.</a:t>
            </a:r>
            <a:endParaRPr lang="fr-FR" sz="2400" dirty="0" smtClean="0">
              <a:cs typeface="Arial"/>
            </a:endParaRPr>
          </a:p>
          <a:p>
            <a:pPr marL="355600" marR="178435" indent="-342900">
              <a:tabLst>
                <a:tab pos="354965" algn="l"/>
                <a:tab pos="355600" algn="l"/>
              </a:tabLst>
            </a:pPr>
            <a:endParaRPr sz="2400" dirty="0">
              <a:cs typeface="Arial"/>
            </a:endParaRPr>
          </a:p>
          <a:p>
            <a:pPr marL="355600" indent="-342900">
              <a:spcBef>
                <a:spcPts val="1800"/>
              </a:spcBef>
              <a:tabLst>
                <a:tab pos="426720" algn="l"/>
                <a:tab pos="427355" algn="l"/>
              </a:tabLst>
            </a:pPr>
            <a:r>
              <a:rPr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Diagnostique </a:t>
            </a:r>
            <a:r>
              <a:rPr sz="2400" dirty="0">
                <a:cs typeface="Arial"/>
              </a:rPr>
              <a:t>:devant toute fracture </a:t>
            </a:r>
            <a:r>
              <a:rPr sz="2400" dirty="0" err="1">
                <a:cs typeface="Arial"/>
              </a:rPr>
              <a:t>isolée</a:t>
            </a:r>
            <a:r>
              <a:rPr sz="2400" dirty="0">
                <a:cs typeface="Arial"/>
              </a:rPr>
              <a:t> </a:t>
            </a:r>
            <a:r>
              <a:rPr sz="2400" dirty="0" smtClean="0">
                <a:cs typeface="Arial"/>
              </a:rPr>
              <a:t>de</a:t>
            </a:r>
            <a:endParaRPr lang="fr-FR" sz="2400" dirty="0" smtClean="0">
              <a:cs typeface="Arial"/>
            </a:endParaRPr>
          </a:p>
          <a:p>
            <a:pPr marL="355600" indent="-342900">
              <a:spcBef>
                <a:spcPts val="1800"/>
              </a:spcBef>
              <a:tabLst>
                <a:tab pos="426720" algn="l"/>
                <a:tab pos="427355" algn="l"/>
              </a:tabLst>
            </a:pPr>
            <a:r>
              <a:rPr sz="2400" dirty="0" err="1" smtClean="0">
                <a:cs typeface="Arial"/>
              </a:rPr>
              <a:t>l’ulna</a:t>
            </a:r>
            <a:r>
              <a:rPr sz="2400" dirty="0">
                <a:cs typeface="Arial"/>
              </a:rPr>
              <a:t>, </a:t>
            </a:r>
            <a:r>
              <a:rPr sz="2400" dirty="0" smtClean="0">
                <a:cs typeface="Arial"/>
              </a:rPr>
              <a:t>un</a:t>
            </a:r>
            <a:r>
              <a:rPr lang="fr-FR" sz="2400" dirty="0" smtClean="0">
                <a:cs typeface="Arial"/>
              </a:rPr>
              <a:t> </a:t>
            </a:r>
            <a:r>
              <a:rPr sz="2400" dirty="0" err="1" smtClean="0">
                <a:cs typeface="Arial"/>
              </a:rPr>
              <a:t>examen</a:t>
            </a:r>
            <a:r>
              <a:rPr sz="2400" dirty="0" smtClean="0">
                <a:cs typeface="Arial"/>
              </a:rPr>
              <a:t> </a:t>
            </a:r>
            <a:r>
              <a:rPr sz="2400" dirty="0">
                <a:cs typeface="Arial"/>
              </a:rPr>
              <a:t>clinique et </a:t>
            </a:r>
            <a:r>
              <a:rPr sz="2400" dirty="0" err="1">
                <a:cs typeface="Arial"/>
              </a:rPr>
              <a:t>radiologique</a:t>
            </a:r>
            <a:r>
              <a:rPr sz="2400" dirty="0">
                <a:cs typeface="Arial"/>
              </a:rPr>
              <a:t> </a:t>
            </a:r>
            <a:r>
              <a:rPr sz="2400" dirty="0" smtClean="0">
                <a:cs typeface="Arial"/>
              </a:rPr>
              <a:t>du</a:t>
            </a:r>
            <a:endParaRPr lang="fr-FR" sz="2400" dirty="0" smtClean="0">
              <a:cs typeface="Arial"/>
            </a:endParaRPr>
          </a:p>
          <a:p>
            <a:pPr marL="355600" indent="-342900">
              <a:spcBef>
                <a:spcPts val="1800"/>
              </a:spcBef>
              <a:tabLst>
                <a:tab pos="426720" algn="l"/>
                <a:tab pos="427355" algn="l"/>
              </a:tabLst>
            </a:pPr>
            <a:r>
              <a:rPr sz="2400" dirty="0" err="1" smtClean="0">
                <a:cs typeface="Arial"/>
              </a:rPr>
              <a:t>coude</a:t>
            </a:r>
            <a:r>
              <a:rPr sz="2400" dirty="0" smtClean="0">
                <a:cs typeface="Arial"/>
              </a:rPr>
              <a:t> </a:t>
            </a:r>
            <a:r>
              <a:rPr sz="2400" dirty="0">
                <a:cs typeface="Arial"/>
              </a:rPr>
              <a:t>s’impose à la  recherche d’une luxation </a:t>
            </a:r>
            <a:r>
              <a:rPr sz="2400" dirty="0" smtClean="0">
                <a:cs typeface="Arial"/>
              </a:rPr>
              <a:t>de</a:t>
            </a:r>
            <a:endParaRPr lang="fr-FR" sz="2400" dirty="0" smtClean="0">
              <a:cs typeface="Arial"/>
            </a:endParaRPr>
          </a:p>
          <a:p>
            <a:pPr marL="355600" indent="-342900">
              <a:spcBef>
                <a:spcPts val="1800"/>
              </a:spcBef>
              <a:tabLst>
                <a:tab pos="426720" algn="l"/>
                <a:tab pos="427355" algn="l"/>
              </a:tabLst>
            </a:pPr>
            <a:r>
              <a:rPr sz="2400" dirty="0" smtClean="0">
                <a:cs typeface="Arial"/>
              </a:rPr>
              <a:t>la </a:t>
            </a:r>
            <a:r>
              <a:rPr sz="2400" dirty="0">
                <a:cs typeface="Arial"/>
              </a:rPr>
              <a:t>tete radiale</a:t>
            </a:r>
            <a:r>
              <a:rPr sz="2400" dirty="0" smtClean="0">
                <a:cs typeface="Arial"/>
              </a:rPr>
              <a:t>.</a:t>
            </a:r>
            <a:endParaRPr sz="2400" dirty="0">
              <a:cs typeface="Arial"/>
            </a:endParaRPr>
          </a:p>
        </p:txBody>
      </p:sp>
      <p:pic>
        <p:nvPicPr>
          <p:cNvPr id="5" name="Picture 3" descr="C:\Users\pcasus\Desktop\fracture-de-monteggi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810000"/>
            <a:ext cx="2743200" cy="3048000"/>
          </a:xfrm>
          <a:prstGeom prst="rect">
            <a:avLst/>
          </a:prstGeom>
          <a:noFill/>
        </p:spPr>
      </p:pic>
      <p:sp>
        <p:nvSpPr>
          <p:cNvPr id="6" name="object 3"/>
          <p:cNvSpPr/>
          <p:nvPr/>
        </p:nvSpPr>
        <p:spPr>
          <a:xfrm>
            <a:off x="1828800" y="609600"/>
            <a:ext cx="6316979" cy="1447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3200" b="1" u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ebuchet MS"/>
              </a:rPr>
              <a:t>                      </a:t>
            </a:r>
            <a:r>
              <a:rPr lang="fr-FR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ebuchet MS"/>
              </a:rPr>
              <a:t>VIII- LES FORMES CLINIQUES</a:t>
            </a:r>
            <a:r>
              <a:rPr lang="fr-FR" sz="3200" b="1" u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ebuchet MS"/>
              </a:rPr>
              <a:t/>
            </a:r>
            <a:br>
              <a:rPr lang="fr-FR" sz="3200" b="1" u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ebuchet MS"/>
              </a:rPr>
            </a:br>
            <a:r>
              <a:rPr lang="fr-FR" sz="3200" b="1" u="none" dirty="0" smtClean="0">
                <a:solidFill>
                  <a:srgbClr val="C00000"/>
                </a:solidFill>
                <a:latin typeface="+mn-lt"/>
                <a:cs typeface="Trebuchet MS"/>
              </a:rPr>
              <a:t>                        </a:t>
            </a:r>
            <a:r>
              <a:rPr sz="3200" b="1" u="none" dirty="0" smtClean="0">
                <a:solidFill>
                  <a:srgbClr val="0070C0"/>
                </a:solidFill>
                <a:latin typeface="+mn-lt"/>
                <a:cs typeface="Trebuchet MS"/>
              </a:rPr>
              <a:t>FRACTURE </a:t>
            </a:r>
            <a:r>
              <a:rPr sz="3200" b="1" u="none" dirty="0">
                <a:solidFill>
                  <a:srgbClr val="0070C0"/>
                </a:solidFill>
                <a:latin typeface="+mn-lt"/>
                <a:cs typeface="Trebuchet MS"/>
              </a:rPr>
              <a:t>DE MONTEGGIA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0" y="1110487"/>
            <a:ext cx="9143999" cy="1781898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355600" indent="-342900">
              <a:spcBef>
                <a:spcPts val="1800"/>
              </a:spcBef>
              <a:buChar char="•"/>
              <a:tabLst>
                <a:tab pos="354965" algn="l"/>
                <a:tab pos="355600" algn="l"/>
              </a:tabLst>
            </a:pPr>
            <a:r>
              <a:rPr sz="2500" dirty="0" smtClean="0">
                <a:cs typeface="Arial"/>
              </a:rPr>
              <a:t>Le </a:t>
            </a:r>
            <a:r>
              <a:rPr lang="fr-FR" sz="2500" dirty="0" smtClean="0">
                <a:cs typeface="Arial"/>
              </a:rPr>
              <a:t> </a:t>
            </a:r>
            <a:r>
              <a:rPr sz="2500" dirty="0" smtClean="0">
                <a:cs typeface="Arial"/>
              </a:rPr>
              <a:t>traitement</a:t>
            </a:r>
            <a:r>
              <a:rPr sz="2500" dirty="0">
                <a:cs typeface="Arial"/>
              </a:rPr>
              <a:t>: dans la majorité des cas l’ostéosynthése de</a:t>
            </a:r>
          </a:p>
          <a:p>
            <a:pPr marL="354965">
              <a:tabLst>
                <a:tab pos="2098040" algn="l"/>
              </a:tabLst>
            </a:pPr>
            <a:r>
              <a:rPr sz="2500" dirty="0">
                <a:cs typeface="Arial"/>
              </a:rPr>
              <a:t>l’ulna donne	la réduction spontannée de la tete radiale.</a:t>
            </a:r>
          </a:p>
          <a:p>
            <a:pPr marL="354965" marR="5080">
              <a:spcBef>
                <a:spcPts val="600"/>
              </a:spcBef>
              <a:tabLst>
                <a:tab pos="1996439" algn="l"/>
              </a:tabLst>
            </a:pPr>
            <a:r>
              <a:rPr sz="2500" dirty="0">
                <a:cs typeface="Arial"/>
              </a:rPr>
              <a:t>Mais dans de rares cas ,en cas d’irréductibilité la réduction  chirurgicale	et un brochage condylo radial s’impose.</a:t>
            </a:r>
          </a:p>
        </p:txBody>
      </p:sp>
      <p:sp>
        <p:nvSpPr>
          <p:cNvPr id="8" name="object 4"/>
          <p:cNvSpPr/>
          <p:nvPr/>
        </p:nvSpPr>
        <p:spPr>
          <a:xfrm>
            <a:off x="171704" y="4005198"/>
            <a:ext cx="4460748" cy="2179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/>
          <p:cNvSpPr/>
          <p:nvPr/>
        </p:nvSpPr>
        <p:spPr>
          <a:xfrm>
            <a:off x="4714747" y="4076827"/>
            <a:ext cx="4029455" cy="20787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0"/>
            <a:ext cx="6956679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3200" b="1" u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ebuchet MS"/>
              </a:rPr>
              <a:t>               </a:t>
            </a:r>
            <a:r>
              <a:rPr lang="fr-FR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ebuchet MS"/>
              </a:rPr>
              <a:t>VIII- LES FORMES CLINIQUES</a:t>
            </a:r>
            <a:r>
              <a:rPr lang="fr-FR" sz="3200" b="1" u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ebuchet MS"/>
              </a:rPr>
              <a:t/>
            </a:r>
            <a:br>
              <a:rPr lang="fr-FR" sz="3200" b="1" u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ebuchet MS"/>
              </a:rPr>
            </a:br>
            <a:r>
              <a:rPr lang="fr-FR" sz="3200" b="1" u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ebuchet MS"/>
              </a:rPr>
              <a:t>                   </a:t>
            </a:r>
            <a:r>
              <a:rPr sz="3200" b="1" u="none" dirty="0" smtClean="0">
                <a:solidFill>
                  <a:srgbClr val="0070C0"/>
                </a:solidFill>
                <a:latin typeface="+mn-lt"/>
                <a:cs typeface="Trebuchet MS"/>
              </a:rPr>
              <a:t>FRACTURES </a:t>
            </a:r>
            <a:r>
              <a:rPr sz="3200" b="1" u="none" dirty="0">
                <a:solidFill>
                  <a:srgbClr val="0070C0"/>
                </a:solidFill>
                <a:latin typeface="+mn-lt"/>
                <a:cs typeface="Trebuchet MS"/>
              </a:rPr>
              <a:t>DE GALIAZZI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0" y="1534159"/>
            <a:ext cx="9144000" cy="1226233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5600" marR="52705" indent="-342900">
              <a:lnSpc>
                <a:spcPts val="2880"/>
              </a:lnSpc>
              <a:spcBef>
                <a:spcPts val="795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195" dirty="0">
                <a:cs typeface="Arial"/>
              </a:rPr>
              <a:t>C’est </a:t>
            </a:r>
            <a:r>
              <a:rPr sz="3000" spc="-125" dirty="0">
                <a:cs typeface="Arial"/>
              </a:rPr>
              <a:t>une </a:t>
            </a:r>
            <a:r>
              <a:rPr sz="3000" spc="-65" dirty="0">
                <a:cs typeface="Arial"/>
              </a:rPr>
              <a:t>fracture </a:t>
            </a:r>
            <a:r>
              <a:rPr sz="3000" spc="-125" dirty="0">
                <a:cs typeface="Arial"/>
              </a:rPr>
              <a:t>isolée </a:t>
            </a:r>
            <a:r>
              <a:rPr sz="3000" spc="-95" dirty="0">
                <a:cs typeface="Arial"/>
              </a:rPr>
              <a:t>du </a:t>
            </a:r>
            <a:r>
              <a:rPr sz="3000" spc="-130" dirty="0">
                <a:cs typeface="Arial"/>
              </a:rPr>
              <a:t>radius </a:t>
            </a:r>
            <a:r>
              <a:rPr sz="3000" spc="-195" dirty="0">
                <a:cs typeface="Arial"/>
              </a:rPr>
              <a:t>associée </a:t>
            </a:r>
            <a:r>
              <a:rPr sz="3000" spc="-235" dirty="0">
                <a:cs typeface="Arial"/>
              </a:rPr>
              <a:t>à</a:t>
            </a:r>
            <a:r>
              <a:rPr sz="3000" spc="-335" dirty="0">
                <a:cs typeface="Arial"/>
              </a:rPr>
              <a:t> </a:t>
            </a:r>
            <a:r>
              <a:rPr sz="3000" spc="-125" dirty="0">
                <a:cs typeface="Arial"/>
              </a:rPr>
              <a:t>une  </a:t>
            </a:r>
            <a:r>
              <a:rPr sz="3000" spc="-114" dirty="0">
                <a:cs typeface="Arial"/>
              </a:rPr>
              <a:t>lésion </a:t>
            </a:r>
            <a:r>
              <a:rPr sz="3000" spc="-140" dirty="0">
                <a:cs typeface="Arial"/>
              </a:rPr>
              <a:t>de </a:t>
            </a:r>
            <a:r>
              <a:rPr sz="3000" spc="-50" dirty="0">
                <a:cs typeface="Arial"/>
              </a:rPr>
              <a:t>l’articulation </a:t>
            </a:r>
            <a:r>
              <a:rPr sz="3000" spc="-85" dirty="0">
                <a:cs typeface="Arial"/>
              </a:rPr>
              <a:t>radio ulnaire </a:t>
            </a:r>
            <a:r>
              <a:rPr sz="3000" spc="-100" dirty="0">
                <a:cs typeface="Arial"/>
              </a:rPr>
              <a:t>distale </a:t>
            </a:r>
            <a:r>
              <a:rPr sz="3000" spc="-90" dirty="0">
                <a:cs typeface="Arial"/>
              </a:rPr>
              <a:t>(  </a:t>
            </a:r>
            <a:r>
              <a:rPr sz="3000" spc="-75" dirty="0">
                <a:cs typeface="Arial"/>
              </a:rPr>
              <a:t>luxation </a:t>
            </a:r>
            <a:r>
              <a:rPr sz="3000" spc="-140" dirty="0">
                <a:cs typeface="Arial"/>
              </a:rPr>
              <a:t>de </a:t>
            </a:r>
            <a:r>
              <a:rPr sz="3000" spc="-110" dirty="0">
                <a:cs typeface="Arial"/>
              </a:rPr>
              <a:t>la </a:t>
            </a:r>
            <a:r>
              <a:rPr sz="3000" spc="-25" dirty="0">
                <a:cs typeface="Arial"/>
              </a:rPr>
              <a:t>tete </a:t>
            </a:r>
            <a:r>
              <a:rPr sz="3000" spc="-85" dirty="0">
                <a:cs typeface="Arial"/>
              </a:rPr>
              <a:t>ulnaire </a:t>
            </a:r>
            <a:r>
              <a:rPr sz="3000" spc="-80" dirty="0">
                <a:cs typeface="Arial"/>
              </a:rPr>
              <a:t>le </a:t>
            </a:r>
            <a:r>
              <a:rPr sz="3000" spc="-130" dirty="0">
                <a:cs typeface="Arial"/>
              </a:rPr>
              <a:t>plus </a:t>
            </a:r>
            <a:r>
              <a:rPr sz="3000" spc="-120" dirty="0">
                <a:cs typeface="Arial"/>
              </a:rPr>
              <a:t>souvent </a:t>
            </a:r>
            <a:r>
              <a:rPr sz="3000" spc="-140" dirty="0">
                <a:cs typeface="Arial"/>
              </a:rPr>
              <a:t>en  </a:t>
            </a:r>
            <a:r>
              <a:rPr sz="3000" spc="-125" dirty="0">
                <a:cs typeface="Arial"/>
              </a:rPr>
              <a:t>dorsal</a:t>
            </a:r>
            <a:r>
              <a:rPr sz="3000" spc="-160" dirty="0">
                <a:cs typeface="Arial"/>
              </a:rPr>
              <a:t> </a:t>
            </a:r>
            <a:r>
              <a:rPr sz="3000" spc="-90" dirty="0" smtClean="0">
                <a:cs typeface="Arial"/>
              </a:rPr>
              <a:t>).</a:t>
            </a:r>
            <a:endParaRPr sz="3000" dirty="0">
              <a:cs typeface="Arial"/>
            </a:endParaRPr>
          </a:p>
        </p:txBody>
      </p:sp>
      <p:sp>
        <p:nvSpPr>
          <p:cNvPr id="4" name="object 3"/>
          <p:cNvSpPr/>
          <p:nvPr/>
        </p:nvSpPr>
        <p:spPr>
          <a:xfrm>
            <a:off x="4114800" y="2895600"/>
            <a:ext cx="2033016" cy="396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/>
          <p:nvPr/>
        </p:nvSpPr>
        <p:spPr>
          <a:xfrm>
            <a:off x="6781800" y="2895600"/>
            <a:ext cx="2078736" cy="396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194" name="Picture 2" descr="C:\Users\pcasus\Desktop\Galeazzi-1024x5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109536" y="3233736"/>
            <a:ext cx="3962400" cy="328612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990601"/>
            <a:ext cx="891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sng" dirty="0" smtClean="0">
                <a:latin typeface="Times New Roman"/>
              </a:rPr>
              <a:t>Description complète par </a:t>
            </a:r>
            <a:r>
              <a:rPr lang="fr-FR" b="1" u="sng" dirty="0" err="1" smtClean="0">
                <a:latin typeface="Times New Roman"/>
              </a:rPr>
              <a:t>Galeazzi</a:t>
            </a:r>
            <a:r>
              <a:rPr lang="fr-FR" b="1" u="sng" dirty="0" smtClean="0">
                <a:latin typeface="Times New Roman"/>
              </a:rPr>
              <a:t> en 1934  </a:t>
            </a:r>
            <a:r>
              <a:rPr lang="fr-FR" b="1" u="sng" dirty="0" smtClean="0">
                <a:solidFill>
                  <a:srgbClr val="231F20"/>
                </a:solidFill>
                <a:latin typeface="Segoe UI"/>
              </a:rPr>
              <a:t> (publié une série de 18 observations)</a:t>
            </a:r>
            <a:endParaRPr lang="fr-FR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spc="-185" dirty="0" smtClean="0">
                <a:solidFill>
                  <a:srgbClr val="FF0000"/>
                </a:solidFill>
                <a:cs typeface="Trebuchet MS"/>
              </a:rPr>
              <a:t>I-     DÉFINITION</a:t>
            </a:r>
            <a:endParaRPr lang="fr-FR" dirty="0"/>
          </a:p>
        </p:txBody>
      </p:sp>
      <p:sp>
        <p:nvSpPr>
          <p:cNvPr id="7" name="object 4"/>
          <p:cNvSpPr>
            <a:spLocks noGrp="1"/>
          </p:cNvSpPr>
          <p:nvPr>
            <p:ph sz="half" idx="2"/>
          </p:nvPr>
        </p:nvSpPr>
        <p:spPr>
          <a:xfrm>
            <a:off x="457200" y="1295400"/>
            <a:ext cx="3048000" cy="495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FR" dirty="0"/>
          </a:p>
        </p:txBody>
      </p:sp>
      <p:pic>
        <p:nvPicPr>
          <p:cNvPr id="8" name="Picture 4" descr="dissectio3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 cstate="print">
            <a:lum bright="42000" contrast="36000"/>
          </a:blip>
          <a:stretch>
            <a:fillRect/>
          </a:stretch>
        </p:blipFill>
        <p:spPr bwMode="auto">
          <a:xfrm>
            <a:off x="4419600" y="1295400"/>
            <a:ext cx="2667000" cy="4953000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876300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3200" b="1" u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ebuchet MS"/>
              </a:rPr>
              <a:t>               </a:t>
            </a:r>
            <a:r>
              <a:rPr lang="fr-FR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ebuchet MS"/>
              </a:rPr>
              <a:t>VIII- LES FORMES CLINIQUES</a:t>
            </a:r>
            <a:r>
              <a:rPr lang="fr-FR" sz="3200" b="1" u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ebuchet MS"/>
              </a:rPr>
              <a:t/>
            </a:r>
            <a:br>
              <a:rPr lang="fr-FR" sz="3200" b="1" u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ebuchet MS"/>
              </a:rPr>
            </a:br>
            <a:r>
              <a:rPr lang="fr-FR" sz="3200" b="1" u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ebuchet MS"/>
              </a:rPr>
              <a:t>                   </a:t>
            </a:r>
            <a:r>
              <a:rPr lang="fr-FR" sz="3200" b="1" u="none" dirty="0" smtClean="0">
                <a:solidFill>
                  <a:srgbClr val="0070C0"/>
                </a:solidFill>
                <a:latin typeface="+mn-lt"/>
                <a:cs typeface="Trebuchet MS"/>
              </a:rPr>
              <a:t>FRACTURES DE GALIAZZI</a:t>
            </a:r>
            <a:endParaRPr sz="3200" b="1" u="none" spc="-229" dirty="0">
              <a:solidFill>
                <a:srgbClr val="C00000"/>
              </a:solidFill>
              <a:latin typeface="+mn-lt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0" y="1066801"/>
            <a:ext cx="9144000" cy="1848583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5600" marR="5080" indent="-342900">
              <a:lnSpc>
                <a:spcPct val="80000"/>
              </a:lnSpc>
              <a:spcBef>
                <a:spcPts val="720"/>
              </a:spcBef>
              <a:tabLst>
                <a:tab pos="440690" algn="l"/>
                <a:tab pos="441325" algn="l"/>
              </a:tabLst>
            </a:pPr>
            <a:r>
              <a:rPr sz="3000" u="sng" spc="-29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Le</a:t>
            </a:r>
            <a:r>
              <a:rPr lang="fr-FR" sz="3000" u="sng" spc="-29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sz="3000" u="sng" spc="-29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sz="3000" u="sng" spc="-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traitement </a:t>
            </a:r>
            <a:r>
              <a:rPr sz="3000" spc="-145" dirty="0">
                <a:cs typeface="Arial"/>
              </a:rPr>
              <a:t>repose </a:t>
            </a:r>
            <a:r>
              <a:rPr sz="3000" spc="-130" dirty="0">
                <a:cs typeface="Arial"/>
              </a:rPr>
              <a:t>sur </a:t>
            </a:r>
            <a:r>
              <a:rPr sz="3000" spc="-135" dirty="0">
                <a:cs typeface="Arial"/>
              </a:rPr>
              <a:t>l’ostéosynthése </a:t>
            </a:r>
            <a:r>
              <a:rPr sz="3000" spc="-95" dirty="0">
                <a:cs typeface="Arial"/>
              </a:rPr>
              <a:t>par  </a:t>
            </a:r>
            <a:r>
              <a:rPr sz="3000" spc="-114" dirty="0">
                <a:cs typeface="Arial"/>
              </a:rPr>
              <a:t>plaque </a:t>
            </a:r>
            <a:r>
              <a:rPr sz="3000" spc="-190" dirty="0" err="1">
                <a:cs typeface="Arial"/>
              </a:rPr>
              <a:t>vissée</a:t>
            </a:r>
            <a:r>
              <a:rPr sz="3000" spc="-190" dirty="0">
                <a:cs typeface="Arial"/>
              </a:rPr>
              <a:t> </a:t>
            </a:r>
            <a:r>
              <a:rPr sz="3000" spc="-95" dirty="0" smtClean="0">
                <a:cs typeface="Arial"/>
              </a:rPr>
              <a:t>du</a:t>
            </a:r>
            <a:endParaRPr lang="fr-FR" sz="3000" spc="-95" dirty="0" smtClean="0">
              <a:cs typeface="Arial"/>
            </a:endParaRPr>
          </a:p>
          <a:p>
            <a:pPr marL="355600" marR="5080" indent="-342900">
              <a:lnSpc>
                <a:spcPct val="80000"/>
              </a:lnSpc>
              <a:spcBef>
                <a:spcPts val="720"/>
              </a:spcBef>
              <a:tabLst>
                <a:tab pos="440690" algn="l"/>
                <a:tab pos="441325" algn="l"/>
              </a:tabLst>
            </a:pPr>
            <a:r>
              <a:rPr sz="3000" spc="-130" dirty="0" smtClean="0">
                <a:cs typeface="Arial"/>
              </a:rPr>
              <a:t>radius </a:t>
            </a:r>
            <a:r>
              <a:rPr sz="3000" spc="-15" dirty="0">
                <a:cs typeface="Arial"/>
              </a:rPr>
              <a:t>et </a:t>
            </a:r>
            <a:r>
              <a:rPr sz="3000" spc="-125" dirty="0">
                <a:cs typeface="Arial"/>
              </a:rPr>
              <a:t>une </a:t>
            </a:r>
            <a:r>
              <a:rPr sz="3000" spc="-65" dirty="0">
                <a:cs typeface="Arial"/>
              </a:rPr>
              <a:t>immobilisation  </a:t>
            </a:r>
            <a:r>
              <a:rPr sz="3000" spc="-75" dirty="0">
                <a:cs typeface="Arial"/>
              </a:rPr>
              <a:t>platrée </a:t>
            </a:r>
            <a:r>
              <a:rPr sz="3000" spc="-140" dirty="0">
                <a:cs typeface="Arial"/>
              </a:rPr>
              <a:t>en </a:t>
            </a:r>
            <a:r>
              <a:rPr sz="3000" spc="-65" dirty="0">
                <a:cs typeface="Arial"/>
              </a:rPr>
              <a:t>position </a:t>
            </a:r>
            <a:r>
              <a:rPr sz="3000" spc="-140" dirty="0">
                <a:cs typeface="Arial"/>
              </a:rPr>
              <a:t>de </a:t>
            </a:r>
            <a:r>
              <a:rPr sz="3000" spc="-70" dirty="0" err="1" smtClean="0">
                <a:cs typeface="Arial"/>
              </a:rPr>
              <a:t>réduction</a:t>
            </a:r>
            <a:r>
              <a:rPr lang="fr-FR" sz="3000" spc="-70" dirty="0" smtClean="0">
                <a:cs typeface="Arial"/>
              </a:rPr>
              <a:t>.</a:t>
            </a:r>
          </a:p>
          <a:p>
            <a:pPr marL="355600" marR="5080" indent="-342900">
              <a:lnSpc>
                <a:spcPct val="80000"/>
              </a:lnSpc>
              <a:spcBef>
                <a:spcPts val="720"/>
              </a:spcBef>
              <a:tabLst>
                <a:tab pos="440690" algn="l"/>
                <a:tab pos="441325" algn="l"/>
              </a:tabLst>
            </a:pPr>
            <a:r>
              <a:rPr lang="fr-FR" sz="3000" spc="-60" dirty="0" smtClean="0">
                <a:cs typeface="Arial"/>
              </a:rPr>
              <a:t>*</a:t>
            </a:r>
            <a:r>
              <a:rPr sz="3000" spc="-60" dirty="0" err="1" smtClean="0">
                <a:cs typeface="Arial"/>
              </a:rPr>
              <a:t>soit</a:t>
            </a:r>
            <a:r>
              <a:rPr sz="3000" spc="-60" dirty="0" smtClean="0">
                <a:cs typeface="Arial"/>
              </a:rPr>
              <a:t> </a:t>
            </a:r>
            <a:r>
              <a:rPr sz="3000" spc="-95" dirty="0">
                <a:cs typeface="Arial"/>
              </a:rPr>
              <a:t>un</a:t>
            </a:r>
            <a:r>
              <a:rPr sz="3000" spc="-540" dirty="0">
                <a:cs typeface="Arial"/>
              </a:rPr>
              <a:t> </a:t>
            </a:r>
            <a:r>
              <a:rPr sz="3000" spc="-155" dirty="0">
                <a:cs typeface="Arial"/>
              </a:rPr>
              <a:t>brochage  </a:t>
            </a:r>
            <a:r>
              <a:rPr sz="3000" spc="-85" dirty="0">
                <a:cs typeface="Arial"/>
              </a:rPr>
              <a:t>radio </a:t>
            </a:r>
            <a:r>
              <a:rPr sz="3000" spc="-60" dirty="0">
                <a:cs typeface="Arial"/>
              </a:rPr>
              <a:t>ulnair </a:t>
            </a:r>
            <a:r>
              <a:rPr sz="3000" spc="-50" dirty="0">
                <a:cs typeface="Arial"/>
              </a:rPr>
              <a:t>inférieur </a:t>
            </a:r>
            <a:r>
              <a:rPr sz="3000" spc="-75" dirty="0">
                <a:cs typeface="Arial"/>
              </a:rPr>
              <a:t>temporaire </a:t>
            </a:r>
            <a:r>
              <a:rPr sz="3000" spc="-140" dirty="0">
                <a:cs typeface="Arial"/>
              </a:rPr>
              <a:t>de </a:t>
            </a:r>
            <a:r>
              <a:rPr sz="3000" spc="-165" dirty="0" smtClean="0">
                <a:cs typeface="Arial"/>
              </a:rPr>
              <a:t>45à60</a:t>
            </a:r>
            <a:endParaRPr lang="fr-FR" sz="3000" spc="-520" dirty="0">
              <a:cs typeface="Arial"/>
            </a:endParaRPr>
          </a:p>
          <a:p>
            <a:pPr marL="355600" marR="5080" indent="-342900">
              <a:lnSpc>
                <a:spcPct val="80000"/>
              </a:lnSpc>
              <a:spcBef>
                <a:spcPts val="720"/>
              </a:spcBef>
              <a:tabLst>
                <a:tab pos="440690" algn="l"/>
                <a:tab pos="441325" algn="l"/>
              </a:tabLst>
            </a:pPr>
            <a:r>
              <a:rPr sz="3000" spc="-95" dirty="0" smtClean="0">
                <a:cs typeface="Arial"/>
              </a:rPr>
              <a:t>jour</a:t>
            </a:r>
            <a:r>
              <a:rPr sz="3000" spc="-95" dirty="0">
                <a:cs typeface="Arial"/>
              </a:rPr>
              <a:t>.</a:t>
            </a:r>
            <a:endParaRPr sz="3000" dirty="0">
              <a:cs typeface="Arial"/>
            </a:endParaRPr>
          </a:p>
        </p:txBody>
      </p:sp>
      <p:pic>
        <p:nvPicPr>
          <p:cNvPr id="7170" name="Picture 2" descr="C:\Users\pcasus\Desktop\galeazzi fracture ori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95600"/>
            <a:ext cx="3810000" cy="3781425"/>
          </a:xfrm>
          <a:prstGeom prst="rect">
            <a:avLst/>
          </a:prstGeom>
          <a:noFill/>
        </p:spPr>
      </p:pic>
      <p:sp>
        <p:nvSpPr>
          <p:cNvPr id="5" name="object 5"/>
          <p:cNvSpPr/>
          <p:nvPr/>
        </p:nvSpPr>
        <p:spPr>
          <a:xfrm>
            <a:off x="4724400" y="2971800"/>
            <a:ext cx="2846831" cy="36666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6226" y="1570735"/>
            <a:ext cx="8051546" cy="923330"/>
          </a:xfrm>
        </p:spPr>
        <p:txBody>
          <a:bodyPr/>
          <a:lstStyle/>
          <a:p>
            <a:r>
              <a:rPr lang="fr-FR" sz="6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    LE TRAITEMENT</a:t>
            </a:r>
            <a:endParaRPr lang="fr-FR" sz="60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3316" y="199137"/>
            <a:ext cx="5350510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4000" b="1" u="none" dirty="0" smtClean="0">
                <a:solidFill>
                  <a:srgbClr val="C00000"/>
                </a:solidFill>
                <a:latin typeface="+mn-lt"/>
                <a:cs typeface="Trebuchet MS"/>
              </a:rPr>
              <a:t>       </a:t>
            </a:r>
            <a:r>
              <a:rPr lang="fr-FR" sz="3200" b="1" dirty="0" smtClean="0">
                <a:solidFill>
                  <a:srgbClr val="C00000"/>
                </a:solidFill>
                <a:latin typeface="+mn-lt"/>
                <a:cs typeface="Trebuchet MS"/>
              </a:rPr>
              <a:t>IX-LE TRAITEMENT</a:t>
            </a:r>
            <a:r>
              <a:rPr lang="fr-FR" sz="3200" b="1" spc="-290" dirty="0" smtClean="0">
                <a:solidFill>
                  <a:srgbClr val="C00000"/>
                </a:solidFill>
                <a:latin typeface="+mn-lt"/>
                <a:cs typeface="Trebuchet MS"/>
              </a:rPr>
              <a:t/>
            </a:r>
            <a:br>
              <a:rPr lang="fr-FR" sz="3200" b="1" spc="-290" dirty="0" smtClean="0">
                <a:solidFill>
                  <a:srgbClr val="C00000"/>
                </a:solidFill>
                <a:latin typeface="+mn-lt"/>
                <a:cs typeface="Trebuchet MS"/>
              </a:rPr>
            </a:br>
            <a:r>
              <a:rPr lang="fr-FR" sz="3200" b="1" u="none" spc="-290" dirty="0" smtClean="0">
                <a:solidFill>
                  <a:srgbClr val="C00000"/>
                </a:solidFill>
                <a:latin typeface="+mn-lt"/>
                <a:cs typeface="Trebuchet MS"/>
              </a:rPr>
              <a:t>           </a:t>
            </a:r>
            <a:r>
              <a:rPr sz="3200" b="1" spc="-290" dirty="0" smtClean="0">
                <a:solidFill>
                  <a:srgbClr val="0070C0"/>
                </a:solidFill>
                <a:latin typeface="+mn-lt"/>
                <a:cs typeface="Trebuchet MS"/>
              </a:rPr>
              <a:t>Traitement</a:t>
            </a:r>
            <a:r>
              <a:rPr sz="3200" b="1" spc="-380" dirty="0" smtClean="0">
                <a:solidFill>
                  <a:srgbClr val="0070C0"/>
                </a:solidFill>
                <a:latin typeface="+mn-lt"/>
                <a:cs typeface="Trebuchet MS"/>
              </a:rPr>
              <a:t> </a:t>
            </a:r>
            <a:r>
              <a:rPr sz="3200" b="1" spc="-210" dirty="0">
                <a:solidFill>
                  <a:srgbClr val="0070C0"/>
                </a:solidFill>
                <a:latin typeface="+mn-lt"/>
                <a:cs typeface="Trebuchet MS"/>
              </a:rPr>
              <a:t>orthopédique</a:t>
            </a:r>
            <a:endParaRPr sz="3200" dirty="0">
              <a:solidFill>
                <a:srgbClr val="0070C0"/>
              </a:solidFill>
              <a:latin typeface="+mn-lt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0" y="1295400"/>
            <a:ext cx="9144000" cy="15399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61975" algn="ctr">
              <a:lnSpc>
                <a:spcPct val="100000"/>
              </a:lnSpc>
              <a:spcBef>
                <a:spcPts val="100"/>
              </a:spcBef>
            </a:pPr>
            <a:r>
              <a:rPr sz="2800" b="1" u="sng" spc="-1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/>
              </a:rPr>
              <a:t>réduction</a:t>
            </a:r>
            <a:endParaRPr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ebuchet MS"/>
            </a:endParaRPr>
          </a:p>
          <a:p>
            <a:pPr marL="355600" marR="572135" indent="-342900">
              <a:lnSpc>
                <a:spcPct val="60000"/>
              </a:lnSpc>
              <a:tabLst>
                <a:tab pos="441325" algn="l"/>
              </a:tabLst>
            </a:pPr>
            <a:endParaRPr lang="fr-FR" sz="2800" dirty="0" smtClean="0">
              <a:cs typeface="Arial"/>
            </a:endParaRPr>
          </a:p>
          <a:p>
            <a:pPr marL="355600" marR="572135" indent="-342900">
              <a:lnSpc>
                <a:spcPct val="60000"/>
              </a:lnSpc>
              <a:tabLst>
                <a:tab pos="441325" algn="l"/>
              </a:tabLst>
            </a:pPr>
            <a:r>
              <a:rPr lang="fr-FR" sz="2800" dirty="0" smtClean="0">
                <a:cs typeface="Arial"/>
              </a:rPr>
              <a:t>*</a:t>
            </a:r>
            <a:r>
              <a:rPr sz="2800" dirty="0" err="1" smtClean="0">
                <a:cs typeface="Arial"/>
              </a:rPr>
              <a:t>sous</a:t>
            </a:r>
            <a:r>
              <a:rPr sz="2800" dirty="0" smtClean="0">
                <a:cs typeface="Arial"/>
              </a:rPr>
              <a:t> </a:t>
            </a:r>
            <a:r>
              <a:rPr sz="2800" dirty="0">
                <a:cs typeface="Arial"/>
              </a:rPr>
              <a:t>anésthésie avéc traction du membre et </a:t>
            </a:r>
            <a:endParaRPr lang="fr-FR" sz="2800" dirty="0" smtClean="0">
              <a:cs typeface="Arial"/>
            </a:endParaRPr>
          </a:p>
          <a:p>
            <a:pPr marL="355600" marR="572135" indent="-342900">
              <a:lnSpc>
                <a:spcPct val="60000"/>
              </a:lnSpc>
              <a:tabLst>
                <a:tab pos="441325" algn="l"/>
              </a:tabLst>
            </a:pPr>
            <a:r>
              <a:rPr lang="fr-FR" sz="2800" dirty="0" smtClean="0">
                <a:cs typeface="Arial"/>
              </a:rPr>
              <a:t>M</a:t>
            </a:r>
            <a:r>
              <a:rPr sz="2800" dirty="0" err="1" smtClean="0">
                <a:cs typeface="Arial"/>
              </a:rPr>
              <a:t>anipulation</a:t>
            </a:r>
            <a:r>
              <a:rPr lang="fr-FR" sz="2800" dirty="0" smtClean="0">
                <a:cs typeface="Arial"/>
              </a:rPr>
              <a:t> d</a:t>
            </a:r>
            <a:r>
              <a:rPr sz="2800" dirty="0" err="1" smtClean="0">
                <a:cs typeface="Arial"/>
              </a:rPr>
              <a:t>ir</a:t>
            </a:r>
            <a:r>
              <a:rPr lang="fr-FR" sz="2800" dirty="0" smtClean="0">
                <a:cs typeface="Arial"/>
              </a:rPr>
              <a:t>e</a:t>
            </a:r>
            <a:r>
              <a:rPr sz="2800" dirty="0" err="1" smtClean="0">
                <a:cs typeface="Arial"/>
              </a:rPr>
              <a:t>cte</a:t>
            </a:r>
            <a:r>
              <a:rPr lang="fr-FR" sz="2800" dirty="0" smtClean="0">
                <a:cs typeface="Arial"/>
              </a:rPr>
              <a:t> </a:t>
            </a:r>
            <a:r>
              <a:rPr sz="2800" dirty="0" smtClean="0">
                <a:cs typeface="Arial"/>
              </a:rPr>
              <a:t>des </a:t>
            </a:r>
            <a:r>
              <a:rPr sz="2800" dirty="0">
                <a:cs typeface="Arial"/>
              </a:rPr>
              <a:t>foyers</a:t>
            </a:r>
            <a:r>
              <a:rPr sz="2800" dirty="0" smtClean="0">
                <a:cs typeface="Arial"/>
              </a:rPr>
              <a:t>.</a:t>
            </a:r>
            <a:endParaRPr lang="fr-FR" sz="2800" dirty="0" smtClean="0">
              <a:cs typeface="Arial"/>
            </a:endParaRPr>
          </a:p>
          <a:p>
            <a:pPr marL="355600" indent="-342900">
              <a:lnSpc>
                <a:spcPts val="2520"/>
              </a:lnSpc>
              <a:tabLst>
                <a:tab pos="441325" algn="l"/>
              </a:tabLst>
            </a:pPr>
            <a:r>
              <a:rPr lang="fr-FR" sz="2800" dirty="0" smtClean="0">
                <a:cs typeface="Arial"/>
              </a:rPr>
              <a:t>*</a:t>
            </a:r>
            <a:r>
              <a:rPr sz="2800" dirty="0" smtClean="0">
                <a:cs typeface="Arial"/>
              </a:rPr>
              <a:t>le </a:t>
            </a:r>
            <a:r>
              <a:rPr sz="2800" dirty="0">
                <a:cs typeface="Arial"/>
              </a:rPr>
              <a:t>control se fait sous amplificateur de </a:t>
            </a:r>
            <a:r>
              <a:rPr lang="fr-FR" sz="2800" dirty="0" smtClean="0">
                <a:cs typeface="Arial"/>
              </a:rPr>
              <a:t> </a:t>
            </a:r>
            <a:r>
              <a:rPr sz="2800" dirty="0" err="1" smtClean="0">
                <a:cs typeface="Arial"/>
              </a:rPr>
              <a:t>brillance</a:t>
            </a:r>
            <a:r>
              <a:rPr sz="2800" dirty="0" smtClean="0">
                <a:cs typeface="Arial"/>
              </a:rPr>
              <a:t>.</a:t>
            </a:r>
            <a:endParaRPr sz="2800" dirty="0">
              <a:cs typeface="Arial"/>
            </a:endParaRP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276600"/>
            <a:ext cx="3397250" cy="17526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8600" y="3276600"/>
            <a:ext cx="3352800" cy="1676400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981200" y="5080000"/>
            <a:ext cx="3379788" cy="1778000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3316" y="199136"/>
            <a:ext cx="5350510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3200" b="1" u="none" dirty="0" smtClean="0">
                <a:solidFill>
                  <a:srgbClr val="C00000"/>
                </a:solidFill>
                <a:latin typeface="+mn-lt"/>
                <a:cs typeface="Trebuchet MS"/>
              </a:rPr>
              <a:t>            </a:t>
            </a:r>
            <a:r>
              <a:rPr lang="fr-FR" sz="3200" b="1" dirty="0" smtClean="0">
                <a:solidFill>
                  <a:srgbClr val="C00000"/>
                </a:solidFill>
                <a:latin typeface="+mn-lt"/>
                <a:cs typeface="Trebuchet MS"/>
              </a:rPr>
              <a:t>IX-LE TRAITEMENT</a:t>
            </a:r>
            <a:br>
              <a:rPr lang="fr-FR" sz="3200" b="1" dirty="0" smtClean="0">
                <a:solidFill>
                  <a:srgbClr val="C00000"/>
                </a:solidFill>
                <a:latin typeface="+mn-lt"/>
                <a:cs typeface="Trebuchet MS"/>
              </a:rPr>
            </a:br>
            <a:r>
              <a:rPr lang="fr-FR" sz="3200" b="1" u="none" dirty="0" smtClean="0">
                <a:solidFill>
                  <a:srgbClr val="C00000"/>
                </a:solidFill>
                <a:latin typeface="+mn-lt"/>
                <a:cs typeface="Trebuchet MS"/>
              </a:rPr>
              <a:t>     </a:t>
            </a:r>
            <a:r>
              <a:rPr lang="fr-FR" sz="3200" b="1" dirty="0" smtClean="0">
                <a:solidFill>
                  <a:srgbClr val="0070C0"/>
                </a:solidFill>
                <a:latin typeface="+mn-lt"/>
                <a:cs typeface="Trebuchet MS"/>
              </a:rPr>
              <a:t>Traitement orthopédique   </a:t>
            </a:r>
            <a:endParaRPr sz="3200" dirty="0">
              <a:solidFill>
                <a:srgbClr val="C00000"/>
              </a:solidFill>
              <a:latin typeface="+mn-lt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0" y="1143000"/>
            <a:ext cx="9144000" cy="51937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702945" algn="ctr">
              <a:lnSpc>
                <a:spcPts val="3240"/>
              </a:lnSpc>
            </a:pPr>
            <a:r>
              <a:rPr sz="2400" b="1" u="sng" spc="-17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/>
              </a:rPr>
              <a:t>contention</a:t>
            </a:r>
            <a:endParaRPr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ebuchet MS"/>
            </a:endParaRPr>
          </a:p>
          <a:p>
            <a:pPr marL="355600" indent="-342900">
              <a:lnSpc>
                <a:spcPts val="2880"/>
              </a:lnSpc>
              <a:spcBef>
                <a:spcPts val="2160"/>
              </a:spcBef>
              <a:tabLst>
                <a:tab pos="441325" algn="l"/>
              </a:tabLst>
            </a:pPr>
            <a:r>
              <a:rPr sz="2400" spc="-60" dirty="0">
                <a:cs typeface="Arial"/>
              </a:rPr>
              <a:t>platre </a:t>
            </a:r>
            <a:r>
              <a:rPr sz="2400" spc="-100" dirty="0">
                <a:cs typeface="Arial"/>
              </a:rPr>
              <a:t>brachio-anté-brachio-palmaire, </a:t>
            </a:r>
            <a:r>
              <a:rPr sz="2400" spc="-145" dirty="0" err="1">
                <a:cs typeface="Arial"/>
              </a:rPr>
              <a:t>coude</a:t>
            </a:r>
            <a:r>
              <a:rPr sz="2400" spc="-390" dirty="0">
                <a:cs typeface="Arial"/>
              </a:rPr>
              <a:t> </a:t>
            </a:r>
            <a:r>
              <a:rPr sz="2400" spc="-235" dirty="0" smtClean="0">
                <a:cs typeface="Arial"/>
              </a:rPr>
              <a:t>à</a:t>
            </a:r>
            <a:r>
              <a:rPr lang="fr-FR" sz="2400" dirty="0">
                <a:cs typeface="Arial"/>
              </a:rPr>
              <a:t> </a:t>
            </a:r>
            <a:r>
              <a:rPr lang="fr-FR" sz="2400" dirty="0" smtClean="0">
                <a:cs typeface="Arial"/>
              </a:rPr>
              <a:t> </a:t>
            </a:r>
            <a:r>
              <a:rPr sz="2400" spc="-105" dirty="0" smtClean="0">
                <a:cs typeface="Arial"/>
              </a:rPr>
              <a:t>90</a:t>
            </a:r>
            <a:r>
              <a:rPr sz="2400" spc="-105" dirty="0">
                <a:cs typeface="Arial"/>
              </a:rPr>
              <a:t>°,poignet </a:t>
            </a:r>
            <a:r>
              <a:rPr sz="2400" spc="-235" dirty="0">
                <a:cs typeface="Arial"/>
              </a:rPr>
              <a:t>à </a:t>
            </a:r>
            <a:r>
              <a:rPr sz="2400" spc="-160" dirty="0" smtClean="0">
                <a:cs typeface="Arial"/>
              </a:rPr>
              <a:t>20°</a:t>
            </a:r>
            <a:r>
              <a:rPr lang="fr-FR" sz="2400" spc="-160" dirty="0">
                <a:cs typeface="Arial"/>
              </a:rPr>
              <a:t> </a:t>
            </a:r>
            <a:r>
              <a:rPr sz="2400" spc="-105" dirty="0" err="1" smtClean="0">
                <a:cs typeface="Arial"/>
              </a:rPr>
              <a:t>d’extension</a:t>
            </a:r>
            <a:endParaRPr lang="fr-FR" sz="2400" spc="-55" dirty="0" smtClean="0">
              <a:cs typeface="Arial"/>
            </a:endParaRPr>
          </a:p>
          <a:p>
            <a:pPr marL="355600" indent="-342900">
              <a:lnSpc>
                <a:spcPts val="2880"/>
              </a:lnSpc>
              <a:spcBef>
                <a:spcPts val="2160"/>
              </a:spcBef>
              <a:tabLst>
                <a:tab pos="441325" algn="l"/>
              </a:tabLst>
            </a:pPr>
            <a:endParaRPr lang="fr-FR" sz="2800" spc="-55" dirty="0">
              <a:cs typeface="Arial"/>
            </a:endParaRPr>
          </a:p>
          <a:p>
            <a:pPr marL="355600" indent="-342900">
              <a:lnSpc>
                <a:spcPts val="2880"/>
              </a:lnSpc>
              <a:spcBef>
                <a:spcPts val="2160"/>
              </a:spcBef>
              <a:tabLst>
                <a:tab pos="441325" algn="l"/>
              </a:tabLst>
            </a:pPr>
            <a:endParaRPr lang="fr-FR" sz="2800" spc="-55" dirty="0" smtClean="0">
              <a:cs typeface="Arial"/>
            </a:endParaRPr>
          </a:p>
          <a:p>
            <a:pPr marL="355600" indent="-342900">
              <a:lnSpc>
                <a:spcPts val="2880"/>
              </a:lnSpc>
              <a:spcBef>
                <a:spcPts val="2160"/>
              </a:spcBef>
              <a:tabLst>
                <a:tab pos="441325" algn="l"/>
              </a:tabLst>
            </a:pPr>
            <a:endParaRPr lang="fr-FR" sz="2800" spc="-55" dirty="0">
              <a:cs typeface="Arial"/>
            </a:endParaRPr>
          </a:p>
          <a:p>
            <a:pPr marL="355600" indent="-342900">
              <a:lnSpc>
                <a:spcPts val="2880"/>
              </a:lnSpc>
              <a:spcBef>
                <a:spcPts val="2160"/>
              </a:spcBef>
              <a:tabLst>
                <a:tab pos="441325" algn="l"/>
              </a:tabLst>
            </a:pPr>
            <a:endParaRPr lang="fr-FR" sz="2800" spc="-55" dirty="0" smtClean="0">
              <a:cs typeface="Arial"/>
            </a:endParaRPr>
          </a:p>
          <a:p>
            <a:pPr marL="355600" indent="-342900" algn="ctr">
              <a:lnSpc>
                <a:spcPts val="2880"/>
              </a:lnSpc>
              <a:spcBef>
                <a:spcPts val="2160"/>
              </a:spcBef>
              <a:tabLst>
                <a:tab pos="441325" algn="l"/>
              </a:tabLst>
            </a:pPr>
            <a:endParaRPr sz="2800" dirty="0">
              <a:solidFill>
                <a:srgbClr val="FF0000"/>
              </a:solidFill>
              <a:cs typeface="Arial"/>
            </a:endParaRPr>
          </a:p>
          <a:p>
            <a:pPr marL="97790" algn="ctr">
              <a:lnSpc>
                <a:spcPts val="2160"/>
              </a:lnSpc>
            </a:pPr>
            <a:r>
              <a:rPr sz="2800" b="1" dirty="0" err="1">
                <a:solidFill>
                  <a:srgbClr val="FF0000"/>
                </a:solidFill>
                <a:cs typeface="Trebuchet MS"/>
              </a:rPr>
              <a:t>Ce</a:t>
            </a:r>
            <a:r>
              <a:rPr sz="2800" b="1" dirty="0">
                <a:solidFill>
                  <a:srgbClr val="FF0000"/>
                </a:solidFill>
                <a:cs typeface="Trebuchet MS"/>
              </a:rPr>
              <a:t> </a:t>
            </a:r>
            <a:r>
              <a:rPr sz="2800" b="1" dirty="0" err="1" smtClean="0">
                <a:solidFill>
                  <a:srgbClr val="FF0000"/>
                </a:solidFill>
                <a:cs typeface="Trebuchet MS"/>
              </a:rPr>
              <a:t>tra</a:t>
            </a:r>
            <a:r>
              <a:rPr lang="fr-FR" sz="2800" b="1" dirty="0" smtClean="0">
                <a:solidFill>
                  <a:srgbClr val="FF0000"/>
                </a:solidFill>
                <a:cs typeface="Trebuchet MS"/>
              </a:rPr>
              <a:t>i</a:t>
            </a:r>
            <a:r>
              <a:rPr sz="2800" b="1" dirty="0" err="1" smtClean="0">
                <a:solidFill>
                  <a:srgbClr val="FF0000"/>
                </a:solidFill>
                <a:cs typeface="Trebuchet MS"/>
              </a:rPr>
              <a:t>tement</a:t>
            </a:r>
            <a:r>
              <a:rPr sz="2800" b="1" dirty="0" smtClean="0">
                <a:solidFill>
                  <a:srgbClr val="FF0000"/>
                </a:solidFill>
                <a:cs typeface="Trebuchet MS"/>
              </a:rPr>
              <a:t> </a:t>
            </a:r>
            <a:r>
              <a:rPr sz="2800" b="1" dirty="0">
                <a:solidFill>
                  <a:srgbClr val="FF0000"/>
                </a:solidFill>
                <a:cs typeface="Trebuchet MS"/>
              </a:rPr>
              <a:t>orthopédique est </a:t>
            </a:r>
            <a:r>
              <a:rPr sz="2800" b="1" dirty="0" err="1">
                <a:solidFill>
                  <a:srgbClr val="FF0000"/>
                </a:solidFill>
                <a:cs typeface="Trebuchet MS"/>
              </a:rPr>
              <a:t>réservé</a:t>
            </a:r>
            <a:r>
              <a:rPr sz="2800" b="1" dirty="0">
                <a:solidFill>
                  <a:srgbClr val="FF0000"/>
                </a:solidFill>
                <a:cs typeface="Trebuchet MS"/>
              </a:rPr>
              <a:t> </a:t>
            </a:r>
            <a:r>
              <a:rPr sz="2800" b="1" dirty="0" smtClean="0">
                <a:solidFill>
                  <a:srgbClr val="FF0000"/>
                </a:solidFill>
                <a:cs typeface="Trebuchet MS"/>
              </a:rPr>
              <a:t>pour</a:t>
            </a:r>
            <a:r>
              <a:rPr lang="fr-FR" sz="2800" dirty="0">
                <a:solidFill>
                  <a:srgbClr val="FF0000"/>
                </a:solidFill>
                <a:cs typeface="Trebuchet MS"/>
              </a:rPr>
              <a:t> </a:t>
            </a:r>
            <a:r>
              <a:rPr sz="2800" b="1" dirty="0" err="1" smtClean="0">
                <a:solidFill>
                  <a:srgbClr val="FF0000"/>
                </a:solidFill>
                <a:cs typeface="Trebuchet MS"/>
              </a:rPr>
              <a:t>l’enfant</a:t>
            </a:r>
            <a:r>
              <a:rPr sz="2800" b="1" dirty="0" smtClean="0">
                <a:solidFill>
                  <a:srgbClr val="FF0000"/>
                </a:solidFill>
                <a:cs typeface="Trebuchet MS"/>
              </a:rPr>
              <a:t> </a:t>
            </a:r>
            <a:endParaRPr lang="fr-FR" sz="2800" b="1" dirty="0" smtClean="0">
              <a:solidFill>
                <a:srgbClr val="FF0000"/>
              </a:solidFill>
              <a:cs typeface="Trebuchet MS"/>
            </a:endParaRPr>
          </a:p>
          <a:p>
            <a:pPr marL="97790" algn="ctr">
              <a:lnSpc>
                <a:spcPts val="2160"/>
              </a:lnSpc>
            </a:pPr>
            <a:r>
              <a:rPr lang="fr-FR" sz="2800" b="1" dirty="0" smtClean="0">
                <a:solidFill>
                  <a:srgbClr val="FF0000"/>
                </a:solidFill>
                <a:cs typeface="Trebuchet MS"/>
              </a:rPr>
              <a:t>et</a:t>
            </a:r>
            <a:r>
              <a:rPr sz="2800" b="1" dirty="0" smtClean="0">
                <a:solidFill>
                  <a:srgbClr val="FF0000"/>
                </a:solidFill>
                <a:cs typeface="Trebuchet MS"/>
              </a:rPr>
              <a:t> </a:t>
            </a:r>
            <a:endParaRPr lang="fr-FR" sz="2800" b="1" dirty="0" smtClean="0">
              <a:solidFill>
                <a:srgbClr val="FF0000"/>
              </a:solidFill>
              <a:cs typeface="Trebuchet MS"/>
            </a:endParaRPr>
          </a:p>
          <a:p>
            <a:pPr marL="97790" algn="ctr">
              <a:lnSpc>
                <a:spcPts val="2160"/>
              </a:lnSpc>
            </a:pPr>
            <a:r>
              <a:rPr sz="2800" b="1" dirty="0" err="1" smtClean="0">
                <a:solidFill>
                  <a:srgbClr val="FF0000"/>
                </a:solidFill>
                <a:cs typeface="Trebuchet MS"/>
              </a:rPr>
              <a:t>quelques</a:t>
            </a:r>
            <a:r>
              <a:rPr sz="2800" b="1" dirty="0" smtClean="0">
                <a:solidFill>
                  <a:srgbClr val="FF0000"/>
                </a:solidFill>
                <a:cs typeface="Trebuchet MS"/>
              </a:rPr>
              <a:t> </a:t>
            </a:r>
            <a:r>
              <a:rPr sz="2800" b="1" dirty="0">
                <a:solidFill>
                  <a:srgbClr val="FF0000"/>
                </a:solidFill>
                <a:cs typeface="Trebuchet MS"/>
              </a:rPr>
              <a:t>rares cas </a:t>
            </a:r>
            <a:r>
              <a:rPr sz="2800" b="1" dirty="0" smtClean="0">
                <a:solidFill>
                  <a:srgbClr val="FF0000"/>
                </a:solidFill>
                <a:cs typeface="Trebuchet MS"/>
              </a:rPr>
              <a:t>de </a:t>
            </a:r>
            <a:r>
              <a:rPr sz="2800" b="1" dirty="0">
                <a:solidFill>
                  <a:srgbClr val="FF0000"/>
                </a:solidFill>
                <a:cs typeface="Trebuchet MS"/>
              </a:rPr>
              <a:t>fractures non  déplacées chez l’adulte.</a:t>
            </a:r>
            <a:endParaRPr sz="2800" dirty="0">
              <a:solidFill>
                <a:srgbClr val="FF0000"/>
              </a:solidFill>
              <a:cs typeface="Trebuchet MS"/>
            </a:endParaRPr>
          </a:p>
        </p:txBody>
      </p:sp>
      <p:pic>
        <p:nvPicPr>
          <p:cNvPr id="9218" name="Picture 2" descr="C:\Users\pcasus\Desktop\pag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209800"/>
            <a:ext cx="52578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6434073" cy="1182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b="1" u="none" dirty="0" smtClean="0">
                <a:solidFill>
                  <a:srgbClr val="C00000"/>
                </a:solidFill>
                <a:cs typeface="Trebuchet MS"/>
              </a:rPr>
              <a:t> </a:t>
            </a:r>
            <a:r>
              <a:rPr lang="fr-FR" u="none" dirty="0" smtClean="0">
                <a:solidFill>
                  <a:srgbClr val="C00000"/>
                </a:solidFill>
                <a:cs typeface="Trebuchet MS"/>
              </a:rPr>
              <a:t>         </a:t>
            </a:r>
            <a:r>
              <a:rPr lang="fr-FR" sz="3200" b="1" dirty="0" smtClean="0">
                <a:solidFill>
                  <a:srgbClr val="C00000"/>
                </a:solidFill>
                <a:latin typeface="+mn-lt"/>
                <a:cs typeface="Trebuchet MS"/>
              </a:rPr>
              <a:t>IX-LE TRAITEMENT</a:t>
            </a:r>
            <a:br>
              <a:rPr lang="fr-FR" sz="3200" b="1" dirty="0" smtClean="0">
                <a:solidFill>
                  <a:srgbClr val="C00000"/>
                </a:solidFill>
                <a:latin typeface="+mn-lt"/>
                <a:cs typeface="Trebuchet MS"/>
              </a:rPr>
            </a:br>
            <a:r>
              <a:rPr lang="fr-FR" sz="3200" b="1" u="none" dirty="0" smtClean="0">
                <a:solidFill>
                  <a:srgbClr val="C00000"/>
                </a:solidFill>
                <a:latin typeface="+mn-lt"/>
                <a:cs typeface="Trebuchet MS"/>
              </a:rPr>
              <a:t>               </a:t>
            </a:r>
            <a:r>
              <a:rPr lang="fr-FR" sz="3200" b="1" dirty="0" smtClean="0">
                <a:solidFill>
                  <a:srgbClr val="0070C0"/>
                </a:solidFill>
                <a:latin typeface="+mn-lt"/>
                <a:cs typeface="Trebuchet MS"/>
              </a:rPr>
              <a:t>Traitement chirurgical.</a:t>
            </a:r>
            <a:endParaRPr sz="3200" b="1" spc="-275" dirty="0">
              <a:solidFill>
                <a:srgbClr val="FF0000"/>
              </a:solidFill>
              <a:latin typeface="+mn-lt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0" y="1143001"/>
            <a:ext cx="9144000" cy="50834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355600" algn="l"/>
              </a:tabLst>
            </a:pPr>
            <a:r>
              <a:rPr lang="fr-FR" sz="3000" dirty="0" smtClean="0">
                <a:cs typeface="Arial"/>
              </a:rPr>
              <a:t>*</a:t>
            </a:r>
            <a:r>
              <a:rPr sz="3000" dirty="0" smtClean="0">
                <a:cs typeface="Arial"/>
              </a:rPr>
              <a:t>Fait app</a:t>
            </a:r>
            <a:r>
              <a:rPr lang="fr-FR" sz="3000" dirty="0" smtClean="0">
                <a:cs typeface="Arial"/>
              </a:rPr>
              <a:t>e</a:t>
            </a:r>
            <a:r>
              <a:rPr sz="3000" dirty="0" smtClean="0">
                <a:cs typeface="Arial"/>
              </a:rPr>
              <a:t>l </a:t>
            </a:r>
            <a:r>
              <a:rPr sz="3000" dirty="0">
                <a:cs typeface="Arial"/>
              </a:rPr>
              <a:t>à l’ostéosynthése.</a:t>
            </a:r>
          </a:p>
          <a:p>
            <a:pPr marL="355600" marR="158750" indent="-342900">
              <a:lnSpc>
                <a:spcPts val="2880"/>
              </a:lnSpc>
              <a:spcBef>
                <a:spcPts val="695"/>
              </a:spcBef>
              <a:tabLst>
                <a:tab pos="354965" algn="l"/>
                <a:tab pos="355600" algn="l"/>
              </a:tabLst>
            </a:pPr>
            <a:r>
              <a:rPr lang="fr-FR" sz="3000" dirty="0" smtClean="0">
                <a:cs typeface="Arial"/>
              </a:rPr>
              <a:t>*</a:t>
            </a:r>
            <a:r>
              <a:rPr sz="3000" dirty="0" smtClean="0">
                <a:cs typeface="Arial"/>
              </a:rPr>
              <a:t>La </a:t>
            </a:r>
            <a:r>
              <a:rPr sz="3000" dirty="0">
                <a:cs typeface="Arial"/>
              </a:rPr>
              <a:t>reduction anatomique se fait à ciel ouvert on </a:t>
            </a:r>
            <a:endParaRPr lang="fr-FR" sz="3000" dirty="0" smtClean="0">
              <a:cs typeface="Arial"/>
            </a:endParaRPr>
          </a:p>
          <a:p>
            <a:pPr marL="355600" marR="158750" indent="-342900">
              <a:lnSpc>
                <a:spcPts val="2880"/>
              </a:lnSpc>
              <a:spcBef>
                <a:spcPts val="695"/>
              </a:spcBef>
              <a:tabLst>
                <a:tab pos="354965" algn="l"/>
                <a:tab pos="355600" algn="l"/>
              </a:tabLst>
            </a:pPr>
            <a:r>
              <a:rPr sz="3000" dirty="0" err="1" smtClean="0">
                <a:cs typeface="Arial"/>
              </a:rPr>
              <a:t>utilisant</a:t>
            </a:r>
            <a:r>
              <a:rPr sz="3000" dirty="0" smtClean="0">
                <a:cs typeface="Arial"/>
              </a:rPr>
              <a:t> </a:t>
            </a:r>
            <a:r>
              <a:rPr sz="3000" dirty="0">
                <a:cs typeface="Arial"/>
              </a:rPr>
              <a:t>un abord antéro </a:t>
            </a:r>
            <a:r>
              <a:rPr lang="fr-FR" sz="3000" dirty="0" err="1">
                <a:cs typeface="Arial"/>
              </a:rPr>
              <a:t>e</a:t>
            </a:r>
            <a:r>
              <a:rPr sz="3000" dirty="0" err="1" smtClean="0">
                <a:cs typeface="Arial"/>
              </a:rPr>
              <a:t>xterne</a:t>
            </a:r>
            <a:r>
              <a:rPr sz="3000" dirty="0" smtClean="0">
                <a:cs typeface="Arial"/>
              </a:rPr>
              <a:t> </a:t>
            </a:r>
            <a:r>
              <a:rPr sz="3000" dirty="0" err="1" smtClean="0">
                <a:cs typeface="Arial"/>
              </a:rPr>
              <a:t>po</a:t>
            </a:r>
            <a:r>
              <a:rPr lang="fr-FR" sz="3000" dirty="0" smtClean="0">
                <a:cs typeface="Arial"/>
              </a:rPr>
              <a:t>u</a:t>
            </a:r>
            <a:r>
              <a:rPr sz="3000" dirty="0" smtClean="0">
                <a:cs typeface="Arial"/>
              </a:rPr>
              <a:t>r </a:t>
            </a:r>
            <a:r>
              <a:rPr sz="3000" dirty="0">
                <a:cs typeface="Arial"/>
              </a:rPr>
              <a:t>le radius et </a:t>
            </a:r>
            <a:endParaRPr lang="fr-FR" sz="3000" dirty="0" smtClean="0">
              <a:cs typeface="Arial"/>
            </a:endParaRPr>
          </a:p>
          <a:p>
            <a:pPr marL="355600" marR="158750" indent="-342900">
              <a:lnSpc>
                <a:spcPts val="2880"/>
              </a:lnSpc>
              <a:spcBef>
                <a:spcPts val="695"/>
              </a:spcBef>
              <a:tabLst>
                <a:tab pos="354965" algn="l"/>
                <a:tab pos="355600" algn="l"/>
              </a:tabLst>
            </a:pPr>
            <a:r>
              <a:rPr sz="3000" dirty="0" err="1" smtClean="0">
                <a:cs typeface="Arial"/>
              </a:rPr>
              <a:t>postéro</a:t>
            </a:r>
            <a:r>
              <a:rPr sz="3000" dirty="0" smtClean="0">
                <a:cs typeface="Arial"/>
              </a:rPr>
              <a:t> </a:t>
            </a:r>
            <a:r>
              <a:rPr sz="3000" dirty="0">
                <a:cs typeface="Arial"/>
              </a:rPr>
              <a:t>intérne pou l’ulna.</a:t>
            </a:r>
          </a:p>
          <a:p>
            <a:pPr marL="355600" marR="5080" indent="-342900">
              <a:lnSpc>
                <a:spcPts val="2880"/>
              </a:lnSpc>
              <a:spcBef>
                <a:spcPts val="720"/>
              </a:spcBef>
              <a:tabLst>
                <a:tab pos="354965" algn="l"/>
                <a:tab pos="355600" algn="l"/>
              </a:tabLst>
            </a:pPr>
            <a:endParaRPr lang="fr-FR" sz="3000" dirty="0" smtClean="0">
              <a:cs typeface="Arial"/>
            </a:endParaRPr>
          </a:p>
          <a:p>
            <a:pPr marL="355600" marR="5080" indent="-342900">
              <a:lnSpc>
                <a:spcPts val="2880"/>
              </a:lnSpc>
              <a:spcBef>
                <a:spcPts val="720"/>
              </a:spcBef>
              <a:tabLst>
                <a:tab pos="354965" algn="l"/>
                <a:tab pos="355600" algn="l"/>
              </a:tabLst>
            </a:pPr>
            <a:r>
              <a:rPr lang="fr-FR" sz="3000" dirty="0">
                <a:cs typeface="Arial"/>
              </a:rPr>
              <a:t>*</a:t>
            </a:r>
            <a:r>
              <a:rPr sz="3000" dirty="0" smtClean="0">
                <a:cs typeface="Arial"/>
              </a:rPr>
              <a:t>La </a:t>
            </a:r>
            <a:r>
              <a:rPr sz="3000" dirty="0">
                <a:cs typeface="Arial"/>
              </a:rPr>
              <a:t>stabilisation se fait dans la majorité des cas par </a:t>
            </a:r>
            <a:endParaRPr lang="fr-FR" sz="3000" dirty="0" smtClean="0">
              <a:cs typeface="Arial"/>
            </a:endParaRPr>
          </a:p>
          <a:p>
            <a:pPr marL="355600" marR="5080" indent="-342900">
              <a:lnSpc>
                <a:spcPts val="2880"/>
              </a:lnSpc>
              <a:spcBef>
                <a:spcPts val="720"/>
              </a:spcBef>
              <a:tabLst>
                <a:tab pos="354965" algn="l"/>
                <a:tab pos="355600" algn="l"/>
              </a:tabLst>
            </a:pPr>
            <a:r>
              <a:rPr sz="3000" dirty="0" err="1" smtClean="0">
                <a:cs typeface="Arial"/>
              </a:rPr>
              <a:t>deux</a:t>
            </a:r>
            <a:r>
              <a:rPr sz="3000" dirty="0" smtClean="0">
                <a:cs typeface="Arial"/>
              </a:rPr>
              <a:t> </a:t>
            </a:r>
            <a:r>
              <a:rPr sz="3000" dirty="0">
                <a:cs typeface="Arial"/>
              </a:rPr>
              <a:t>plaques visséees en prenat 3 vis de part et </a:t>
            </a:r>
            <a:endParaRPr lang="fr-FR" sz="3000" dirty="0" smtClean="0">
              <a:cs typeface="Arial"/>
            </a:endParaRPr>
          </a:p>
          <a:p>
            <a:pPr marL="355600" marR="5080" indent="-342900">
              <a:lnSpc>
                <a:spcPts val="2880"/>
              </a:lnSpc>
              <a:spcBef>
                <a:spcPts val="720"/>
              </a:spcBef>
              <a:tabLst>
                <a:tab pos="354965" algn="l"/>
                <a:tab pos="355600" algn="l"/>
              </a:tabLst>
            </a:pPr>
            <a:r>
              <a:rPr sz="3000" dirty="0" err="1" smtClean="0">
                <a:cs typeface="Arial"/>
              </a:rPr>
              <a:t>d’autre</a:t>
            </a:r>
            <a:r>
              <a:rPr sz="3000" dirty="0" smtClean="0">
                <a:cs typeface="Arial"/>
              </a:rPr>
              <a:t> </a:t>
            </a:r>
            <a:r>
              <a:rPr sz="3000" dirty="0">
                <a:cs typeface="Arial"/>
              </a:rPr>
              <a:t>du foyer de fracture.</a:t>
            </a:r>
          </a:p>
          <a:p>
            <a:pPr marL="355600" marR="363855" indent="-342900">
              <a:lnSpc>
                <a:spcPct val="80000"/>
              </a:lnSpc>
              <a:spcBef>
                <a:spcPts val="745"/>
              </a:spcBef>
              <a:tabLst>
                <a:tab pos="354965" algn="l"/>
                <a:tab pos="355600" algn="l"/>
              </a:tabLst>
            </a:pPr>
            <a:endParaRPr lang="fr-FR" sz="3000" dirty="0" smtClean="0">
              <a:cs typeface="Arial"/>
            </a:endParaRPr>
          </a:p>
          <a:p>
            <a:pPr marL="355600" marR="363855" indent="-342900">
              <a:lnSpc>
                <a:spcPct val="80000"/>
              </a:lnSpc>
              <a:spcBef>
                <a:spcPts val="745"/>
              </a:spcBef>
              <a:tabLst>
                <a:tab pos="354965" algn="l"/>
                <a:tab pos="355600" algn="l"/>
              </a:tabLst>
            </a:pPr>
            <a:r>
              <a:rPr lang="fr-FR" sz="3000" dirty="0">
                <a:cs typeface="Arial"/>
              </a:rPr>
              <a:t>*</a:t>
            </a:r>
            <a:r>
              <a:rPr sz="3000" dirty="0" err="1" smtClean="0">
                <a:cs typeface="Arial"/>
              </a:rPr>
              <a:t>L’embrochage</a:t>
            </a:r>
            <a:r>
              <a:rPr sz="3000" dirty="0" smtClean="0">
                <a:cs typeface="Arial"/>
              </a:rPr>
              <a:t> </a:t>
            </a:r>
            <a:r>
              <a:rPr sz="3000" dirty="0">
                <a:cs typeface="Arial"/>
              </a:rPr>
              <a:t>centro </a:t>
            </a:r>
            <a:r>
              <a:rPr sz="3000" dirty="0" err="1">
                <a:cs typeface="Arial"/>
              </a:rPr>
              <a:t>médullaire</a:t>
            </a:r>
            <a:r>
              <a:rPr sz="3000" dirty="0">
                <a:cs typeface="Arial"/>
              </a:rPr>
              <a:t> </a:t>
            </a:r>
            <a:r>
              <a:rPr sz="3000" dirty="0" err="1" smtClean="0">
                <a:cs typeface="Arial"/>
              </a:rPr>
              <a:t>po</a:t>
            </a:r>
            <a:r>
              <a:rPr lang="fr-FR" sz="3000" dirty="0" smtClean="0">
                <a:cs typeface="Arial"/>
              </a:rPr>
              <a:t>u</a:t>
            </a:r>
            <a:r>
              <a:rPr sz="3000" dirty="0" smtClean="0">
                <a:cs typeface="Arial"/>
              </a:rPr>
              <a:t>r </a:t>
            </a:r>
            <a:r>
              <a:rPr sz="3000" dirty="0">
                <a:cs typeface="Arial"/>
              </a:rPr>
              <a:t>l’ulna </a:t>
            </a:r>
            <a:r>
              <a:rPr sz="3000" dirty="0" err="1">
                <a:cs typeface="Arial"/>
              </a:rPr>
              <a:t>peut</a:t>
            </a:r>
            <a:r>
              <a:rPr sz="3000" dirty="0">
                <a:cs typeface="Arial"/>
              </a:rPr>
              <a:t>  </a:t>
            </a:r>
            <a:r>
              <a:rPr sz="3000" dirty="0" err="1" smtClean="0">
                <a:cs typeface="Arial"/>
              </a:rPr>
              <a:t>etre</a:t>
            </a:r>
            <a:endParaRPr lang="fr-FR" sz="3000" dirty="0" smtClean="0">
              <a:cs typeface="Arial"/>
            </a:endParaRPr>
          </a:p>
          <a:p>
            <a:pPr marL="355600" marR="363855" indent="-342900">
              <a:lnSpc>
                <a:spcPct val="80000"/>
              </a:lnSpc>
              <a:spcBef>
                <a:spcPts val="745"/>
              </a:spcBef>
              <a:tabLst>
                <a:tab pos="354965" algn="l"/>
                <a:tab pos="355600" algn="l"/>
              </a:tabLst>
            </a:pPr>
            <a:r>
              <a:rPr sz="3000" dirty="0" err="1" smtClean="0">
                <a:cs typeface="Arial"/>
              </a:rPr>
              <a:t>utilisé</a:t>
            </a:r>
            <a:r>
              <a:rPr sz="3000" dirty="0" smtClean="0">
                <a:cs typeface="Arial"/>
              </a:rPr>
              <a:t> </a:t>
            </a:r>
            <a:r>
              <a:rPr sz="3000" dirty="0" err="1">
                <a:cs typeface="Arial"/>
              </a:rPr>
              <a:t>voir</a:t>
            </a:r>
            <a:r>
              <a:rPr sz="3000" dirty="0">
                <a:cs typeface="Arial"/>
              </a:rPr>
              <a:t> </a:t>
            </a:r>
            <a:r>
              <a:rPr sz="3000" dirty="0" err="1" smtClean="0">
                <a:cs typeface="Arial"/>
              </a:rPr>
              <a:t>mieux</a:t>
            </a:r>
            <a:r>
              <a:rPr lang="fr-FR" sz="3000" dirty="0" smtClean="0">
                <a:cs typeface="Arial"/>
              </a:rPr>
              <a:t>, </a:t>
            </a:r>
            <a:r>
              <a:rPr sz="3000" dirty="0" smtClean="0">
                <a:cs typeface="Arial"/>
              </a:rPr>
              <a:t>le </a:t>
            </a:r>
            <a:r>
              <a:rPr sz="3000" dirty="0">
                <a:cs typeface="Arial"/>
              </a:rPr>
              <a:t>clou  vérrouillé de LE FEVRE.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object 3"/>
          <p:cNvSpPr>
            <a:spLocks noGrp="1"/>
          </p:cNvSpPr>
          <p:nvPr>
            <p:ph type="body" idx="1"/>
          </p:nvPr>
        </p:nvSpPr>
        <p:spPr>
          <a:xfrm>
            <a:off x="6858000" y="685800"/>
            <a:ext cx="22860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FR" dirty="0"/>
          </a:p>
        </p:txBody>
      </p:sp>
      <p:pic>
        <p:nvPicPr>
          <p:cNvPr id="5" name="Picture 13" descr="Imag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762000"/>
            <a:ext cx="3276600" cy="5715000"/>
          </a:xfrm>
          <a:prstGeom prst="rect">
            <a:avLst/>
          </a:prstGeom>
          <a:noFill/>
        </p:spPr>
      </p:pic>
      <p:pic>
        <p:nvPicPr>
          <p:cNvPr id="6" name="Picture 11" descr="14-22819-11b"/>
          <p:cNvPicPr>
            <a:picLocks noChangeAspect="1" noChangeArrowheads="1"/>
          </p:cNvPicPr>
          <p:nvPr/>
        </p:nvPicPr>
        <p:blipFill>
          <a:blip r:embed="rId4" cstate="print"/>
          <a:srcRect b="6987"/>
          <a:stretch>
            <a:fillRect/>
          </a:stretch>
        </p:blipFill>
        <p:spPr bwMode="auto">
          <a:xfrm>
            <a:off x="3733800" y="685800"/>
            <a:ext cx="2362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4" y="571483"/>
            <a:ext cx="8313924" cy="646292"/>
          </a:xfrm>
          <a:prstGeom prst="rect">
            <a:avLst/>
          </a:prstGeom>
        </p:spPr>
        <p:txBody>
          <a:bodyPr wrap="none" lIns="91399" tIns="45701" rIns="91399" bIns="45701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TRAITEMENT CHIRURGICAL CHEZ L’ADULTE</a:t>
            </a:r>
            <a:endParaRPr lang="fr-FR" sz="3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28860" y="3071810"/>
            <a:ext cx="4572000" cy="1865088"/>
          </a:xfrm>
          <a:prstGeom prst="rect">
            <a:avLst/>
          </a:prstGeom>
        </p:spPr>
        <p:txBody>
          <a:bodyPr lIns="91399" tIns="45701" rIns="91399" bIns="45701">
            <a:sp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fr-FR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Gold Standard </a:t>
            </a:r>
          </a:p>
          <a:p>
            <a:pPr algn="ctr">
              <a:lnSpc>
                <a:spcPct val="80000"/>
              </a:lnSpc>
              <a:buNone/>
            </a:pPr>
            <a:r>
              <a:rPr lang="fr-FR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 Plaques </a:t>
            </a:r>
            <a:r>
              <a:rPr lang="fr-FR" sz="36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régides</a:t>
            </a:r>
            <a:endParaRPr lang="fr-FR" sz="3600" b="1" dirty="0" smtClean="0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fr-FR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Symposium SOFCOT 2004</a:t>
            </a:r>
            <a:endParaRPr lang="fr-FR" sz="3600" b="1" dirty="0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1797200" cy="4286280"/>
          </a:xfrm>
          <a:prstGeom prst="rect">
            <a:avLst/>
          </a:prstGeom>
          <a:noFill/>
        </p:spPr>
      </p:pic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1571613"/>
            <a:ext cx="1714512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4797425"/>
            <a:ext cx="8229600" cy="1328738"/>
          </a:xfrm>
          <a:solidFill>
            <a:schemeClr val="bg1"/>
          </a:solidFill>
          <a:ln/>
        </p:spPr>
        <p:txBody>
          <a:bodyPr>
            <a:normAutofit fontScale="55000" lnSpcReduction="20000"/>
          </a:bodyPr>
          <a:lstStyle/>
          <a:p>
            <a:pPr algn="ctr">
              <a:lnSpc>
                <a:spcPct val="80000"/>
              </a:lnSpc>
            </a:pPr>
            <a:endParaRPr lang="fr-FR" sz="2400" b="1" dirty="0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80000"/>
              </a:lnSpc>
              <a:buNone/>
            </a:pPr>
            <a:r>
              <a:rPr lang="fr-FR" sz="48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Gold Standard </a:t>
            </a:r>
            <a:endParaRPr lang="fr-FR" sz="4800" b="1" dirty="0" smtClean="0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80000"/>
              </a:lnSpc>
              <a:buNone/>
            </a:pPr>
            <a:endParaRPr lang="fr-FR" sz="4800" b="1" dirty="0" smtClean="0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80000"/>
              </a:lnSpc>
              <a:buNone/>
            </a:pPr>
            <a:r>
              <a:rPr lang="fr-FR" sz="4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48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</a:t>
            </a:r>
            <a:r>
              <a:rPr lang="fr-FR" sz="4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broches</a:t>
            </a:r>
          </a:p>
          <a:p>
            <a:pPr algn="ctr">
              <a:lnSpc>
                <a:spcPct val="80000"/>
              </a:lnSpc>
              <a:buNone/>
            </a:pPr>
            <a:endParaRPr lang="fr-FR" sz="4800" b="1" dirty="0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fr-FR" sz="48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Symposium SOFCOT 2004</a:t>
            </a:r>
          </a:p>
        </p:txBody>
      </p:sp>
      <p:sp>
        <p:nvSpPr>
          <p:cNvPr id="301061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99" tIns="45701" rIns="91399" bIns="45701" anchor="ctr"/>
          <a:lstStyle/>
          <a:p>
            <a:pPr algn="ctr"/>
            <a:endParaRPr lang="fr-FR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pperplate Gothic Light" pitchFamily="34" charset="0"/>
            </a:endParaRPr>
          </a:p>
        </p:txBody>
      </p:sp>
      <p:pic>
        <p:nvPicPr>
          <p:cNvPr id="30106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066800"/>
            <a:ext cx="1371600" cy="3284539"/>
          </a:xfrm>
          <a:prstGeom prst="rect">
            <a:avLst/>
          </a:prstGeom>
          <a:noFill/>
        </p:spPr>
      </p:pic>
      <p:pic>
        <p:nvPicPr>
          <p:cNvPr id="30106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066800"/>
            <a:ext cx="1524000" cy="3352800"/>
          </a:xfrm>
          <a:prstGeom prst="rect">
            <a:avLst/>
          </a:prstGeom>
          <a:noFill/>
        </p:spPr>
      </p:pic>
      <p:pic>
        <p:nvPicPr>
          <p:cNvPr id="30106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41775" y="1066800"/>
            <a:ext cx="2460625" cy="3370263"/>
          </a:xfrm>
          <a:prstGeom prst="rect">
            <a:avLst/>
          </a:prstGeom>
          <a:noFill/>
        </p:spPr>
      </p:pic>
      <p:pic>
        <p:nvPicPr>
          <p:cNvPr id="301066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937376" y="990600"/>
            <a:ext cx="1673224" cy="3446463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14282" y="428605"/>
            <a:ext cx="8501122" cy="668152"/>
          </a:xfrm>
          <a:prstGeom prst="rect">
            <a:avLst/>
          </a:prstGeom>
        </p:spPr>
        <p:txBody>
          <a:bodyPr wrap="square" lIns="91399" tIns="45701" rIns="91399" bIns="45701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TRAITEMENT CHIRURGICAL CHEZ L’ENFANT</a:t>
            </a:r>
            <a:endParaRPr lang="fr-FR" sz="3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9807" y="469010"/>
            <a:ext cx="510159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3200" b="1" u="none" dirty="0" smtClean="0">
                <a:solidFill>
                  <a:srgbClr val="C00000"/>
                </a:solidFill>
                <a:latin typeface="+mn-lt"/>
                <a:cs typeface="Trebuchet MS"/>
              </a:rPr>
              <a:t>        </a:t>
            </a:r>
            <a:r>
              <a:rPr lang="fr-FR" sz="3200" b="1" dirty="0" smtClean="0">
                <a:solidFill>
                  <a:srgbClr val="C00000"/>
                </a:solidFill>
                <a:latin typeface="+mn-lt"/>
                <a:cs typeface="Trebuchet MS"/>
              </a:rPr>
              <a:t>IX-LE TRAITEMENT</a:t>
            </a:r>
            <a:br>
              <a:rPr lang="fr-FR" sz="3200" b="1" dirty="0" smtClean="0">
                <a:solidFill>
                  <a:srgbClr val="C00000"/>
                </a:solidFill>
                <a:latin typeface="+mn-lt"/>
                <a:cs typeface="Trebuchet MS"/>
              </a:rPr>
            </a:br>
            <a:r>
              <a:rPr lang="fr-FR" sz="3200" b="1" u="none" dirty="0" smtClean="0">
                <a:solidFill>
                  <a:srgbClr val="C00000"/>
                </a:solidFill>
                <a:latin typeface="+mn-lt"/>
                <a:cs typeface="Trebuchet MS"/>
              </a:rPr>
              <a:t>     </a:t>
            </a:r>
            <a:r>
              <a:rPr lang="fr-FR" sz="3200" b="1" dirty="0" smtClean="0">
                <a:solidFill>
                  <a:srgbClr val="0070C0"/>
                </a:solidFill>
                <a:latin typeface="+mn-lt"/>
                <a:cs typeface="Trebuchet MS"/>
              </a:rPr>
              <a:t>Traitement chirurgical.</a:t>
            </a:r>
            <a:endParaRPr sz="3200" b="1" spc="-275" dirty="0">
              <a:solidFill>
                <a:srgbClr val="FF0000"/>
              </a:solidFill>
              <a:latin typeface="+mn-lt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5800" y="1447800"/>
            <a:ext cx="2939796" cy="4794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8200" y="1447800"/>
            <a:ext cx="2793492" cy="46527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2600" y="469010"/>
            <a:ext cx="4093717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b="1" u="none" spc="-260" dirty="0" smtClean="0">
                <a:solidFill>
                  <a:srgbClr val="FF0000"/>
                </a:solidFill>
                <a:latin typeface="+mn-lt"/>
                <a:cs typeface="Trebuchet MS"/>
              </a:rPr>
              <a:t>       X-</a:t>
            </a:r>
            <a:r>
              <a:rPr b="1" u="none" spc="-260" dirty="0" smtClean="0">
                <a:solidFill>
                  <a:srgbClr val="FF0000"/>
                </a:solidFill>
                <a:latin typeface="+mn-lt"/>
                <a:cs typeface="Trebuchet MS"/>
              </a:rPr>
              <a:t>C</a:t>
            </a:r>
            <a:r>
              <a:rPr b="1" u="none" spc="-245" dirty="0" smtClean="0">
                <a:solidFill>
                  <a:srgbClr val="FF0000"/>
                </a:solidFill>
                <a:latin typeface="+mn-lt"/>
                <a:cs typeface="Trebuchet MS"/>
              </a:rPr>
              <a:t>o</a:t>
            </a:r>
            <a:r>
              <a:rPr b="1" u="none" spc="-345" dirty="0" smtClean="0">
                <a:solidFill>
                  <a:srgbClr val="FF0000"/>
                </a:solidFill>
                <a:latin typeface="+mn-lt"/>
                <a:cs typeface="Trebuchet MS"/>
              </a:rPr>
              <a:t>n</a:t>
            </a:r>
            <a:r>
              <a:rPr b="1" u="none" spc="-295" dirty="0" smtClean="0">
                <a:solidFill>
                  <a:srgbClr val="FF0000"/>
                </a:solidFill>
                <a:latin typeface="+mn-lt"/>
                <a:cs typeface="Trebuchet MS"/>
              </a:rPr>
              <a:t>c</a:t>
            </a:r>
            <a:r>
              <a:rPr b="1" u="none" spc="-200" dirty="0" smtClean="0">
                <a:solidFill>
                  <a:srgbClr val="FF0000"/>
                </a:solidFill>
                <a:latin typeface="+mn-lt"/>
                <a:cs typeface="Trebuchet MS"/>
              </a:rPr>
              <a:t>lu</a:t>
            </a:r>
            <a:r>
              <a:rPr b="1" u="none" spc="-204" dirty="0" smtClean="0">
                <a:solidFill>
                  <a:srgbClr val="FF0000"/>
                </a:solidFill>
                <a:latin typeface="+mn-lt"/>
                <a:cs typeface="Trebuchet MS"/>
              </a:rPr>
              <a:t>s</a:t>
            </a:r>
            <a:r>
              <a:rPr b="1" u="none" spc="-125" dirty="0" smtClean="0">
                <a:solidFill>
                  <a:srgbClr val="FF0000"/>
                </a:solidFill>
                <a:latin typeface="+mn-lt"/>
                <a:cs typeface="Trebuchet MS"/>
              </a:rPr>
              <a:t>i</a:t>
            </a:r>
            <a:r>
              <a:rPr b="1" u="none" spc="-245" dirty="0" smtClean="0">
                <a:solidFill>
                  <a:srgbClr val="FF0000"/>
                </a:solidFill>
                <a:latin typeface="+mn-lt"/>
                <a:cs typeface="Trebuchet MS"/>
              </a:rPr>
              <a:t>o</a:t>
            </a:r>
            <a:r>
              <a:rPr b="1" u="none" spc="-235" dirty="0" smtClean="0">
                <a:solidFill>
                  <a:srgbClr val="FF0000"/>
                </a:solidFill>
                <a:latin typeface="+mn-lt"/>
                <a:cs typeface="Trebuchet MS"/>
              </a:rPr>
              <a:t>n</a:t>
            </a:r>
            <a:endParaRPr b="1" u="none" spc="-235" dirty="0">
              <a:solidFill>
                <a:srgbClr val="FF0000"/>
              </a:solidFill>
              <a:latin typeface="+mn-lt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400" y="1143000"/>
            <a:ext cx="8319642" cy="4337084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19"/>
              </a:spcBef>
              <a:tabLst>
                <a:tab pos="354965" algn="l"/>
                <a:tab pos="355600" algn="l"/>
              </a:tabLst>
            </a:pPr>
            <a:r>
              <a:rPr lang="fr-FR" sz="3000" dirty="0" smtClean="0">
                <a:cs typeface="Trebuchet MS"/>
              </a:rPr>
              <a:t>*</a:t>
            </a:r>
            <a:r>
              <a:rPr sz="3000" dirty="0" smtClean="0">
                <a:cs typeface="Trebuchet MS"/>
              </a:rPr>
              <a:t>Fractures </a:t>
            </a:r>
            <a:r>
              <a:rPr sz="3000" dirty="0">
                <a:cs typeface="Trebuchet MS"/>
              </a:rPr>
              <a:t>de l’avant-bras sont </a:t>
            </a:r>
            <a:r>
              <a:rPr sz="3000" dirty="0" err="1" smtClean="0">
                <a:cs typeface="Trebuchet MS"/>
              </a:rPr>
              <a:t>fréquentes</a:t>
            </a:r>
            <a:r>
              <a:rPr lang="fr-FR" sz="3000" dirty="0" smtClean="0">
                <a:cs typeface="Trebuchet MS"/>
              </a:rPr>
              <a:t>.</a:t>
            </a: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tabLst>
                <a:tab pos="354965" algn="l"/>
                <a:tab pos="355600" algn="l"/>
              </a:tabLst>
            </a:pPr>
            <a:r>
              <a:rPr lang="fr-FR" sz="3000" dirty="0" smtClean="0">
                <a:cs typeface="Trebuchet MS"/>
              </a:rPr>
              <a:t>*</a:t>
            </a:r>
            <a:r>
              <a:rPr sz="3000" dirty="0" smtClean="0">
                <a:cs typeface="Trebuchet MS"/>
              </a:rPr>
              <a:t>La </a:t>
            </a:r>
            <a:r>
              <a:rPr sz="3000" dirty="0">
                <a:cs typeface="Trebuchet MS"/>
              </a:rPr>
              <a:t>difficulté est le rétablissement de la </a:t>
            </a:r>
            <a:r>
              <a:rPr sz="3000" dirty="0" err="1" smtClean="0">
                <a:cs typeface="Trebuchet MS"/>
              </a:rPr>
              <a:t>longueur</a:t>
            </a:r>
            <a:endParaRPr lang="fr-FR" sz="3000" dirty="0" smtClean="0"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tabLst>
                <a:tab pos="354965" algn="l"/>
                <a:tab pos="355600" algn="l"/>
              </a:tabLst>
            </a:pPr>
            <a:r>
              <a:rPr lang="fr-FR" sz="3000" dirty="0" smtClean="0">
                <a:cs typeface="Trebuchet MS"/>
              </a:rPr>
              <a:t>*</a:t>
            </a:r>
            <a:r>
              <a:rPr sz="3000" dirty="0" smtClean="0">
                <a:cs typeface="Trebuchet MS"/>
              </a:rPr>
              <a:t>La </a:t>
            </a:r>
            <a:r>
              <a:rPr sz="3000" dirty="0">
                <a:cs typeface="Trebuchet MS"/>
              </a:rPr>
              <a:t>raideur en prono-supination est fréquente</a:t>
            </a: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tabLst>
                <a:tab pos="354965" algn="l"/>
                <a:tab pos="355600" algn="l"/>
              </a:tabLst>
            </a:pPr>
            <a:r>
              <a:rPr lang="fr-FR" sz="3000" dirty="0" smtClean="0">
                <a:cs typeface="Trebuchet MS"/>
              </a:rPr>
              <a:t>*</a:t>
            </a:r>
            <a:r>
              <a:rPr sz="3000" dirty="0" smtClean="0">
                <a:cs typeface="Trebuchet MS"/>
              </a:rPr>
              <a:t>Les </a:t>
            </a:r>
            <a:r>
              <a:rPr sz="3000" dirty="0">
                <a:cs typeface="Trebuchet MS"/>
              </a:rPr>
              <a:t>complications ne sont pas </a:t>
            </a:r>
            <a:r>
              <a:rPr sz="3000" dirty="0" err="1" smtClean="0">
                <a:cs typeface="Trebuchet MS"/>
              </a:rPr>
              <a:t>exceptionnelles</a:t>
            </a:r>
            <a:r>
              <a:rPr lang="fr-FR" sz="3000" dirty="0" smtClean="0">
                <a:cs typeface="Trebuchet MS"/>
              </a:rPr>
              <a:t>:</a:t>
            </a:r>
            <a:endParaRPr sz="3000" dirty="0">
              <a:cs typeface="Trebuchet MS"/>
            </a:endParaRPr>
          </a:p>
          <a:p>
            <a:pPr marL="355600" marR="551815" indent="-342900">
              <a:lnSpc>
                <a:spcPct val="100000"/>
              </a:lnSpc>
              <a:spcBef>
                <a:spcPts val="720"/>
              </a:spcBef>
              <a:tabLst>
                <a:tab pos="354965" algn="l"/>
                <a:tab pos="355600" algn="l"/>
              </a:tabLst>
            </a:pPr>
            <a:r>
              <a:rPr lang="fr-FR" sz="3000" dirty="0" smtClean="0">
                <a:cs typeface="Trebuchet MS"/>
              </a:rPr>
              <a:t>    </a:t>
            </a:r>
            <a:r>
              <a:rPr sz="3000" u="sng" dirty="0" smtClean="0">
                <a:cs typeface="Trebuchet MS"/>
              </a:rPr>
              <a:t>Les </a:t>
            </a:r>
            <a:r>
              <a:rPr sz="3000" u="sng" dirty="0">
                <a:cs typeface="Trebuchet MS"/>
              </a:rPr>
              <a:t>pseudarthroses </a:t>
            </a:r>
            <a:r>
              <a:rPr sz="3000" dirty="0">
                <a:cs typeface="Trebuchet MS"/>
              </a:rPr>
              <a:t>sont souvent des </a:t>
            </a:r>
            <a:r>
              <a:rPr sz="3000" dirty="0" err="1">
                <a:cs typeface="Trebuchet MS"/>
              </a:rPr>
              <a:t>erreurs</a:t>
            </a:r>
            <a:r>
              <a:rPr sz="3000" dirty="0">
                <a:cs typeface="Trebuchet MS"/>
              </a:rPr>
              <a:t> </a:t>
            </a:r>
            <a:endParaRPr lang="fr-FR" sz="3000" dirty="0" smtClean="0">
              <a:cs typeface="Trebuchet MS"/>
            </a:endParaRPr>
          </a:p>
          <a:p>
            <a:pPr marL="355600" marR="551815" indent="-342900">
              <a:lnSpc>
                <a:spcPct val="100000"/>
              </a:lnSpc>
              <a:spcBef>
                <a:spcPts val="720"/>
              </a:spcBef>
              <a:tabLst>
                <a:tab pos="354965" algn="l"/>
                <a:tab pos="355600" algn="l"/>
              </a:tabLst>
            </a:pPr>
            <a:r>
              <a:rPr sz="3000" dirty="0" smtClean="0">
                <a:cs typeface="Trebuchet MS"/>
              </a:rPr>
              <a:t>techniques</a:t>
            </a:r>
            <a:endParaRPr sz="3000" dirty="0">
              <a:cs typeface="Trebuchet MS"/>
            </a:endParaRPr>
          </a:p>
          <a:p>
            <a:pPr marL="355600" marR="64769" indent="-342900">
              <a:lnSpc>
                <a:spcPct val="100000"/>
              </a:lnSpc>
              <a:spcBef>
                <a:spcPts val="720"/>
              </a:spcBef>
              <a:tabLst>
                <a:tab pos="354965" algn="l"/>
                <a:tab pos="355600" algn="l"/>
              </a:tabLst>
            </a:pPr>
            <a:r>
              <a:rPr lang="fr-FR" sz="3000" dirty="0" smtClean="0">
                <a:cs typeface="Trebuchet MS"/>
              </a:rPr>
              <a:t>      </a:t>
            </a:r>
            <a:r>
              <a:rPr sz="3000" u="sng" dirty="0" smtClean="0">
                <a:cs typeface="Trebuchet MS"/>
              </a:rPr>
              <a:t>Les </a:t>
            </a:r>
            <a:r>
              <a:rPr sz="3000" u="sng" dirty="0">
                <a:cs typeface="Trebuchet MS"/>
              </a:rPr>
              <a:t>cals vicieux et les synostoses </a:t>
            </a:r>
            <a:r>
              <a:rPr sz="3000" dirty="0">
                <a:cs typeface="Trebuchet MS"/>
              </a:rPr>
              <a:t>sont  des défis chirurgicaux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6226" y="1570735"/>
            <a:ext cx="8597774" cy="830997"/>
          </a:xfrm>
        </p:spPr>
        <p:txBody>
          <a:bodyPr/>
          <a:lstStyle/>
          <a:p>
            <a:r>
              <a:rPr lang="fr-FR" sz="5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ebuchet MS"/>
              </a:rPr>
              <a:t>       INTERET DE LA QUESTION </a:t>
            </a:r>
            <a:endParaRPr lang="fr-FR" sz="5400" u="sng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6226" y="1570735"/>
            <a:ext cx="8051546" cy="2954655"/>
          </a:xfrm>
        </p:spPr>
        <p:txBody>
          <a:bodyPr/>
          <a:lstStyle/>
          <a:p>
            <a:r>
              <a:rPr lang="fr-F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</a:p>
          <a:p>
            <a:r>
              <a:rPr lang="fr-FR" sz="9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merci</a:t>
            </a:r>
            <a:endParaRPr lang="fr-FR" sz="9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194690"/>
            <a:ext cx="84582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ebuchet MS"/>
              </a:rPr>
              <a:t>       II-  </a:t>
            </a:r>
            <a:r>
              <a:rPr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ebuchet MS"/>
              </a:rPr>
              <a:t>INTERET </a:t>
            </a:r>
            <a:r>
              <a:rPr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ebuchet MS"/>
              </a:rPr>
              <a:t>DE LA QUESTION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" y="1141095"/>
            <a:ext cx="8723882" cy="42303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3200" dirty="0" smtClean="0">
                <a:latin typeface="Arial"/>
                <a:cs typeface="Arial"/>
              </a:rPr>
              <a:t>   *</a:t>
            </a:r>
            <a:r>
              <a:rPr lang="fr-FR" sz="2800" dirty="0">
                <a:cs typeface="Arial"/>
              </a:rPr>
              <a:t>S</a:t>
            </a:r>
            <a:r>
              <a:rPr sz="2800" dirty="0" err="1" smtClean="0">
                <a:cs typeface="Arial"/>
              </a:rPr>
              <a:t>ont</a:t>
            </a:r>
            <a:r>
              <a:rPr sz="2800" dirty="0" smtClean="0">
                <a:cs typeface="Arial"/>
              </a:rPr>
              <a:t> </a:t>
            </a:r>
            <a:r>
              <a:rPr sz="2800" dirty="0">
                <a:cs typeface="Arial"/>
              </a:rPr>
              <a:t>fréquentes : adulte jeune et l’enfant.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800" dirty="0"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fr-FR" sz="2800" dirty="0" smtClean="0">
                <a:cs typeface="Arial"/>
              </a:rPr>
              <a:t>    *</a:t>
            </a:r>
            <a:r>
              <a:rPr sz="2800" dirty="0" smtClean="0">
                <a:cs typeface="Arial"/>
              </a:rPr>
              <a:t>Sont </a:t>
            </a:r>
            <a:r>
              <a:rPr sz="2800" dirty="0">
                <a:cs typeface="Arial"/>
              </a:rPr>
              <a:t>graves : compromettre la </a:t>
            </a:r>
            <a:r>
              <a:rPr sz="2800" dirty="0" smtClean="0">
                <a:cs typeface="Arial"/>
              </a:rPr>
              <a:t>prono</a:t>
            </a:r>
            <a:r>
              <a:rPr lang="fr-FR" sz="2800" dirty="0" smtClean="0">
                <a:cs typeface="Arial"/>
              </a:rPr>
              <a:t>-</a:t>
            </a:r>
            <a:r>
              <a:rPr sz="2800" dirty="0" err="1" smtClean="0">
                <a:cs typeface="Arial"/>
              </a:rPr>
              <a:t>supination</a:t>
            </a:r>
            <a:r>
              <a:rPr sz="2800" dirty="0">
                <a:cs typeface="Arial"/>
              </a:rPr>
              <a:t>.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800" dirty="0"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fr-FR" sz="2800" dirty="0" smtClean="0">
                <a:cs typeface="Arial"/>
              </a:rPr>
              <a:t>    *</a:t>
            </a:r>
            <a:r>
              <a:rPr sz="2800" dirty="0" smtClean="0">
                <a:cs typeface="Arial"/>
              </a:rPr>
              <a:t>Le </a:t>
            </a:r>
            <a:r>
              <a:rPr sz="2800" dirty="0">
                <a:cs typeface="Arial"/>
              </a:rPr>
              <a:t>diagnostic est clinique et radiologique.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800" dirty="0">
              <a:cs typeface="Times New Roman"/>
            </a:endParaRPr>
          </a:p>
          <a:p>
            <a:pPr marL="355600" marR="732790" indent="-342900">
              <a:lnSpc>
                <a:spcPts val="3070"/>
              </a:lnSpc>
            </a:pPr>
            <a:r>
              <a:rPr lang="fr-FR" sz="2800" dirty="0" smtClean="0">
                <a:cs typeface="Arial"/>
              </a:rPr>
              <a:t>   *</a:t>
            </a:r>
            <a:r>
              <a:rPr sz="2800" dirty="0" smtClean="0">
                <a:cs typeface="Arial"/>
              </a:rPr>
              <a:t>Le </a:t>
            </a:r>
            <a:r>
              <a:rPr sz="2800" dirty="0">
                <a:cs typeface="Arial"/>
              </a:rPr>
              <a:t>traitement est chirurgical chez l’adulte et  orthopédique chez l’enfant.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800" dirty="0">
              <a:cs typeface="Times New Roman"/>
            </a:endParaRPr>
          </a:p>
          <a:p>
            <a:pPr marL="355600" marR="5080" indent="-342900">
              <a:lnSpc>
                <a:spcPct val="80000"/>
              </a:lnSpc>
            </a:pPr>
            <a:r>
              <a:rPr lang="fr-FR" sz="2800" dirty="0" smtClean="0">
                <a:cs typeface="Arial"/>
              </a:rPr>
              <a:t>    </a:t>
            </a:r>
            <a:endParaRPr sz="2800" dirty="0"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0" y="1570735"/>
            <a:ext cx="9144000" cy="1107996"/>
          </a:xfrm>
        </p:spPr>
        <p:txBody>
          <a:bodyPr/>
          <a:lstStyle/>
          <a:p>
            <a:r>
              <a:rPr lang="fr-FR" sz="7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RAPPEL ANATOMIQUE</a:t>
            </a:r>
            <a:endParaRPr lang="fr-FR" sz="72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r-FR" sz="5400" u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fr-FR" sz="5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III-Anatomie</a:t>
            </a:r>
            <a:endParaRPr lang="fr-FR" sz="5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179512" y="1844824"/>
            <a:ext cx="6858048" cy="4768865"/>
          </a:xfrm>
          <a:prstGeom prst="rect">
            <a:avLst/>
          </a:prstGeom>
          <a:solidFill>
            <a:srgbClr val="FFFF00"/>
          </a:solidFill>
        </p:spPr>
        <p:txBody>
          <a:bodyPr>
            <a:normAutofit/>
          </a:bodyPr>
          <a:lstStyle/>
          <a:p>
            <a:pPr marL="0" indent="0">
              <a:lnSpc>
                <a:spcPts val="1867"/>
              </a:lnSpc>
              <a:buNone/>
              <a:tabLst>
                <a:tab pos="1497934" algn="l"/>
              </a:tabLst>
              <a:defRPr/>
            </a:pPr>
            <a:endParaRPr lang="fr-FR" dirty="0" smtClean="0">
              <a:solidFill>
                <a:srgbClr val="231F20"/>
              </a:solidFill>
              <a:latin typeface="Segoe UI"/>
            </a:endParaRPr>
          </a:p>
          <a:p>
            <a:pPr marL="0" indent="0">
              <a:lnSpc>
                <a:spcPts val="1867"/>
              </a:lnSpc>
              <a:buNone/>
              <a:tabLst>
                <a:tab pos="1497934" algn="l"/>
              </a:tabLst>
              <a:defRPr/>
            </a:pPr>
            <a:r>
              <a:rPr lang="fr-FR" sz="3300" dirty="0" smtClean="0">
                <a:solidFill>
                  <a:srgbClr val="231F20"/>
                </a:solidFill>
                <a:latin typeface="+mj-lt"/>
              </a:rPr>
              <a:t> </a:t>
            </a:r>
            <a:r>
              <a:rPr lang="fr-FR" sz="2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02 os longs </a:t>
            </a:r>
            <a:r>
              <a:rPr lang="fr-FR" sz="2600" dirty="0" smtClean="0">
                <a:solidFill>
                  <a:srgbClr val="FF0000"/>
                </a:solidFill>
                <a:latin typeface="+mj-lt"/>
              </a:rPr>
              <a:t>:</a:t>
            </a:r>
            <a:r>
              <a:rPr lang="fr-FR" sz="2600" dirty="0" smtClean="0">
                <a:solidFill>
                  <a:srgbClr val="231F20"/>
                </a:solidFill>
                <a:latin typeface="+mj-lt"/>
              </a:rPr>
              <a:t>  -  le radius en dehors </a:t>
            </a:r>
          </a:p>
          <a:p>
            <a:pPr marL="0" indent="0">
              <a:lnSpc>
                <a:spcPts val="1867"/>
              </a:lnSpc>
              <a:buNone/>
              <a:tabLst>
                <a:tab pos="1497934" algn="l"/>
              </a:tabLst>
              <a:defRPr/>
            </a:pPr>
            <a:r>
              <a:rPr lang="fr-FR" sz="2600" dirty="0" smtClean="0">
                <a:solidFill>
                  <a:srgbClr val="231F20"/>
                </a:solidFill>
                <a:latin typeface="+mj-lt"/>
              </a:rPr>
              <a:t>                         -  l’ulna  en  dedans</a:t>
            </a:r>
          </a:p>
          <a:p>
            <a:pPr marL="0" indent="0">
              <a:lnSpc>
                <a:spcPts val="1867"/>
              </a:lnSpc>
              <a:buNone/>
              <a:tabLst>
                <a:tab pos="1497934" algn="l"/>
              </a:tabLst>
              <a:defRPr/>
            </a:pPr>
            <a:endParaRPr lang="fr-FR" sz="2600" dirty="0">
              <a:solidFill>
                <a:srgbClr val="231F20"/>
              </a:solidFill>
              <a:latin typeface="+mj-lt"/>
            </a:endParaRPr>
          </a:p>
          <a:p>
            <a:pPr marL="0" indent="0">
              <a:lnSpc>
                <a:spcPts val="1867"/>
              </a:lnSpc>
              <a:buNone/>
              <a:tabLst>
                <a:tab pos="1497934" algn="l"/>
              </a:tabLst>
              <a:defRPr/>
            </a:pPr>
            <a:r>
              <a:rPr lang="fr-FR" sz="2600" dirty="0" smtClean="0">
                <a:solidFill>
                  <a:srgbClr val="231F20"/>
                </a:solidFill>
                <a:latin typeface="+mj-lt"/>
              </a:rPr>
              <a:t> </a:t>
            </a:r>
            <a:r>
              <a:rPr lang="fr-FR" sz="2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</a:t>
            </a:r>
            <a:r>
              <a:rPr lang="fr-FR" sz="2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  supination </a:t>
            </a:r>
            <a:r>
              <a:rPr lang="fr-FR" sz="2600" dirty="0" smtClean="0">
                <a:solidFill>
                  <a:srgbClr val="231F20"/>
                </a:solidFill>
                <a:latin typeface="+mj-lt"/>
              </a:rPr>
              <a:t>:  -diaphyses parallèles</a:t>
            </a:r>
          </a:p>
          <a:p>
            <a:pPr marL="0" indent="0">
              <a:lnSpc>
                <a:spcPts val="1867"/>
              </a:lnSpc>
              <a:buNone/>
              <a:tabLst>
                <a:tab pos="1497934" algn="l"/>
              </a:tabLst>
              <a:defRPr/>
            </a:pPr>
            <a:r>
              <a:rPr lang="fr-FR" sz="2600" dirty="0" smtClean="0">
                <a:solidFill>
                  <a:srgbClr val="231F20"/>
                </a:solidFill>
                <a:latin typeface="+mj-lt"/>
              </a:rPr>
              <a:t> </a:t>
            </a:r>
          </a:p>
          <a:p>
            <a:pPr marL="0" indent="0">
              <a:lnSpc>
                <a:spcPts val="1867"/>
              </a:lnSpc>
              <a:buNone/>
              <a:tabLst>
                <a:tab pos="1497934" algn="l"/>
              </a:tabLst>
              <a:defRPr/>
            </a:pPr>
            <a:r>
              <a:rPr lang="fr-FR" sz="2600" dirty="0" smtClean="0">
                <a:solidFill>
                  <a:srgbClr val="231F20"/>
                </a:solidFill>
                <a:latin typeface="+mj-lt"/>
              </a:rPr>
              <a:t>                              -Espace  interosseux.</a:t>
            </a:r>
          </a:p>
          <a:p>
            <a:pPr marL="0" indent="0">
              <a:lnSpc>
                <a:spcPts val="1867"/>
              </a:lnSpc>
              <a:buNone/>
              <a:tabLst>
                <a:tab pos="1497934" algn="l"/>
              </a:tabLst>
              <a:defRPr/>
            </a:pPr>
            <a:endParaRPr lang="fr-FR" sz="2600" dirty="0" smtClean="0">
              <a:solidFill>
                <a:srgbClr val="231F20"/>
              </a:solidFill>
              <a:latin typeface="+mj-lt"/>
            </a:endParaRPr>
          </a:p>
          <a:p>
            <a:pPr marL="0" indent="0">
              <a:lnSpc>
                <a:spcPts val="1867"/>
              </a:lnSpc>
              <a:buNone/>
              <a:tabLst>
                <a:tab pos="1497934" algn="l"/>
              </a:tabLst>
              <a:defRPr/>
            </a:pPr>
            <a:r>
              <a:rPr lang="fr-FR" sz="2600" dirty="0" smtClean="0">
                <a:solidFill>
                  <a:srgbClr val="231F20"/>
                </a:solidFill>
                <a:latin typeface="+mj-lt"/>
              </a:rPr>
              <a:t> </a:t>
            </a:r>
            <a:r>
              <a:rPr lang="fr-FR" sz="2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  pronation</a:t>
            </a:r>
            <a:r>
              <a:rPr lang="fr-FR" sz="2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FR" sz="2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</a:t>
            </a:r>
            <a:r>
              <a:rPr lang="fr-FR" sz="2600" dirty="0" smtClean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-</a:t>
            </a:r>
            <a:r>
              <a:rPr lang="fr-FR" sz="2600" dirty="0" smtClean="0">
                <a:solidFill>
                  <a:srgbClr val="231F20"/>
                </a:solidFill>
                <a:latin typeface="+mj-lt"/>
              </a:rPr>
              <a:t>le radius pré croisant l’ulna . </a:t>
            </a:r>
          </a:p>
          <a:p>
            <a:pPr marL="0" indent="0">
              <a:lnSpc>
                <a:spcPts val="1028"/>
              </a:lnSpc>
              <a:buNone/>
              <a:tabLst>
                <a:tab pos="1497934" algn="l"/>
              </a:tabLst>
              <a:defRPr/>
            </a:pPr>
            <a:endParaRPr lang="fr-FR" sz="2600" dirty="0">
              <a:solidFill>
                <a:srgbClr val="231F20"/>
              </a:solidFill>
              <a:latin typeface="+mj-lt"/>
            </a:endParaRPr>
          </a:p>
          <a:p>
            <a:pPr marL="0" indent="0">
              <a:lnSpc>
                <a:spcPts val="1028"/>
              </a:lnSpc>
              <a:buNone/>
              <a:tabLst>
                <a:tab pos="1497934" algn="l"/>
              </a:tabLst>
              <a:defRPr/>
            </a:pPr>
            <a:endParaRPr lang="fr-FR" sz="2600" dirty="0" smtClean="0">
              <a:solidFill>
                <a:srgbClr val="231F20"/>
              </a:solidFill>
              <a:latin typeface="+mj-lt"/>
            </a:endParaRPr>
          </a:p>
          <a:p>
            <a:pPr marL="0" indent="0">
              <a:lnSpc>
                <a:spcPts val="1028"/>
              </a:lnSpc>
              <a:buNone/>
              <a:tabLst>
                <a:tab pos="1497934" algn="l"/>
              </a:tabLst>
              <a:defRPr/>
            </a:pPr>
            <a:r>
              <a:rPr lang="fr-FR" sz="2600" dirty="0" smtClean="0">
                <a:solidFill>
                  <a:srgbClr val="231F20"/>
                </a:solidFill>
                <a:latin typeface="+mj-lt"/>
              </a:rPr>
              <a:t>                             -Articulations RUP et RUD</a:t>
            </a:r>
          </a:p>
          <a:p>
            <a:pPr marL="0" indent="0">
              <a:lnSpc>
                <a:spcPts val="1028"/>
              </a:lnSpc>
              <a:buNone/>
              <a:tabLst>
                <a:tab pos="1497934" algn="l"/>
              </a:tabLst>
              <a:defRPr/>
            </a:pPr>
            <a:endParaRPr lang="fr-FR" sz="2600" dirty="0" smtClean="0">
              <a:solidFill>
                <a:srgbClr val="231F20"/>
              </a:solidFill>
              <a:latin typeface="+mj-lt"/>
            </a:endParaRPr>
          </a:p>
          <a:p>
            <a:pPr marL="0" indent="0">
              <a:lnSpc>
                <a:spcPts val="1028"/>
              </a:lnSpc>
              <a:buNone/>
              <a:tabLst>
                <a:tab pos="1497934" algn="l"/>
              </a:tabLst>
              <a:defRPr/>
            </a:pPr>
            <a:endParaRPr lang="fr-FR" sz="2600" dirty="0" smtClean="0">
              <a:solidFill>
                <a:srgbClr val="231F20"/>
              </a:solidFill>
              <a:latin typeface="+mj-lt"/>
            </a:endParaRPr>
          </a:p>
          <a:p>
            <a:pPr marL="0" indent="0">
              <a:lnSpc>
                <a:spcPts val="1028"/>
              </a:lnSpc>
              <a:buNone/>
              <a:tabLst>
                <a:tab pos="1497934" algn="l"/>
              </a:tabLst>
              <a:defRPr/>
            </a:pPr>
            <a:r>
              <a:rPr lang="fr-FR" sz="2600" dirty="0" smtClean="0">
                <a:solidFill>
                  <a:srgbClr val="231F20"/>
                </a:solidFill>
                <a:latin typeface="+mj-lt"/>
              </a:rPr>
              <a:t>   </a:t>
            </a:r>
            <a:endParaRPr lang="fr-FR" sz="2600" dirty="0"/>
          </a:p>
        </p:txBody>
      </p:sp>
      <p:pic>
        <p:nvPicPr>
          <p:cNvPr id="2050" name="Picture 2" descr="http://www.medecine-des-arts.com/local/cache-vignettes/L124xH500/cubitusavantbras-copy-b37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685801"/>
            <a:ext cx="2271936" cy="6172200"/>
          </a:xfrm>
          <a:prstGeom prst="rect">
            <a:avLst/>
          </a:prstGeom>
          <a:noFill/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0" y="1752600"/>
            <a:ext cx="6858048" cy="4768865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97934" algn="l"/>
              </a:tabLst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97934" algn="l"/>
              </a:tabLst>
              <a:defRPr/>
            </a:pP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</a:t>
            </a:r>
            <a:r>
              <a:rPr kumimoji="0" lang="fr-FR" sz="2400" b="0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02 os longs 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: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-  le radius en dehors </a:t>
            </a:r>
          </a:p>
          <a:p>
            <a:pPr marL="0" marR="0" lvl="0" indent="0" defTabSz="914400" eaLnBrk="1" fontAlgn="auto" latinLnBrk="0" hangingPunct="1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97934" algn="l"/>
              </a:tabLst>
              <a:defRPr/>
            </a:pPr>
            <a:r>
              <a:rPr kumimoji="0" lang="fr-FR" sz="2400" b="0" i="0" u="none" strike="noStrike" kern="0" cap="none" spc="0" normalizeH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                       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-  l’ulna  en  dedans</a:t>
            </a:r>
          </a:p>
          <a:p>
            <a:pPr marL="0" marR="0" lvl="0" indent="0" defTabSz="914400" eaLnBrk="1" fontAlgn="auto" latinLnBrk="0" hangingPunct="1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97934" algn="l"/>
              </a:tabLst>
              <a:defRPr/>
            </a:pPr>
            <a:endParaRPr kumimoji="0" lang="fr-FR" sz="2400" b="0" i="0" u="none" strike="noStrike" kern="0" cap="none" spc="0" normalizeH="0" baseline="0" noProof="0" dirty="0" smtClean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97934" algn="l"/>
              </a:tabLst>
              <a:defRPr/>
            </a:pP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                         </a:t>
            </a:r>
          </a:p>
          <a:p>
            <a:pPr marL="0" marR="0" lvl="0" indent="0" defTabSz="914400" eaLnBrk="1" fontAlgn="auto" latinLnBrk="0" hangingPunct="1">
              <a:lnSpc>
                <a:spcPts val="102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97934" algn="l"/>
              </a:tabLst>
              <a:defRPr/>
            </a:pPr>
            <a:endParaRPr kumimoji="0" lang="fr-FR" sz="2600" b="0" i="0" u="none" strike="noStrike" kern="0" cap="none" spc="0" normalizeH="0" baseline="0" noProof="0" dirty="0" smtClean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ts val="102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97934" algn="l"/>
              </a:tabLst>
              <a:defRPr/>
            </a:pPr>
            <a:endParaRPr kumimoji="0" lang="fr-FR" sz="2600" b="0" i="0" u="none" strike="noStrike" kern="0" cap="none" spc="0" normalizeH="0" baseline="0" noProof="0" dirty="0" smtClean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ts val="102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97934" algn="l"/>
              </a:tabLst>
              <a:defRPr/>
            </a:pPr>
            <a:r>
              <a:rPr kumimoji="0" lang="fr-FR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</a:t>
            </a:r>
            <a:endParaRPr kumimoji="0" lang="fr-FR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152400"/>
            <a:ext cx="8763000" cy="1142999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fr-FR" sz="4000" u="none" dirty="0" smtClean="0">
                <a:solidFill>
                  <a:schemeClr val="accent1"/>
                </a:solidFill>
              </a:rPr>
              <a:t>                            </a:t>
            </a:r>
            <a:r>
              <a:rPr lang="fr-FR" sz="4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RADIUS</a:t>
            </a:r>
            <a:r>
              <a:rPr lang="fr-F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fr-F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fr-FR" sz="4000" b="1" u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</a:t>
            </a:r>
            <a:r>
              <a:rPr lang="fr-FR" sz="4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Particularités fondamentales</a:t>
            </a:r>
            <a:br>
              <a:rPr lang="fr-FR" sz="4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fr-FR" sz="40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0" y="1600204"/>
            <a:ext cx="7164288" cy="5069156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Les courbures dans les plans sagittal et frontal</a:t>
            </a:r>
          </a:p>
          <a:p>
            <a:pPr>
              <a:buNone/>
            </a:pPr>
            <a:endParaRPr lang="fr-FR" b="1" dirty="0" smtClean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fr-FR" b="1" dirty="0" smtClean="0">
                <a:latin typeface="+mj-lt"/>
              </a:rPr>
              <a:t>Plan frontal: concave en dedans (courbure pronatrice +++) = ++ enroulement radius</a:t>
            </a:r>
          </a:p>
          <a:p>
            <a:pPr>
              <a:buFont typeface="Wingdings" pitchFamily="2" charset="2"/>
              <a:buChar char="Ø"/>
            </a:pPr>
            <a:endParaRPr lang="fr-FR" b="1" dirty="0" smtClean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fr-FR" b="1" dirty="0" smtClean="0">
                <a:latin typeface="+mj-lt"/>
              </a:rPr>
              <a:t>Plan sagittal: concave en avant, face </a:t>
            </a:r>
            <a:r>
              <a:rPr lang="fr-FR" b="1" dirty="0" err="1" smtClean="0">
                <a:latin typeface="+mj-lt"/>
              </a:rPr>
              <a:t>ant</a:t>
            </a:r>
            <a:r>
              <a:rPr lang="fr-FR" b="1" dirty="0" smtClean="0">
                <a:latin typeface="+mj-lt"/>
              </a:rPr>
              <a:t> </a:t>
            </a:r>
            <a:r>
              <a:rPr lang="fr-FR" b="1" dirty="0" smtClean="0">
                <a:latin typeface="+mj-lt"/>
              </a:rPr>
              <a:t>plane</a:t>
            </a:r>
            <a:endParaRPr lang="fr-FR" b="1" dirty="0" smtClean="0">
              <a:latin typeface="+mj-lt"/>
            </a:endParaRPr>
          </a:p>
          <a:p>
            <a:pPr>
              <a:buNone/>
            </a:pPr>
            <a:endParaRPr lang="fr-FR" dirty="0" smtClean="0"/>
          </a:p>
        </p:txBody>
      </p:sp>
      <p:pic>
        <p:nvPicPr>
          <p:cNvPr id="7" name="Picture 7" descr="http://www.medecine-des-arts.com/local/cache-vignettes/L124xH500/cubitusavantbras-copy-b37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1648184"/>
            <a:ext cx="2071670" cy="5209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527</TotalTime>
  <Words>1370</Words>
  <Application>Microsoft Office PowerPoint</Application>
  <PresentationFormat>Affichage à l'écran (4:3)</PresentationFormat>
  <Paragraphs>303</Paragraphs>
  <Slides>50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50</vt:i4>
      </vt:variant>
    </vt:vector>
  </HeadingPairs>
  <TitlesOfParts>
    <vt:vector size="51" baseType="lpstr">
      <vt:lpstr>Office Theme</vt:lpstr>
      <vt:lpstr>Diapositive 1</vt:lpstr>
      <vt:lpstr>Diapositive 2</vt:lpstr>
      <vt:lpstr>I-     DÉFINITION</vt:lpstr>
      <vt:lpstr>I-     DÉFINITION</vt:lpstr>
      <vt:lpstr>Diapositive 5</vt:lpstr>
      <vt:lpstr>       II-  INTERET DE LA QUESTION</vt:lpstr>
      <vt:lpstr>Diapositive 7</vt:lpstr>
      <vt:lpstr>        III-Anatomie</vt:lpstr>
      <vt:lpstr>                            RADIUS             Particularités fondamentales </vt:lpstr>
      <vt:lpstr>                       RADIUS            Particularités fondamentales</vt:lpstr>
      <vt:lpstr>                          ULNA</vt:lpstr>
      <vt:lpstr>            LES MOYENS DE LIAISON  </vt:lpstr>
      <vt:lpstr>                   LA MEMBRANE INTEROSSEUSE                            Empêche  tout  diastasis  entre radius et  ulna </vt:lpstr>
      <vt:lpstr>ARTICULATIONS RADIO-ULNAIRES</vt:lpstr>
      <vt:lpstr>Diapositive 15</vt:lpstr>
      <vt:lpstr>VI-    RAPPEL PHYSIOLOGIQUE DE LA       PRONOSUPINATION</vt:lpstr>
      <vt:lpstr>VI-RAPPEL PHYSIOLOGIQUE DE LA  PRONOSUPINATION                 MUSCLES    MOTEURS     DE   LA    PS</vt:lpstr>
      <vt:lpstr>         Les Impératifs De La Pronosupination</vt:lpstr>
      <vt:lpstr>Diapositive 19</vt:lpstr>
      <vt:lpstr>         V-ETUDE ANATOMOPATHOLOGIQUE               …………………………..MECANISME</vt:lpstr>
      <vt:lpstr>Diapositive 21</vt:lpstr>
      <vt:lpstr>             V-ETUDE ANATOMOPATHOLOGIQUE                           DEPLACEMENTS</vt:lpstr>
      <vt:lpstr>          V-ETUDE ANATOMOPATHOLOGIQUE                           LESIONS ASSOCIEES</vt:lpstr>
      <vt:lpstr>Diapositive 24</vt:lpstr>
      <vt:lpstr>              VI-RADIOGRAPHIE</vt:lpstr>
      <vt:lpstr>Diapositive 26</vt:lpstr>
      <vt:lpstr>Diapositive 27</vt:lpstr>
      <vt:lpstr>          VII-EVOLUTION COMPLICATIONS</vt:lpstr>
      <vt:lpstr>VII-EVOLUTION COMPLICATIONS</vt:lpstr>
      <vt:lpstr>VII-EVOLUTION COMPLICATIONS</vt:lpstr>
      <vt:lpstr>EVOLUTION COMPLICATIONS</vt:lpstr>
      <vt:lpstr>COMPLICATIONS TARDIVES</vt:lpstr>
      <vt:lpstr>COMPLICATIONS TARDIVES</vt:lpstr>
      <vt:lpstr>Diapositive 34</vt:lpstr>
      <vt:lpstr>                       VIII- LES FORMES CLINIQUES                        FRACTURES DE L’ENFANT</vt:lpstr>
      <vt:lpstr>Diapositive 36</vt:lpstr>
      <vt:lpstr>FRACTURE DE MONTEGGIA</vt:lpstr>
      <vt:lpstr>                      VIII- LES FORMES CLINIQUES                         FRACTURE DE MONTEGGIA</vt:lpstr>
      <vt:lpstr>               VIII- LES FORMES CLINIQUES                    FRACTURES DE GALIAZZI</vt:lpstr>
      <vt:lpstr>               VIII- LES FORMES CLINIQUES                    FRACTURES DE GALIAZZI</vt:lpstr>
      <vt:lpstr>Diapositive 41</vt:lpstr>
      <vt:lpstr>       IX-LE TRAITEMENT            Traitement orthopédique</vt:lpstr>
      <vt:lpstr>            IX-LE TRAITEMENT      Traitement orthopédique   </vt:lpstr>
      <vt:lpstr>          IX-LE TRAITEMENT                Traitement chirurgical.</vt:lpstr>
      <vt:lpstr>Diapositive 45</vt:lpstr>
      <vt:lpstr>Diapositive 46</vt:lpstr>
      <vt:lpstr>Diapositive 47</vt:lpstr>
      <vt:lpstr>        IX-LE TRAITEMENT      Traitement chirurgical.</vt:lpstr>
      <vt:lpstr>       X-Conclusion</vt:lpstr>
      <vt:lpstr>Diapositive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Orthopedie5an_Fracture_2_Os_Avant-bras [Mode de compatibilité]</dc:title>
  <dc:creator>user</dc:creator>
  <cp:lastModifiedBy>pcasus</cp:lastModifiedBy>
  <cp:revision>40</cp:revision>
  <dcterms:created xsi:type="dcterms:W3CDTF">2018-05-19T10:30:33Z</dcterms:created>
  <dcterms:modified xsi:type="dcterms:W3CDTF">2018-05-20T17:44:16Z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2014-08-26T00:00:00Z</vt:filetime>
  </property>
  <property fmtid="{D5CDD505-2E9C-101B-9397-08002B2CF9AE}" pid="3" name="Creator">
    <vt:lpwstr>Microsoft PowerPoint - Orthopedie5an_Fracture_2_Os_Avant-bras [Mode de compatibilité]</vt:lpwstr>
  </property>
  <property fmtid="{D5CDD505-2E9C-101B-9397-08002B2CF9AE}" pid="4" name="LastSaved">
    <vt:filetime>2018-05-19T00:00:00Z</vt:filetime>
  </property>
</Properties>
</file>