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  <p:sldId id="275" r:id="rId7"/>
    <p:sldId id="274" r:id="rId8"/>
    <p:sldId id="273" r:id="rId9"/>
    <p:sldId id="272" r:id="rId10"/>
    <p:sldId id="271" r:id="rId11"/>
    <p:sldId id="270" r:id="rId12"/>
    <p:sldId id="269" r:id="rId13"/>
    <p:sldId id="268" r:id="rId14"/>
    <p:sldId id="267" r:id="rId15"/>
    <p:sldId id="281" r:id="rId16"/>
    <p:sldId id="266" r:id="rId17"/>
    <p:sldId id="282" r:id="rId18"/>
    <p:sldId id="283" r:id="rId19"/>
    <p:sldId id="284" r:id="rId20"/>
    <p:sldId id="265" r:id="rId21"/>
    <p:sldId id="264" r:id="rId22"/>
    <p:sldId id="263" r:id="rId23"/>
    <p:sldId id="262" r:id="rId24"/>
    <p:sldId id="261" r:id="rId25"/>
    <p:sldId id="260" r:id="rId26"/>
    <p:sldId id="280" r:id="rId27"/>
    <p:sldId id="279" r:id="rId28"/>
    <p:sldId id="278" r:id="rId29"/>
    <p:sldId id="277" r:id="rId30"/>
    <p:sldId id="285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262A-FF3B-493C-B81E-F810E5F2EF59}" type="datetimeFigureOut">
              <a:rPr lang="fr-FR" smtClean="0"/>
              <a:pPr/>
              <a:t>12/11/2017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2D547-2745-4974-8F36-085B9701E8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262A-FF3B-493C-B81E-F810E5F2EF59}" type="datetimeFigureOut">
              <a:rPr lang="fr-FR" smtClean="0"/>
              <a:pPr/>
              <a:t>12/11/2017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2D547-2745-4974-8F36-085B9701E8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262A-FF3B-493C-B81E-F810E5F2EF59}" type="datetimeFigureOut">
              <a:rPr lang="fr-FR" smtClean="0"/>
              <a:pPr/>
              <a:t>12/11/2017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2D547-2745-4974-8F36-085B9701E8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262A-FF3B-493C-B81E-F810E5F2EF59}" type="datetimeFigureOut">
              <a:rPr lang="fr-FR" smtClean="0"/>
              <a:pPr/>
              <a:t>12/11/2017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2D547-2745-4974-8F36-085B9701E8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262A-FF3B-493C-B81E-F810E5F2EF59}" type="datetimeFigureOut">
              <a:rPr lang="fr-FR" smtClean="0"/>
              <a:pPr/>
              <a:t>12/11/2017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2D547-2745-4974-8F36-085B9701E8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262A-FF3B-493C-B81E-F810E5F2EF59}" type="datetimeFigureOut">
              <a:rPr lang="fr-FR" smtClean="0"/>
              <a:pPr/>
              <a:t>12/11/2017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2D547-2745-4974-8F36-085B9701E8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262A-FF3B-493C-B81E-F810E5F2EF59}" type="datetimeFigureOut">
              <a:rPr lang="fr-FR" smtClean="0"/>
              <a:pPr/>
              <a:t>12/11/2017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2D547-2745-4974-8F36-085B9701E8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262A-FF3B-493C-B81E-F810E5F2EF59}" type="datetimeFigureOut">
              <a:rPr lang="fr-FR" smtClean="0"/>
              <a:pPr/>
              <a:t>12/11/2017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2D547-2745-4974-8F36-085B9701E8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262A-FF3B-493C-B81E-F810E5F2EF59}" type="datetimeFigureOut">
              <a:rPr lang="fr-FR" smtClean="0"/>
              <a:pPr/>
              <a:t>12/11/2017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2D547-2745-4974-8F36-085B9701E8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262A-FF3B-493C-B81E-F810E5F2EF59}" type="datetimeFigureOut">
              <a:rPr lang="fr-FR" smtClean="0"/>
              <a:pPr/>
              <a:t>12/11/2017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2D547-2745-4974-8F36-085B9701E8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262A-FF3B-493C-B81E-F810E5F2EF59}" type="datetimeFigureOut">
              <a:rPr lang="fr-FR" smtClean="0"/>
              <a:pPr/>
              <a:t>12/11/2017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2D547-2745-4974-8F36-085B9701E8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5262A-FF3B-493C-B81E-F810E5F2EF59}" type="datetimeFigureOut">
              <a:rPr lang="fr-FR" smtClean="0"/>
              <a:pPr/>
              <a:t>12/11/2017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2D547-2745-4974-8F36-085B9701E8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1470025"/>
          </a:xfrm>
        </p:spPr>
        <p:txBody>
          <a:bodyPr>
            <a:normAutofit/>
          </a:bodyPr>
          <a:lstStyle/>
          <a:p>
            <a:r>
              <a:rPr lang="fr-FR" sz="5400" b="1" dirty="0" smtClean="0"/>
              <a:t>Adénopathies cervicales</a:t>
            </a:r>
            <a:endParaRPr lang="fr-FR" sz="5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</p:spPr>
        <p:txBody>
          <a:bodyPr/>
          <a:lstStyle/>
          <a:p>
            <a:r>
              <a:rPr lang="fr-FR" b="1" dirty="0" smtClean="0"/>
              <a:t>Dr. ARAB</a:t>
            </a:r>
          </a:p>
          <a:p>
            <a:r>
              <a:rPr lang="fr-FR" b="1" dirty="0" smtClean="0"/>
              <a:t>Service ORL CHU Bejaia</a:t>
            </a:r>
          </a:p>
          <a:p>
            <a:r>
              <a:rPr lang="fr-FR" b="1" dirty="0" smtClean="0"/>
              <a:t>2017-2018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 L’interrogatoire</a:t>
            </a:r>
            <a:r>
              <a:rPr lang="fr-FR" dirty="0" smtClean="0"/>
              <a:t> est </a:t>
            </a:r>
            <a:r>
              <a:rPr lang="fr-FR" dirty="0" smtClean="0">
                <a:solidFill>
                  <a:srgbClr val="00B050"/>
                </a:solidFill>
              </a:rPr>
              <a:t>primordial</a:t>
            </a:r>
            <a:r>
              <a:rPr lang="fr-FR" dirty="0" smtClean="0"/>
              <a:t>, il précise :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- </a:t>
            </a:r>
            <a:r>
              <a:rPr lang="fr-FR" dirty="0" smtClean="0">
                <a:solidFill>
                  <a:srgbClr val="00B050"/>
                </a:solidFill>
              </a:rPr>
              <a:t>les antécédents </a:t>
            </a:r>
            <a:r>
              <a:rPr lang="fr-FR" dirty="0">
                <a:solidFill>
                  <a:srgbClr val="00B050"/>
                </a:solidFill>
              </a:rPr>
              <a:t>:</a:t>
            </a:r>
          </a:p>
          <a:p>
            <a:pPr>
              <a:buNone/>
            </a:pPr>
            <a:r>
              <a:rPr lang="fr-FR" dirty="0"/>
              <a:t>○ </a:t>
            </a:r>
            <a:r>
              <a:rPr lang="fr-FR" dirty="0" smtClean="0"/>
              <a:t>radiothérapie </a:t>
            </a:r>
            <a:r>
              <a:rPr lang="fr-FR" dirty="0"/>
              <a:t>dans l’enfance,</a:t>
            </a:r>
          </a:p>
          <a:p>
            <a:pPr>
              <a:buNone/>
            </a:pPr>
            <a:r>
              <a:rPr lang="fr-FR" dirty="0"/>
              <a:t>○ tuberculose, prise de lait cru, fromage frais, alimentation par produit de chasse ou de </a:t>
            </a:r>
            <a:r>
              <a:rPr lang="fr-FR" dirty="0" smtClean="0"/>
              <a:t>pèche artisanale</a:t>
            </a:r>
            <a:r>
              <a:rPr lang="fr-FR" dirty="0"/>
              <a:t>,</a:t>
            </a:r>
          </a:p>
          <a:p>
            <a:pPr>
              <a:buNone/>
            </a:pPr>
            <a:r>
              <a:rPr lang="fr-FR" dirty="0"/>
              <a:t>○ intervention ayant porte sur la face ou le cuir chevelu </a:t>
            </a:r>
            <a:r>
              <a:rPr lang="fr-FR" dirty="0" smtClean="0"/>
              <a:t>(épithélioma </a:t>
            </a:r>
            <a:r>
              <a:rPr lang="fr-FR" dirty="0"/>
              <a:t>ou </a:t>
            </a:r>
            <a:r>
              <a:rPr lang="fr-FR" dirty="0" smtClean="0"/>
              <a:t>mélanome).</a:t>
            </a:r>
            <a:endParaRPr lang="fr-FR" dirty="0"/>
          </a:p>
          <a:p>
            <a:pPr>
              <a:buNone/>
            </a:pPr>
            <a:r>
              <a:rPr lang="fr-FR" dirty="0" smtClean="0"/>
              <a:t>  -  </a:t>
            </a:r>
            <a:r>
              <a:rPr lang="fr-FR" dirty="0">
                <a:solidFill>
                  <a:srgbClr val="00B050"/>
                </a:solidFill>
              </a:rPr>
              <a:t>date d'apparition </a:t>
            </a:r>
            <a:r>
              <a:rPr lang="fr-FR" dirty="0"/>
              <a:t>et </a:t>
            </a:r>
            <a:r>
              <a:rPr lang="fr-FR" dirty="0">
                <a:solidFill>
                  <a:srgbClr val="00B050"/>
                </a:solidFill>
              </a:rPr>
              <a:t>conditions de survenue </a:t>
            </a:r>
            <a:r>
              <a:rPr lang="fr-FR" dirty="0" smtClean="0"/>
              <a:t>(épisode </a:t>
            </a:r>
            <a:r>
              <a:rPr lang="fr-FR" dirty="0"/>
              <a:t>inflammatoire ou infectieux, </a:t>
            </a:r>
            <a:r>
              <a:rPr lang="fr-FR" dirty="0" smtClean="0"/>
              <a:t>apparition progressive </a:t>
            </a:r>
            <a:r>
              <a:rPr lang="fr-FR" dirty="0"/>
              <a:t>ou brutale</a:t>
            </a:r>
            <a:r>
              <a:rPr lang="fr-FR" dirty="0" smtClean="0"/>
              <a:t>).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- </a:t>
            </a:r>
            <a:r>
              <a:rPr lang="fr-FR" dirty="0" smtClean="0">
                <a:solidFill>
                  <a:srgbClr val="00B050"/>
                </a:solidFill>
              </a:rPr>
              <a:t>signes fonctionnels</a:t>
            </a:r>
            <a:r>
              <a:rPr lang="fr-FR" dirty="0" smtClean="0"/>
              <a:t> évoquant une </a:t>
            </a:r>
            <a:r>
              <a:rPr lang="fr-FR" dirty="0" smtClean="0">
                <a:solidFill>
                  <a:srgbClr val="00B050"/>
                </a:solidFill>
              </a:rPr>
              <a:t>lésion primitive dans les voies aérodigestives supérieures</a:t>
            </a:r>
            <a:r>
              <a:rPr lang="fr-FR" dirty="0" smtClean="0"/>
              <a:t> :</a:t>
            </a:r>
          </a:p>
          <a:p>
            <a:pPr>
              <a:buNone/>
            </a:pPr>
            <a:r>
              <a:rPr lang="fr-FR" dirty="0" smtClean="0"/>
              <a:t>     odynophagie, otalgie, dysphagie, dysphonie, amaigrissement ;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- signes fonctionnels évoquant une </a:t>
            </a:r>
            <a:r>
              <a:rPr lang="fr-FR" dirty="0" smtClean="0">
                <a:solidFill>
                  <a:srgbClr val="00B050"/>
                </a:solidFill>
              </a:rPr>
              <a:t>hémopathie</a:t>
            </a:r>
            <a:r>
              <a:rPr lang="fr-FR" dirty="0" smtClean="0"/>
              <a:t> : prurit, sueurs nocturnes, amaigrissement ;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- </a:t>
            </a:r>
            <a:r>
              <a:rPr lang="fr-FR" dirty="0" smtClean="0">
                <a:solidFill>
                  <a:srgbClr val="00B050"/>
                </a:solidFill>
              </a:rPr>
              <a:t>l’</a:t>
            </a:r>
            <a:r>
              <a:rPr lang="fr-FR" dirty="0" err="1" smtClean="0">
                <a:solidFill>
                  <a:srgbClr val="00B050"/>
                </a:solidFill>
              </a:rPr>
              <a:t>age</a:t>
            </a:r>
            <a:r>
              <a:rPr lang="fr-FR" dirty="0" smtClean="0"/>
              <a:t> et le </a:t>
            </a:r>
            <a:r>
              <a:rPr lang="fr-FR" dirty="0" smtClean="0">
                <a:solidFill>
                  <a:srgbClr val="00B050"/>
                </a:solidFill>
              </a:rPr>
              <a:t>facteur racial 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L’examen clinique est centré sur l’adénopathie :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- </a:t>
            </a:r>
            <a:r>
              <a:rPr lang="fr-FR" dirty="0" smtClean="0">
                <a:solidFill>
                  <a:srgbClr val="FF0000"/>
                </a:solidFill>
              </a:rPr>
              <a:t>inspection</a:t>
            </a:r>
            <a:r>
              <a:rPr lang="fr-FR" dirty="0" smtClean="0"/>
              <a:t>, peau en regard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- </a:t>
            </a:r>
            <a:r>
              <a:rPr lang="fr-FR" dirty="0" smtClean="0">
                <a:solidFill>
                  <a:srgbClr val="FF0000"/>
                </a:solidFill>
              </a:rPr>
              <a:t>palpation : </a:t>
            </a:r>
            <a:r>
              <a:rPr lang="fr-FR" dirty="0" smtClean="0">
                <a:solidFill>
                  <a:srgbClr val="00B050"/>
                </a:solidFill>
              </a:rPr>
              <a:t>diamètre, localisation, consistance</a:t>
            </a:r>
          </a:p>
          <a:p>
            <a:pPr>
              <a:buNone/>
            </a:pP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 smtClean="0">
                <a:solidFill>
                  <a:srgbClr val="00B050"/>
                </a:solidFill>
              </a:rPr>
              <a:t>           mobilité, douleur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     palpation de </a:t>
            </a:r>
            <a:r>
              <a:rPr lang="fr-FR" dirty="0" smtClean="0"/>
              <a:t>toute </a:t>
            </a:r>
            <a:r>
              <a:rPr lang="fr-FR" dirty="0" smtClean="0"/>
              <a:t>la région cervicale,</a:t>
            </a:r>
          </a:p>
          <a:p>
            <a:pPr>
              <a:buFontTx/>
              <a:buChar char="-"/>
            </a:pPr>
            <a:r>
              <a:rPr lang="fr-FR" dirty="0" smtClean="0"/>
              <a:t>Examen ORL complet </a:t>
            </a:r>
            <a:r>
              <a:rPr lang="fr-FR" b="1" dirty="0" smtClean="0"/>
              <a:t>++++</a:t>
            </a:r>
          </a:p>
          <a:p>
            <a:pPr>
              <a:buFontTx/>
              <a:buChar char="-"/>
            </a:pPr>
            <a:r>
              <a:rPr lang="fr-FR" dirty="0" smtClean="0"/>
              <a:t>Examen général : recherche d’une hépato – </a:t>
            </a:r>
          </a:p>
          <a:p>
            <a:pPr>
              <a:buNone/>
            </a:pPr>
            <a:r>
              <a:rPr lang="fr-FR" dirty="0" smtClean="0"/>
              <a:t>    splénomégalie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    </a:t>
            </a:r>
            <a:r>
              <a:rPr lang="fr-FR" dirty="0" smtClean="0">
                <a:solidFill>
                  <a:srgbClr val="FF0000"/>
                </a:solidFill>
              </a:rPr>
              <a:t>Certains examens para cliniques </a:t>
            </a:r>
            <a:r>
              <a:rPr lang="fr-FR" dirty="0" smtClean="0"/>
              <a:t>sont systématiques en cas d’adénopathies chroniques :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 smtClean="0"/>
              <a:t> - </a:t>
            </a:r>
            <a:r>
              <a:rPr lang="fr-FR" dirty="0" smtClean="0">
                <a:solidFill>
                  <a:srgbClr val="00B050"/>
                </a:solidFill>
              </a:rPr>
              <a:t>NFS</a:t>
            </a:r>
            <a:r>
              <a:rPr lang="fr-FR" dirty="0">
                <a:solidFill>
                  <a:srgbClr val="00B050"/>
                </a:solidFill>
              </a:rPr>
              <a:t>, VS, CRP</a:t>
            </a:r>
            <a:r>
              <a:rPr lang="fr-FR" dirty="0"/>
              <a:t> en cas d'aspect </a:t>
            </a:r>
            <a:r>
              <a:rPr lang="fr-FR" dirty="0">
                <a:solidFill>
                  <a:srgbClr val="00B050"/>
                </a:solidFill>
              </a:rPr>
              <a:t>inflammatoire</a:t>
            </a:r>
          </a:p>
          <a:p>
            <a:pPr>
              <a:buNone/>
            </a:pPr>
            <a:r>
              <a:rPr lang="fr-FR" dirty="0" smtClean="0"/>
              <a:t> - radio </a:t>
            </a:r>
            <a:r>
              <a:rPr lang="fr-FR" dirty="0"/>
              <a:t>pulmonaire de face et de profil ;</a:t>
            </a:r>
          </a:p>
          <a:p>
            <a:pPr>
              <a:buNone/>
            </a:pPr>
            <a:r>
              <a:rPr lang="fr-FR" dirty="0" smtClean="0"/>
              <a:t> - IDR </a:t>
            </a:r>
            <a:r>
              <a:rPr lang="fr-FR" dirty="0"/>
              <a:t>a la tuberculine ;</a:t>
            </a:r>
          </a:p>
          <a:p>
            <a:pPr>
              <a:buNone/>
            </a:pPr>
            <a:r>
              <a:rPr lang="fr-FR" dirty="0" smtClean="0"/>
              <a:t> - </a:t>
            </a:r>
            <a:r>
              <a:rPr lang="fr-FR" b="1" dirty="0" smtClean="0">
                <a:solidFill>
                  <a:srgbClr val="00B050"/>
                </a:solidFill>
              </a:rPr>
              <a:t>échographie </a:t>
            </a:r>
            <a:r>
              <a:rPr lang="fr-FR" b="1" dirty="0">
                <a:solidFill>
                  <a:srgbClr val="00B050"/>
                </a:solidFill>
              </a:rPr>
              <a:t>cervicale </a:t>
            </a:r>
            <a:r>
              <a:rPr lang="fr-FR" dirty="0"/>
              <a:t>et </a:t>
            </a:r>
            <a:r>
              <a:rPr lang="fr-FR" dirty="0" smtClean="0"/>
              <a:t>thyroïdienne </a:t>
            </a:r>
            <a:r>
              <a:rPr lang="fr-FR" dirty="0"/>
              <a:t>voire </a:t>
            </a:r>
            <a:r>
              <a:rPr lang="fr-FR" dirty="0" smtClean="0"/>
              <a:t>d‘emblée </a:t>
            </a:r>
            <a:r>
              <a:rPr lang="fr-FR" dirty="0"/>
              <a:t>TDM </a:t>
            </a:r>
            <a:r>
              <a:rPr lang="fr-FR" dirty="0" err="1"/>
              <a:t>cervico</a:t>
            </a:r>
            <a:r>
              <a:rPr lang="fr-FR" dirty="0"/>
              <a:t>-thoracique </a:t>
            </a:r>
            <a:r>
              <a:rPr lang="fr-FR" dirty="0" smtClean="0"/>
              <a:t>injectée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       D’autres examens seront demandés en fonction du contexte :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-</a:t>
            </a:r>
            <a:r>
              <a:rPr lang="fr-FR" dirty="0" smtClean="0">
                <a:solidFill>
                  <a:srgbClr val="00B050"/>
                </a:solidFill>
              </a:rPr>
              <a:t>Sérologies</a:t>
            </a:r>
            <a:r>
              <a:rPr lang="fr-FR" dirty="0" smtClean="0"/>
              <a:t> </a:t>
            </a:r>
            <a:r>
              <a:rPr lang="fr-FR" dirty="0"/>
              <a:t>(HIV, EBV, toxoplasmose, </a:t>
            </a:r>
            <a:r>
              <a:rPr lang="fr-FR" dirty="0" smtClean="0"/>
              <a:t>rubéole</a:t>
            </a:r>
            <a:r>
              <a:rPr lang="fr-FR" dirty="0"/>
              <a:t>, maladie des griffes du chat) ;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-Imagerie </a:t>
            </a:r>
            <a:r>
              <a:rPr lang="fr-FR" dirty="0"/>
              <a:t>par </a:t>
            </a:r>
            <a:r>
              <a:rPr lang="fr-FR" dirty="0">
                <a:solidFill>
                  <a:srgbClr val="00B050"/>
                </a:solidFill>
              </a:rPr>
              <a:t>TDM</a:t>
            </a:r>
            <a:r>
              <a:rPr lang="fr-FR" dirty="0"/>
              <a:t> ou </a:t>
            </a:r>
            <a:r>
              <a:rPr lang="fr-FR" dirty="0">
                <a:solidFill>
                  <a:srgbClr val="00B050"/>
                </a:solidFill>
              </a:rPr>
              <a:t>IRM</a:t>
            </a:r>
            <a:r>
              <a:rPr lang="fr-FR" dirty="0"/>
              <a:t> injectes ;</a:t>
            </a:r>
          </a:p>
          <a:p>
            <a:pPr>
              <a:buNone/>
            </a:pPr>
            <a:r>
              <a:rPr lang="fr-FR" dirty="0" smtClean="0"/>
              <a:t>  -</a:t>
            </a:r>
            <a:r>
              <a:rPr lang="fr-FR" dirty="0" err="1" smtClean="0"/>
              <a:t>Angio</a:t>
            </a:r>
            <a:r>
              <a:rPr lang="fr-FR" dirty="0" smtClean="0"/>
              <a:t>-IRM </a:t>
            </a:r>
            <a:r>
              <a:rPr lang="fr-FR" dirty="0"/>
              <a:t>ou </a:t>
            </a:r>
            <a:r>
              <a:rPr lang="fr-FR" dirty="0" smtClean="0"/>
              <a:t>artériographie </a:t>
            </a:r>
            <a:r>
              <a:rPr lang="fr-FR" dirty="0"/>
              <a:t>(si suspicion de tumeur vasculaire) ;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-Myélogramme </a:t>
            </a:r>
            <a:r>
              <a:rPr lang="fr-FR" dirty="0"/>
              <a:t>(si suspicion </a:t>
            </a:r>
            <a:r>
              <a:rPr lang="fr-FR" dirty="0" smtClean="0"/>
              <a:t>d’hémopathie</a:t>
            </a:r>
            <a:r>
              <a:rPr lang="fr-FR" dirty="0"/>
              <a:t>).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-Dosage </a:t>
            </a:r>
            <a:r>
              <a:rPr lang="fr-FR" dirty="0"/>
              <a:t>de T4 – TSH – Thyrocalcitonine en cas d'origine </a:t>
            </a:r>
            <a:r>
              <a:rPr lang="fr-FR" dirty="0" smtClean="0"/>
              <a:t>thyroïdienne.</a:t>
            </a:r>
            <a:endParaRPr lang="fr-FR" dirty="0"/>
          </a:p>
          <a:p>
            <a:pPr>
              <a:buNone/>
            </a:pPr>
            <a:r>
              <a:rPr lang="fr-FR" i="1" dirty="0"/>
              <a:t> </a:t>
            </a:r>
            <a:r>
              <a:rPr lang="fr-FR" i="1" dirty="0" smtClean="0"/>
              <a:t> </a:t>
            </a:r>
            <a:r>
              <a:rPr lang="fr-FR" dirty="0" smtClean="0"/>
              <a:t>-</a:t>
            </a:r>
            <a:r>
              <a:rPr lang="fr-FR" b="1" dirty="0" smtClean="0">
                <a:solidFill>
                  <a:srgbClr val="00B050"/>
                </a:solidFill>
              </a:rPr>
              <a:t>La </a:t>
            </a:r>
            <a:r>
              <a:rPr lang="fr-FR" b="1" dirty="0">
                <a:solidFill>
                  <a:srgbClr val="00B050"/>
                </a:solidFill>
              </a:rPr>
              <a:t>ponction </a:t>
            </a:r>
            <a:r>
              <a:rPr lang="fr-FR" b="1" dirty="0" smtClean="0">
                <a:solidFill>
                  <a:srgbClr val="00B050"/>
                </a:solidFill>
              </a:rPr>
              <a:t>cytologique : </a:t>
            </a:r>
            <a:r>
              <a:rPr lang="fr-FR" dirty="0" smtClean="0"/>
              <a:t>oriente vers l’étiologie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( examen histologique souvent nécessaire )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9144000" cy="517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   Au terme de ce bilan </a:t>
            </a:r>
            <a:r>
              <a:rPr lang="fr-FR" b="1" dirty="0" smtClean="0">
                <a:solidFill>
                  <a:srgbClr val="00B050"/>
                </a:solidFill>
              </a:rPr>
              <a:t>clinique</a:t>
            </a:r>
            <a:r>
              <a:rPr lang="fr-FR" dirty="0" smtClean="0"/>
              <a:t> +++ et para clinique , on arrive dans la majorité des cas à </a:t>
            </a:r>
            <a:r>
              <a:rPr lang="fr-FR" dirty="0" smtClean="0">
                <a:solidFill>
                  <a:srgbClr val="FF0000"/>
                </a:solidFill>
              </a:rPr>
              <a:t>faire le diagnostic étiologique </a:t>
            </a:r>
            <a:r>
              <a:rPr lang="fr-FR" dirty="0" smtClean="0"/>
              <a:t>et donc planifier la  prise en charge ,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Dans les autres cas une prise en charge </a:t>
            </a:r>
            <a:r>
              <a:rPr lang="fr-FR" dirty="0" smtClean="0">
                <a:solidFill>
                  <a:srgbClr val="00B050"/>
                </a:solidFill>
              </a:rPr>
              <a:t>particulière</a:t>
            </a:r>
            <a:r>
              <a:rPr lang="fr-FR" dirty="0" smtClean="0"/>
              <a:t> est adoptée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226018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85794"/>
            <a:ext cx="8215370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228850"/>
            <a:ext cx="8429684" cy="3271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Introduction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571612"/>
            <a:ext cx="8401080" cy="4554551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           Une adénopathie est définie par </a:t>
            </a:r>
            <a:r>
              <a:rPr lang="fr-FR" dirty="0" smtClean="0">
                <a:solidFill>
                  <a:srgbClr val="FF0000"/>
                </a:solidFill>
              </a:rPr>
              <a:t>l’augmentation de taille pathologique </a:t>
            </a:r>
            <a:r>
              <a:rPr lang="fr-FR" dirty="0" smtClean="0"/>
              <a:t>d’un ganglion lymphatique ,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Evoluant de façon </a:t>
            </a:r>
            <a:r>
              <a:rPr lang="fr-FR" dirty="0" smtClean="0">
                <a:solidFill>
                  <a:srgbClr val="00B050"/>
                </a:solidFill>
              </a:rPr>
              <a:t>aigue ( &lt; 21 j )</a:t>
            </a:r>
            <a:r>
              <a:rPr lang="fr-FR" dirty="0" smtClean="0"/>
              <a:t> ou </a:t>
            </a:r>
            <a:r>
              <a:rPr lang="fr-FR" b="1" dirty="0" smtClean="0">
                <a:solidFill>
                  <a:srgbClr val="00B050"/>
                </a:solidFill>
              </a:rPr>
              <a:t>chronique ( &gt; 21-30 j  ) </a:t>
            </a:r>
            <a:r>
              <a:rPr lang="fr-FR" dirty="0" smtClean="0"/>
              <a:t>,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Au niveau du cou, il existe plusieurs chaines ganglionnaires cervicales drainant les différents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territoires ,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Diagnostic différentiel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Tuméfactions latérales :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</a:t>
            </a:r>
            <a:r>
              <a:rPr lang="fr-FR" dirty="0" smtClean="0">
                <a:solidFill>
                  <a:srgbClr val="FF0000"/>
                </a:solidFill>
              </a:rPr>
              <a:t> - Kystes embryonnaires : </a:t>
            </a:r>
            <a:r>
              <a:rPr lang="fr-FR" dirty="0" smtClean="0"/>
              <a:t>kyste amygdaloïde ,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lésions du 4</a:t>
            </a:r>
            <a:r>
              <a:rPr lang="fr-FR" baseline="30000" dirty="0" smtClean="0"/>
              <a:t>e</a:t>
            </a:r>
            <a:r>
              <a:rPr lang="fr-FR" dirty="0" smtClean="0"/>
              <a:t> arc branchial</a:t>
            </a:r>
          </a:p>
          <a:p>
            <a:pPr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- Tuméfactions des glandes salivaires :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Glande sous mandibulaire : lithiase, infection, tumeur ( maligne )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Glande parotide : Tumeur ( bénigne ) ,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parotidites inflammatoires, infectieuses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>
                <a:solidFill>
                  <a:srgbClr val="FF0000"/>
                </a:solidFill>
              </a:rPr>
              <a:t>- Tumeurs vasculaires </a:t>
            </a:r>
            <a:r>
              <a:rPr lang="fr-FR" dirty="0" smtClean="0"/>
              <a:t>( corpuscule carotidien )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- Tuméfactions médianes :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- </a:t>
            </a:r>
            <a:r>
              <a:rPr lang="fr-FR" dirty="0" smtClean="0">
                <a:solidFill>
                  <a:srgbClr val="FF0000"/>
                </a:solidFill>
              </a:rPr>
              <a:t>Goitre et nodules thyroïdiens  : </a:t>
            </a:r>
            <a:r>
              <a:rPr lang="fr-FR" dirty="0" smtClean="0"/>
              <a:t>avec ou sans dysthyroidie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- </a:t>
            </a:r>
            <a:r>
              <a:rPr lang="fr-FR" dirty="0" smtClean="0">
                <a:solidFill>
                  <a:srgbClr val="FF0000"/>
                </a:solidFill>
              </a:rPr>
              <a:t>Kystes du tractus thyréoglosse : </a:t>
            </a:r>
            <a:r>
              <a:rPr lang="fr-FR" dirty="0" smtClean="0"/>
              <a:t>d’origine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embryologique,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- </a:t>
            </a:r>
            <a:r>
              <a:rPr lang="fr-FR" dirty="0" smtClean="0">
                <a:solidFill>
                  <a:srgbClr val="FF0000"/>
                </a:solidFill>
              </a:rPr>
              <a:t>Kystes et tumeurs du larynx :</a:t>
            </a:r>
            <a:r>
              <a:rPr lang="fr-FR" dirty="0" smtClean="0"/>
              <a:t> </a:t>
            </a:r>
            <a:r>
              <a:rPr lang="fr-FR" dirty="0" err="1" smtClean="0"/>
              <a:t>laryngocèle</a:t>
            </a:r>
            <a:r>
              <a:rPr lang="fr-FR" dirty="0" smtClean="0"/>
              <a:t> ,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tumeurs bénigne ou maligne à extension antérieure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Diagnostic étiologique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42926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b="1" dirty="0" smtClean="0"/>
              <a:t>    </a:t>
            </a:r>
            <a:r>
              <a:rPr lang="fr-FR" sz="3800" b="1" dirty="0" smtClean="0"/>
              <a:t>Adénopathies </a:t>
            </a:r>
            <a:r>
              <a:rPr lang="fr-FR" sz="3800" b="1" dirty="0"/>
              <a:t>inflammatoires aiguës</a:t>
            </a:r>
          </a:p>
          <a:p>
            <a:pPr>
              <a:buNone/>
            </a:pPr>
            <a:r>
              <a:rPr lang="fr-FR" dirty="0" smtClean="0"/>
              <a:t>         adénite </a:t>
            </a:r>
            <a:r>
              <a:rPr lang="fr-FR" dirty="0"/>
              <a:t>ou </a:t>
            </a:r>
            <a:r>
              <a:rPr lang="fr-FR" dirty="0" smtClean="0"/>
              <a:t>adénophlegmon</a:t>
            </a:r>
            <a:r>
              <a:rPr lang="fr-FR" dirty="0"/>
              <a:t>, </a:t>
            </a:r>
            <a:endParaRPr lang="fr-FR" dirty="0" smtClean="0"/>
          </a:p>
          <a:p>
            <a:pPr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 </a:t>
            </a:r>
            <a:r>
              <a:rPr lang="fr-FR" dirty="0">
                <a:solidFill>
                  <a:srgbClr val="FF0000"/>
                </a:solidFill>
              </a:rPr>
              <a:t>La douleur </a:t>
            </a:r>
            <a:r>
              <a:rPr lang="fr-FR" dirty="0"/>
              <a:t>est le signe de </a:t>
            </a:r>
            <a:r>
              <a:rPr lang="fr-FR" dirty="0" smtClean="0"/>
              <a:t>début </a:t>
            </a:r>
            <a:r>
              <a:rPr lang="fr-FR" dirty="0"/>
              <a:t>puis la </a:t>
            </a:r>
            <a:r>
              <a:rPr lang="fr-FR" dirty="0" smtClean="0">
                <a:solidFill>
                  <a:srgbClr val="FF0000"/>
                </a:solidFill>
              </a:rPr>
              <a:t>tuméfaction </a:t>
            </a:r>
            <a:r>
              <a:rPr lang="fr-FR" dirty="0"/>
              <a:t>apparait, le plus souvent </a:t>
            </a:r>
            <a:r>
              <a:rPr lang="fr-FR" dirty="0">
                <a:solidFill>
                  <a:srgbClr val="FF0000"/>
                </a:solidFill>
              </a:rPr>
              <a:t>unique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et </a:t>
            </a:r>
            <a:r>
              <a:rPr lang="fr-FR" dirty="0" smtClean="0">
                <a:solidFill>
                  <a:srgbClr val="FF0000"/>
                </a:solidFill>
              </a:rPr>
              <a:t>sous-</a:t>
            </a:r>
            <a:r>
              <a:rPr lang="fr-FR" dirty="0" err="1" smtClean="0">
                <a:solidFill>
                  <a:srgbClr val="FF0000"/>
                </a:solidFill>
              </a:rPr>
              <a:t>angulomaxillaire</a:t>
            </a:r>
            <a:endParaRPr lang="fr-FR" dirty="0"/>
          </a:p>
          <a:p>
            <a:pPr>
              <a:buNone/>
            </a:pPr>
            <a:r>
              <a:rPr lang="fr-FR" dirty="0" smtClean="0"/>
              <a:t>    elle </a:t>
            </a:r>
            <a:r>
              <a:rPr lang="fr-FR" dirty="0"/>
              <a:t>est d'abord ferme puis </a:t>
            </a:r>
            <a:r>
              <a:rPr lang="fr-FR" dirty="0">
                <a:solidFill>
                  <a:srgbClr val="FF0000"/>
                </a:solidFill>
              </a:rPr>
              <a:t>fluctuante et rouge</a:t>
            </a:r>
            <a:r>
              <a:rPr lang="fr-FR" dirty="0"/>
              <a:t>. </a:t>
            </a:r>
            <a:endParaRPr lang="fr-FR" dirty="0" smtClean="0"/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La </a:t>
            </a:r>
            <a:r>
              <a:rPr lang="fr-FR" dirty="0"/>
              <a:t>fistulisation peut survenir.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</a:t>
            </a:r>
            <a:r>
              <a:rPr lang="fr-FR" dirty="0" smtClean="0">
                <a:solidFill>
                  <a:srgbClr val="FF0000"/>
                </a:solidFill>
              </a:rPr>
              <a:t>La </a:t>
            </a:r>
            <a:r>
              <a:rPr lang="fr-FR" dirty="0">
                <a:solidFill>
                  <a:srgbClr val="FF0000"/>
                </a:solidFill>
              </a:rPr>
              <a:t>porte </a:t>
            </a:r>
            <a:r>
              <a:rPr lang="fr-FR" dirty="0" smtClean="0">
                <a:solidFill>
                  <a:srgbClr val="FF0000"/>
                </a:solidFill>
              </a:rPr>
              <a:t>d'entrée</a:t>
            </a:r>
            <a:r>
              <a:rPr lang="fr-FR" dirty="0" smtClean="0"/>
              <a:t> </a:t>
            </a:r>
            <a:r>
              <a:rPr lang="fr-FR" dirty="0"/>
              <a:t>peut </a:t>
            </a:r>
            <a:r>
              <a:rPr lang="fr-FR" dirty="0" smtClean="0"/>
              <a:t>être </a:t>
            </a:r>
            <a:r>
              <a:rPr lang="fr-FR" dirty="0">
                <a:solidFill>
                  <a:srgbClr val="00B050"/>
                </a:solidFill>
              </a:rPr>
              <a:t>dentaire</a:t>
            </a:r>
            <a:r>
              <a:rPr lang="fr-FR" dirty="0"/>
              <a:t>, </a:t>
            </a:r>
            <a:r>
              <a:rPr lang="fr-FR" dirty="0" smtClean="0">
                <a:solidFill>
                  <a:srgbClr val="00B050"/>
                </a:solidFill>
              </a:rPr>
              <a:t>oropharyngée </a:t>
            </a:r>
            <a:r>
              <a:rPr lang="fr-FR" dirty="0" smtClean="0"/>
              <a:t> </a:t>
            </a:r>
            <a:r>
              <a:rPr lang="fr-FR" dirty="0"/>
              <a:t>(amygdale surtout) ou </a:t>
            </a:r>
            <a:r>
              <a:rPr lang="fr-FR" dirty="0" smtClean="0">
                <a:solidFill>
                  <a:srgbClr val="00B050"/>
                </a:solidFill>
              </a:rPr>
              <a:t>rhinopharyngée</a:t>
            </a:r>
            <a:r>
              <a:rPr lang="fr-FR" dirty="0" smtClean="0"/>
              <a:t> </a:t>
            </a:r>
            <a:r>
              <a:rPr lang="fr-FR" dirty="0"/>
              <a:t>(</a:t>
            </a:r>
            <a:r>
              <a:rPr lang="fr-FR" dirty="0" smtClean="0"/>
              <a:t>chez l’enfant</a:t>
            </a:r>
            <a:r>
              <a:rPr lang="fr-FR" dirty="0"/>
              <a:t>), </a:t>
            </a:r>
            <a:r>
              <a:rPr lang="fr-FR" dirty="0" smtClean="0"/>
              <a:t>ou cutanée</a:t>
            </a:r>
            <a:r>
              <a:rPr lang="fr-FR" dirty="0"/>
              <a:t>.</a:t>
            </a:r>
          </a:p>
          <a:p>
            <a:pPr>
              <a:buNone/>
            </a:pPr>
            <a:r>
              <a:rPr lang="fr-FR" dirty="0" smtClean="0"/>
              <a:t>     Le </a:t>
            </a:r>
            <a:r>
              <a:rPr lang="fr-FR" dirty="0"/>
              <a:t>traitement est essentiellement </a:t>
            </a:r>
            <a:r>
              <a:rPr lang="fr-FR" dirty="0" smtClean="0"/>
              <a:t>médical </a:t>
            </a:r>
            <a:r>
              <a:rPr lang="fr-FR" dirty="0"/>
              <a:t>: </a:t>
            </a:r>
            <a:r>
              <a:rPr lang="fr-FR" dirty="0">
                <a:solidFill>
                  <a:srgbClr val="00B050"/>
                </a:solidFill>
              </a:rPr>
              <a:t>antibiotiques</a:t>
            </a:r>
            <a:r>
              <a:rPr lang="fr-FR" dirty="0"/>
              <a:t>, </a:t>
            </a:r>
            <a:r>
              <a:rPr lang="fr-FR" dirty="0" smtClean="0"/>
              <a:t>antalgiques ( </a:t>
            </a:r>
            <a:r>
              <a:rPr lang="fr-FR" dirty="0"/>
              <a:t>AINS </a:t>
            </a:r>
            <a:r>
              <a:rPr lang="fr-FR" dirty="0" smtClean="0"/>
              <a:t>à </a:t>
            </a:r>
            <a:r>
              <a:rPr lang="fr-FR" dirty="0"/>
              <a:t>é</a:t>
            </a:r>
            <a:r>
              <a:rPr lang="fr-FR" dirty="0" smtClean="0"/>
              <a:t>viter )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+ </a:t>
            </a:r>
            <a:r>
              <a:rPr lang="fr-FR" dirty="0">
                <a:solidFill>
                  <a:srgbClr val="00B050"/>
                </a:solidFill>
              </a:rPr>
              <a:t>D</a:t>
            </a:r>
            <a:r>
              <a:rPr lang="fr-FR" dirty="0" smtClean="0">
                <a:solidFill>
                  <a:srgbClr val="00B050"/>
                </a:solidFill>
              </a:rPr>
              <a:t>rainage </a:t>
            </a:r>
            <a:r>
              <a:rPr lang="fr-FR" dirty="0">
                <a:solidFill>
                  <a:srgbClr val="00B050"/>
                </a:solidFill>
              </a:rPr>
              <a:t>chirurgical </a:t>
            </a:r>
            <a:r>
              <a:rPr lang="fr-FR" dirty="0" smtClean="0"/>
              <a:t>en cas d’</a:t>
            </a:r>
            <a:r>
              <a:rPr lang="fr-FR" dirty="0" err="1" smtClean="0"/>
              <a:t>abcédation</a:t>
            </a:r>
            <a:r>
              <a:rPr lang="fr-F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/>
              <a:t>Adénopathies chroniques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    Les principales étiologies peuvent </a:t>
            </a:r>
            <a:r>
              <a:rPr lang="fr-FR" dirty="0" smtClean="0"/>
              <a:t>être </a:t>
            </a:r>
            <a:r>
              <a:rPr lang="fr-FR" dirty="0" smtClean="0"/>
              <a:t>divisées en :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- </a:t>
            </a:r>
            <a:r>
              <a:rPr lang="fr-FR" dirty="0" smtClean="0">
                <a:solidFill>
                  <a:srgbClr val="00B050"/>
                </a:solidFill>
              </a:rPr>
              <a:t>causes inflammatoires </a:t>
            </a:r>
            <a:r>
              <a:rPr lang="fr-FR" dirty="0" smtClean="0"/>
              <a:t>( Mdie de système )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- </a:t>
            </a:r>
            <a:r>
              <a:rPr lang="fr-FR" dirty="0" smtClean="0">
                <a:solidFill>
                  <a:srgbClr val="00B050"/>
                </a:solidFill>
              </a:rPr>
              <a:t>causes infectieuses </a:t>
            </a:r>
            <a:r>
              <a:rPr lang="fr-FR" dirty="0" smtClean="0"/>
              <a:t>( virales, </a:t>
            </a:r>
            <a:r>
              <a:rPr lang="fr-FR" dirty="0" smtClean="0">
                <a:solidFill>
                  <a:srgbClr val="FF0000"/>
                </a:solidFill>
              </a:rPr>
              <a:t>spécifiques</a:t>
            </a:r>
            <a:r>
              <a:rPr lang="fr-FR" dirty="0" smtClean="0"/>
              <a:t> ) 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- </a:t>
            </a:r>
            <a:r>
              <a:rPr lang="fr-FR" b="1" dirty="0" smtClean="0">
                <a:solidFill>
                  <a:srgbClr val="FF0000"/>
                </a:solidFill>
              </a:rPr>
              <a:t>causes tumorales </a:t>
            </a:r>
            <a:r>
              <a:rPr lang="fr-FR" dirty="0" smtClean="0"/>
              <a:t>( cancer des VADS ,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 hémopathies ) </a:t>
            </a:r>
          </a:p>
          <a:p>
            <a:pPr>
              <a:buNone/>
            </a:pPr>
            <a:r>
              <a:rPr lang="fr-FR" dirty="0" smtClean="0"/>
              <a:t>      Il  est possible d’envisager 2 situations cliniques  distinctes</a:t>
            </a:r>
            <a:endParaRPr lang="fr-FR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571480"/>
            <a:ext cx="8715404" cy="555468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</a:t>
            </a:r>
            <a:r>
              <a:rPr lang="fr-FR" b="1" dirty="0" smtClean="0"/>
              <a:t>Adénopathie dure chez un patient âgé ( 50 ans)</a:t>
            </a:r>
          </a:p>
          <a:p>
            <a:pPr>
              <a:buNone/>
            </a:pPr>
            <a:r>
              <a:rPr lang="fr-FR" b="1" dirty="0"/>
              <a:t> </a:t>
            </a:r>
            <a:r>
              <a:rPr lang="fr-FR" b="1" dirty="0" smtClean="0"/>
              <a:t>alcoolo-tabagique </a:t>
            </a:r>
            <a:r>
              <a:rPr lang="fr-FR" dirty="0" smtClean="0"/>
              <a:t>( ou non !! ) 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on s’oriente vers une </a:t>
            </a:r>
            <a:r>
              <a:rPr lang="fr-FR" dirty="0" smtClean="0">
                <a:solidFill>
                  <a:srgbClr val="FF0000"/>
                </a:solidFill>
              </a:rPr>
              <a:t>métastase ganglionnaire </a:t>
            </a:r>
          </a:p>
          <a:p>
            <a:pPr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d’un cancer des VADS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b="1" dirty="0" smtClean="0">
                <a:solidFill>
                  <a:srgbClr val="00B050"/>
                </a:solidFill>
              </a:rPr>
              <a:t>examen ORL complet </a:t>
            </a:r>
            <a:r>
              <a:rPr lang="fr-FR" dirty="0" smtClean="0"/>
              <a:t>( nasofibroscopie )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imagerie adaptée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>
                <a:solidFill>
                  <a:srgbClr val="FF0000"/>
                </a:solidFill>
              </a:rPr>
              <a:t>Pan endoscopie </a:t>
            </a:r>
            <a:r>
              <a:rPr lang="fr-FR" dirty="0" smtClean="0"/>
              <a:t>s/AG avec </a:t>
            </a:r>
            <a:r>
              <a:rPr lang="fr-FR" dirty="0" smtClean="0">
                <a:solidFill>
                  <a:srgbClr val="FF0000"/>
                </a:solidFill>
              </a:rPr>
              <a:t>biopsies </a:t>
            </a:r>
          </a:p>
          <a:p>
            <a:pPr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 UCNT </a:t>
            </a:r>
            <a:r>
              <a:rPr lang="fr-FR" dirty="0" smtClean="0"/>
              <a:t>( Algérie !! )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  Si la lésion primitive n’est pas découverte :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Cervicotomie exploratrice : </a:t>
            </a:r>
            <a:r>
              <a:rPr lang="fr-FR" dirty="0" smtClean="0"/>
              <a:t>permet de faire </a:t>
            </a:r>
          </a:p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  </a:t>
            </a:r>
            <a:r>
              <a:rPr lang="fr-FR" dirty="0" smtClean="0"/>
              <a:t>une adénectomie avec étude histologique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( confirmer le caractère malin suspecté à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la </a:t>
            </a:r>
            <a:r>
              <a:rPr lang="fr-FR" dirty="0" err="1" smtClean="0"/>
              <a:t>cytoponction</a:t>
            </a:r>
            <a:r>
              <a:rPr lang="fr-FR" dirty="0" smtClean="0"/>
              <a:t>, typer une autre tumeur )  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+ </a:t>
            </a:r>
            <a:r>
              <a:rPr lang="fr-FR" dirty="0" smtClean="0">
                <a:solidFill>
                  <a:srgbClr val="00B050"/>
                </a:solidFill>
              </a:rPr>
              <a:t>Amygdalectomie homolatérale </a:t>
            </a:r>
            <a:r>
              <a:rPr lang="fr-FR" dirty="0" smtClean="0"/>
              <a:t>( métastase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sans porte d’entrée )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4000" dirty="0" smtClean="0"/>
              <a:t>        </a:t>
            </a:r>
            <a:r>
              <a:rPr lang="fr-FR" sz="4000" b="1" dirty="0" smtClean="0"/>
              <a:t>Adénopathies multiples chez un sujet jeune</a:t>
            </a:r>
            <a:r>
              <a:rPr lang="fr-FR" sz="4000" dirty="0" smtClean="0"/>
              <a:t> </a:t>
            </a:r>
          </a:p>
          <a:p>
            <a:pPr>
              <a:buNone/>
            </a:pPr>
            <a:r>
              <a:rPr lang="fr-FR" sz="4000" dirty="0"/>
              <a:t>  </a:t>
            </a: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FF0000"/>
                </a:solidFill>
              </a:rPr>
              <a:t>caractère ferme mais non dur</a:t>
            </a:r>
            <a:r>
              <a:rPr lang="fr-FR" sz="4000" dirty="0" smtClean="0"/>
              <a:t>, évoque une </a:t>
            </a:r>
          </a:p>
          <a:p>
            <a:pPr>
              <a:buNone/>
            </a:pPr>
            <a:r>
              <a:rPr lang="fr-FR" sz="4000" dirty="0"/>
              <a:t> </a:t>
            </a:r>
            <a:r>
              <a:rPr lang="fr-FR" sz="4000" dirty="0" smtClean="0"/>
              <a:t> </a:t>
            </a:r>
            <a:r>
              <a:rPr lang="fr-FR" sz="4000" b="1" dirty="0" smtClean="0">
                <a:solidFill>
                  <a:srgbClr val="FF0000"/>
                </a:solidFill>
              </a:rPr>
              <a:t>hémopathie</a:t>
            </a:r>
            <a:r>
              <a:rPr lang="fr-FR" sz="4000" dirty="0" smtClean="0"/>
              <a:t>, une cause inflammatoire ou </a:t>
            </a:r>
          </a:p>
          <a:p>
            <a:pPr>
              <a:buNone/>
            </a:pPr>
            <a:r>
              <a:rPr lang="fr-FR" sz="4000" dirty="0">
                <a:solidFill>
                  <a:srgbClr val="00B050"/>
                </a:solidFill>
              </a:rPr>
              <a:t> </a:t>
            </a:r>
            <a:r>
              <a:rPr lang="fr-FR" sz="4000" dirty="0" smtClean="0">
                <a:solidFill>
                  <a:srgbClr val="00B050"/>
                </a:solidFill>
              </a:rPr>
              <a:t> </a:t>
            </a:r>
            <a:r>
              <a:rPr lang="fr-FR" sz="4000" dirty="0" smtClean="0"/>
              <a:t>infectieuse </a:t>
            </a:r>
            <a:r>
              <a:rPr lang="fr-FR" sz="4000" dirty="0" smtClean="0">
                <a:solidFill>
                  <a:srgbClr val="00B050"/>
                </a:solidFill>
              </a:rPr>
              <a:t>, </a:t>
            </a:r>
          </a:p>
          <a:p>
            <a:pPr>
              <a:buNone/>
            </a:pPr>
            <a:r>
              <a:rPr lang="fr-FR" sz="4000" dirty="0" smtClean="0">
                <a:solidFill>
                  <a:srgbClr val="00B050"/>
                </a:solidFill>
              </a:rPr>
              <a:t>    - Les ADP infectieuses : </a:t>
            </a:r>
          </a:p>
          <a:p>
            <a:pPr>
              <a:buNone/>
            </a:pPr>
            <a:r>
              <a:rPr lang="fr-FR" sz="4000" dirty="0">
                <a:solidFill>
                  <a:srgbClr val="00B050"/>
                </a:solidFill>
              </a:rPr>
              <a:t> </a:t>
            </a:r>
            <a:r>
              <a:rPr lang="fr-FR" sz="4000" dirty="0" smtClean="0">
                <a:solidFill>
                  <a:srgbClr val="00B050"/>
                </a:solidFill>
              </a:rPr>
              <a:t>      </a:t>
            </a:r>
            <a:r>
              <a:rPr lang="fr-FR" sz="4000" dirty="0" smtClean="0">
                <a:solidFill>
                  <a:srgbClr val="FF0000"/>
                </a:solidFill>
              </a:rPr>
              <a:t>- la tuberculose ganglionnaire : </a:t>
            </a:r>
            <a:r>
              <a:rPr lang="fr-FR" sz="4000" dirty="0" smtClean="0"/>
              <a:t>TEP fréquente ,</a:t>
            </a:r>
          </a:p>
          <a:p>
            <a:pPr>
              <a:buNone/>
            </a:pPr>
            <a:r>
              <a:rPr lang="fr-FR" sz="4000" dirty="0"/>
              <a:t> </a:t>
            </a:r>
            <a:r>
              <a:rPr lang="fr-FR" sz="4000" dirty="0" smtClean="0"/>
              <a:t>         contexte, ADP ramollie fistulisée, signes généraux , </a:t>
            </a:r>
          </a:p>
          <a:p>
            <a:pPr>
              <a:buNone/>
            </a:pPr>
            <a:r>
              <a:rPr lang="fr-FR" sz="4000" dirty="0"/>
              <a:t> </a:t>
            </a:r>
            <a:r>
              <a:rPr lang="fr-FR" sz="4000" dirty="0" smtClean="0"/>
              <a:t>         le diagnostic est histologique et bactériologique </a:t>
            </a:r>
          </a:p>
          <a:p>
            <a:pPr>
              <a:buNone/>
            </a:pPr>
            <a:r>
              <a:rPr lang="fr-FR" sz="4000" dirty="0"/>
              <a:t> </a:t>
            </a:r>
            <a:r>
              <a:rPr lang="fr-FR" sz="4000" dirty="0" smtClean="0"/>
              <a:t>      - la mononucléose infectieuse : EBV , ADP post</a:t>
            </a:r>
          </a:p>
          <a:p>
            <a:pPr>
              <a:buNone/>
            </a:pPr>
            <a:r>
              <a:rPr lang="fr-FR" sz="4000" dirty="0"/>
              <a:t> </a:t>
            </a:r>
            <a:r>
              <a:rPr lang="fr-FR" sz="4000" dirty="0" smtClean="0"/>
              <a:t>      - La maladie des griffes du chat : Bartonella </a:t>
            </a:r>
            <a:r>
              <a:rPr lang="fr-FR" sz="4000" dirty="0" err="1" smtClean="0"/>
              <a:t>hensellae</a:t>
            </a:r>
            <a:endParaRPr lang="fr-FR" sz="4000" dirty="0" smtClean="0"/>
          </a:p>
          <a:p>
            <a:pPr>
              <a:buNone/>
            </a:pPr>
            <a:r>
              <a:rPr lang="fr-FR" sz="4000" dirty="0"/>
              <a:t> </a:t>
            </a:r>
            <a:r>
              <a:rPr lang="fr-FR" sz="4000" dirty="0" smtClean="0"/>
              <a:t>      - La tularémie, la toxoplasmose, la syphilis …</a:t>
            </a:r>
          </a:p>
          <a:p>
            <a:pPr>
              <a:buNone/>
            </a:pPr>
            <a:r>
              <a:rPr lang="fr-FR" sz="4000" dirty="0">
                <a:solidFill>
                  <a:srgbClr val="00B050"/>
                </a:solidFill>
              </a:rPr>
              <a:t> </a:t>
            </a:r>
            <a:r>
              <a:rPr lang="fr-FR" sz="4000" dirty="0" smtClean="0">
                <a:solidFill>
                  <a:srgbClr val="00B050"/>
                </a:solidFill>
              </a:rPr>
              <a:t>     </a:t>
            </a:r>
            <a:endParaRPr lang="fr-FR" sz="40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4000" dirty="0" smtClean="0">
                <a:solidFill>
                  <a:srgbClr val="00B050"/>
                </a:solidFill>
              </a:rPr>
              <a:t>  </a:t>
            </a:r>
            <a:endParaRPr lang="fr-FR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- Les adénopathies inflammatoires :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smtClean="0">
                <a:solidFill>
                  <a:srgbClr val="FF0000"/>
                </a:solidFill>
              </a:rPr>
              <a:t>- La sarcoïdose : </a:t>
            </a:r>
            <a:r>
              <a:rPr lang="fr-FR" dirty="0" smtClean="0"/>
              <a:t>ADP cervicales associées à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des ADP médiastinales ,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la VS est élevée, l’ Hémogramme est normal,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il existe une anergie tuberculinique ( IDR )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Le diagnostic est fait sur l’étude histologique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</a:t>
            </a:r>
            <a:r>
              <a:rPr lang="fr-FR" dirty="0" smtClean="0">
                <a:solidFill>
                  <a:srgbClr val="FF0000"/>
                </a:solidFill>
              </a:rPr>
              <a:t>- Autres : </a:t>
            </a:r>
            <a:r>
              <a:rPr lang="fr-FR" dirty="0" smtClean="0"/>
              <a:t>Maladie de Kawasaki, Kikuchi,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Castelman …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>  </a:t>
            </a:r>
            <a:r>
              <a:rPr lang="fr-FR" dirty="0" smtClean="0">
                <a:solidFill>
                  <a:srgbClr val="00B050"/>
                </a:solidFill>
              </a:rPr>
              <a:t> - Les hémopathies :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</a:t>
            </a:r>
            <a:r>
              <a:rPr lang="fr-FR" dirty="0" smtClean="0">
                <a:solidFill>
                  <a:srgbClr val="FF0000"/>
                </a:solidFill>
              </a:rPr>
              <a:t>- Maladie de </a:t>
            </a:r>
            <a:r>
              <a:rPr lang="fr-FR" dirty="0" err="1" smtClean="0">
                <a:solidFill>
                  <a:srgbClr val="FF0000"/>
                </a:solidFill>
              </a:rPr>
              <a:t>Hodjkin</a:t>
            </a:r>
            <a:r>
              <a:rPr lang="fr-FR" dirty="0" smtClean="0">
                <a:solidFill>
                  <a:srgbClr val="FF0000"/>
                </a:solidFill>
              </a:rPr>
              <a:t> : </a:t>
            </a:r>
            <a:r>
              <a:rPr lang="fr-FR" dirty="0" smtClean="0"/>
              <a:t>sujet jeune , HSMG ,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</a:t>
            </a:r>
            <a:r>
              <a:rPr lang="fr-FR" dirty="0" smtClean="0"/>
              <a:t>fièvre </a:t>
            </a:r>
            <a:r>
              <a:rPr lang="fr-FR" dirty="0" smtClean="0"/>
              <a:t>et AEG inconstants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le diagnostic est histologique ( cellules de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Steinberg )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- Lymphome non hodgkinien : sujet plus âgé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( 50 à 70 ans ) masses poly ganglionnaires ,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atteinte de l’anneau de Waldeyer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- Leucémie lymphoïde chronique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/>
          <a:lstStyle/>
          <a:p>
            <a:r>
              <a:rPr lang="fr-FR" b="1" dirty="0" smtClean="0"/>
              <a:t>Conclusion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   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Toute tuméfaction cervicale n’est pas forcément une adénopathie,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   </a:t>
            </a:r>
            <a:r>
              <a:rPr lang="fr-FR" dirty="0" smtClean="0"/>
              <a:t>Toujours </a:t>
            </a:r>
            <a:r>
              <a:rPr lang="fr-FR" dirty="0" smtClean="0"/>
              <a:t>penser à une adénopathie métastatique devant un caractère dur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</a:t>
            </a:r>
            <a:r>
              <a:rPr lang="fr-FR" dirty="0" smtClean="0"/>
              <a:t>chez </a:t>
            </a:r>
            <a:r>
              <a:rPr lang="fr-FR" dirty="0" smtClean="0"/>
              <a:t>un sujet à risque ,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       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sz="3600" dirty="0" smtClean="0"/>
              <a:t>         L ’objectif de ce cours est de savoir </a:t>
            </a:r>
            <a:r>
              <a:rPr lang="fr-FR" sz="3600" dirty="0" smtClean="0">
                <a:solidFill>
                  <a:srgbClr val="00B050"/>
                </a:solidFill>
              </a:rPr>
              <a:t>reconnaitre </a:t>
            </a:r>
            <a:r>
              <a:rPr lang="fr-FR" sz="3600" dirty="0" smtClean="0"/>
              <a:t>une </a:t>
            </a:r>
            <a:r>
              <a:rPr lang="fr-FR" sz="3600" dirty="0" smtClean="0">
                <a:solidFill>
                  <a:srgbClr val="FF0000"/>
                </a:solidFill>
              </a:rPr>
              <a:t>adénopathie </a:t>
            </a:r>
            <a:r>
              <a:rPr lang="fr-FR" sz="3600" dirty="0" smtClean="0"/>
              <a:t>devant une </a:t>
            </a:r>
          </a:p>
          <a:p>
            <a:pPr>
              <a:buNone/>
            </a:pPr>
            <a:r>
              <a:rPr lang="fr-FR" sz="3600" dirty="0"/>
              <a:t> </a:t>
            </a:r>
            <a:r>
              <a:rPr lang="fr-FR" sz="3600" dirty="0" smtClean="0"/>
              <a:t>   </a:t>
            </a:r>
            <a:r>
              <a:rPr lang="fr-FR" sz="3600" dirty="0" smtClean="0">
                <a:solidFill>
                  <a:srgbClr val="FF0000"/>
                </a:solidFill>
              </a:rPr>
              <a:t>tuméfaction cervicale</a:t>
            </a:r>
            <a:r>
              <a:rPr lang="fr-FR" sz="3600" dirty="0" smtClean="0"/>
              <a:t>, argumenter les principales </a:t>
            </a:r>
            <a:r>
              <a:rPr lang="fr-FR" sz="3600" dirty="0" smtClean="0">
                <a:solidFill>
                  <a:srgbClr val="00B050"/>
                </a:solidFill>
              </a:rPr>
              <a:t>étiologies</a:t>
            </a:r>
            <a:r>
              <a:rPr lang="fr-FR" sz="3600" dirty="0" smtClean="0"/>
              <a:t>, et justifier les </a:t>
            </a:r>
            <a:r>
              <a:rPr lang="fr-FR" sz="3600" dirty="0" smtClean="0">
                <a:solidFill>
                  <a:srgbClr val="00B050"/>
                </a:solidFill>
              </a:rPr>
              <a:t>examens complémentaires </a:t>
            </a:r>
            <a:r>
              <a:rPr lang="fr-FR" sz="3600" dirty="0" smtClean="0"/>
              <a:t>nécessaires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2982915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   </a:t>
            </a:r>
            <a:r>
              <a:rPr lang="fr-FR" sz="6000" b="1" i="1" dirty="0" smtClean="0"/>
              <a:t>MERCI POUR VOTRE       ATTENTION</a:t>
            </a:r>
            <a:endParaRPr lang="fr-FR" sz="6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Anatomie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    le cou ou région cervicale est divisée en 2 parties :</a:t>
            </a:r>
          </a:p>
          <a:p>
            <a:pPr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   - partie antérieure :</a:t>
            </a:r>
            <a:r>
              <a:rPr lang="fr-FR" dirty="0" smtClean="0"/>
              <a:t> ou région infra hyoïdienne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elle même divisée en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 partie médiane :</a:t>
            </a:r>
            <a:r>
              <a:rPr lang="fr-FR" dirty="0" smtClean="0">
                <a:solidFill>
                  <a:srgbClr val="00B050"/>
                </a:solidFill>
              </a:rPr>
              <a:t> axe viscéral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 partie latérale : </a:t>
            </a:r>
            <a:r>
              <a:rPr lang="fr-FR" dirty="0" smtClean="0">
                <a:solidFill>
                  <a:srgbClr val="00B050"/>
                </a:solidFill>
              </a:rPr>
              <a:t>axe vasculaire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</a:t>
            </a:r>
            <a:r>
              <a:rPr lang="fr-FR" dirty="0" smtClean="0">
                <a:solidFill>
                  <a:srgbClr val="FF0000"/>
                </a:solidFill>
              </a:rPr>
              <a:t>- partie postérieure : </a:t>
            </a:r>
            <a:r>
              <a:rPr lang="fr-FR" dirty="0" smtClean="0"/>
              <a:t>ou nuque ( </a:t>
            </a:r>
            <a:r>
              <a:rPr lang="fr-FR" dirty="0" err="1" smtClean="0"/>
              <a:t>ostéo</a:t>
            </a:r>
            <a:r>
              <a:rPr lang="fr-FR" dirty="0" smtClean="0"/>
              <a:t>- musculaire )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5715016"/>
            <a:ext cx="8229600" cy="92869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 Partie antérieure du cou : parties médiane et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latérale,</a:t>
            </a:r>
            <a:endParaRPr lang="fr-FR" dirty="0"/>
          </a:p>
        </p:txBody>
      </p:sp>
      <p:pic>
        <p:nvPicPr>
          <p:cNvPr id="24578" name="Picture 2" descr="https://thanatofrance.files.wordpress.com/2015/08/cou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429683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519749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     Plusieurs classifications anatomiques ont permis de définir </a:t>
            </a:r>
            <a:r>
              <a:rPr lang="fr-FR" dirty="0" smtClean="0">
                <a:solidFill>
                  <a:srgbClr val="00B050"/>
                </a:solidFill>
              </a:rPr>
              <a:t>les aires ganglionnaires cervicales </a:t>
            </a:r>
            <a:r>
              <a:rPr lang="fr-FR" dirty="0" smtClean="0"/>
              <a:t> : </a:t>
            </a:r>
            <a:endParaRPr lang="fr-FR" dirty="0"/>
          </a:p>
        </p:txBody>
      </p:sp>
      <p:pic>
        <p:nvPicPr>
          <p:cNvPr id="1026" name="Picture 2" descr="Résultat de recherche d'images pour &quot;noeuds ganglionnaires cervicaux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85926"/>
            <a:ext cx="7072362" cy="5072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  I :  a sous mental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b  sous mandibulaire</a:t>
            </a:r>
          </a:p>
          <a:p>
            <a:pPr>
              <a:buNone/>
            </a:pPr>
            <a:r>
              <a:rPr lang="fr-FR" dirty="0" smtClean="0"/>
              <a:t>II : sous digastrique a pré spinal</a:t>
            </a:r>
          </a:p>
          <a:p>
            <a:pPr>
              <a:buNone/>
            </a:pPr>
            <a:r>
              <a:rPr lang="fr-FR" dirty="0" smtClean="0"/>
              <a:t>                                   b rétro spinal</a:t>
            </a:r>
          </a:p>
          <a:p>
            <a:pPr>
              <a:buNone/>
            </a:pPr>
            <a:r>
              <a:rPr lang="fr-FR" dirty="0" smtClean="0"/>
              <a:t>III : jugulo carotidien</a:t>
            </a:r>
          </a:p>
          <a:p>
            <a:pPr>
              <a:buNone/>
            </a:pPr>
            <a:r>
              <a:rPr lang="fr-FR" dirty="0" smtClean="0"/>
              <a:t>IV : sus claviculaire</a:t>
            </a:r>
          </a:p>
          <a:p>
            <a:pPr>
              <a:buNone/>
            </a:pPr>
            <a:r>
              <a:rPr lang="fr-FR" dirty="0" smtClean="0"/>
              <a:t>V : postérieur </a:t>
            </a:r>
          </a:p>
          <a:p>
            <a:pPr>
              <a:buNone/>
            </a:pPr>
            <a:r>
              <a:rPr lang="fr-FR" dirty="0" smtClean="0"/>
              <a:t>VI : Central ( pré viscéral )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Diagnostic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    Devant une tuméfaction cervicale il faut </a:t>
            </a:r>
            <a:r>
              <a:rPr lang="fr-FR" dirty="0" smtClean="0">
                <a:solidFill>
                  <a:srgbClr val="00B050"/>
                </a:solidFill>
              </a:rPr>
              <a:t>répondre</a:t>
            </a:r>
            <a:r>
              <a:rPr lang="fr-FR" dirty="0" smtClean="0"/>
              <a:t> aux questions suivantes :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- Est-ce que cette tuméfaction est </a:t>
            </a:r>
            <a:r>
              <a:rPr lang="fr-FR" dirty="0"/>
              <a:t> </a:t>
            </a:r>
            <a:r>
              <a:rPr lang="fr-FR" dirty="0" smtClean="0"/>
              <a:t>    ganglionnaire ?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- Est-ce que ce ganglion est pathologique ?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- Si oui, quelle est la cause de cette ADP ?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- Quelle prise en charge devant un bilan négatif 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  L’adénopathie est </a:t>
            </a:r>
            <a:r>
              <a:rPr lang="fr-FR" dirty="0" smtClean="0">
                <a:solidFill>
                  <a:srgbClr val="00B050"/>
                </a:solidFill>
              </a:rPr>
              <a:t>la cause la plus fréquente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de tuméfaction cervicale</a:t>
            </a:r>
            <a:r>
              <a:rPr lang="fr-FR" dirty="0" smtClean="0"/>
              <a:t>, surtout </a:t>
            </a:r>
            <a:r>
              <a:rPr lang="fr-FR" dirty="0" smtClean="0">
                <a:solidFill>
                  <a:srgbClr val="FF0000"/>
                </a:solidFill>
              </a:rPr>
              <a:t>latérale</a:t>
            </a:r>
            <a:r>
              <a:rPr lang="fr-FR" dirty="0" smtClean="0"/>
              <a:t>,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le diagnostic positif repose sur un faisceau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b="1" dirty="0" smtClean="0">
                <a:solidFill>
                  <a:srgbClr val="FF0000"/>
                </a:solidFill>
              </a:rPr>
              <a:t>d’arguments cliniques </a:t>
            </a:r>
            <a:r>
              <a:rPr lang="fr-FR" dirty="0" smtClean="0"/>
              <a:t>( interrogatoire et examen clinique ) et para cliniques </a:t>
            </a:r>
            <a:r>
              <a:rPr lang="fr-FR" dirty="0" smtClean="0">
                <a:solidFill>
                  <a:srgbClr val="00B050"/>
                </a:solidFill>
              </a:rPr>
              <a:t>(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guidés par les données de l’examen )  </a:t>
            </a:r>
            <a:endParaRPr lang="fr-F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</TotalTime>
  <Words>1262</Words>
  <Application>Microsoft Office PowerPoint</Application>
  <PresentationFormat>Affichage à l'écran (4:3)</PresentationFormat>
  <Paragraphs>159</Paragraphs>
  <Slides>30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Thème Office</vt:lpstr>
      <vt:lpstr>Adénopathies cervicales</vt:lpstr>
      <vt:lpstr>Introduction</vt:lpstr>
      <vt:lpstr>Diapositive 3</vt:lpstr>
      <vt:lpstr>Anatomie</vt:lpstr>
      <vt:lpstr>Diapositive 5</vt:lpstr>
      <vt:lpstr>Diapositive 6</vt:lpstr>
      <vt:lpstr>Diapositive 7</vt:lpstr>
      <vt:lpstr>Diagnostic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Diagnostic différentiel</vt:lpstr>
      <vt:lpstr>Diapositive 21</vt:lpstr>
      <vt:lpstr>Diagnostic étiologique</vt:lpstr>
      <vt:lpstr>Adénopathies chroniques</vt:lpstr>
      <vt:lpstr>Diapositive 24</vt:lpstr>
      <vt:lpstr>Diapositive 25</vt:lpstr>
      <vt:lpstr>Diapositive 26</vt:lpstr>
      <vt:lpstr>Diapositive 27</vt:lpstr>
      <vt:lpstr>Diapositive 28</vt:lpstr>
      <vt:lpstr>Conclusion</vt:lpstr>
      <vt:lpstr>Diapositive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Adénopathies cervicales</dc:title>
  <dc:creator>sos info</dc:creator>
  <cp:lastModifiedBy>sos info</cp:lastModifiedBy>
  <cp:revision>14</cp:revision>
  <dcterms:created xsi:type="dcterms:W3CDTF">2017-09-10T17:42:22Z</dcterms:created>
  <dcterms:modified xsi:type="dcterms:W3CDTF">2017-11-12T12:45:25Z</dcterms:modified>
</cp:coreProperties>
</file>