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5898" y="408508"/>
            <a:ext cx="5680202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4417" y="408508"/>
            <a:ext cx="8043164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7283" y="2187724"/>
            <a:ext cx="10657433" cy="245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9576" y="2370277"/>
            <a:ext cx="846772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63545" marR="5080" indent="-2950845">
              <a:lnSpc>
                <a:spcPts val="6480"/>
              </a:lnSpc>
              <a:spcBef>
                <a:spcPts val="915"/>
              </a:spcBef>
            </a:pPr>
            <a:r>
              <a:rPr sz="6000" b="0" i="1" spc="-60" dirty="0">
                <a:solidFill>
                  <a:srgbClr val="006FC0"/>
                </a:solidFill>
                <a:latin typeface="Calibri Light"/>
                <a:cs typeface="Calibri Light"/>
              </a:rPr>
              <a:t>Conduite </a:t>
            </a:r>
            <a:r>
              <a:rPr sz="6000" b="0" i="1" spc="-45" dirty="0">
                <a:solidFill>
                  <a:srgbClr val="006FC0"/>
                </a:solidFill>
                <a:latin typeface="Calibri Light"/>
                <a:cs typeface="Calibri Light"/>
              </a:rPr>
              <a:t>a </a:t>
            </a:r>
            <a:r>
              <a:rPr sz="6000" b="0" i="1" spc="-55" dirty="0">
                <a:solidFill>
                  <a:srgbClr val="006FC0"/>
                </a:solidFill>
                <a:latin typeface="Calibri Light"/>
                <a:cs typeface="Calibri Light"/>
              </a:rPr>
              <a:t>tenir </a:t>
            </a:r>
            <a:r>
              <a:rPr sz="6000" b="0" i="1" spc="-60" dirty="0">
                <a:solidFill>
                  <a:srgbClr val="006FC0"/>
                </a:solidFill>
                <a:latin typeface="Calibri Light"/>
                <a:cs typeface="Calibri Light"/>
              </a:rPr>
              <a:t>devant </a:t>
            </a:r>
            <a:r>
              <a:rPr sz="6000" b="0" i="1" spc="-50" dirty="0">
                <a:solidFill>
                  <a:srgbClr val="006FC0"/>
                </a:solidFill>
                <a:latin typeface="Calibri Light"/>
                <a:cs typeface="Calibri Light"/>
              </a:rPr>
              <a:t>une  </a:t>
            </a:r>
            <a:r>
              <a:rPr sz="6000" b="0" i="1" spc="-45" dirty="0">
                <a:solidFill>
                  <a:srgbClr val="006FC0"/>
                </a:solidFill>
                <a:latin typeface="Calibri Light"/>
                <a:cs typeface="Calibri Light"/>
              </a:rPr>
              <a:t>diplopie</a:t>
            </a:r>
            <a:r>
              <a:rPr sz="6000" b="0" i="1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4598" y="369519"/>
            <a:ext cx="61658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CHU </a:t>
            </a:r>
            <a:r>
              <a:rPr lang="fr-FR" sz="32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lang="fr-FR" sz="3200" spc="-5" dirty="0" err="1">
                <a:solidFill>
                  <a:srgbClr val="001F5F"/>
                </a:solidFill>
                <a:latin typeface="Calibri"/>
                <a:cs typeface="Calibri"/>
              </a:rPr>
              <a:t>constantine.service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20" dirty="0" err="1">
                <a:solidFill>
                  <a:srgbClr val="001F5F"/>
                </a:solidFill>
                <a:latin typeface="Calibri"/>
                <a:cs typeface="Calibri"/>
              </a:rPr>
              <a:t>d’ophtalmologie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3C4D1C-0605-4BA4-BA51-0A3C11ABA5D1}"/>
              </a:ext>
            </a:extLst>
          </p:cNvPr>
          <p:cNvSpPr txBox="1"/>
          <p:nvPr/>
        </p:nvSpPr>
        <p:spPr>
          <a:xfrm>
            <a:off x="7476997" y="4876800"/>
            <a:ext cx="340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Dr: </a:t>
            </a:r>
            <a:r>
              <a:rPr lang="fr-FR" sz="2400" dirty="0" err="1"/>
              <a:t>Belattar</a:t>
            </a:r>
            <a:r>
              <a:rPr lang="fr-FR" sz="2400" dirty="0"/>
              <a:t> Amin</a:t>
            </a:r>
          </a:p>
          <a:p>
            <a:pPr algn="ctr"/>
            <a:r>
              <a:rPr lang="fr-FR" sz="2400" dirty="0"/>
              <a:t>CHUC</a:t>
            </a:r>
          </a:p>
          <a:p>
            <a:r>
              <a:rPr lang="fr-FR" sz="2400" dirty="0"/>
              <a:t>aminebela96@gmail.com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408508"/>
            <a:ext cx="55219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Examen</a:t>
            </a:r>
            <a:r>
              <a:rPr spc="-95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49535" cy="40335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.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Interrogatoire </a:t>
            </a: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précisera: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4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terrain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âge du </a:t>
            </a:r>
            <a:r>
              <a:rPr sz="2000" spc="-10" dirty="0">
                <a:latin typeface="Calibri"/>
                <a:cs typeface="Calibri"/>
              </a:rPr>
              <a:t>patient, </a:t>
            </a:r>
            <a:r>
              <a:rPr sz="2000" spc="-5" dirty="0">
                <a:latin typeface="Calibri"/>
                <a:cs typeface="Calibri"/>
              </a:rPr>
              <a:t>antécédents oculaires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généraux, recherche </a:t>
            </a:r>
            <a:r>
              <a:rPr sz="2000" spc="-15" dirty="0">
                <a:latin typeface="Calibri"/>
                <a:cs typeface="Calibri"/>
              </a:rPr>
              <a:t>d’un </a:t>
            </a:r>
            <a:r>
              <a:rPr sz="2000" spc="-10" dirty="0">
                <a:latin typeface="Calibri"/>
                <a:cs typeface="Calibri"/>
              </a:rPr>
              <a:t>diabète, d’une  </a:t>
            </a:r>
            <a:r>
              <a:rPr sz="2000" spc="-5" dirty="0">
                <a:latin typeface="Calibri"/>
                <a:cs typeface="Calibri"/>
              </a:rPr>
              <a:t>hypertension artérielle, </a:t>
            </a:r>
            <a:r>
              <a:rPr sz="2000" spc="-10" dirty="0">
                <a:latin typeface="Calibri"/>
                <a:cs typeface="Calibri"/>
              </a:rPr>
              <a:t>d’une </a:t>
            </a:r>
            <a:r>
              <a:rPr sz="2000" dirty="0">
                <a:latin typeface="Calibri"/>
                <a:cs typeface="Calibri"/>
              </a:rPr>
              <a:t>maladie </a:t>
            </a:r>
            <a:r>
              <a:rPr sz="2000" spc="-5" dirty="0">
                <a:latin typeface="Calibri"/>
                <a:cs typeface="Calibri"/>
              </a:rPr>
              <a:t>métabolique ou endocrinienne </a:t>
            </a:r>
            <a:r>
              <a:rPr sz="2000" spc="-10" dirty="0">
                <a:latin typeface="Calibri"/>
                <a:cs typeface="Calibri"/>
              </a:rPr>
              <a:t>notamment thyroïdienne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12700" marR="347980">
              <a:lnSpc>
                <a:spcPct val="92800"/>
              </a:lnSpc>
              <a:spcBef>
                <a:spcPts val="85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5" dirty="0">
                <a:latin typeface="Calibri"/>
                <a:cs typeface="Calibri"/>
              </a:rPr>
              <a:t>circonstances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survenue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notion de traumatisme, survenue </a:t>
            </a:r>
            <a:r>
              <a:rPr sz="2000" spc="-10" dirty="0">
                <a:latin typeface="Calibri"/>
                <a:cs typeface="Calibri"/>
              </a:rPr>
              <a:t>lors </a:t>
            </a:r>
            <a:r>
              <a:rPr sz="2000" spc="-15" dirty="0">
                <a:latin typeface="Calibri"/>
                <a:cs typeface="Calibri"/>
              </a:rPr>
              <a:t>d’un effort  </a:t>
            </a:r>
            <a:r>
              <a:rPr sz="2000" spc="-10" dirty="0">
                <a:latin typeface="Calibri"/>
                <a:cs typeface="Calibri"/>
              </a:rPr>
              <a:t>physique, </a:t>
            </a:r>
            <a:r>
              <a:rPr sz="2000" dirty="0">
                <a:latin typeface="Calibri"/>
                <a:cs typeface="Calibri"/>
              </a:rPr>
              <a:t>à la </a:t>
            </a:r>
            <a:r>
              <a:rPr sz="2000" spc="-5" dirty="0">
                <a:latin typeface="Calibri"/>
                <a:cs typeface="Calibri"/>
              </a:rPr>
              <a:t>lecture ou </a:t>
            </a:r>
            <a:r>
              <a:rPr sz="2000" dirty="0">
                <a:latin typeface="Calibri"/>
                <a:cs typeface="Calibri"/>
              </a:rPr>
              <a:t>à la </a:t>
            </a:r>
            <a:r>
              <a:rPr sz="2000" spc="-10" dirty="0">
                <a:latin typeface="Calibri"/>
                <a:cs typeface="Calibri"/>
              </a:rPr>
              <a:t>fatigue </a:t>
            </a:r>
            <a:r>
              <a:rPr sz="2000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0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le mode de </a:t>
            </a:r>
            <a:r>
              <a:rPr sz="2800" spc="-10" dirty="0">
                <a:latin typeface="Calibri"/>
                <a:cs typeface="Calibri"/>
              </a:rPr>
              <a:t>survenue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brutal </a:t>
            </a:r>
            <a:r>
              <a:rPr sz="2000" dirty="0">
                <a:latin typeface="Calibri"/>
                <a:cs typeface="Calibri"/>
              </a:rPr>
              <a:t>ou </a:t>
            </a:r>
            <a:r>
              <a:rPr sz="2000" spc="-10" dirty="0">
                <a:latin typeface="Calibri"/>
                <a:cs typeface="Calibri"/>
              </a:rPr>
              <a:t>progressif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89255" lvl="1" indent="-296545">
              <a:lnSpc>
                <a:spcPct val="100000"/>
              </a:lnSpc>
              <a:spcBef>
                <a:spcPts val="670"/>
              </a:spcBef>
              <a:buChar char="●"/>
              <a:tabLst>
                <a:tab pos="389890" algn="l"/>
              </a:tabLst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signes </a:t>
            </a:r>
            <a:r>
              <a:rPr sz="2800" spc="-5" dirty="0">
                <a:latin typeface="Calibri"/>
                <a:cs typeface="Calibri"/>
              </a:rPr>
              <a:t>associés : </a:t>
            </a:r>
            <a:r>
              <a:rPr sz="2000" spc="-5" dirty="0">
                <a:latin typeface="Calibri"/>
                <a:cs typeface="Calibri"/>
              </a:rPr>
              <a:t>douleurs, vertiges, céphalées, nausées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12700" marR="40640" lvl="1" indent="80645">
              <a:lnSpc>
                <a:spcPct val="92800"/>
              </a:lnSpc>
              <a:spcBef>
                <a:spcPts val="905"/>
              </a:spcBef>
              <a:buChar char="●"/>
              <a:tabLst>
                <a:tab pos="389890" algn="l"/>
              </a:tabLst>
            </a:pP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20" dirty="0">
                <a:latin typeface="Calibri"/>
                <a:cs typeface="Calibri"/>
              </a:rPr>
              <a:t>caractères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10" dirty="0">
                <a:latin typeface="Calibri"/>
                <a:cs typeface="Calibri"/>
              </a:rPr>
              <a:t>diplopie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horizontale, </a:t>
            </a:r>
            <a:r>
              <a:rPr sz="2000" spc="-5" dirty="0">
                <a:latin typeface="Calibri"/>
                <a:cs typeface="Calibri"/>
              </a:rPr>
              <a:t>verticale, oblique, </a:t>
            </a:r>
            <a:r>
              <a:rPr sz="2000" dirty="0">
                <a:latin typeface="Calibri"/>
                <a:cs typeface="Calibri"/>
              </a:rPr>
              <a:t>ainsi que la </a:t>
            </a:r>
            <a:r>
              <a:rPr sz="2000" spc="-5" dirty="0">
                <a:latin typeface="Calibri"/>
                <a:cs typeface="Calibri"/>
              </a:rPr>
              <a:t>position </a:t>
            </a:r>
            <a:r>
              <a:rPr sz="2000" dirty="0">
                <a:latin typeface="Calibri"/>
                <a:cs typeface="Calibri"/>
              </a:rPr>
              <a:t>du  </a:t>
            </a:r>
            <a:r>
              <a:rPr sz="2000" spc="-15" dirty="0">
                <a:latin typeface="Calibri"/>
                <a:cs typeface="Calibri"/>
              </a:rPr>
              <a:t>regard </a:t>
            </a:r>
            <a:r>
              <a:rPr sz="2000" spc="-5" dirty="0">
                <a:latin typeface="Calibri"/>
                <a:cs typeface="Calibri"/>
              </a:rPr>
              <a:t>dans </a:t>
            </a:r>
            <a:r>
              <a:rPr sz="2000" dirty="0">
                <a:latin typeface="Calibri"/>
                <a:cs typeface="Calibri"/>
              </a:rPr>
              <a:t>laquelle la </a:t>
            </a:r>
            <a:r>
              <a:rPr sz="2000" spc="-5" dirty="0">
                <a:latin typeface="Calibri"/>
                <a:cs typeface="Calibri"/>
              </a:rPr>
              <a:t>diplopie </a:t>
            </a:r>
            <a:r>
              <a:rPr sz="2000" spc="-10" dirty="0">
                <a:latin typeface="Calibri"/>
                <a:cs typeface="Calibri"/>
              </a:rPr>
              <a:t>est </a:t>
            </a:r>
            <a:r>
              <a:rPr sz="2000" spc="-5" dirty="0">
                <a:latin typeface="Calibri"/>
                <a:cs typeface="Calibri"/>
              </a:rPr>
              <a:t>maximale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spc="-5" dirty="0">
                <a:latin typeface="Calibri"/>
                <a:cs typeface="Calibri"/>
              </a:rPr>
              <a:t>ses variations </a:t>
            </a:r>
            <a:r>
              <a:rPr sz="2000" dirty="0">
                <a:latin typeface="Calibri"/>
                <a:cs typeface="Calibri"/>
              </a:rPr>
              <a:t>dans la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journée.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408508"/>
            <a:ext cx="55219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Examen</a:t>
            </a:r>
            <a:r>
              <a:rPr spc="-95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52710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Inspection: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Elle </a:t>
            </a:r>
            <a:r>
              <a:rPr sz="2800" spc="-15" dirty="0">
                <a:latin typeface="Calibri"/>
                <a:cs typeface="Calibri"/>
              </a:rPr>
              <a:t>recherche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attitude </a:t>
            </a:r>
            <a:r>
              <a:rPr sz="2800" spc="-5" dirty="0">
                <a:latin typeface="Calibri"/>
                <a:cs typeface="Calibri"/>
              </a:rPr>
              <a:t>vicieuse ou </a:t>
            </a:r>
            <a:r>
              <a:rPr sz="2800" spc="-10" dirty="0">
                <a:latin typeface="Calibri"/>
                <a:cs typeface="Calibri"/>
              </a:rPr>
              <a:t>compensatrice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0" dirty="0">
                <a:latin typeface="Calibri"/>
                <a:cs typeface="Calibri"/>
              </a:rPr>
              <a:t>tête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L’inspection </a:t>
            </a:r>
            <a:r>
              <a:rPr sz="2800" spc="-15" dirty="0">
                <a:latin typeface="Calibri"/>
                <a:cs typeface="Calibri"/>
              </a:rPr>
              <a:t>recherchera </a:t>
            </a:r>
            <a:r>
              <a:rPr sz="2800" spc="-10" dirty="0">
                <a:latin typeface="Calibri"/>
                <a:cs typeface="Calibri"/>
              </a:rPr>
              <a:t>une déviation </a:t>
            </a:r>
            <a:r>
              <a:rPr sz="2800" spc="-5" dirty="0">
                <a:latin typeface="Calibri"/>
                <a:cs typeface="Calibri"/>
              </a:rPr>
              <a:t>du globe en position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primaire.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5" dirty="0">
                <a:latin typeface="Calibri"/>
                <a:cs typeface="Calibri"/>
              </a:rPr>
              <a:t>l’étude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20" dirty="0">
                <a:latin typeface="Calibri"/>
                <a:cs typeface="Calibri"/>
              </a:rPr>
              <a:t>reflets </a:t>
            </a:r>
            <a:r>
              <a:rPr sz="2800" spc="-10" dirty="0">
                <a:latin typeface="Calibri"/>
                <a:cs typeface="Calibri"/>
              </a:rPr>
              <a:t>cornéens </a:t>
            </a:r>
            <a:r>
              <a:rPr sz="2800" spc="-5" dirty="0">
                <a:latin typeface="Calibri"/>
                <a:cs typeface="Calibri"/>
              </a:rPr>
              <a:t>: les </a:t>
            </a:r>
            <a:r>
              <a:rPr sz="2800" spc="-20" dirty="0">
                <a:latin typeface="Calibri"/>
                <a:cs typeface="Calibri"/>
              </a:rPr>
              <a:t>reflets </a:t>
            </a:r>
            <a:r>
              <a:rPr sz="2800" spc="-10" dirty="0">
                <a:latin typeface="Calibri"/>
                <a:cs typeface="Calibri"/>
              </a:rPr>
              <a:t>cornéens </a:t>
            </a:r>
            <a:r>
              <a:rPr sz="2800" spc="-20" dirty="0">
                <a:latin typeface="Calibri"/>
                <a:cs typeface="Calibri"/>
              </a:rPr>
              <a:t>d’une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source</a:t>
            </a:r>
            <a:endParaRPr sz="2800">
              <a:latin typeface="Calibri"/>
              <a:cs typeface="Calibri"/>
            </a:endParaRPr>
          </a:p>
          <a:p>
            <a:pPr marL="241300" marR="398145">
              <a:lnSpc>
                <a:spcPts val="3030"/>
              </a:lnSpc>
              <a:spcBef>
                <a:spcPts val="204"/>
              </a:spcBef>
            </a:pPr>
            <a:r>
              <a:rPr sz="2800" spc="-10" dirty="0">
                <a:latin typeface="Calibri"/>
                <a:cs typeface="Calibri"/>
              </a:rPr>
              <a:t>lumineuse dirigée </a:t>
            </a:r>
            <a:r>
              <a:rPr sz="2800" spc="-5" dirty="0">
                <a:latin typeface="Calibri"/>
                <a:cs typeface="Calibri"/>
              </a:rPr>
              <a:t>sur les </a:t>
            </a:r>
            <a:r>
              <a:rPr sz="2800" spc="-15" dirty="0">
                <a:latin typeface="Calibri"/>
                <a:cs typeface="Calibri"/>
              </a:rPr>
              <a:t>yeux </a:t>
            </a:r>
            <a:r>
              <a:rPr sz="2800" spc="-25" dirty="0">
                <a:latin typeface="Calibri"/>
                <a:cs typeface="Calibri"/>
              </a:rPr>
              <a:t>d’un </a:t>
            </a:r>
            <a:r>
              <a:rPr sz="2800" spc="-10" dirty="0">
                <a:latin typeface="Calibri"/>
                <a:cs typeface="Calibri"/>
              </a:rPr>
              <a:t>sujet normal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5" dirty="0">
                <a:latin typeface="Calibri"/>
                <a:cs typeface="Calibri"/>
              </a:rPr>
              <a:t>projettent </a:t>
            </a:r>
            <a:r>
              <a:rPr sz="2800" spc="-15" dirty="0">
                <a:latin typeface="Calibri"/>
                <a:cs typeface="Calibri"/>
              </a:rPr>
              <a:t>tous  </a:t>
            </a:r>
            <a:r>
              <a:rPr sz="2800" spc="-10" dirty="0">
                <a:latin typeface="Calibri"/>
                <a:cs typeface="Calibri"/>
              </a:rPr>
              <a:t>deux </a:t>
            </a:r>
            <a:r>
              <a:rPr sz="2800" spc="-5" dirty="0">
                <a:latin typeface="Calibri"/>
                <a:cs typeface="Calibri"/>
              </a:rPr>
              <a:t>au </a:t>
            </a:r>
            <a:r>
              <a:rPr sz="2800" spc="-15" dirty="0">
                <a:latin typeface="Calibri"/>
                <a:cs typeface="Calibri"/>
              </a:rPr>
              <a:t>centre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la pupille </a:t>
            </a:r>
            <a:r>
              <a:rPr sz="2800" spc="-15" dirty="0">
                <a:latin typeface="Calibri"/>
                <a:cs typeface="Calibri"/>
              </a:rPr>
              <a:t>alors </a:t>
            </a:r>
            <a:r>
              <a:rPr sz="2800" spc="-45" dirty="0">
                <a:latin typeface="Calibri"/>
                <a:cs typeface="Calibri"/>
              </a:rPr>
              <a:t>qu’en </a:t>
            </a:r>
            <a:r>
              <a:rPr sz="2800" spc="-10" dirty="0">
                <a:latin typeface="Calibri"/>
                <a:cs typeface="Calibri"/>
              </a:rPr>
              <a:t>cas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déviation, </a:t>
            </a:r>
            <a:r>
              <a:rPr sz="2800" spc="-20" dirty="0">
                <a:latin typeface="Calibri"/>
                <a:cs typeface="Calibri"/>
              </a:rPr>
              <a:t>l’un </a:t>
            </a:r>
            <a:r>
              <a:rPr sz="2800" spc="-10" dirty="0">
                <a:latin typeface="Calibri"/>
                <a:cs typeface="Calibri"/>
              </a:rPr>
              <a:t>des  deux </a:t>
            </a:r>
            <a:r>
              <a:rPr sz="2800" spc="-20" dirty="0">
                <a:latin typeface="Calibri"/>
                <a:cs typeface="Calibri"/>
              </a:rPr>
              <a:t>reflets </a:t>
            </a:r>
            <a:r>
              <a:rPr sz="2800" spc="-55" dirty="0">
                <a:latin typeface="Calibri"/>
                <a:cs typeface="Calibri"/>
              </a:rPr>
              <a:t>n’est </a:t>
            </a:r>
            <a:r>
              <a:rPr sz="2800" spc="-10" dirty="0">
                <a:latin typeface="Calibri"/>
                <a:cs typeface="Calibri"/>
              </a:rPr>
              <a:t>pas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centré.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3328" y="4587240"/>
            <a:ext cx="4325112" cy="207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408508"/>
            <a:ext cx="54895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794" y="2804922"/>
            <a:ext cx="86442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Exploration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motricité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extrinsèque</a:t>
            </a:r>
            <a:r>
              <a:rPr sz="2800" b="1" u="heavy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Examen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10" dirty="0">
                <a:latin typeface="Calibri"/>
                <a:cs typeface="Calibri"/>
              </a:rPr>
              <a:t>motilité </a:t>
            </a:r>
            <a:r>
              <a:rPr sz="2800" spc="-15" dirty="0">
                <a:latin typeface="Calibri"/>
                <a:cs typeface="Calibri"/>
              </a:rPr>
              <a:t>oculaire </a:t>
            </a:r>
            <a:r>
              <a:rPr sz="2800" spc="-10" dirty="0">
                <a:latin typeface="Calibri"/>
                <a:cs typeface="Calibri"/>
              </a:rPr>
              <a:t>dans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25" dirty="0">
                <a:latin typeface="Calibri"/>
                <a:cs typeface="Calibri"/>
              </a:rPr>
              <a:t>différentes </a:t>
            </a:r>
            <a:r>
              <a:rPr sz="2800" spc="-10" dirty="0">
                <a:latin typeface="Calibri"/>
                <a:cs typeface="Calibri"/>
              </a:rPr>
              <a:t>positions 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25" dirty="0">
                <a:latin typeface="Calibri"/>
                <a:cs typeface="Calibri"/>
              </a:rPr>
              <a:t>regard </a:t>
            </a: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-10" dirty="0">
                <a:latin typeface="Calibri"/>
                <a:cs typeface="Calibri"/>
              </a:rPr>
              <a:t>sert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0" dirty="0">
                <a:latin typeface="Calibri"/>
                <a:cs typeface="Calibri"/>
              </a:rPr>
              <a:t>observer </a:t>
            </a:r>
            <a:r>
              <a:rPr sz="2800" spc="-5" dirty="0">
                <a:latin typeface="Calibri"/>
                <a:cs typeface="Calibri"/>
              </a:rPr>
              <a:t>les six muscles </a:t>
            </a:r>
            <a:r>
              <a:rPr sz="2800" spc="-15" dirty="0">
                <a:latin typeface="Calibri"/>
                <a:cs typeface="Calibri"/>
              </a:rPr>
              <a:t>oculomoteurs </a:t>
            </a:r>
            <a:r>
              <a:rPr sz="2800" spc="-10" dirty="0">
                <a:latin typeface="Calibri"/>
                <a:cs typeface="Calibri"/>
              </a:rPr>
              <a:t>de  </a:t>
            </a:r>
            <a:r>
              <a:rPr sz="2800" spc="-5" dirty="0">
                <a:latin typeface="Calibri"/>
                <a:cs typeface="Calibri"/>
              </a:rPr>
              <a:t>chaque œil </a:t>
            </a:r>
            <a:r>
              <a:rPr sz="2800" spc="-15" dirty="0">
                <a:latin typeface="Calibri"/>
                <a:cs typeface="Calibri"/>
              </a:rPr>
              <a:t>séparément </a:t>
            </a:r>
            <a:r>
              <a:rPr sz="2800" spc="-10" dirty="0">
                <a:latin typeface="Calibri"/>
                <a:cs typeface="Calibri"/>
              </a:rPr>
              <a:t>(ductions) et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façon </a:t>
            </a:r>
            <a:r>
              <a:rPr sz="2800" spc="-10" dirty="0">
                <a:latin typeface="Calibri"/>
                <a:cs typeface="Calibri"/>
              </a:rPr>
              <a:t>conjuguée  </a:t>
            </a:r>
            <a:r>
              <a:rPr sz="2800" spc="-15" dirty="0">
                <a:latin typeface="Calibri"/>
                <a:cs typeface="Calibri"/>
              </a:rPr>
              <a:t>(versions).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408508"/>
            <a:ext cx="54895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2093976" y="1944623"/>
            <a:ext cx="8004048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408508"/>
            <a:ext cx="54895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154920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Exploration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motricité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intrinsèque: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-Elle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nécessaire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5" dirty="0">
                <a:latin typeface="Calibri"/>
                <a:cs typeface="Calibri"/>
              </a:rPr>
              <a:t>toute paralysie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oculomotrice.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25" dirty="0">
                <a:latin typeface="Calibri"/>
                <a:cs typeface="Calibri"/>
              </a:rPr>
              <a:t>-L’inspection </a:t>
            </a:r>
            <a:r>
              <a:rPr sz="2800" spc="-10" dirty="0">
                <a:latin typeface="Calibri"/>
                <a:cs typeface="Calibri"/>
              </a:rPr>
              <a:t>doit </a:t>
            </a:r>
            <a:r>
              <a:rPr sz="2800" spc="-15" dirty="0">
                <a:latin typeface="Calibri"/>
                <a:cs typeface="Calibri"/>
              </a:rPr>
              <a:t>rechercher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inégalité </a:t>
            </a:r>
            <a:r>
              <a:rPr sz="2800" spc="-10" dirty="0">
                <a:latin typeface="Calibri"/>
                <a:cs typeface="Calibri"/>
              </a:rPr>
              <a:t>pupillaire </a:t>
            </a:r>
            <a:r>
              <a:rPr sz="2800" spc="-5" dirty="0">
                <a:latin typeface="Calibri"/>
                <a:cs typeface="Calibri"/>
              </a:rPr>
              <a:t>(=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anisocorie).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40"/>
              </a:spcBef>
            </a:pPr>
            <a:r>
              <a:rPr sz="2800" spc="-10" dirty="0">
                <a:latin typeface="Calibri"/>
                <a:cs typeface="Calibri"/>
              </a:rPr>
              <a:t>Concernant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30" dirty="0">
                <a:latin typeface="Calibri"/>
                <a:cs typeface="Calibri"/>
              </a:rPr>
              <a:t>réflexes </a:t>
            </a:r>
            <a:r>
              <a:rPr sz="2800" spc="-10" dirty="0">
                <a:latin typeface="Calibri"/>
                <a:cs typeface="Calibri"/>
              </a:rPr>
              <a:t>pupillaires,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35" dirty="0">
                <a:latin typeface="Calibri"/>
                <a:cs typeface="Calibri"/>
              </a:rPr>
              <a:t>réflexe </a:t>
            </a:r>
            <a:r>
              <a:rPr sz="2800" spc="-15" dirty="0">
                <a:latin typeface="Calibri"/>
                <a:cs typeface="Calibri"/>
              </a:rPr>
              <a:t>photomoteur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réponse  </a:t>
            </a:r>
            <a:r>
              <a:rPr sz="2800" spc="-15" dirty="0">
                <a:latin typeface="Calibri"/>
                <a:cs typeface="Calibri"/>
              </a:rPr>
              <a:t>pupillaire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lumière </a:t>
            </a:r>
            <a:r>
              <a:rPr sz="2800" spc="-10" dirty="0">
                <a:latin typeface="Calibri"/>
                <a:cs typeface="Calibri"/>
              </a:rPr>
              <a:t>nécessite </a:t>
            </a:r>
            <a:r>
              <a:rPr sz="2800" spc="-25" dirty="0">
                <a:latin typeface="Calibri"/>
                <a:cs typeface="Calibri"/>
              </a:rPr>
              <a:t>l’éclairement d’un </a:t>
            </a:r>
            <a:r>
              <a:rPr sz="2800" spc="-5" dirty="0">
                <a:latin typeface="Calibri"/>
                <a:cs typeface="Calibri"/>
              </a:rPr>
              <a:t>œil qui </a:t>
            </a:r>
            <a:r>
              <a:rPr sz="2800" spc="-15" dirty="0">
                <a:latin typeface="Calibri"/>
                <a:cs typeface="Calibri"/>
              </a:rPr>
              <a:t>entraîne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3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5" dirty="0">
                <a:latin typeface="Calibri"/>
                <a:cs typeface="Calibri"/>
              </a:rPr>
              <a:t>myosis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5" dirty="0">
                <a:latin typeface="Calibri"/>
                <a:cs typeface="Calibri"/>
              </a:rPr>
              <a:t>l’œil </a:t>
            </a:r>
            <a:r>
              <a:rPr sz="2800" spc="-10" dirty="0">
                <a:latin typeface="Calibri"/>
                <a:cs typeface="Calibri"/>
              </a:rPr>
              <a:t>éclairé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35" dirty="0">
                <a:latin typeface="Calibri"/>
                <a:cs typeface="Calibri"/>
              </a:rPr>
              <a:t>réflexe </a:t>
            </a:r>
            <a:r>
              <a:rPr sz="2800" spc="-15" dirty="0">
                <a:latin typeface="Calibri"/>
                <a:cs typeface="Calibri"/>
              </a:rPr>
              <a:t>photomoteur </a:t>
            </a:r>
            <a:r>
              <a:rPr sz="2800" spc="-10" dirty="0">
                <a:latin typeface="Calibri"/>
                <a:cs typeface="Calibri"/>
              </a:rPr>
              <a:t>direct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5" dirty="0">
                <a:latin typeface="Calibri"/>
                <a:cs typeface="Calibri"/>
              </a:rPr>
              <a:t>myosis </a:t>
            </a:r>
            <a:r>
              <a:rPr sz="2800" spc="-15" dirty="0">
                <a:latin typeface="Calibri"/>
                <a:cs typeface="Calibri"/>
              </a:rPr>
              <a:t>simultané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5" dirty="0">
                <a:latin typeface="Calibri"/>
                <a:cs typeface="Calibri"/>
              </a:rPr>
              <a:t>l’œil </a:t>
            </a:r>
            <a:r>
              <a:rPr sz="2800" spc="-25" dirty="0">
                <a:latin typeface="Calibri"/>
                <a:cs typeface="Calibri"/>
              </a:rPr>
              <a:t>controlatéral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35" dirty="0">
                <a:latin typeface="Calibri"/>
                <a:cs typeface="Calibri"/>
              </a:rPr>
              <a:t>réflexe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consensuel.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408508"/>
            <a:ext cx="54895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262127" y="1690116"/>
            <a:ext cx="5833872" cy="247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6" y="4069079"/>
            <a:ext cx="6286500" cy="260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4932" y="2398776"/>
            <a:ext cx="5111264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986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Examen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sous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écran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Cover-test</a:t>
            </a:r>
            <a:r>
              <a:rPr sz="2800" b="1" i="1" spc="-1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0103" y="2426207"/>
            <a:ext cx="3493007" cy="186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6607" y="4341876"/>
            <a:ext cx="3625596" cy="1876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2640" y="4341876"/>
            <a:ext cx="3605784" cy="1876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3519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Examen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verre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rouge: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691" y="2798064"/>
            <a:ext cx="3928872" cy="217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0344" y="1775643"/>
            <a:ext cx="3934257" cy="488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647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Hess-Lancaster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spc="2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Lancaster: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868" y="2665476"/>
            <a:ext cx="5105400" cy="290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1635" y="2665476"/>
            <a:ext cx="4946904" cy="293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408508"/>
            <a:ext cx="548957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examen</a:t>
            </a:r>
            <a:r>
              <a:rPr spc="-100" dirty="0"/>
              <a:t> </a:t>
            </a:r>
            <a:r>
              <a:rPr spc="-50" dirty="0"/>
              <a:t>clinique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670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Hess-Lancaster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heavy" spc="2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Lancaster: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591" y="2717292"/>
            <a:ext cx="5105400" cy="290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0591" y="2717292"/>
            <a:ext cx="5277612" cy="290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341" y="408508"/>
            <a:ext cx="310070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Objectifs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9673590" cy="25812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08610" indent="-296545">
              <a:lnSpc>
                <a:spcPct val="100000"/>
              </a:lnSpc>
              <a:spcBef>
                <a:spcPts val="765"/>
              </a:spcBef>
              <a:buChar char="●"/>
              <a:tabLst>
                <a:tab pos="309245" algn="l"/>
              </a:tabLst>
            </a:pPr>
            <a:r>
              <a:rPr sz="2800" spc="-20" dirty="0">
                <a:latin typeface="Calibri"/>
                <a:cs typeface="Calibri"/>
              </a:rPr>
              <a:t>Savoir explorer </a:t>
            </a:r>
            <a:r>
              <a:rPr sz="2800" spc="-10" dirty="0">
                <a:latin typeface="Calibri"/>
                <a:cs typeface="Calibri"/>
              </a:rPr>
              <a:t>cliniquement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motilité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oculaire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5"/>
              </a:spcBef>
              <a:buChar char="●"/>
              <a:tabLst>
                <a:tab pos="309245" algn="l"/>
              </a:tabLst>
            </a:pPr>
            <a:r>
              <a:rPr sz="2800" spc="-15" dirty="0">
                <a:latin typeface="Calibri"/>
                <a:cs typeface="Calibri"/>
              </a:rPr>
              <a:t>Reconnaître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paralysie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III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09245" algn="l"/>
              </a:tabLst>
            </a:pPr>
            <a:r>
              <a:rPr sz="2800" spc="-15" dirty="0">
                <a:latin typeface="Calibri"/>
                <a:cs typeface="Calibri"/>
              </a:rPr>
              <a:t>Reconnaître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paralysie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IV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70"/>
              </a:spcBef>
              <a:buChar char="●"/>
              <a:tabLst>
                <a:tab pos="309245" algn="l"/>
              </a:tabLst>
            </a:pPr>
            <a:r>
              <a:rPr sz="2800" spc="-15" dirty="0">
                <a:latin typeface="Calibri"/>
                <a:cs typeface="Calibri"/>
              </a:rPr>
              <a:t>Reconnaître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paralysie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09245" algn="l"/>
              </a:tabLst>
            </a:pPr>
            <a:r>
              <a:rPr sz="2800" spc="-15" dirty="0">
                <a:latin typeface="Calibri"/>
                <a:cs typeface="Calibri"/>
              </a:rPr>
              <a:t>Énumérer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principales étiologies des </a:t>
            </a:r>
            <a:r>
              <a:rPr sz="2800" spc="-20" dirty="0">
                <a:latin typeface="Calibri"/>
                <a:cs typeface="Calibri"/>
              </a:rPr>
              <a:t>paralysies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oculo-motrices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834245" cy="4246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Paralysie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28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III: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ptosis </a:t>
            </a:r>
            <a:r>
              <a:rPr sz="2800" spc="-20" dirty="0">
                <a:latin typeface="Calibri"/>
                <a:cs typeface="Calibri"/>
              </a:rPr>
              <a:t>total </a:t>
            </a:r>
            <a:r>
              <a:rPr sz="2800" spc="-15" dirty="0">
                <a:latin typeface="Calibri"/>
                <a:cs typeface="Calibri"/>
              </a:rPr>
              <a:t>(pouvant </a:t>
            </a:r>
            <a:r>
              <a:rPr sz="2800" spc="-35" dirty="0">
                <a:latin typeface="Calibri"/>
                <a:cs typeface="Calibri"/>
              </a:rPr>
              <a:t>d’ailleurs </a:t>
            </a:r>
            <a:r>
              <a:rPr sz="2800" spc="-5" dirty="0">
                <a:latin typeface="Calibri"/>
                <a:cs typeface="Calibri"/>
              </a:rPr>
              <a:t>masquer la </a:t>
            </a:r>
            <a:r>
              <a:rPr sz="2800" spc="-10" dirty="0">
                <a:latin typeface="Calibri"/>
                <a:cs typeface="Calibri"/>
              </a:rPr>
              <a:t>diplopie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ptosis </a:t>
            </a:r>
            <a:r>
              <a:rPr sz="2800" spc="-10" dirty="0">
                <a:latin typeface="Calibri"/>
                <a:cs typeface="Calibri"/>
              </a:rPr>
              <a:t>dit </a:t>
            </a:r>
            <a:r>
              <a:rPr sz="2800" spc="-5" dirty="0">
                <a:latin typeface="Calibri"/>
                <a:cs typeface="Calibri"/>
              </a:rPr>
              <a:t>«  </a:t>
            </a:r>
            <a:r>
              <a:rPr sz="2800" spc="-15" dirty="0">
                <a:latin typeface="Calibri"/>
                <a:cs typeface="Calibri"/>
              </a:rPr>
              <a:t>providentiel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»);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divergence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marquée,</a:t>
            </a:r>
            <a:endParaRPr sz="2800">
              <a:latin typeface="Calibri"/>
              <a:cs typeface="Calibri"/>
            </a:endParaRPr>
          </a:p>
          <a:p>
            <a:pPr marL="241300" marR="141605" indent="-229235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paralysie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l’élévation </a:t>
            </a:r>
            <a:r>
              <a:rPr sz="2800" spc="-5" dirty="0">
                <a:latin typeface="Calibri"/>
                <a:cs typeface="Calibri"/>
              </a:rPr>
              <a:t>et de </a:t>
            </a:r>
            <a:r>
              <a:rPr sz="2800" spc="-25" dirty="0">
                <a:latin typeface="Calibri"/>
                <a:cs typeface="Calibri"/>
              </a:rPr>
              <a:t>l’abaissement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5" dirty="0">
                <a:latin typeface="Calibri"/>
                <a:cs typeface="Calibri"/>
              </a:rPr>
              <a:t>l’oeil </a:t>
            </a:r>
            <a:r>
              <a:rPr sz="2800" spc="-10" dirty="0">
                <a:latin typeface="Calibri"/>
                <a:cs typeface="Calibri"/>
              </a:rPr>
              <a:t>(les seuls  </a:t>
            </a:r>
            <a:r>
              <a:rPr sz="2800" spc="-5" dirty="0">
                <a:latin typeface="Calibri"/>
                <a:cs typeface="Calibri"/>
              </a:rPr>
              <a:t>muscles </a:t>
            </a:r>
            <a:r>
              <a:rPr sz="2800" spc="-15" dirty="0">
                <a:latin typeface="Calibri"/>
                <a:cs typeface="Calibri"/>
              </a:rPr>
              <a:t>encore fonctionnels sont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droit </a:t>
            </a:r>
            <a:r>
              <a:rPr sz="2800" spc="-20" dirty="0">
                <a:latin typeface="Calibri"/>
                <a:cs typeface="Calibri"/>
              </a:rPr>
              <a:t>latéral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35" dirty="0">
                <a:latin typeface="Calibri"/>
                <a:cs typeface="Calibri"/>
              </a:rPr>
              <a:t>l’oblique  </a:t>
            </a:r>
            <a:r>
              <a:rPr sz="2800" spc="-5" dirty="0">
                <a:latin typeface="Calibri"/>
                <a:cs typeface="Calibri"/>
              </a:rPr>
              <a:t>supérieur),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mydriase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aréflective,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perte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l’accommodatio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/>
          <p:nvPr/>
        </p:nvSpPr>
        <p:spPr>
          <a:xfrm>
            <a:off x="4440935" y="1580388"/>
            <a:ext cx="3323844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6035" y="3470147"/>
            <a:ext cx="2235708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1968" y="3470147"/>
            <a:ext cx="2273807" cy="116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5471" y="4870703"/>
            <a:ext cx="5401056" cy="1559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/>
          <p:nvPr/>
        </p:nvSpPr>
        <p:spPr>
          <a:xfrm>
            <a:off x="3813047" y="1536191"/>
            <a:ext cx="4565904" cy="185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3047" y="3148583"/>
            <a:ext cx="4565904" cy="181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4852415"/>
            <a:ext cx="4632960" cy="1865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55250" cy="3096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Paralysie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 IV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patient </a:t>
            </a:r>
            <a:r>
              <a:rPr sz="2800" spc="-20" dirty="0">
                <a:latin typeface="Calibri"/>
                <a:cs typeface="Calibri"/>
              </a:rPr>
              <a:t>présente </a:t>
            </a:r>
            <a:r>
              <a:rPr sz="2800" spc="-10" dirty="0">
                <a:latin typeface="Calibri"/>
                <a:cs typeface="Calibri"/>
              </a:rPr>
              <a:t>une diplopie verticale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spc="-10" dirty="0">
                <a:latin typeface="Calibri"/>
                <a:cs typeface="Calibri"/>
              </a:rPr>
              <a:t>oblique, </a:t>
            </a:r>
            <a:r>
              <a:rPr sz="2800" spc="-5" dirty="0">
                <a:latin typeface="Calibri"/>
                <a:cs typeface="Calibri"/>
              </a:rPr>
              <a:t>accentuée </a:t>
            </a:r>
            <a:r>
              <a:rPr sz="2800" spc="-10" dirty="0">
                <a:latin typeface="Calibri"/>
                <a:cs typeface="Calibri"/>
              </a:rPr>
              <a:t>dans  </a:t>
            </a:r>
            <a:r>
              <a:rPr sz="2800" spc="-5" dirty="0">
                <a:latin typeface="Calibri"/>
                <a:cs typeface="Calibri"/>
              </a:rPr>
              <a:t>le champ du muscle </a:t>
            </a:r>
            <a:r>
              <a:rPr sz="2800" spc="-10" dirty="0">
                <a:latin typeface="Calibri"/>
                <a:cs typeface="Calibri"/>
              </a:rPr>
              <a:t>oblique supérieur concerné </a:t>
            </a:r>
            <a:r>
              <a:rPr sz="2800" spc="-25" dirty="0">
                <a:latin typeface="Calibri"/>
                <a:cs typeface="Calibri"/>
              </a:rPr>
              <a:t>c’est-à-dire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bas et 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dedans.</a:t>
            </a:r>
            <a:endParaRPr sz="2800">
              <a:latin typeface="Calibri"/>
              <a:cs typeface="Calibri"/>
            </a:endParaRPr>
          </a:p>
          <a:p>
            <a:pPr marL="241300" marR="187325" indent="-229235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-40" dirty="0">
                <a:latin typeface="Calibri"/>
                <a:cs typeface="Calibri"/>
              </a:rPr>
              <a:t>s’agit </a:t>
            </a:r>
            <a:r>
              <a:rPr sz="2800" spc="-20" dirty="0">
                <a:latin typeface="Calibri"/>
                <a:cs typeface="Calibri"/>
              </a:rPr>
              <a:t>d’une </a:t>
            </a:r>
            <a:r>
              <a:rPr sz="2800" spc="-10" dirty="0">
                <a:latin typeface="Calibri"/>
                <a:cs typeface="Calibri"/>
              </a:rPr>
              <a:t>diplopie </a:t>
            </a:r>
            <a:r>
              <a:rPr sz="2800" spc="-15" dirty="0">
                <a:latin typeface="Calibri"/>
                <a:cs typeface="Calibri"/>
              </a:rPr>
              <a:t>très gênante, </a:t>
            </a:r>
            <a:r>
              <a:rPr sz="2800" spc="-10" dirty="0">
                <a:latin typeface="Calibri"/>
                <a:cs typeface="Calibri"/>
              </a:rPr>
              <a:t>car </a:t>
            </a:r>
            <a:r>
              <a:rPr sz="2800" spc="-20" dirty="0">
                <a:latin typeface="Calibri"/>
                <a:cs typeface="Calibri"/>
              </a:rPr>
              <a:t>invalidante </a:t>
            </a:r>
            <a:r>
              <a:rPr sz="2800" spc="-10" dirty="0">
                <a:latin typeface="Calibri"/>
                <a:cs typeface="Calibri"/>
              </a:rPr>
              <a:t>dans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activités  comme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lecture </a:t>
            </a:r>
            <a:r>
              <a:rPr sz="2800" spc="-5" dirty="0">
                <a:latin typeface="Calibri"/>
                <a:cs typeface="Calibri"/>
              </a:rPr>
              <a:t>ou la </a:t>
            </a:r>
            <a:r>
              <a:rPr sz="2800" spc="-15" dirty="0">
                <a:latin typeface="Calibri"/>
                <a:cs typeface="Calibri"/>
              </a:rPr>
              <a:t>descente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escaliers. Position  </a:t>
            </a:r>
            <a:r>
              <a:rPr sz="2800" spc="-10" dirty="0">
                <a:latin typeface="Calibri"/>
                <a:cs typeface="Calibri"/>
              </a:rPr>
              <a:t>compensatrice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0" dirty="0">
                <a:latin typeface="Calibri"/>
                <a:cs typeface="Calibri"/>
              </a:rPr>
              <a:t>tête, </a:t>
            </a:r>
            <a:r>
              <a:rPr sz="2800" spc="-10" dirty="0">
                <a:latin typeface="Calibri"/>
                <a:cs typeface="Calibri"/>
              </a:rPr>
              <a:t>inclinée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5" dirty="0">
                <a:latin typeface="Calibri"/>
                <a:cs typeface="Calibri"/>
              </a:rPr>
              <a:t>côté </a:t>
            </a:r>
            <a:r>
              <a:rPr sz="2800" spc="-5" dirty="0">
                <a:latin typeface="Calibri"/>
                <a:cs typeface="Calibri"/>
              </a:rPr>
              <a:t>sain, </a:t>
            </a:r>
            <a:r>
              <a:rPr sz="2800" spc="-15" dirty="0">
                <a:latin typeface="Calibri"/>
                <a:cs typeface="Calibri"/>
              </a:rPr>
              <a:t>menton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abaissé.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/>
          <p:nvPr/>
        </p:nvSpPr>
        <p:spPr>
          <a:xfrm>
            <a:off x="1844039" y="1825751"/>
            <a:ext cx="850391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922510" cy="1818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Paralysie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 VI</a:t>
            </a:r>
            <a:r>
              <a:rPr sz="28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Elle </a:t>
            </a:r>
            <a:r>
              <a:rPr sz="2800" spc="-20" dirty="0">
                <a:latin typeface="Calibri"/>
                <a:cs typeface="Calibri"/>
              </a:rPr>
              <a:t>provoque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convergence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40" dirty="0">
                <a:latin typeface="Calibri"/>
                <a:cs typeface="Calibri"/>
              </a:rPr>
              <a:t>l’oeil </a:t>
            </a:r>
            <a:r>
              <a:rPr sz="2800" spc="-20" dirty="0">
                <a:latin typeface="Calibri"/>
                <a:cs typeface="Calibri"/>
              </a:rPr>
              <a:t>atteint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déficit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219"/>
              </a:spcBef>
            </a:pPr>
            <a:r>
              <a:rPr sz="2800" spc="-25" dirty="0">
                <a:latin typeface="Calibri"/>
                <a:cs typeface="Calibri"/>
              </a:rPr>
              <a:t>l’abduction. </a:t>
            </a:r>
            <a:r>
              <a:rPr sz="2800" spc="-5" dirty="0">
                <a:latin typeface="Calibri"/>
                <a:cs typeface="Calibri"/>
              </a:rPr>
              <a:t>La position </a:t>
            </a:r>
            <a:r>
              <a:rPr sz="2800" spc="-10" dirty="0">
                <a:latin typeface="Calibri"/>
                <a:cs typeface="Calibri"/>
              </a:rPr>
              <a:t>compensatrice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0" dirty="0">
                <a:latin typeface="Calibri"/>
                <a:cs typeface="Calibri"/>
              </a:rPr>
              <a:t>tête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tournée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5" dirty="0">
                <a:latin typeface="Calibri"/>
                <a:cs typeface="Calibri"/>
              </a:rPr>
              <a:t>côté 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0" dirty="0">
                <a:latin typeface="Calibri"/>
                <a:cs typeface="Calibri"/>
              </a:rPr>
              <a:t>paralysie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oculomotrice.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sémiologique</a:t>
            </a:r>
          </a:p>
        </p:txBody>
      </p:sp>
      <p:sp>
        <p:nvSpPr>
          <p:cNvPr id="3" name="object 3"/>
          <p:cNvSpPr/>
          <p:nvPr/>
        </p:nvSpPr>
        <p:spPr>
          <a:xfrm>
            <a:off x="3860291" y="3259835"/>
            <a:ext cx="4639056" cy="169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464" y="1690116"/>
            <a:ext cx="4120895" cy="1569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4655" y="4828032"/>
            <a:ext cx="4939284" cy="1769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501" y="408508"/>
            <a:ext cx="74123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80" dirty="0"/>
              <a:t> </a:t>
            </a:r>
            <a:r>
              <a:rPr spc="-65" dirty="0"/>
              <a:t>différentiel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4243070" cy="15582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 peut 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s’agir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diplopie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monoculaire;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simulation 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d’hystérie.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408508"/>
            <a:ext cx="75272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85" dirty="0"/>
              <a:t> </a:t>
            </a:r>
            <a:r>
              <a:rPr spc="-55" dirty="0"/>
              <a:t>étiologique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4445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Causes traumatiques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-Hémorragie méningée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traumatique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15" dirty="0">
                <a:latin typeface="Calibri"/>
                <a:cs typeface="Calibri"/>
              </a:rPr>
              <a:t>-Fracture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30" dirty="0">
                <a:latin typeface="Calibri"/>
                <a:cs typeface="Calibri"/>
              </a:rPr>
              <a:t>Tumeurs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45"/>
              </a:spcBef>
            </a:pPr>
            <a:r>
              <a:rPr sz="2800" spc="-10" dirty="0">
                <a:latin typeface="Calibri"/>
                <a:cs typeface="Calibri"/>
              </a:rPr>
              <a:t>-Hypertension </a:t>
            </a:r>
            <a:r>
              <a:rPr sz="2800" spc="-15" dirty="0">
                <a:latin typeface="Calibri"/>
                <a:cs typeface="Calibri"/>
              </a:rPr>
              <a:t>intracrânienne </a:t>
            </a:r>
            <a:r>
              <a:rPr sz="2800" spc="-5" dirty="0">
                <a:latin typeface="Calibri"/>
                <a:cs typeface="Calibri"/>
              </a:rPr>
              <a:t>Il peut </a:t>
            </a:r>
            <a:r>
              <a:rPr sz="2800" spc="-40" dirty="0">
                <a:latin typeface="Calibri"/>
                <a:cs typeface="Calibri"/>
              </a:rPr>
              <a:t>s’agir </a:t>
            </a:r>
            <a:r>
              <a:rPr sz="2800" spc="-20" dirty="0">
                <a:latin typeface="Calibri"/>
                <a:cs typeface="Calibri"/>
              </a:rPr>
              <a:t>d’une </a:t>
            </a:r>
            <a:r>
              <a:rPr sz="2800" spc="-10" dirty="0">
                <a:latin typeface="Calibri"/>
                <a:cs typeface="Calibri"/>
              </a:rPr>
              <a:t>diplopie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spc="-20" dirty="0">
                <a:latin typeface="Calibri"/>
                <a:cs typeface="Calibri"/>
              </a:rPr>
              <a:t>atteinte  bilatérale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nerfs moteurs oculaires </a:t>
            </a:r>
            <a:r>
              <a:rPr sz="2800" spc="-20" dirty="0">
                <a:latin typeface="Calibri"/>
                <a:cs typeface="Calibri"/>
              </a:rPr>
              <a:t>latéraux </a:t>
            </a:r>
            <a:r>
              <a:rPr sz="2800" spc="-5" dirty="0">
                <a:latin typeface="Calibri"/>
                <a:cs typeface="Calibri"/>
              </a:rPr>
              <a:t>sans </a:t>
            </a:r>
            <a:r>
              <a:rPr sz="2800" spc="-10" dirty="0">
                <a:latin typeface="Calibri"/>
                <a:cs typeface="Calibri"/>
              </a:rPr>
              <a:t>valeur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localisatrice.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35" dirty="0">
                <a:latin typeface="Calibri"/>
                <a:cs typeface="Calibri"/>
              </a:rPr>
              <a:t>-Tumeurs </a:t>
            </a:r>
            <a:r>
              <a:rPr sz="2800" spc="-5" dirty="0">
                <a:latin typeface="Calibri"/>
                <a:cs typeface="Calibri"/>
              </a:rPr>
              <a:t>de la base du </a:t>
            </a:r>
            <a:r>
              <a:rPr sz="2800" spc="-15" dirty="0">
                <a:latin typeface="Calibri"/>
                <a:cs typeface="Calibri"/>
              </a:rPr>
              <a:t>crâne </a:t>
            </a:r>
            <a:r>
              <a:rPr sz="2800" spc="-5" dirty="0">
                <a:latin typeface="Calibri"/>
                <a:cs typeface="Calibri"/>
              </a:rPr>
              <a:t>s de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l’orbite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408508"/>
            <a:ext cx="75260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étiologique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1354836" y="1690116"/>
            <a:ext cx="4282440" cy="252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8444" y="1690116"/>
            <a:ext cx="4640580" cy="2528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2171" y="4360164"/>
            <a:ext cx="3950208" cy="2369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2846" y="408508"/>
            <a:ext cx="32327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Définition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82410" y="2176842"/>
            <a:ext cx="8175757" cy="3661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408508"/>
            <a:ext cx="73450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5" dirty="0"/>
              <a:t> </a:t>
            </a:r>
            <a:r>
              <a:rPr spc="-50" dirty="0"/>
              <a:t>étiologique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208"/>
            <a:ext cx="4606925" cy="4241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Causes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vasculaires: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spc="-40" dirty="0">
                <a:latin typeface="Calibri"/>
                <a:cs typeface="Calibri"/>
              </a:rPr>
              <a:t>-AVC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Calibri"/>
                <a:cs typeface="Calibri"/>
              </a:rPr>
              <a:t>-Une </a:t>
            </a:r>
            <a:r>
              <a:rPr sz="2800" spc="-15" dirty="0">
                <a:latin typeface="Calibri"/>
                <a:cs typeface="Calibri"/>
              </a:rPr>
              <a:t>fistule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carotidocaverneuse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-Un anévrisme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intracrânien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-maladie 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HORTON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Autres: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-la </a:t>
            </a:r>
            <a:r>
              <a:rPr sz="2800" spc="-15" dirty="0">
                <a:latin typeface="Calibri"/>
                <a:cs typeface="Calibri"/>
              </a:rPr>
              <a:t>sclérose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plaque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spc="-5" dirty="0">
                <a:latin typeface="Calibri"/>
                <a:cs typeface="Calibri"/>
              </a:rPr>
              <a:t>-la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myasthénie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-la maladie 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basdow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7064" y="2369820"/>
            <a:ext cx="4940808" cy="261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408508"/>
            <a:ext cx="75260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Diagnostic</a:t>
            </a:r>
            <a:r>
              <a:rPr spc="-90" dirty="0"/>
              <a:t> </a:t>
            </a:r>
            <a:r>
              <a:rPr spc="-55" dirty="0"/>
              <a:t>étiologique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156825" cy="3735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b="1" spc="-10" dirty="0">
                <a:latin typeface="Calibri"/>
                <a:cs typeface="Calibri"/>
              </a:rPr>
              <a:t>Diplopies </a:t>
            </a:r>
            <a:r>
              <a:rPr sz="2800" b="1" spc="-25" dirty="0">
                <a:latin typeface="Calibri"/>
                <a:cs typeface="Calibri"/>
              </a:rPr>
              <a:t>avec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exophtalmie: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- la maladie de</a:t>
            </a:r>
            <a:r>
              <a:rPr sz="2800" spc="-3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Basedow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Calibri"/>
                <a:cs typeface="Calibri"/>
              </a:rPr>
              <a:t>-les </a:t>
            </a:r>
            <a:r>
              <a:rPr sz="2800" spc="-10" dirty="0">
                <a:latin typeface="Calibri"/>
                <a:cs typeface="Calibri"/>
              </a:rPr>
              <a:t>tumeurs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l’orbit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0000"/>
              </a:lnSpc>
              <a:spcBef>
                <a:spcPts val="18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Diplopies douloureuses: </a:t>
            </a:r>
            <a:r>
              <a:rPr sz="2800" spc="-5" dirty="0">
                <a:latin typeface="Calibri"/>
                <a:cs typeface="Calibri"/>
              </a:rPr>
              <a:t>Il </a:t>
            </a:r>
            <a:r>
              <a:rPr sz="2800" spc="-20" dirty="0">
                <a:latin typeface="Calibri"/>
                <a:cs typeface="Calibri"/>
              </a:rPr>
              <a:t>faut toujours </a:t>
            </a:r>
            <a:r>
              <a:rPr sz="2800" spc="-10" dirty="0">
                <a:latin typeface="Calibri"/>
                <a:cs typeface="Calibri"/>
              </a:rPr>
              <a:t>penser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premier </a:t>
            </a:r>
            <a:r>
              <a:rPr sz="2800" spc="-5" dirty="0">
                <a:latin typeface="Calibri"/>
                <a:cs typeface="Calibri"/>
              </a:rPr>
              <a:t>à </a:t>
            </a:r>
            <a:r>
              <a:rPr sz="2800" spc="-10" dirty="0">
                <a:latin typeface="Calibri"/>
                <a:cs typeface="Calibri"/>
              </a:rPr>
              <a:t>un  anévrisme </a:t>
            </a:r>
            <a:r>
              <a:rPr sz="2800" spc="-20" dirty="0">
                <a:latin typeface="Calibri"/>
                <a:cs typeface="Calibri"/>
              </a:rPr>
              <a:t>intracrânien, </a:t>
            </a:r>
            <a:r>
              <a:rPr sz="2800" spc="-10" dirty="0">
                <a:latin typeface="Calibri"/>
                <a:cs typeface="Calibri"/>
              </a:rPr>
              <a:t>une dissection </a:t>
            </a:r>
            <a:r>
              <a:rPr sz="2800" spc="-15" dirty="0">
                <a:latin typeface="Calibri"/>
                <a:cs typeface="Calibri"/>
              </a:rPr>
              <a:t>carotidienne </a:t>
            </a:r>
            <a:r>
              <a:rPr sz="2800" spc="-5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fistule  carotido-caverneuse, </a:t>
            </a:r>
            <a:r>
              <a:rPr sz="2800" spc="-5" dirty="0">
                <a:latin typeface="Calibri"/>
                <a:cs typeface="Calibri"/>
              </a:rPr>
              <a:t>qui </a:t>
            </a:r>
            <a:r>
              <a:rPr sz="2800" spc="-15" dirty="0">
                <a:latin typeface="Calibri"/>
                <a:cs typeface="Calibri"/>
              </a:rPr>
              <a:t>sont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urgences neuro-interventionnelles  </a:t>
            </a:r>
            <a:r>
              <a:rPr sz="2800" spc="-10" dirty="0">
                <a:latin typeface="Calibri"/>
                <a:cs typeface="Calibri"/>
              </a:rPr>
              <a:t>menaçant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pronostic vital,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20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Tolosa-Hunt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009" y="408508"/>
            <a:ext cx="51790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conduite </a:t>
            </a:r>
            <a:r>
              <a:rPr spc="-50" dirty="0"/>
              <a:t>à</a:t>
            </a:r>
            <a:r>
              <a:rPr spc="-100" dirty="0"/>
              <a:t> </a:t>
            </a:r>
            <a:r>
              <a:rPr spc="-55" dirty="0"/>
              <a:t>tenir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09860" cy="2328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Bilan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étiologique:</a:t>
            </a:r>
            <a:endParaRPr sz="2800">
              <a:latin typeface="Calibri"/>
              <a:cs typeface="Calibri"/>
            </a:endParaRPr>
          </a:p>
          <a:p>
            <a:pPr marL="12700" marR="1853564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le bilan </a:t>
            </a:r>
            <a:r>
              <a:rPr sz="2800" spc="-10" dirty="0">
                <a:latin typeface="Calibri"/>
                <a:cs typeface="Calibri"/>
              </a:rPr>
              <a:t>étiologique </a:t>
            </a:r>
            <a:r>
              <a:rPr sz="2800" spc="-15" dirty="0">
                <a:latin typeface="Calibri"/>
                <a:cs typeface="Calibri"/>
              </a:rPr>
              <a:t>est prioritaire </a:t>
            </a:r>
            <a:r>
              <a:rPr sz="2800" spc="-10" dirty="0">
                <a:latin typeface="Calibri"/>
                <a:cs typeface="Calibri"/>
              </a:rPr>
              <a:t>et repose </a:t>
            </a:r>
            <a:r>
              <a:rPr sz="2800" spc="-5" dirty="0">
                <a:latin typeface="Calibri"/>
                <a:cs typeface="Calibri"/>
              </a:rPr>
              <a:t>sur un </a:t>
            </a:r>
            <a:r>
              <a:rPr sz="2800" spc="-20" dirty="0">
                <a:latin typeface="Calibri"/>
                <a:cs typeface="Calibri"/>
              </a:rPr>
              <a:t>examen  </a:t>
            </a:r>
            <a:r>
              <a:rPr sz="2800" spc="-15" dirty="0">
                <a:latin typeface="Calibri"/>
                <a:cs typeface="Calibri"/>
              </a:rPr>
              <a:t>neurologique </a:t>
            </a:r>
            <a:r>
              <a:rPr sz="2800" spc="-10" dirty="0">
                <a:latin typeface="Calibri"/>
                <a:cs typeface="Calibri"/>
              </a:rPr>
              <a:t>et une imagerie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cérébrale.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994"/>
              </a:spcBef>
            </a:pP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spc="-20" dirty="0">
                <a:latin typeface="Calibri"/>
                <a:cs typeface="Calibri"/>
              </a:rPr>
              <a:t>paralysie </a:t>
            </a:r>
            <a:r>
              <a:rPr sz="2800" spc="-5" dirty="0">
                <a:latin typeface="Calibri"/>
                <a:cs typeface="Calibri"/>
              </a:rPr>
              <a:t>du III </a:t>
            </a:r>
            <a:r>
              <a:rPr sz="2800" spc="-25" dirty="0">
                <a:latin typeface="Calibri"/>
                <a:cs typeface="Calibri"/>
              </a:rPr>
              <a:t>avec </a:t>
            </a:r>
            <a:r>
              <a:rPr sz="2800" spc="-10" dirty="0">
                <a:latin typeface="Calibri"/>
                <a:cs typeface="Calibri"/>
              </a:rPr>
              <a:t>phénomènes </a:t>
            </a:r>
            <a:r>
              <a:rPr sz="2800" spc="-15" dirty="0">
                <a:latin typeface="Calibri"/>
                <a:cs typeface="Calibri"/>
              </a:rPr>
              <a:t>douloureux </a:t>
            </a:r>
            <a:r>
              <a:rPr sz="2800" spc="-10" dirty="0">
                <a:latin typeface="Calibri"/>
                <a:cs typeface="Calibri"/>
              </a:rPr>
              <a:t>impose, </a:t>
            </a:r>
            <a:r>
              <a:rPr sz="2800" spc="-15" dirty="0">
                <a:latin typeface="Calibri"/>
                <a:cs typeface="Calibri"/>
              </a:rPr>
              <a:t>notamment, 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15" dirty="0">
                <a:latin typeface="Calibri"/>
                <a:cs typeface="Calibri"/>
              </a:rPr>
              <a:t>recherche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urgence </a:t>
            </a:r>
            <a:r>
              <a:rPr sz="2800" spc="-10" dirty="0">
                <a:latin typeface="Calibri"/>
                <a:cs typeface="Calibri"/>
              </a:rPr>
              <a:t>une </a:t>
            </a:r>
            <a:r>
              <a:rPr sz="2800" spc="-5" dirty="0">
                <a:latin typeface="Calibri"/>
                <a:cs typeface="Calibri"/>
              </a:rPr>
              <a:t>cause </a:t>
            </a:r>
            <a:r>
              <a:rPr sz="2800" spc="-15" dirty="0">
                <a:latin typeface="Calibri"/>
                <a:cs typeface="Calibri"/>
              </a:rPr>
              <a:t>vasculaire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009" y="408508"/>
            <a:ext cx="51790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conduite </a:t>
            </a:r>
            <a:r>
              <a:rPr spc="-50" dirty="0"/>
              <a:t>à</a:t>
            </a:r>
            <a:r>
              <a:rPr spc="-100" dirty="0"/>
              <a:t> </a:t>
            </a:r>
            <a:r>
              <a:rPr spc="-55" dirty="0"/>
              <a:t>tenir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53040" cy="4246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prise en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charge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la diplopie</a:t>
            </a:r>
            <a:r>
              <a:rPr sz="28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elle-même:</a:t>
            </a:r>
            <a:endParaRPr sz="2800">
              <a:latin typeface="Calibri"/>
              <a:cs typeface="Calibri"/>
            </a:endParaRPr>
          </a:p>
          <a:p>
            <a:pPr marL="12700" marR="790575">
              <a:lnSpc>
                <a:spcPts val="3030"/>
              </a:lnSpc>
              <a:spcBef>
                <a:spcPts val="1045"/>
              </a:spcBef>
            </a:pP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25" dirty="0">
                <a:latin typeface="Calibri"/>
                <a:cs typeface="Calibri"/>
              </a:rPr>
              <a:t>différente </a:t>
            </a:r>
            <a:r>
              <a:rPr sz="2800" spc="-10" dirty="0">
                <a:latin typeface="Calibri"/>
                <a:cs typeface="Calibri"/>
              </a:rPr>
              <a:t>selon </a:t>
            </a:r>
            <a:r>
              <a:rPr sz="2800" spc="-5" dirty="0">
                <a:latin typeface="Calibri"/>
                <a:cs typeface="Calibri"/>
              </a:rPr>
              <a:t>la phase </a:t>
            </a:r>
            <a:r>
              <a:rPr sz="2800" spc="-15" dirty="0">
                <a:latin typeface="Calibri"/>
                <a:cs typeface="Calibri"/>
              </a:rPr>
              <a:t>précoce, </a:t>
            </a:r>
            <a:r>
              <a:rPr sz="2800" spc="-5" dirty="0">
                <a:latin typeface="Calibri"/>
                <a:cs typeface="Calibri"/>
              </a:rPr>
              <a:t>dans les </a:t>
            </a:r>
            <a:r>
              <a:rPr sz="2800" spc="-20" dirty="0">
                <a:latin typeface="Calibri"/>
                <a:cs typeface="Calibri"/>
              </a:rPr>
              <a:t>premiers </a:t>
            </a:r>
            <a:r>
              <a:rPr sz="2800" spc="-5" dirty="0">
                <a:latin typeface="Calibri"/>
                <a:cs typeface="Calibri"/>
              </a:rPr>
              <a:t>mois,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la  </a:t>
            </a:r>
            <a:r>
              <a:rPr sz="2800" spc="-10" dirty="0">
                <a:latin typeface="Calibri"/>
                <a:cs typeface="Calibri"/>
              </a:rPr>
              <a:t>phase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tardive.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</a:t>
            </a:r>
            <a:r>
              <a:rPr sz="28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précoce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89255" lvl="1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89890" algn="l"/>
              </a:tabLst>
            </a:pPr>
            <a:r>
              <a:rPr sz="2800" spc="-5" dirty="0">
                <a:latin typeface="Calibri"/>
                <a:cs typeface="Calibri"/>
              </a:rPr>
              <a:t>Occlusion de </a:t>
            </a:r>
            <a:r>
              <a:rPr sz="2800" spc="-45" dirty="0">
                <a:latin typeface="Calibri"/>
                <a:cs typeface="Calibri"/>
              </a:rPr>
              <a:t>l’œil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paralysé;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60"/>
              </a:spcBef>
              <a:buChar char="●"/>
              <a:tabLst>
                <a:tab pos="309245" algn="l"/>
              </a:tabLst>
            </a:pPr>
            <a:r>
              <a:rPr sz="2800" spc="-10" dirty="0">
                <a:latin typeface="Calibri"/>
                <a:cs typeface="Calibri"/>
              </a:rPr>
              <a:t>prismation </a:t>
            </a:r>
            <a:r>
              <a:rPr sz="2800" spc="-15" dirty="0">
                <a:latin typeface="Calibri"/>
                <a:cs typeface="Calibri"/>
              </a:rPr>
              <a:t>lorsque </a:t>
            </a:r>
            <a:r>
              <a:rPr sz="2800" spc="-5" dirty="0">
                <a:latin typeface="Calibri"/>
                <a:cs typeface="Calibri"/>
              </a:rPr>
              <a:t>cela </a:t>
            </a:r>
            <a:r>
              <a:rPr sz="2800" spc="-15" dirty="0">
                <a:latin typeface="Calibri"/>
                <a:cs typeface="Calibri"/>
              </a:rPr>
              <a:t>est </a:t>
            </a:r>
            <a:r>
              <a:rPr sz="2800" spc="-10" dirty="0">
                <a:latin typeface="Calibri"/>
                <a:cs typeface="Calibri"/>
              </a:rPr>
              <a:t>possible </a:t>
            </a:r>
            <a:r>
              <a:rPr sz="2800" spc="-5" dirty="0">
                <a:latin typeface="Calibri"/>
                <a:cs typeface="Calibri"/>
              </a:rPr>
              <a:t>: la </a:t>
            </a:r>
            <a:r>
              <a:rPr sz="2800" spc="-10" dirty="0">
                <a:latin typeface="Calibri"/>
                <a:cs typeface="Calibri"/>
              </a:rPr>
              <a:t>mise </a:t>
            </a:r>
            <a:r>
              <a:rPr sz="2800" spc="-5" dirty="0">
                <a:latin typeface="Calibri"/>
                <a:cs typeface="Calibri"/>
              </a:rPr>
              <a:t>en place </a:t>
            </a:r>
            <a:r>
              <a:rPr sz="2800" spc="-25" dirty="0">
                <a:latin typeface="Calibri"/>
                <a:cs typeface="Calibri"/>
              </a:rPr>
              <a:t>d’un </a:t>
            </a:r>
            <a:r>
              <a:rPr sz="2800" spc="-10" dirty="0">
                <a:latin typeface="Calibri"/>
                <a:cs typeface="Calibri"/>
              </a:rPr>
              <a:t>prisme sur 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20" dirty="0">
                <a:latin typeface="Calibri"/>
                <a:cs typeface="Calibri"/>
              </a:rPr>
              <a:t>verre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lunette </a:t>
            </a:r>
            <a:r>
              <a:rPr sz="2800" spc="-10" dirty="0">
                <a:latin typeface="Calibri"/>
                <a:cs typeface="Calibri"/>
              </a:rPr>
              <a:t>permet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rétablir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5" dirty="0">
                <a:latin typeface="Calibri"/>
                <a:cs typeface="Calibri"/>
              </a:rPr>
              <a:t>parallélisme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5" dirty="0">
                <a:latin typeface="Calibri"/>
                <a:cs typeface="Calibri"/>
              </a:rPr>
              <a:t>rayons  </a:t>
            </a:r>
            <a:r>
              <a:rPr sz="2800" spc="-10" dirty="0">
                <a:latin typeface="Calibri"/>
                <a:cs typeface="Calibri"/>
              </a:rPr>
              <a:t>lumineux et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supprimer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diplopie, </a:t>
            </a:r>
            <a:r>
              <a:rPr sz="2800" spc="-5" dirty="0">
                <a:latin typeface="Calibri"/>
                <a:cs typeface="Calibri"/>
              </a:rPr>
              <a:t>au moins en position </a:t>
            </a:r>
            <a:r>
              <a:rPr sz="2800" spc="-15" dirty="0">
                <a:latin typeface="Calibri"/>
                <a:cs typeface="Calibri"/>
              </a:rPr>
              <a:t>primaire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25"/>
              </a:spcBef>
              <a:buChar char="●"/>
              <a:tabLst>
                <a:tab pos="309245" algn="l"/>
              </a:tabLst>
            </a:pPr>
            <a:r>
              <a:rPr sz="2800" spc="-10" dirty="0">
                <a:latin typeface="Calibri"/>
                <a:cs typeface="Calibri"/>
              </a:rPr>
              <a:t>injection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toxine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botulique.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009" y="408508"/>
            <a:ext cx="517906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conduite </a:t>
            </a:r>
            <a:r>
              <a:rPr spc="-50" dirty="0"/>
              <a:t>à</a:t>
            </a:r>
            <a:r>
              <a:rPr spc="-100" dirty="0"/>
              <a:t> </a:t>
            </a:r>
            <a:r>
              <a:rPr spc="-55" dirty="0"/>
              <a:t>tenir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31450" cy="2712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prise en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charge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la diplopie</a:t>
            </a:r>
            <a:r>
              <a:rPr sz="28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elle-même: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 la phase</a:t>
            </a:r>
            <a:r>
              <a:rPr sz="28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tardive</a:t>
            </a:r>
            <a:r>
              <a:rPr sz="2800" spc="-2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 indent="8064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régénérescence </a:t>
            </a:r>
            <a:r>
              <a:rPr sz="2800" spc="-5" dirty="0">
                <a:latin typeface="Calibri"/>
                <a:cs typeface="Calibri"/>
              </a:rPr>
              <a:t>nerveuse </a:t>
            </a:r>
            <a:r>
              <a:rPr sz="2800" spc="-10" dirty="0">
                <a:latin typeface="Calibri"/>
                <a:cs typeface="Calibri"/>
              </a:rPr>
              <a:t>doit </a:t>
            </a:r>
            <a:r>
              <a:rPr sz="2800" spc="-15" dirty="0">
                <a:latin typeface="Calibri"/>
                <a:cs typeface="Calibri"/>
              </a:rPr>
              <a:t>être attendue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règle </a:t>
            </a:r>
            <a:r>
              <a:rPr sz="2800" spc="-5" dirty="0">
                <a:latin typeface="Calibri"/>
                <a:cs typeface="Calibri"/>
              </a:rPr>
              <a:t>6 mois à 1 an  </a:t>
            </a:r>
            <a:r>
              <a:rPr sz="2800" spc="-25" dirty="0">
                <a:latin typeface="Calibri"/>
                <a:cs typeface="Calibri"/>
              </a:rPr>
              <a:t>environ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passé </a:t>
            </a:r>
            <a:r>
              <a:rPr sz="2800" spc="-5" dirty="0">
                <a:latin typeface="Calibri"/>
                <a:cs typeface="Calibri"/>
              </a:rPr>
              <a:t>ce </a:t>
            </a:r>
            <a:r>
              <a:rPr sz="2800" spc="-10" dirty="0">
                <a:latin typeface="Calibri"/>
                <a:cs typeface="Calibri"/>
              </a:rPr>
              <a:t>délai,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traitement </a:t>
            </a:r>
            <a:r>
              <a:rPr sz="2800" spc="-10" dirty="0">
                <a:latin typeface="Calibri"/>
                <a:cs typeface="Calibri"/>
              </a:rPr>
              <a:t>chirurgical </a:t>
            </a:r>
            <a:r>
              <a:rPr sz="2800" spc="-15" dirty="0">
                <a:latin typeface="Calibri"/>
                <a:cs typeface="Calibri"/>
              </a:rPr>
              <a:t>est envisageable </a:t>
            </a:r>
            <a:r>
              <a:rPr sz="2800" spc="-10" dirty="0">
                <a:latin typeface="Calibri"/>
                <a:cs typeface="Calibri"/>
              </a:rPr>
              <a:t>pour  </a:t>
            </a:r>
            <a:r>
              <a:rPr sz="2800" spc="-20" dirty="0">
                <a:latin typeface="Calibri"/>
                <a:cs typeface="Calibri"/>
              </a:rPr>
              <a:t>essayer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rétablir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parallélisme </a:t>
            </a:r>
            <a:r>
              <a:rPr sz="2800" spc="-10" dirty="0">
                <a:latin typeface="Calibri"/>
                <a:cs typeface="Calibri"/>
              </a:rPr>
              <a:t>des </a:t>
            </a:r>
            <a:r>
              <a:rPr sz="2800" spc="-15" dirty="0">
                <a:latin typeface="Calibri"/>
                <a:cs typeface="Calibri"/>
              </a:rPr>
              <a:t>yeux </a:t>
            </a:r>
            <a:r>
              <a:rPr sz="2800" spc="-5" dirty="0">
                <a:latin typeface="Calibri"/>
                <a:cs typeface="Calibri"/>
              </a:rPr>
              <a:t>au moins en position  </a:t>
            </a:r>
            <a:r>
              <a:rPr sz="2800" spc="-10" dirty="0">
                <a:latin typeface="Calibri"/>
                <a:cs typeface="Calibri"/>
              </a:rPr>
              <a:t>primaire.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353" y="408508"/>
            <a:ext cx="34861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283" y="2187724"/>
            <a:ext cx="10131425" cy="2454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Bien </a:t>
            </a:r>
            <a:r>
              <a:rPr sz="2800" spc="-20" dirty="0">
                <a:latin typeface="Calibri"/>
                <a:cs typeface="Calibri"/>
              </a:rPr>
              <a:t>différencier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diplopie monoculaire </a:t>
            </a:r>
            <a:r>
              <a:rPr sz="2800" spc="-5" dirty="0">
                <a:latin typeface="Calibri"/>
                <a:cs typeface="Calibri"/>
              </a:rPr>
              <a:t>de l </a:t>
            </a:r>
            <a:r>
              <a:rPr sz="2800" spc="-10" dirty="0">
                <a:latin typeface="Calibri"/>
                <a:cs typeface="Calibri"/>
              </a:rPr>
              <a:t>diplopie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binoculaire.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Savoir </a:t>
            </a:r>
            <a:r>
              <a:rPr sz="2800" spc="-25" dirty="0">
                <a:latin typeface="Calibri"/>
                <a:cs typeface="Calibri"/>
              </a:rPr>
              <a:t>faire </a:t>
            </a:r>
            <a:r>
              <a:rPr sz="2800" spc="-5" dirty="0">
                <a:latin typeface="Calibri"/>
                <a:cs typeface="Calibri"/>
              </a:rPr>
              <a:t>un bon </a:t>
            </a:r>
            <a:r>
              <a:rPr sz="2800" spc="-20" dirty="0">
                <a:latin typeface="Calibri"/>
                <a:cs typeface="Calibri"/>
              </a:rPr>
              <a:t>examen </a:t>
            </a:r>
            <a:r>
              <a:rPr sz="2800" spc="-10" dirty="0">
                <a:latin typeface="Calibri"/>
                <a:cs typeface="Calibri"/>
              </a:rPr>
              <a:t>de </a:t>
            </a:r>
            <a:r>
              <a:rPr sz="2800" spc="-25" dirty="0">
                <a:latin typeface="Calibri"/>
                <a:cs typeface="Calibri"/>
              </a:rPr>
              <a:t>l’oculomotricité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ne jamais </a:t>
            </a:r>
            <a:r>
              <a:rPr sz="2800" spc="-10" dirty="0">
                <a:latin typeface="Calibri"/>
                <a:cs typeface="Calibri"/>
              </a:rPr>
              <a:t>sous estimer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diplopie monoculaire </a:t>
            </a:r>
            <a:r>
              <a:rPr sz="2800" spc="-15" dirty="0">
                <a:latin typeface="Calibri"/>
                <a:cs typeface="Calibri"/>
              </a:rPr>
              <a:t>surtout </a:t>
            </a:r>
            <a:r>
              <a:rPr sz="2800" spc="-10" dirty="0">
                <a:latin typeface="Calibri"/>
                <a:cs typeface="Calibri"/>
              </a:rPr>
              <a:t>chez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sujet  jeune.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Toujours </a:t>
            </a:r>
            <a:r>
              <a:rPr sz="2800" spc="-5" dirty="0">
                <a:latin typeface="Calibri"/>
                <a:cs typeface="Calibri"/>
              </a:rPr>
              <a:t>éliminer en </a:t>
            </a:r>
            <a:r>
              <a:rPr sz="2800" spc="-10" dirty="0">
                <a:latin typeface="Calibri"/>
                <a:cs typeface="Calibri"/>
              </a:rPr>
              <a:t>priorité une </a:t>
            </a:r>
            <a:r>
              <a:rPr sz="2800" spc="-15" dirty="0">
                <a:latin typeface="Calibri"/>
                <a:cs typeface="Calibri"/>
              </a:rPr>
              <a:t>urgence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vasculaire.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369" y="408508"/>
            <a:ext cx="64814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rappel</a:t>
            </a:r>
            <a:r>
              <a:rPr spc="-95" dirty="0"/>
              <a:t> </a:t>
            </a:r>
            <a:r>
              <a:rPr spc="-65" dirty="0"/>
              <a:t>anatomique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199370" cy="3607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Muscles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oculomoteurs:</a:t>
            </a:r>
            <a:endParaRPr sz="2800">
              <a:latin typeface="Calibri"/>
              <a:cs typeface="Calibri"/>
            </a:endParaRPr>
          </a:p>
          <a:p>
            <a:pPr marL="12700" marR="134620" indent="80645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Six muscles </a:t>
            </a:r>
            <a:r>
              <a:rPr sz="2800" spc="-15" dirty="0">
                <a:latin typeface="Calibri"/>
                <a:cs typeface="Calibri"/>
              </a:rPr>
              <a:t>oculomoteurs </a:t>
            </a:r>
            <a:r>
              <a:rPr sz="2800" spc="-10" dirty="0">
                <a:latin typeface="Calibri"/>
                <a:cs typeface="Calibri"/>
              </a:rPr>
              <a:t>assurent 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mouvements </a:t>
            </a:r>
            <a:r>
              <a:rPr sz="2800" spc="-5" dirty="0">
                <a:latin typeface="Calibri"/>
                <a:cs typeface="Calibri"/>
              </a:rPr>
              <a:t>de chaque globe  </a:t>
            </a:r>
            <a:r>
              <a:rPr sz="2800" spc="-15" dirty="0">
                <a:latin typeface="Calibri"/>
                <a:cs typeface="Calibri"/>
              </a:rPr>
              <a:t>oculaire</a:t>
            </a:r>
            <a:r>
              <a:rPr sz="2800" spc="-5" dirty="0">
                <a:latin typeface="Calibri"/>
                <a:cs typeface="Calibri"/>
              </a:rPr>
              <a:t> :</a:t>
            </a:r>
            <a:endParaRPr sz="2800">
              <a:latin typeface="Calibri"/>
              <a:cs typeface="Calibri"/>
            </a:endParaRPr>
          </a:p>
          <a:p>
            <a:pPr marL="12700" marR="5080" lvl="1" indent="80645">
              <a:lnSpc>
                <a:spcPts val="3020"/>
              </a:lnSpc>
              <a:spcBef>
                <a:spcPts val="994"/>
              </a:spcBef>
              <a:buChar char="●"/>
              <a:tabLst>
                <a:tab pos="389890" algn="l"/>
                <a:tab pos="3834129" algn="l"/>
              </a:tabLst>
            </a:pPr>
            <a:r>
              <a:rPr sz="2800" spc="-20" dirty="0">
                <a:latin typeface="Calibri"/>
                <a:cs typeface="Calibri"/>
              </a:rPr>
              <a:t>quatre </a:t>
            </a:r>
            <a:r>
              <a:rPr sz="2800" spc="-5" dirty="0">
                <a:latin typeface="Calibri"/>
                <a:cs typeface="Calibri"/>
              </a:rPr>
              <a:t>muscles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droits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	</a:t>
            </a:r>
            <a:r>
              <a:rPr sz="2800" spc="-20" dirty="0">
                <a:latin typeface="Calibri"/>
                <a:cs typeface="Calibri"/>
              </a:rPr>
              <a:t>droit </a:t>
            </a:r>
            <a:r>
              <a:rPr sz="2800" spc="-5" dirty="0">
                <a:latin typeface="Calibri"/>
                <a:cs typeface="Calibri"/>
              </a:rPr>
              <a:t>médial </a:t>
            </a:r>
            <a:r>
              <a:rPr sz="2800" spc="-10" dirty="0">
                <a:latin typeface="Calibri"/>
                <a:cs typeface="Calibri"/>
              </a:rPr>
              <a:t>(anciennement dénommé </a:t>
            </a:r>
            <a:r>
              <a:rPr sz="2800" spc="-20" dirty="0">
                <a:latin typeface="Calibri"/>
                <a:cs typeface="Calibri"/>
              </a:rPr>
              <a:t>droit  </a:t>
            </a:r>
            <a:r>
              <a:rPr sz="2800" spc="-15" dirty="0">
                <a:latin typeface="Calibri"/>
                <a:cs typeface="Calibri"/>
              </a:rPr>
              <a:t>interne), </a:t>
            </a:r>
            <a:r>
              <a:rPr sz="2800" spc="-20" dirty="0">
                <a:latin typeface="Calibri"/>
                <a:cs typeface="Calibri"/>
              </a:rPr>
              <a:t>droit latéral </a:t>
            </a:r>
            <a:r>
              <a:rPr sz="2800" spc="-10" dirty="0">
                <a:latin typeface="Calibri"/>
                <a:cs typeface="Calibri"/>
              </a:rPr>
              <a:t>(anciennement dénommé </a:t>
            </a:r>
            <a:r>
              <a:rPr sz="2800" spc="-20" dirty="0">
                <a:latin typeface="Calibri"/>
                <a:cs typeface="Calibri"/>
              </a:rPr>
              <a:t>droit </a:t>
            </a:r>
            <a:r>
              <a:rPr sz="2800" spc="-15" dirty="0">
                <a:latin typeface="Calibri"/>
                <a:cs typeface="Calibri"/>
              </a:rPr>
              <a:t>externe), </a:t>
            </a:r>
            <a:r>
              <a:rPr sz="2800" spc="-5" dirty="0">
                <a:latin typeface="Calibri"/>
                <a:cs typeface="Calibri"/>
              </a:rPr>
              <a:t>○ </a:t>
            </a:r>
            <a:r>
              <a:rPr sz="2800" spc="-20" dirty="0">
                <a:latin typeface="Calibri"/>
                <a:cs typeface="Calibri"/>
              </a:rPr>
              <a:t>droit  </a:t>
            </a:r>
            <a:r>
              <a:rPr sz="2800" spc="-35" dirty="0">
                <a:latin typeface="Calibri"/>
                <a:cs typeface="Calibri"/>
              </a:rPr>
              <a:t>supérieur, </a:t>
            </a:r>
            <a:r>
              <a:rPr sz="2800" spc="-20" dirty="0">
                <a:latin typeface="Calibri"/>
                <a:cs typeface="Calibri"/>
              </a:rPr>
              <a:t>droit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inférieur</a:t>
            </a:r>
            <a:endParaRPr sz="2800">
              <a:latin typeface="Calibri"/>
              <a:cs typeface="Calibri"/>
            </a:endParaRPr>
          </a:p>
          <a:p>
            <a:pPr marL="12700" marR="100965">
              <a:lnSpc>
                <a:spcPts val="3020"/>
              </a:lnSpc>
              <a:spcBef>
                <a:spcPts val="1010"/>
              </a:spcBef>
              <a:buChar char="●"/>
              <a:tabLst>
                <a:tab pos="309245" algn="l"/>
                <a:tab pos="3895725" algn="l"/>
              </a:tabLst>
            </a:pPr>
            <a:r>
              <a:rPr sz="2800" spc="-10" dirty="0">
                <a:latin typeface="Calibri"/>
                <a:cs typeface="Calibri"/>
              </a:rPr>
              <a:t>deux </a:t>
            </a:r>
            <a:r>
              <a:rPr sz="2800" spc="-5" dirty="0">
                <a:latin typeface="Calibri"/>
                <a:cs typeface="Calibri"/>
              </a:rPr>
              <a:t>muscles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obliques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	</a:t>
            </a:r>
            <a:r>
              <a:rPr sz="2800" spc="-10" dirty="0">
                <a:latin typeface="Calibri"/>
                <a:cs typeface="Calibri"/>
              </a:rPr>
              <a:t>oblique </a:t>
            </a:r>
            <a:r>
              <a:rPr sz="2800" spc="-15" dirty="0">
                <a:latin typeface="Calibri"/>
                <a:cs typeface="Calibri"/>
              </a:rPr>
              <a:t>inférieur </a:t>
            </a:r>
            <a:r>
              <a:rPr sz="2800" spc="-5" dirty="0">
                <a:latin typeface="Calibri"/>
                <a:cs typeface="Calibri"/>
              </a:rPr>
              <a:t>(ancien « </a:t>
            </a:r>
            <a:r>
              <a:rPr sz="2800" spc="-10" dirty="0">
                <a:latin typeface="Calibri"/>
                <a:cs typeface="Calibri"/>
              </a:rPr>
              <a:t>petit oblique »),  oblique supérieur </a:t>
            </a:r>
            <a:r>
              <a:rPr sz="2800" spc="-5" dirty="0">
                <a:latin typeface="Calibri"/>
                <a:cs typeface="Calibri"/>
              </a:rPr>
              <a:t>(ancien « </a:t>
            </a:r>
            <a:r>
              <a:rPr sz="2800" spc="-15" dirty="0">
                <a:latin typeface="Calibri"/>
                <a:cs typeface="Calibri"/>
              </a:rPr>
              <a:t>grand </a:t>
            </a:r>
            <a:r>
              <a:rPr sz="2800" spc="-10" dirty="0">
                <a:latin typeface="Calibri"/>
                <a:cs typeface="Calibri"/>
              </a:rPr>
              <a:t>oblique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»)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369" y="408508"/>
            <a:ext cx="64814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rappel</a:t>
            </a:r>
            <a:r>
              <a:rPr spc="-95" dirty="0"/>
              <a:t> </a:t>
            </a:r>
            <a:r>
              <a:rPr spc="-65" dirty="0"/>
              <a:t>anatomique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2854451" y="1799844"/>
            <a:ext cx="6483096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7692" y="408508"/>
            <a:ext cx="66262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Rappel</a:t>
            </a:r>
            <a:r>
              <a:rPr spc="-90" dirty="0"/>
              <a:t> </a:t>
            </a:r>
            <a:r>
              <a:rPr spc="-70" dirty="0"/>
              <a:t>anatomique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976485" cy="2967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2.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Nerfs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oculomoteurs:</a:t>
            </a:r>
            <a:endParaRPr sz="2800">
              <a:latin typeface="Calibri"/>
              <a:cs typeface="Calibri"/>
            </a:endParaRPr>
          </a:p>
          <a:p>
            <a:pPr marL="12700" marR="5080" indent="80645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Les six muscles </a:t>
            </a:r>
            <a:r>
              <a:rPr sz="2800" spc="-15" dirty="0">
                <a:latin typeface="Calibri"/>
                <a:cs typeface="Calibri"/>
              </a:rPr>
              <a:t>oculomoteurs sont </a:t>
            </a:r>
            <a:r>
              <a:rPr sz="2800" spc="-5" dirty="0">
                <a:latin typeface="Calibri"/>
                <a:cs typeface="Calibri"/>
              </a:rPr>
              <a:t>sous la </a:t>
            </a:r>
            <a:r>
              <a:rPr sz="2800" spc="-10" dirty="0">
                <a:latin typeface="Calibri"/>
                <a:cs typeface="Calibri"/>
              </a:rPr>
              <a:t>dépendance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trois nerfs  oculomoteurs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89255" lvl="1" indent="-296545">
              <a:lnSpc>
                <a:spcPct val="100000"/>
              </a:lnSpc>
              <a:spcBef>
                <a:spcPts val="610"/>
              </a:spcBef>
              <a:buChar char="●"/>
              <a:tabLst>
                <a:tab pos="389890" algn="l"/>
              </a:tabLst>
            </a:pPr>
            <a:r>
              <a:rPr sz="2800" spc="-5" dirty="0">
                <a:latin typeface="Calibri"/>
                <a:cs typeface="Calibri"/>
              </a:rPr>
              <a:t>le III </a:t>
            </a:r>
            <a:r>
              <a:rPr sz="2800" spc="-10" dirty="0">
                <a:latin typeface="Calibri"/>
                <a:cs typeface="Calibri"/>
              </a:rPr>
              <a:t>(nerf oculomoteur commun)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89255" lvl="1" indent="-296545">
              <a:lnSpc>
                <a:spcPct val="100000"/>
              </a:lnSpc>
              <a:spcBef>
                <a:spcPts val="660"/>
              </a:spcBef>
              <a:buChar char="●"/>
              <a:tabLst>
                <a:tab pos="389890" algn="l"/>
              </a:tabLst>
            </a:pPr>
            <a:r>
              <a:rPr sz="2800" spc="-5" dirty="0">
                <a:latin typeface="Calibri"/>
                <a:cs typeface="Calibri"/>
              </a:rPr>
              <a:t>le IV </a:t>
            </a:r>
            <a:r>
              <a:rPr sz="2800" spc="-10" dirty="0">
                <a:latin typeface="Calibri"/>
                <a:cs typeface="Calibri"/>
              </a:rPr>
              <a:t>(nerf pathétique)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  <a:p>
            <a:pPr marL="308610" indent="-296545">
              <a:lnSpc>
                <a:spcPct val="100000"/>
              </a:lnSpc>
              <a:spcBef>
                <a:spcPts val="675"/>
              </a:spcBef>
              <a:buChar char="●"/>
              <a:tabLst>
                <a:tab pos="309245" algn="l"/>
              </a:tabLst>
            </a:pPr>
            <a:r>
              <a:rPr sz="2800" spc="-5" dirty="0">
                <a:latin typeface="Calibri"/>
                <a:cs typeface="Calibri"/>
              </a:rPr>
              <a:t>le VI </a:t>
            </a:r>
            <a:r>
              <a:rPr sz="2800" spc="-10" dirty="0">
                <a:latin typeface="Calibri"/>
                <a:cs typeface="Calibri"/>
              </a:rPr>
              <a:t>(nerf moteur oculaire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externe).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369" y="408508"/>
            <a:ext cx="648144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rappel</a:t>
            </a:r>
            <a:r>
              <a:rPr spc="-95" dirty="0"/>
              <a:t> </a:t>
            </a:r>
            <a:r>
              <a:rPr spc="-65" dirty="0"/>
              <a:t>anatomique</a:t>
            </a:r>
            <a:r>
              <a:rPr dirty="0"/>
              <a:t> </a:t>
            </a:r>
          </a:p>
        </p:txBody>
      </p:sp>
      <p:sp>
        <p:nvSpPr>
          <p:cNvPr id="3" name="object 3"/>
          <p:cNvSpPr/>
          <p:nvPr/>
        </p:nvSpPr>
        <p:spPr>
          <a:xfrm>
            <a:off x="3291217" y="2060436"/>
            <a:ext cx="5554024" cy="429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102" y="408508"/>
            <a:ext cx="37109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i="1" spc="-60" dirty="0">
                <a:solidFill>
                  <a:srgbClr val="001F5F"/>
                </a:solidFill>
                <a:latin typeface="Calibri Light"/>
                <a:cs typeface="Calibri Light"/>
              </a:rPr>
              <a:t>Physiologie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16" y="2727960"/>
            <a:ext cx="10869168" cy="3102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7874" y="1872742"/>
            <a:ext cx="4814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b="1" dirty="0">
                <a:latin typeface="Calibri"/>
                <a:cs typeface="Calibri"/>
              </a:rPr>
              <a:t>1.	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Champ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d’action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d’un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muscle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oculomoteur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5102" y="408508"/>
            <a:ext cx="37109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Physiologie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508" y="2156206"/>
            <a:ext cx="10687050" cy="3871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2.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Vision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binoculaire: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</a:pPr>
            <a:r>
              <a:rPr sz="1800" dirty="0">
                <a:latin typeface="Calibri"/>
                <a:cs typeface="Calibri"/>
              </a:rPr>
              <a:t>→ </a:t>
            </a:r>
            <a:r>
              <a:rPr sz="2000" b="1" dirty="0">
                <a:latin typeface="Calibri"/>
                <a:cs typeface="Calibri"/>
              </a:rPr>
              <a:t>Lois de Hering </a:t>
            </a:r>
            <a:r>
              <a:rPr sz="2000" b="1" spc="-10" dirty="0">
                <a:latin typeface="Calibri"/>
                <a:cs typeface="Calibri"/>
              </a:rPr>
              <a:t>et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Sherrington: </a:t>
            </a:r>
            <a:r>
              <a:rPr sz="1800" spc="-5" dirty="0">
                <a:latin typeface="Calibri"/>
                <a:cs typeface="Calibri"/>
              </a:rPr>
              <a:t>La vision </a:t>
            </a:r>
            <a:r>
              <a:rPr sz="1800" spc="-10" dirty="0">
                <a:latin typeface="Calibri"/>
                <a:cs typeface="Calibri"/>
              </a:rPr>
              <a:t>binoculaire est </a:t>
            </a:r>
            <a:r>
              <a:rPr sz="1800" spc="-5" dirty="0">
                <a:latin typeface="Calibri"/>
                <a:cs typeface="Calibri"/>
              </a:rPr>
              <a:t>assurée </a:t>
            </a:r>
            <a:r>
              <a:rPr sz="1800" spc="-10" dirty="0">
                <a:latin typeface="Calibri"/>
                <a:cs typeface="Calibri"/>
              </a:rPr>
              <a:t>grâce </a:t>
            </a:r>
            <a:r>
              <a:rPr sz="1800" dirty="0">
                <a:latin typeface="Calibri"/>
                <a:cs typeface="Calibri"/>
              </a:rPr>
              <a:t>à la </a:t>
            </a:r>
            <a:r>
              <a:rPr sz="1800" spc="-10" dirty="0">
                <a:latin typeface="Calibri"/>
                <a:cs typeface="Calibri"/>
              </a:rPr>
              <a:t>synergie </a:t>
            </a:r>
            <a:r>
              <a:rPr sz="1800" spc="-20" dirty="0">
                <a:latin typeface="Calibri"/>
                <a:cs typeface="Calibri"/>
              </a:rPr>
              <a:t>d’action </a:t>
            </a:r>
            <a:r>
              <a:rPr sz="1800" spc="-10" dirty="0">
                <a:latin typeface="Calibri"/>
                <a:cs typeface="Calibri"/>
              </a:rPr>
              <a:t>entre </a:t>
            </a:r>
            <a:r>
              <a:rPr sz="1800" spc="-5" dirty="0">
                <a:latin typeface="Calibri"/>
                <a:cs typeface="Calibri"/>
              </a:rPr>
              <a:t>muscles  </a:t>
            </a:r>
            <a:r>
              <a:rPr sz="1800" spc="-10" dirty="0">
                <a:latin typeface="Calibri"/>
                <a:cs typeface="Calibri"/>
              </a:rPr>
              <a:t>oculomoteurs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chaque muscle possède un </a:t>
            </a:r>
            <a:r>
              <a:rPr sz="1800" spc="-15" dirty="0">
                <a:latin typeface="Calibri"/>
                <a:cs typeface="Calibri"/>
              </a:rPr>
              <a:t>antagoniste </a:t>
            </a:r>
            <a:r>
              <a:rPr sz="1800" spc="-10" dirty="0">
                <a:latin typeface="Calibri"/>
                <a:cs typeface="Calibri"/>
              </a:rPr>
              <a:t>homolatéral </a:t>
            </a:r>
            <a:r>
              <a:rPr sz="1800" spc="-5" dirty="0">
                <a:latin typeface="Calibri"/>
                <a:cs typeface="Calibri"/>
              </a:rPr>
              <a:t>et un </a:t>
            </a:r>
            <a:r>
              <a:rPr sz="1800" spc="-15" dirty="0">
                <a:latin typeface="Calibri"/>
                <a:cs typeface="Calibri"/>
              </a:rPr>
              <a:t>synergiste </a:t>
            </a:r>
            <a:r>
              <a:rPr sz="1800" spc="-10" dirty="0">
                <a:latin typeface="Calibri"/>
                <a:cs typeface="Calibri"/>
              </a:rPr>
              <a:t>(agoniste) </a:t>
            </a:r>
            <a:r>
              <a:rPr sz="1800" spc="-15" dirty="0">
                <a:latin typeface="Calibri"/>
                <a:cs typeface="Calibri"/>
              </a:rPr>
              <a:t>controlatéral </a:t>
            </a:r>
            <a:r>
              <a:rPr sz="1800" dirty="0">
                <a:latin typeface="Calibri"/>
                <a:cs typeface="Calibri"/>
              </a:rPr>
              <a:t>; ainsi,  </a:t>
            </a:r>
            <a:r>
              <a:rPr sz="1800" spc="-5" dirty="0">
                <a:latin typeface="Calibri"/>
                <a:cs typeface="Calibri"/>
              </a:rPr>
              <a:t>par </a:t>
            </a:r>
            <a:r>
              <a:rPr sz="1800" spc="-10" dirty="0">
                <a:latin typeface="Calibri"/>
                <a:cs typeface="Calibri"/>
              </a:rPr>
              <a:t>exemple,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droit </a:t>
            </a:r>
            <a:r>
              <a:rPr sz="1800" spc="-15" dirty="0">
                <a:latin typeface="Calibri"/>
                <a:cs typeface="Calibri"/>
              </a:rPr>
              <a:t>latéral </a:t>
            </a:r>
            <a:r>
              <a:rPr sz="1800" spc="-10" dirty="0">
                <a:latin typeface="Calibri"/>
                <a:cs typeface="Calibri"/>
              </a:rPr>
              <a:t>droit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comme </a:t>
            </a:r>
            <a:r>
              <a:rPr sz="1800" spc="-15" dirty="0">
                <a:latin typeface="Calibri"/>
                <a:cs typeface="Calibri"/>
              </a:rPr>
              <a:t>antagoniste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droit </a:t>
            </a:r>
            <a:r>
              <a:rPr sz="1800" dirty="0">
                <a:latin typeface="Calibri"/>
                <a:cs typeface="Calibri"/>
              </a:rPr>
              <a:t>médial </a:t>
            </a:r>
            <a:r>
              <a:rPr sz="1800" spc="-10" dirty="0">
                <a:latin typeface="Calibri"/>
                <a:cs typeface="Calibri"/>
              </a:rPr>
              <a:t>droit </a:t>
            </a:r>
            <a:r>
              <a:rPr sz="1800" spc="-5" dirty="0">
                <a:latin typeface="Calibri"/>
                <a:cs typeface="Calibri"/>
              </a:rPr>
              <a:t>et </a:t>
            </a:r>
            <a:r>
              <a:rPr sz="1800" spc="-10" dirty="0">
                <a:latin typeface="Calibri"/>
                <a:cs typeface="Calibri"/>
              </a:rPr>
              <a:t>comme agoniste </a:t>
            </a: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10" dirty="0">
                <a:latin typeface="Calibri"/>
                <a:cs typeface="Calibri"/>
              </a:rPr>
              <a:t>droit </a:t>
            </a:r>
            <a:r>
              <a:rPr sz="1800" dirty="0">
                <a:latin typeface="Calibri"/>
                <a:cs typeface="Calibri"/>
              </a:rPr>
              <a:t>médial  </a:t>
            </a:r>
            <a:r>
              <a:rPr sz="1800" spc="-5" dirty="0">
                <a:latin typeface="Calibri"/>
                <a:cs typeface="Calibri"/>
              </a:rPr>
              <a:t>gauche.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Calibri"/>
              <a:buChar char="●"/>
              <a:tabLst>
                <a:tab pos="203200" algn="l"/>
              </a:tabLst>
            </a:pP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loi de Hering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:est </a:t>
            </a:r>
            <a:r>
              <a:rPr sz="1800" spc="-15" dirty="0">
                <a:latin typeface="Calibri"/>
                <a:cs typeface="Calibri"/>
              </a:rPr>
              <a:t>propre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20" dirty="0">
                <a:latin typeface="Calibri"/>
                <a:cs typeface="Calibri"/>
              </a:rPr>
              <a:t>l’oculomotricité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lors </a:t>
            </a:r>
            <a:r>
              <a:rPr sz="1800" spc="-5" dirty="0">
                <a:latin typeface="Calibri"/>
                <a:cs typeface="Calibri"/>
              </a:rPr>
              <a:t>de mouvements </a:t>
            </a:r>
            <a:r>
              <a:rPr sz="1800" spc="-10" dirty="0">
                <a:latin typeface="Calibri"/>
                <a:cs typeface="Calibri"/>
              </a:rPr>
              <a:t>binoculaires, </a:t>
            </a:r>
            <a:r>
              <a:rPr sz="1800" spc="-5" dirty="0">
                <a:latin typeface="Calibri"/>
                <a:cs typeface="Calibri"/>
              </a:rPr>
              <a:t>l’influx nerveux </a:t>
            </a:r>
            <a:r>
              <a:rPr sz="1800" spc="-10" dirty="0">
                <a:latin typeface="Calibri"/>
                <a:cs typeface="Calibri"/>
              </a:rPr>
              <a:t>est </a:t>
            </a:r>
            <a:r>
              <a:rPr sz="1800" spc="-15" dirty="0">
                <a:latin typeface="Calibri"/>
                <a:cs typeface="Calibri"/>
              </a:rPr>
              <a:t>envoyé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quantités </a:t>
            </a:r>
            <a:r>
              <a:rPr sz="1800" spc="-5" dirty="0">
                <a:latin typeface="Calibri"/>
                <a:cs typeface="Calibri"/>
              </a:rPr>
              <a:t>égales </a:t>
            </a:r>
            <a:r>
              <a:rPr sz="1800" dirty="0">
                <a:latin typeface="Calibri"/>
                <a:cs typeface="Calibri"/>
              </a:rPr>
              <a:t>aux </a:t>
            </a:r>
            <a:r>
              <a:rPr sz="1800" spc="-5" dirty="0">
                <a:latin typeface="Calibri"/>
                <a:cs typeface="Calibri"/>
              </a:rPr>
              <a:t>muscles </a:t>
            </a:r>
            <a:r>
              <a:rPr sz="1800" spc="-10" dirty="0">
                <a:latin typeface="Calibri"/>
                <a:cs typeface="Calibri"/>
              </a:rPr>
              <a:t>agonistes </a:t>
            </a:r>
            <a:r>
              <a:rPr sz="1800" spc="-5" dirty="0">
                <a:latin typeface="Calibri"/>
                <a:cs typeface="Calibri"/>
              </a:rPr>
              <a:t>des deux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yeux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54635" indent="-242570">
              <a:lnSpc>
                <a:spcPct val="100000"/>
              </a:lnSpc>
              <a:spcBef>
                <a:spcPts val="5"/>
              </a:spcBef>
              <a:buFont typeface="Calibri"/>
              <a:buChar char="●"/>
              <a:tabLst>
                <a:tab pos="255270" algn="l"/>
              </a:tabLst>
            </a:pP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loi de 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Sherrington</a:t>
            </a:r>
            <a:r>
              <a:rPr sz="1800" spc="-10" dirty="0">
                <a:latin typeface="Calibri"/>
                <a:cs typeface="Calibri"/>
              </a:rPr>
              <a:t>:  </a:t>
            </a:r>
            <a:r>
              <a:rPr sz="1800" spc="-5" dirty="0">
                <a:latin typeface="Calibri"/>
                <a:cs typeface="Calibri"/>
              </a:rPr>
              <a:t>quand les muscles </a:t>
            </a:r>
            <a:r>
              <a:rPr sz="1800" spc="-15" dirty="0">
                <a:latin typeface="Calibri"/>
                <a:cs typeface="Calibri"/>
              </a:rPr>
              <a:t>synergistes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spc="-10" dirty="0">
                <a:latin typeface="Calibri"/>
                <a:cs typeface="Calibri"/>
              </a:rPr>
              <a:t>contractent, </a:t>
            </a:r>
            <a:r>
              <a:rPr sz="1800" spc="-5" dirty="0">
                <a:latin typeface="Calibri"/>
                <a:cs typeface="Calibri"/>
              </a:rPr>
              <a:t>les muscles </a:t>
            </a:r>
            <a:r>
              <a:rPr sz="1800" spc="-10" dirty="0">
                <a:latin typeface="Calibri"/>
                <a:cs typeface="Calibri"/>
              </a:rPr>
              <a:t>antagonistes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relâchent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→ </a:t>
            </a:r>
            <a:r>
              <a:rPr sz="2000" b="1" spc="-5" dirty="0">
                <a:latin typeface="Calibri"/>
                <a:cs typeface="Calibri"/>
              </a:rPr>
              <a:t>Correspondance </a:t>
            </a:r>
            <a:r>
              <a:rPr sz="2000" b="1" dirty="0">
                <a:latin typeface="Calibri"/>
                <a:cs typeface="Calibri"/>
              </a:rPr>
              <a:t>sensorielle: </a:t>
            </a:r>
            <a:r>
              <a:rPr sz="1800" dirty="0">
                <a:latin typeface="Calibri"/>
                <a:cs typeface="Calibri"/>
              </a:rPr>
              <a:t>Un </a:t>
            </a:r>
            <a:r>
              <a:rPr sz="1800" spc="-5" dirty="0">
                <a:latin typeface="Calibri"/>
                <a:cs typeface="Calibri"/>
              </a:rPr>
              <a:t>objet se </a:t>
            </a:r>
            <a:r>
              <a:rPr sz="1800" spc="-15" dirty="0">
                <a:latin typeface="Calibri"/>
                <a:cs typeface="Calibri"/>
              </a:rPr>
              <a:t>projette </a:t>
            </a:r>
            <a:r>
              <a:rPr sz="1800" dirty="0">
                <a:latin typeface="Calibri"/>
                <a:cs typeface="Calibri"/>
              </a:rPr>
              <a:t>sur </a:t>
            </a:r>
            <a:r>
              <a:rPr sz="1800" spc="-5" dirty="0">
                <a:latin typeface="Calibri"/>
                <a:cs typeface="Calibri"/>
              </a:rPr>
              <a:t>les deux </a:t>
            </a:r>
            <a:r>
              <a:rPr sz="1800" spc="-10" dirty="0">
                <a:latin typeface="Calibri"/>
                <a:cs typeface="Calibri"/>
              </a:rPr>
              <a:t>yeux </a:t>
            </a:r>
            <a:r>
              <a:rPr sz="1800" dirty="0">
                <a:latin typeface="Calibri"/>
                <a:cs typeface="Calibri"/>
              </a:rPr>
              <a:t>sur </a:t>
            </a:r>
            <a:r>
              <a:rPr sz="1800" spc="-5" dirty="0">
                <a:latin typeface="Calibri"/>
                <a:cs typeface="Calibri"/>
              </a:rPr>
              <a:t>des points </a:t>
            </a:r>
            <a:r>
              <a:rPr sz="1800" spc="-10" dirty="0">
                <a:latin typeface="Calibri"/>
                <a:cs typeface="Calibri"/>
              </a:rPr>
              <a:t>rétiniens </a:t>
            </a:r>
            <a:r>
              <a:rPr sz="1800" spc="-5" dirty="0">
                <a:latin typeface="Calibri"/>
                <a:cs typeface="Calibri"/>
              </a:rPr>
              <a:t>dits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points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rétiniens correspondants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1160</Words>
  <Application>Microsoft Office PowerPoint</Application>
  <PresentationFormat>Grand écran</PresentationFormat>
  <Paragraphs>139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Présentation PowerPoint</vt:lpstr>
      <vt:lpstr>Objectifs </vt:lpstr>
      <vt:lpstr>Définition</vt:lpstr>
      <vt:lpstr>rappel anatomique </vt:lpstr>
      <vt:lpstr>rappel anatomique </vt:lpstr>
      <vt:lpstr>Rappel anatomique </vt:lpstr>
      <vt:lpstr>rappel anatomique </vt:lpstr>
      <vt:lpstr>Présentation PowerPoint</vt:lpstr>
      <vt:lpstr>Physiologie</vt:lpstr>
      <vt:lpstr>Examen clinique </vt:lpstr>
      <vt:lpstr>Examen clinique </vt:lpstr>
      <vt:lpstr>examen clinique </vt:lpstr>
      <vt:lpstr>examen clinique </vt:lpstr>
      <vt:lpstr>examen clinique </vt:lpstr>
      <vt:lpstr>examen clinique </vt:lpstr>
      <vt:lpstr>examen clinique </vt:lpstr>
      <vt:lpstr>examen clinique </vt:lpstr>
      <vt:lpstr>examen clinique </vt:lpstr>
      <vt:lpstr>examen clinique </vt:lpstr>
      <vt:lpstr>Diagnostic sémiologique</vt:lpstr>
      <vt:lpstr>Diagnostic sémiologique</vt:lpstr>
      <vt:lpstr>Diagnostic sémiologique</vt:lpstr>
      <vt:lpstr>Diagnostic sémiologique</vt:lpstr>
      <vt:lpstr>Diagnostic sémiologique</vt:lpstr>
      <vt:lpstr>Diagnostic sémiologique</vt:lpstr>
      <vt:lpstr>Diagnostic sémiologique</vt:lpstr>
      <vt:lpstr>Diagnostic différentiel </vt:lpstr>
      <vt:lpstr>Diagnostic étiologique </vt:lpstr>
      <vt:lpstr>Diagnostic étiologique </vt:lpstr>
      <vt:lpstr>Diagnostic étiologique</vt:lpstr>
      <vt:lpstr>Diagnostic étiologique </vt:lpstr>
      <vt:lpstr>conduite à tenir</vt:lpstr>
      <vt:lpstr>conduite à tenir</vt:lpstr>
      <vt:lpstr>conduite à tenir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Conduite a tenir devant une diplopie </dc:title>
  <dc:creator>mouna.mazit@gmail.com</dc:creator>
  <cp:lastModifiedBy>Admin</cp:lastModifiedBy>
  <cp:revision>1</cp:revision>
  <dcterms:created xsi:type="dcterms:W3CDTF">2020-12-28T19:34:50Z</dcterms:created>
  <dcterms:modified xsi:type="dcterms:W3CDTF">2020-12-28T19:41:03Z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2020-12-28T00:00:00Z</vt:filetime>
  </property>
</Properties>
</file>