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8" r:id="rId2"/>
    <p:sldId id="257" r:id="rId3"/>
    <p:sldId id="258" r:id="rId4"/>
    <p:sldId id="289" r:id="rId5"/>
    <p:sldId id="287" r:id="rId6"/>
    <p:sldId id="304" r:id="rId7"/>
    <p:sldId id="290" r:id="rId8"/>
    <p:sldId id="291" r:id="rId9"/>
    <p:sldId id="310" r:id="rId10"/>
    <p:sldId id="292" r:id="rId11"/>
    <p:sldId id="293" r:id="rId12"/>
    <p:sldId id="261" r:id="rId13"/>
    <p:sldId id="305" r:id="rId14"/>
    <p:sldId id="295" r:id="rId15"/>
    <p:sldId id="311" r:id="rId16"/>
    <p:sldId id="262" r:id="rId17"/>
    <p:sldId id="263" r:id="rId18"/>
    <p:sldId id="264" r:id="rId19"/>
    <p:sldId id="265" r:id="rId20"/>
    <p:sldId id="266" r:id="rId21"/>
    <p:sldId id="297" r:id="rId22"/>
    <p:sldId id="298" r:id="rId23"/>
    <p:sldId id="299" r:id="rId24"/>
    <p:sldId id="267" r:id="rId25"/>
    <p:sldId id="268" r:id="rId26"/>
    <p:sldId id="269" r:id="rId27"/>
    <p:sldId id="270" r:id="rId28"/>
    <p:sldId id="306" r:id="rId29"/>
    <p:sldId id="308" r:id="rId30"/>
    <p:sldId id="271" r:id="rId31"/>
    <p:sldId id="272" r:id="rId32"/>
    <p:sldId id="307" r:id="rId33"/>
    <p:sldId id="274" r:id="rId34"/>
    <p:sldId id="302" r:id="rId35"/>
    <p:sldId id="309" r:id="rId36"/>
    <p:sldId id="275" r:id="rId37"/>
    <p:sldId id="276" r:id="rId38"/>
    <p:sldId id="303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21577-3F73-4698-A50A-049212E1F0F4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2A6B-F7D7-40FE-8C46-23DD131938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6B3ED7-ADD7-4BD1-BF79-9196BC70D05E}" type="datetimeFigureOut">
              <a:rPr lang="fr-FR" smtClean="0"/>
              <a:pPr/>
              <a:t>15/12/2015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F06C2B-6DA4-4310-943B-4F0B50CE35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259632" y="4653136"/>
            <a:ext cx="7483153" cy="1673225"/>
          </a:xfrm>
        </p:spPr>
        <p:txBody>
          <a:bodyPr/>
          <a:lstStyle/>
          <a:p>
            <a:r>
              <a:rPr lang="fr-FR" dirty="0" smtClean="0"/>
              <a:t>DR LAZHAR DEGDEG</a:t>
            </a: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Hôpital militaire universitaire de Constantine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Troubles de la motilité oculaire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  <a:cs typeface="Andalus" pitchFamily="2" charset="-78"/>
              </a:rPr>
              <a:t>1. Oculomotricité extrinsèque</a:t>
            </a: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z="2800" dirty="0" smtClean="0">
                <a:latin typeface="Comic Sans MS" pitchFamily="66" charset="0"/>
              </a:rPr>
              <a:t>6 muscles commandés par 3 nerfs</a:t>
            </a:r>
          </a:p>
          <a:p>
            <a:pPr eaLnBrk="1" hangingPunct="1">
              <a:defRPr/>
            </a:pPr>
            <a:endParaRPr lang="fr-FR" sz="2800" dirty="0" smtClean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fr-FR" sz="2400" dirty="0" smtClean="0">
                <a:solidFill>
                  <a:srgbClr val="99FF66"/>
                </a:solidFill>
                <a:latin typeface="Comic Sans MS" pitchFamily="66" charset="0"/>
              </a:rPr>
              <a:t>Nerf moteur oculaire commun (III)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Droit interne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Droit supérieur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Droit inférieur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Petit oblique 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Releveur de la paupière</a:t>
            </a:r>
          </a:p>
          <a:p>
            <a:pPr lvl="2" eaLnBrk="1" hangingPunct="1">
              <a:defRPr/>
            </a:pPr>
            <a:endParaRPr lang="fr-FR" sz="2000" dirty="0" smtClean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fr-FR" sz="2400" dirty="0" smtClean="0">
                <a:solidFill>
                  <a:srgbClr val="99FF66"/>
                </a:solidFill>
                <a:latin typeface="Comic Sans MS" pitchFamily="66" charset="0"/>
              </a:rPr>
              <a:t>Nerf pathétique (IV)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Grand oblique</a:t>
            </a:r>
          </a:p>
          <a:p>
            <a:pPr lvl="2" eaLnBrk="1" hangingPunct="1"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fr-FR" sz="2400" dirty="0" smtClean="0">
                <a:solidFill>
                  <a:srgbClr val="99FF66"/>
                </a:solidFill>
                <a:latin typeface="Comic Sans MS" pitchFamily="66" charset="0"/>
              </a:rPr>
              <a:t>Nerf moteur oculaire externe (VI)</a:t>
            </a:r>
          </a:p>
          <a:p>
            <a:pPr lvl="2" eaLnBrk="1" hangingPunct="1">
              <a:defRPr/>
            </a:pPr>
            <a:r>
              <a:rPr lang="fr-FR" sz="2000" dirty="0" smtClean="0">
                <a:latin typeface="Comic Sans MS" pitchFamily="66" charset="0"/>
              </a:rPr>
              <a:t>Muscle Droit externe</a:t>
            </a:r>
          </a:p>
          <a:p>
            <a:pPr eaLnBrk="1" hangingPunct="1">
              <a:defRPr/>
            </a:pPr>
            <a:endParaRPr lang="fr-FR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8280400" cy="619125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antagonistes  homolatéraux :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les synergiques  opposés: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b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fr-FR" dirty="0"/>
          </a:p>
        </p:txBody>
      </p:sp>
      <p:pic>
        <p:nvPicPr>
          <p:cNvPr id="4" name="Picture 4" descr="Muscles OM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57158" y="3571876"/>
            <a:ext cx="86042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>
                <a:latin typeface="Andalus" pitchFamily="18" charset="-78"/>
                <a:cs typeface="Andalus" pitchFamily="18" charset="-78"/>
              </a:rPr>
              <a:t>lois  des mouvements  oculaires :</a:t>
            </a:r>
          </a:p>
          <a:p>
            <a:endParaRPr lang="fr-FR" b="1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fr-FR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     </a:t>
            </a:r>
            <a:r>
              <a:rPr lang="fr-FR" sz="28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SHERRINGTON: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couple d’antagoniste, quand muscle se contracte l’autre se relâche.</a:t>
            </a:r>
          </a:p>
          <a:p>
            <a:pPr>
              <a:buNone/>
            </a:pPr>
            <a:endParaRPr lang="fr-FR" sz="28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C000"/>
                </a:solidFill>
                <a:latin typeface="Andalus" pitchFamily="18" charset="-78"/>
                <a:cs typeface="Andalus" pitchFamily="18" charset="-78"/>
              </a:rPr>
              <a:t>      HERING: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dans les mouvement binoculaire, l’influx nerveux est envoyé en quantité équivalente aux muscles qui  effectuent le même mouvement</a:t>
            </a:r>
          </a:p>
          <a:p>
            <a:pPr>
              <a:buNone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 Antiqua" pitchFamily="18" charset="0"/>
                <a:cs typeface="Andalus" pitchFamily="2" charset="-78"/>
              </a:rPr>
              <a:t>2. Oculomotricité intrinsèque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209800"/>
            <a:ext cx="8964613" cy="3924300"/>
            <a:chOff x="45" y="1412"/>
            <a:chExt cx="5647" cy="2472"/>
          </a:xfrm>
        </p:grpSpPr>
        <p:pic>
          <p:nvPicPr>
            <p:cNvPr id="17412" name="Picture 6" descr="Innervation végétative de l'Ir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1412"/>
              <a:ext cx="5647" cy="24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3" name="Text Box 7"/>
            <p:cNvSpPr txBox="1">
              <a:spLocks noChangeArrowheads="1"/>
            </p:cNvSpPr>
            <p:nvPr/>
          </p:nvSpPr>
          <p:spPr bwMode="auto">
            <a:xfrm>
              <a:off x="4603" y="3385"/>
              <a:ext cx="1089" cy="4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  <a:latin typeface="Tahoma" pitchFamily="34" charset="0"/>
                </a:rPr>
                <a:t>PARA SYMPATHIQUE</a:t>
              </a:r>
            </a:p>
          </p:txBody>
        </p:sp>
        <p:sp>
          <p:nvSpPr>
            <p:cNvPr id="17414" name="Text Box 8"/>
            <p:cNvSpPr txBox="1">
              <a:spLocks noChangeArrowheads="1"/>
            </p:cNvSpPr>
            <p:nvPr/>
          </p:nvSpPr>
          <p:spPr bwMode="auto">
            <a:xfrm>
              <a:off x="521" y="3521"/>
              <a:ext cx="1088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  <a:latin typeface="Tahoma" pitchFamily="34" charset="0"/>
                </a:rPr>
                <a:t>SYMPATHIQUE</a:t>
              </a:r>
            </a:p>
          </p:txBody>
        </p:sp>
        <p:sp>
          <p:nvSpPr>
            <p:cNvPr id="17415" name="Text Box 9"/>
            <p:cNvSpPr txBox="1">
              <a:spLocks noChangeArrowheads="1"/>
            </p:cNvSpPr>
            <p:nvPr/>
          </p:nvSpPr>
          <p:spPr bwMode="auto">
            <a:xfrm>
              <a:off x="113" y="1797"/>
              <a:ext cx="1383" cy="231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  <a:latin typeface="Tahoma" pitchFamily="34" charset="0"/>
                </a:rPr>
                <a:t>Dilatateur de l’iris</a:t>
              </a: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3833" y="1842"/>
              <a:ext cx="1270" cy="23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FF0000"/>
                  </a:solidFill>
                  <a:latin typeface="Tahoma" pitchFamily="34" charset="0"/>
                </a:rPr>
                <a:t>Sphincter de l’iris</a:t>
              </a:r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 flipH="1">
              <a:off x="3152" y="2069"/>
              <a:ext cx="681" cy="59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>
              <a:off x="1474" y="2024"/>
              <a:ext cx="91" cy="726"/>
            </a:xfrm>
            <a:prstGeom prst="line">
              <a:avLst/>
            </a:prstGeom>
            <a:noFill/>
            <a:ln w="38100">
              <a:solidFill>
                <a:srgbClr val="CCFF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FFC000"/>
                </a:solidFill>
                <a:cs typeface="Andalus" pitchFamily="2" charset="-78"/>
              </a:rPr>
              <a:t>4 / clinique</a:t>
            </a:r>
            <a:endParaRPr lang="fr-FR" sz="4800" dirty="0">
              <a:solidFill>
                <a:srgbClr val="FFC000"/>
              </a:solidFill>
              <a:cs typeface="Andalus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2800" dirty="0" smtClean="0">
                <a:latin typeface="Comic Sans MS" pitchFamily="66" charset="0"/>
                <a:cs typeface="Andalus" pitchFamily="2" charset="-78"/>
              </a:rPr>
              <a:t>Diplopie= perception visuelle double d’un objet unique</a:t>
            </a:r>
          </a:p>
          <a:p>
            <a:pPr>
              <a:lnSpc>
                <a:spcPct val="90000"/>
              </a:lnSpc>
              <a:defRPr/>
            </a:pPr>
            <a:endParaRPr lang="fr-FR" sz="2800" dirty="0" smtClean="0">
              <a:latin typeface="Comic Sans MS" pitchFamily="66" charset="0"/>
              <a:cs typeface="Andalus" pitchFamily="2" charset="-78"/>
            </a:endParaRPr>
          </a:p>
          <a:p>
            <a:pPr>
              <a:lnSpc>
                <a:spcPct val="90000"/>
              </a:lnSpc>
              <a:defRPr/>
            </a:pPr>
            <a:r>
              <a:rPr lang="fr-FR" sz="2800" dirty="0" smtClean="0">
                <a:latin typeface="Comic Sans MS" pitchFamily="66" charset="0"/>
                <a:cs typeface="Andalus" pitchFamily="2" charset="-78"/>
              </a:rPr>
              <a:t>Diplopie monoculaire: cause OPH (iridectomie) </a:t>
            </a:r>
          </a:p>
          <a:p>
            <a:pPr>
              <a:lnSpc>
                <a:spcPct val="90000"/>
              </a:lnSpc>
              <a:defRPr/>
            </a:pPr>
            <a:endParaRPr lang="fr-FR" sz="2800" dirty="0" smtClean="0">
              <a:latin typeface="Comic Sans MS" pitchFamily="66" charset="0"/>
              <a:cs typeface="Andalus" pitchFamily="2" charset="-78"/>
            </a:endParaRPr>
          </a:p>
          <a:p>
            <a:pPr>
              <a:lnSpc>
                <a:spcPct val="90000"/>
              </a:lnSpc>
              <a:defRPr/>
            </a:pPr>
            <a:r>
              <a:rPr lang="fr-FR" sz="2800" dirty="0" smtClean="0">
                <a:latin typeface="Comic Sans MS" pitchFamily="66" charset="0"/>
                <a:cs typeface="Andalus" pitchFamily="2" charset="-78"/>
              </a:rPr>
              <a:t>Diplopie binoculaire: </a:t>
            </a:r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  <a:cs typeface="Andalus" pitchFamily="2" charset="-78"/>
              </a:rPr>
              <a:t>paralysie oculomotrice </a:t>
            </a:r>
            <a:r>
              <a:rPr lang="fr-FR" sz="2800" dirty="0" smtClean="0">
                <a:latin typeface="Comic Sans MS" pitchFamily="66" charset="0"/>
                <a:cs typeface="Andalus" pitchFamily="2" charset="-78"/>
              </a:rPr>
              <a:t>(noyaux, nerfs, muscles oculomoteurs) et les </a:t>
            </a:r>
            <a:r>
              <a:rPr lang="fr-FR" sz="2800" dirty="0" smtClean="0">
                <a:solidFill>
                  <a:srgbClr val="FFC000"/>
                </a:solidFill>
                <a:latin typeface="Comic Sans MS" pitchFamily="66" charset="0"/>
                <a:cs typeface="Andalus" pitchFamily="2" charset="-78"/>
              </a:rPr>
              <a:t>strabismes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Clinique 1: </a:t>
            </a:r>
            <a:r>
              <a:rPr lang="fr-FR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les TMO ORGANIQUES</a:t>
            </a:r>
            <a:endParaRPr lang="fr-FR" sz="4000" dirty="0">
              <a:solidFill>
                <a:schemeClr val="accent4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fr-FR" sz="3900" b="1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Les paralysie oculomotrices</a:t>
            </a:r>
          </a:p>
          <a:p>
            <a:pPr>
              <a:buNone/>
            </a:pPr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Signes </a:t>
            </a:r>
            <a:r>
              <a:rPr lang="fr-FR" b="1" dirty="0" smtClean="0">
                <a:solidFill>
                  <a:srgbClr val="00B050"/>
                </a:solidFill>
              </a:rPr>
              <a:t>fonctionnels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pPr lvl="2">
              <a:buFont typeface="Wingdings" pitchFamily="2" charset="2"/>
              <a:buChar char="v"/>
            </a:pPr>
            <a:r>
              <a:rPr lang="fr-FR" sz="3000" dirty="0" smtClean="0"/>
              <a:t>diplopie</a:t>
            </a:r>
            <a:r>
              <a:rPr lang="fr-FR" sz="3000" dirty="0"/>
              <a:t>: la sensation </a:t>
            </a:r>
            <a:r>
              <a:rPr lang="fr-FR" sz="3000" dirty="0" smtClean="0"/>
              <a:t>de </a:t>
            </a:r>
            <a:r>
              <a:rPr lang="fr-FR" sz="3000" dirty="0"/>
              <a:t>voir </a:t>
            </a:r>
            <a:r>
              <a:rPr lang="fr-FR" sz="3000" dirty="0" smtClean="0"/>
              <a:t>double  </a:t>
            </a:r>
          </a:p>
          <a:p>
            <a:pPr lvl="2">
              <a:buFont typeface="Wingdings" pitchFamily="2" charset="2"/>
              <a:buChar char="v"/>
            </a:pPr>
            <a:endParaRPr lang="fr-FR" sz="3000" dirty="0" smtClean="0"/>
          </a:p>
          <a:p>
            <a:pPr lvl="2">
              <a:buFont typeface="Wingdings" pitchFamily="2" charset="2"/>
              <a:buChar char="v"/>
            </a:pPr>
            <a:r>
              <a:rPr lang="fr-FR" sz="3000" dirty="0" smtClean="0"/>
              <a:t>fausse orientation: </a:t>
            </a:r>
            <a:r>
              <a:rPr lang="fr-FR" sz="3000" dirty="0"/>
              <a:t>une </a:t>
            </a:r>
            <a:r>
              <a:rPr lang="fr-FR" sz="3000" dirty="0" smtClean="0"/>
              <a:t>appréciation </a:t>
            </a:r>
            <a:r>
              <a:rPr lang="fr-FR" sz="3000" dirty="0"/>
              <a:t>erronée de la situation des objets dans </a:t>
            </a:r>
            <a:r>
              <a:rPr lang="fr-FR" sz="3000" dirty="0" smtClean="0"/>
              <a:t>l’espace</a:t>
            </a:r>
          </a:p>
          <a:p>
            <a:pPr lvl="2">
              <a:buFont typeface="Wingdings" pitchFamily="2" charset="2"/>
              <a:buChar char="v"/>
            </a:pPr>
            <a:endParaRPr lang="fr-FR" sz="3000" dirty="0" smtClean="0"/>
          </a:p>
          <a:p>
            <a:pPr lvl="2">
              <a:buFont typeface="Wingdings" pitchFamily="2" charset="2"/>
              <a:buChar char="v"/>
            </a:pPr>
            <a:r>
              <a:rPr lang="fr-FR" sz="3000" dirty="0" smtClean="0"/>
              <a:t>strabisme</a:t>
            </a:r>
            <a:endParaRPr lang="fr-FR" sz="3000" dirty="0"/>
          </a:p>
          <a:p>
            <a:pPr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28800"/>
            <a:ext cx="4500594" cy="24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F:\Hypertropia_5444812909_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496"/>
            <a:ext cx="4829187" cy="3309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2/ signes objectifs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Attitude vicieuse de la tête</a:t>
            </a:r>
          </a:p>
          <a:p>
            <a:endParaRPr lang="fr-FR" dirty="0" smtClean="0"/>
          </a:p>
          <a:p>
            <a:r>
              <a:rPr lang="fr-FR" dirty="0" smtClean="0"/>
              <a:t>Déviation oculaire</a:t>
            </a:r>
          </a:p>
          <a:p>
            <a:endParaRPr lang="fr-FR" dirty="0" smtClean="0"/>
          </a:p>
          <a:p>
            <a:r>
              <a:rPr lang="fr-FR" dirty="0" smtClean="0"/>
              <a:t>Limitation d’excursion des mouvements du globe dans la champ d’action du muscle paralysé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4431" y="1600200"/>
            <a:ext cx="59900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I / Introduction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latin typeface="Andalus" pitchFamily="18" charset="-78"/>
                <a:cs typeface="Andalus" pitchFamily="18" charset="-78"/>
              </a:rPr>
              <a:t>Les troubles de la motilité oculaire  englobent :</a:t>
            </a:r>
          </a:p>
          <a:p>
            <a:endParaRPr lang="fr-FR" b="1" dirty="0"/>
          </a:p>
          <a:p>
            <a:r>
              <a:rPr lang="fr-FR" dirty="0" smtClean="0"/>
              <a:t>les troubles paralytiques </a:t>
            </a:r>
            <a:r>
              <a:rPr lang="fr-FR" dirty="0"/>
              <a:t>= </a:t>
            </a:r>
            <a:r>
              <a:rPr lang="fr-FR" dirty="0" smtClean="0"/>
              <a:t>adulte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troubles </a:t>
            </a:r>
            <a:r>
              <a:rPr lang="fr-FR" dirty="0" smtClean="0"/>
              <a:t>fonctionnels </a:t>
            </a:r>
            <a:r>
              <a:rPr lang="fr-FR" dirty="0"/>
              <a:t>= enfant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928802"/>
            <a:ext cx="74735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Paralysie du III</a:t>
            </a:r>
            <a:r>
              <a:rPr lang="fr-FR" b="1" dirty="0" smtClean="0"/>
              <a:t> : </a:t>
            </a:r>
            <a:r>
              <a:rPr lang="fr-FR" dirty="0" smtClean="0"/>
              <a:t>Complète, elle donne lieu à 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 ptosis</a:t>
            </a:r>
          </a:p>
          <a:p>
            <a:r>
              <a:rPr lang="fr-FR" dirty="0" smtClean="0"/>
              <a:t>Une diplopie verticale ou oblique</a:t>
            </a:r>
          </a:p>
          <a:p>
            <a:endParaRPr lang="fr-FR" dirty="0" smtClean="0"/>
          </a:p>
          <a:p>
            <a:r>
              <a:rPr lang="fr-FR" dirty="0" smtClean="0"/>
              <a:t>Un strabisme divergent</a:t>
            </a:r>
          </a:p>
          <a:p>
            <a:r>
              <a:rPr lang="fr-FR" dirty="0" smtClean="0"/>
              <a:t>L’impossibilité de déplacer l’œil en dedans, en haut et en bas</a:t>
            </a:r>
          </a:p>
          <a:p>
            <a:r>
              <a:rPr lang="fr-FR" dirty="0" smtClean="0"/>
              <a:t>Une mydriase /paralysie de l’accommodation.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paralysie est souvent incomplète donnant lieu soit à une atteinte extrinsèque partielle soit à une atteinte intrinsèque isolée.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F:\img_5_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786214" cy="3895576"/>
          </a:xfrm>
          <a:prstGeom prst="rect">
            <a:avLst/>
          </a:prstGeom>
          <a:noFill/>
        </p:spPr>
      </p:pic>
      <p:pic>
        <p:nvPicPr>
          <p:cNvPr id="4" name="Picture 4" descr="strabisme diverg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38576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153400" cy="4495800"/>
          </a:xfrm>
        </p:spPr>
        <p:txBody>
          <a:bodyPr/>
          <a:lstStyle/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Atteinte du III  (RPS)</a:t>
            </a:r>
          </a:p>
          <a:p>
            <a:endParaRPr lang="fr-FR" dirty="0"/>
          </a:p>
        </p:txBody>
      </p:sp>
      <p:pic>
        <p:nvPicPr>
          <p:cNvPr id="2052" name="Picture 4" descr="F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6886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Etiologies  des  paralysie  oculomotrices</a:t>
            </a:r>
            <a:r>
              <a:rPr lang="fr-FR" b="1" dirty="0" smtClean="0">
                <a:solidFill>
                  <a:srgbClr val="00B050"/>
                </a:solidFill>
              </a:rPr>
              <a:t/>
            </a:r>
            <a:br>
              <a:rPr lang="fr-FR" b="1" dirty="0" smtClean="0">
                <a:solidFill>
                  <a:srgbClr val="00B05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POM  CONGÉNITALES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POM TRAUMATIQUES : traumatisme crânien, traumatismes orbitaires 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AFFECTION DE  L’ORBITE  ET AFFECTION  DE  VOISINAGES: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- inflammation aigue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- Tumeurs de l’apex orbitaires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- Tumeurs de la sphère ORL par atteinte du sinus caverneux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maladies infectieuses générales et intoxications:</a:t>
            </a:r>
          </a:p>
          <a:p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typhoïde, scarlatine </a:t>
            </a:r>
          </a:p>
          <a:p>
            <a:pPr>
              <a:buFontTx/>
              <a:buChar char="-"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Zona ophtalmique</a:t>
            </a:r>
          </a:p>
          <a:p>
            <a:pPr>
              <a:buFontTx/>
              <a:buChar char="-"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FontTx/>
              <a:buChar char="-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Intoxication au plomb</a:t>
            </a:r>
          </a:p>
          <a:p>
            <a:pPr>
              <a:buFontTx/>
              <a:buChar char="-"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- Diabète , avitaminose</a:t>
            </a:r>
          </a:p>
          <a:p>
            <a:pPr>
              <a:buNone/>
            </a:pP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maladies de système nerveux :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   - HIC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   - SEP, syphilis nerveuse</a:t>
            </a:r>
          </a:p>
          <a:p>
            <a:pPr>
              <a:buNone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   - Syndrome vasculaire : AVC </a:t>
            </a:r>
            <a:r>
              <a:rPr lang="fr-FR" dirty="0" err="1" smtClean="0">
                <a:latin typeface="Andalus" pitchFamily="18" charset="-78"/>
                <a:cs typeface="Andalus" pitchFamily="18" charset="-78"/>
              </a:rPr>
              <a:t>hemorragique</a:t>
            </a: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migraine ophtalmique</a:t>
            </a:r>
          </a:p>
          <a:p>
            <a:pPr>
              <a:buNone/>
            </a:pPr>
            <a:endParaRPr lang="fr-FR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ndalus" pitchFamily="18" charset="-78"/>
                <a:cs typeface="Andalus" pitchFamily="18" charset="-78"/>
              </a:rPr>
              <a:t> paralysie myogène ,: myasthénie, myosite orbitaire</a:t>
            </a:r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53400" cy="9906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TRT des paralysie oculomotrice</a:t>
            </a:r>
            <a:br>
              <a:rPr lang="fr-FR" sz="3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endParaRPr lang="fr-FR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/>
              <a:t>Etiologique</a:t>
            </a:r>
          </a:p>
          <a:p>
            <a:endParaRPr lang="fr-FR" dirty="0" smtClean="0"/>
          </a:p>
          <a:p>
            <a:r>
              <a:rPr lang="fr-FR" dirty="0" smtClean="0"/>
              <a:t>Orthoptique</a:t>
            </a:r>
          </a:p>
          <a:p>
            <a:endParaRPr lang="fr-FR" dirty="0" smtClean="0"/>
          </a:p>
          <a:p>
            <a:r>
              <a:rPr lang="fr-FR" dirty="0" smtClean="0"/>
              <a:t>Chirurgical: au stade des séquelles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3" descr="F:\m_1407853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71744"/>
            <a:ext cx="3886200" cy="3429024"/>
          </a:xfrm>
          <a:prstGeom prst="rect">
            <a:avLst/>
          </a:prstGeom>
          <a:noFill/>
        </p:spPr>
      </p:pic>
      <p:pic>
        <p:nvPicPr>
          <p:cNvPr id="6" name="Picture 3" descr="F:\Cours\maitrise\Langage_Neuro\muscl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500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Paralysie du VI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œil droit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2" descr="F:\8648-300x2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928802"/>
            <a:ext cx="550072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</a:rPr>
              <a:t>2/ Rappel </a:t>
            </a:r>
            <a:r>
              <a:rPr lang="fr-FR" b="1" dirty="0">
                <a:solidFill>
                  <a:srgbClr val="FFC000"/>
                </a:solidFill>
              </a:rPr>
              <a:t>Anatomique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sz="3200" dirty="0" smtClean="0">
                <a:latin typeface="Andalus" pitchFamily="18" charset="-78"/>
                <a:cs typeface="Andalus" pitchFamily="18" charset="-78"/>
              </a:rPr>
              <a:t>Chaque œil est doté de trois paires de muscles.</a:t>
            </a:r>
          </a:p>
          <a:p>
            <a:endParaRPr lang="fr-CH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CH" sz="3200" dirty="0" smtClean="0">
                <a:latin typeface="Andalus" pitchFamily="18" charset="-78"/>
                <a:cs typeface="Andalus" pitchFamily="18" charset="-78"/>
              </a:rPr>
              <a:t> Ces six muscles travaillent ensemble pour faire tourner les yeux et pour les diriger dans la même direction.</a:t>
            </a:r>
          </a:p>
          <a:p>
            <a:endParaRPr lang="fr-CH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CH" sz="3200" dirty="0" smtClean="0">
                <a:latin typeface="Andalus" pitchFamily="18" charset="-78"/>
                <a:cs typeface="Andalus" pitchFamily="18" charset="-78"/>
              </a:rPr>
              <a:t> C’est principalement grâce à ces muscles oculaires que nous pouvons lire sans difficulté.</a:t>
            </a:r>
          </a:p>
          <a:p>
            <a:endParaRPr lang="fr-CH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fr-CH" sz="3200" dirty="0" smtClean="0">
                <a:latin typeface="Andalus" pitchFamily="18" charset="-78"/>
                <a:cs typeface="Andalus" pitchFamily="18" charset="-78"/>
              </a:rPr>
              <a:t>Le muscle releveur de la paupière supérieure .</a:t>
            </a:r>
          </a:p>
          <a:p>
            <a:endParaRPr lang="fr-CH" sz="3200" dirty="0" smtClean="0">
              <a:latin typeface="Andalus" pitchFamily="18" charset="-78"/>
              <a:cs typeface="Andalus" pitchFamily="18" charset="-78"/>
            </a:endParaRPr>
          </a:p>
          <a:p>
            <a:endParaRPr lang="fr-FR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Clinique 2 : </a:t>
            </a:r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les TMO fonctionnels</a:t>
            </a:r>
            <a:r>
              <a:rPr lang="fr-FR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fr-FR" dirty="0" smtClean="0">
                <a:solidFill>
                  <a:srgbClr val="92D050"/>
                </a:solidFill>
                <a:latin typeface="Andalus" pitchFamily="18" charset="-78"/>
                <a:cs typeface="Andalus" pitchFamily="18" charset="-78"/>
              </a:rPr>
            </a:br>
            <a:endParaRPr lang="fr-FR" dirty="0">
              <a:solidFill>
                <a:srgbClr val="92D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4000" u="sng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Les strabismes</a:t>
            </a:r>
          </a:p>
          <a:p>
            <a:pPr>
              <a:buNone/>
            </a:pPr>
            <a:endParaRPr lang="fr-FR" sz="40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/>
              <a:t>4 a 5 % de la population générale</a:t>
            </a:r>
          </a:p>
          <a:p>
            <a:endParaRPr lang="fr-FR" dirty="0" smtClean="0"/>
          </a:p>
          <a:p>
            <a:r>
              <a:rPr lang="fr-FR" dirty="0" smtClean="0"/>
              <a:t>58%  présente une amblyopie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a: Strabismes convergents: </a:t>
            </a:r>
            <a:r>
              <a:rPr lang="fr-FR" dirty="0" err="1" smtClean="0"/>
              <a:t>esotropie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b: Strabismes divergents: </a:t>
            </a:r>
            <a:r>
              <a:rPr lang="fr-FR" dirty="0" err="1" smtClean="0"/>
              <a:t>exotropie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Strabismes convergents: </a:t>
            </a:r>
            <a:r>
              <a:rPr lang="fr-FR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esotropie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1/ </a:t>
            </a:r>
            <a:r>
              <a:rPr lang="fr-FR" dirty="0" err="1" smtClean="0">
                <a:solidFill>
                  <a:srgbClr val="00B050"/>
                </a:solidFill>
              </a:rPr>
              <a:t>esotropies</a:t>
            </a:r>
            <a:r>
              <a:rPr lang="fr-FR" dirty="0" smtClean="0">
                <a:solidFill>
                  <a:srgbClr val="00B050"/>
                </a:solidFill>
              </a:rPr>
              <a:t> accommodatives pures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âge 2 a 3 ans ( accommodation )</a:t>
            </a:r>
          </a:p>
          <a:p>
            <a:endParaRPr lang="fr-FR" dirty="0" smtClean="0"/>
          </a:p>
          <a:p>
            <a:r>
              <a:rPr lang="fr-FR" dirty="0" smtClean="0"/>
              <a:t> Hypermétropie non corrigée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fr-FR" dirty="0" smtClean="0"/>
              <a:t>strabisme  OG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  strabisme OD accommodatif</a:t>
            </a:r>
            <a:endParaRPr lang="fr-FR" dirty="0"/>
          </a:p>
        </p:txBody>
      </p:sp>
      <p:pic>
        <p:nvPicPr>
          <p:cNvPr id="7" name="Picture 3" descr="F:\file_100031_gr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38400"/>
            <a:ext cx="3857651" cy="3581400"/>
          </a:xfrm>
          <a:prstGeom prst="rect">
            <a:avLst/>
          </a:prstGeom>
          <a:noFill/>
        </p:spPr>
      </p:pic>
      <p:pic>
        <p:nvPicPr>
          <p:cNvPr id="8" name="Picture 2" descr="F:\DSCN7340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</a:rPr>
              <a:t>2/ </a:t>
            </a:r>
            <a:r>
              <a:rPr lang="fr-FR" dirty="0" err="1" smtClean="0">
                <a:solidFill>
                  <a:srgbClr val="00B050"/>
                </a:solidFill>
              </a:rPr>
              <a:t>Esotropies</a:t>
            </a:r>
            <a:r>
              <a:rPr lang="fr-FR" dirty="0" smtClean="0">
                <a:solidFill>
                  <a:srgbClr val="00B050"/>
                </a:solidFill>
              </a:rPr>
              <a:t> non accommodatives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Généralement congénitales</a:t>
            </a:r>
          </a:p>
          <a:p>
            <a:endParaRPr lang="fr-FR" dirty="0" smtClean="0"/>
          </a:p>
          <a:p>
            <a:r>
              <a:rPr lang="fr-FR" dirty="0" smtClean="0"/>
              <a:t>Ne sont pas en rapport avec hypermétropie</a:t>
            </a:r>
          </a:p>
          <a:p>
            <a:endParaRPr lang="fr-FR" dirty="0" smtClean="0"/>
          </a:p>
          <a:p>
            <a:r>
              <a:rPr lang="fr-FR" dirty="0" smtClean="0"/>
              <a:t>La correction ne corrige pas la déviation</a:t>
            </a:r>
          </a:p>
          <a:p>
            <a:endParaRPr lang="fr-FR" dirty="0" smtClean="0"/>
          </a:p>
          <a:p>
            <a:r>
              <a:rPr lang="fr-FR" dirty="0" smtClean="0"/>
              <a:t>Mouvais pronostic car la vision binoculaire n’est pas élaboré 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:\69-chirurgie-strabisme-1411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65" y="1600200"/>
            <a:ext cx="797641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1924080" cy="4343400"/>
          </a:xfrm>
        </p:spPr>
        <p:txBody>
          <a:bodyPr/>
          <a:lstStyle/>
          <a:p>
            <a:pPr algn="ctr"/>
            <a:r>
              <a:rPr lang="fr-FR" dirty="0" smtClean="0"/>
              <a:t>RESECTION DU DROIT EXTERNE  ET</a:t>
            </a:r>
          </a:p>
          <a:p>
            <a:pPr algn="ctr"/>
            <a:r>
              <a:rPr lang="fr-FR" dirty="0" smtClean="0"/>
              <a:t>RECUL DROIT INTERNE 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DANS UNE ESOTROPIE OD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8580" y="1752600"/>
            <a:ext cx="5868040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Le strabisme divergent ou </a:t>
            </a:r>
            <a:r>
              <a:rPr lang="fr-F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exotropie</a:t>
            </a:r>
            <a:endParaRPr lang="fr-FR" dirty="0">
              <a:solidFill>
                <a:schemeClr val="accent4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Moins fréquentes que les </a:t>
            </a:r>
            <a:r>
              <a:rPr lang="fr-FR" dirty="0" err="1" smtClean="0"/>
              <a:t>esotropie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en-US" dirty="0" smtClean="0"/>
              <a:t>Age 7 a 8 </a:t>
            </a:r>
            <a:r>
              <a:rPr lang="en-US" dirty="0" err="1" smtClean="0"/>
              <a:t>ans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fr-FR" dirty="0" smtClean="0"/>
              <a:t>Intermittente permettent une vision binoculaire normale</a:t>
            </a:r>
          </a:p>
          <a:p>
            <a:pPr lvl="2">
              <a:buNone/>
            </a:pPr>
            <a:endParaRPr lang="fr-FR" dirty="0" smtClean="0"/>
          </a:p>
          <a:p>
            <a:r>
              <a:rPr lang="fr-FR" dirty="0" smtClean="0"/>
              <a:t>Elles sont de meilleurs pronostic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a/</a:t>
            </a:r>
            <a:r>
              <a:rPr lang="fr-FR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Exotropies</a:t>
            </a:r>
            <a:r>
              <a:rPr lang="fr-F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accomodatives</a:t>
            </a:r>
            <a:r>
              <a:rPr lang="fr-F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:</a:t>
            </a:r>
          </a:p>
          <a:p>
            <a:pPr>
              <a:buNone/>
            </a:pPr>
            <a:endParaRPr lang="fr-FR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fr-FR" dirty="0" smtClean="0"/>
              <a:t>C’est le strabisme divergent de la myopie ou de l’insuffisance de convergence</a:t>
            </a:r>
          </a:p>
          <a:p>
            <a:endParaRPr lang="fr-FR" dirty="0" smtClean="0"/>
          </a:p>
          <a:p>
            <a:r>
              <a:rPr lang="fr-FR" dirty="0" smtClean="0"/>
              <a:t>Chez le myope l’accommodation est perturbée , ainsi que la convergence</a:t>
            </a:r>
          </a:p>
          <a:p>
            <a:endParaRPr lang="fr-FR" dirty="0" smtClean="0"/>
          </a:p>
          <a:p>
            <a:r>
              <a:rPr lang="fr-FR" dirty="0" smtClean="0"/>
              <a:t> La correction optique corrige l’ </a:t>
            </a:r>
            <a:r>
              <a:rPr lang="fr-FR" dirty="0" err="1" smtClean="0"/>
              <a:t>exotropie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b/</a:t>
            </a:r>
            <a:r>
              <a:rPr lang="fr-FR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Exotropies</a:t>
            </a:r>
            <a:r>
              <a:rPr lang="fr-FR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secondaires</a:t>
            </a:r>
            <a:r>
              <a:rPr lang="fr-FR" dirty="0" smtClean="0"/>
              <a:t>: évolution naturelle d’une amblyopie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après</a:t>
            </a:r>
            <a:endParaRPr lang="fr-FR" dirty="0"/>
          </a:p>
        </p:txBody>
      </p:sp>
      <p:pic>
        <p:nvPicPr>
          <p:cNvPr id="7170" name="Picture 2" descr="F:\1007210933504770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064896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92D050"/>
                </a:solidFill>
                <a:cs typeface="Andalus" pitchFamily="2" charset="-78"/>
              </a:rPr>
              <a:t>remarque</a:t>
            </a:r>
            <a:endParaRPr lang="fr-FR" dirty="0">
              <a:solidFill>
                <a:srgbClr val="92D050"/>
              </a:solidFill>
              <a:cs typeface="Andalus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Strabismes verticaux</a:t>
            </a:r>
          </a:p>
          <a:p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Primaire : par hyper-action des muscles obliques « les strabismes congénitaux »</a:t>
            </a:r>
          </a:p>
          <a:p>
            <a:r>
              <a:rPr lang="fr-FR" sz="2400" dirty="0" smtClean="0">
                <a:latin typeface="Andalus" pitchFamily="18" charset="-78"/>
                <a:cs typeface="Andalus" pitchFamily="18" charset="-78"/>
              </a:rPr>
              <a:t>Secondaire : a un élément horizontale « phase tardive »</a:t>
            </a:r>
            <a:endParaRPr lang="fr-F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4" name="Picture 2" descr="F:\DSCN1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5112568" cy="3384376"/>
          </a:xfrm>
          <a:prstGeom prst="rect">
            <a:avLst/>
          </a:prstGeom>
          <a:noFill/>
        </p:spPr>
      </p:pic>
      <p:pic>
        <p:nvPicPr>
          <p:cNvPr id="5" name="Picture 2" descr="F:\image_5797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3238502" cy="3319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D:\Desilets-Benoit\Laurence\muscles oculair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4888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92D050"/>
                </a:solidFill>
              </a:rPr>
              <a:t>TRT du strabisme fonctionnel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TRT de l’amblyopie +++++++++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a/ TRT de l’élément sensoriel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TRT optique de l’</a:t>
            </a:r>
            <a:r>
              <a:rPr lang="fr-FR" dirty="0" err="1" smtClean="0"/>
              <a:t>ametropie</a:t>
            </a:r>
            <a:endParaRPr lang="fr-FR" dirty="0" smtClean="0"/>
          </a:p>
          <a:p>
            <a:r>
              <a:rPr lang="fr-FR" dirty="0" smtClean="0"/>
              <a:t>TRT orthoptique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b/TRT l’</a:t>
            </a:r>
            <a:r>
              <a:rPr lang="fr-FR" b="1" dirty="0" err="1" smtClean="0">
                <a:solidFill>
                  <a:srgbClr val="FFC000"/>
                </a:solidFill>
              </a:rPr>
              <a:t>element</a:t>
            </a:r>
            <a:r>
              <a:rPr lang="fr-FR" b="1" dirty="0" smtClean="0">
                <a:solidFill>
                  <a:srgbClr val="FFC000"/>
                </a:solidFill>
              </a:rPr>
              <a:t> moteur</a:t>
            </a:r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428736"/>
            <a:ext cx="5969213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7884" y="4857760"/>
            <a:ext cx="1959088" cy="9906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MERCI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28688" y="642938"/>
          <a:ext cx="6715125" cy="5572125"/>
        </p:xfrm>
        <a:graphic>
          <a:graphicData uri="http://schemas.openxmlformats.org/presentationml/2006/ole">
            <p:oleObj spid="_x0000_s1026" name="Document" r:id="rId3" imgW="5556899" imgH="377319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 descr="F:\dc3c10c23fb962571da121ffc6c6554655d4357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900738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1026" descr="F:\Cours\maitrise\spatia&amp;semantik\oei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0567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dirty="0" smtClean="0">
                <a:solidFill>
                  <a:srgbClr val="FFC000"/>
                </a:solidFill>
                <a:latin typeface="Comic Sans MS" pitchFamily="66" charset="0"/>
              </a:rPr>
              <a:t>3 / Rappel anatomophysiologique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Comic Sans MS" pitchFamily="66" charset="0"/>
              </a:rPr>
              <a:t>Mouvements oculaires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>
                <a:latin typeface="Comic Sans MS" pitchFamily="66" charset="0"/>
              </a:rPr>
              <a:t>autour de 3 axes: vertical, horizontal, oblique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sz="2800" dirty="0" smtClean="0">
                <a:latin typeface="Comic Sans MS" pitchFamily="66" charset="0"/>
              </a:rPr>
              <a:t>objectifs :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>
                <a:latin typeface="Comic Sans MS" pitchFamily="66" charset="0"/>
              </a:rPr>
              <a:t>Changer d’image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>
                <a:latin typeface="Comic Sans MS" pitchFamily="66" charset="0"/>
              </a:rPr>
              <a:t>Saccades : </a:t>
            </a:r>
            <a:r>
              <a:rPr lang="fr-FR" sz="1800" dirty="0" smtClean="0">
                <a:latin typeface="Comic Sans MS" pitchFamily="66" charset="0"/>
              </a:rPr>
              <a:t>Mouvements très rapides des yeux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sz="2400" dirty="0" smtClean="0">
                <a:latin typeface="Comic Sans MS" pitchFamily="66" charset="0"/>
              </a:rPr>
              <a:t>Maintenir stable une image sur la macula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2000" dirty="0" smtClean="0">
                <a:latin typeface="Comic Sans MS" pitchFamily="66" charset="0"/>
              </a:rPr>
              <a:t>Poursuite oculaire : </a:t>
            </a:r>
            <a:r>
              <a:rPr lang="fr-FR" sz="1800" dirty="0" smtClean="0">
                <a:latin typeface="Comic Sans MS" pitchFamily="66" charset="0"/>
              </a:rPr>
              <a:t>Mouvements lents des yeux</a:t>
            </a:r>
          </a:p>
          <a:p>
            <a:pPr lvl="2" eaLnBrk="1" hangingPunct="1">
              <a:lnSpc>
                <a:spcPct val="90000"/>
              </a:lnSpc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fr-FR" sz="2400" dirty="0" smtClean="0">
                <a:latin typeface="Comic Sans MS" pitchFamily="66" charset="0"/>
              </a:rPr>
              <a:t>La convergence</a:t>
            </a:r>
          </a:p>
          <a:p>
            <a:pPr lvl="2">
              <a:lnSpc>
                <a:spcPct val="90000"/>
              </a:lnSpc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2">
              <a:lnSpc>
                <a:spcPct val="90000"/>
              </a:lnSpc>
              <a:buNone/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3">
              <a:lnSpc>
                <a:spcPct val="90000"/>
              </a:lnSpc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fr-FR" sz="1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>
          <a:xfrm>
            <a:off x="609600" y="1571612"/>
            <a:ext cx="3886200" cy="8210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Les saccades </a:t>
            </a:r>
            <a:r>
              <a:rPr lang="fr-FR" dirty="0" smtClean="0"/>
              <a:t>:Mouvements très rapides (20 à 40ms) permettant de positionner la fovéa sur le mot à lire</a:t>
            </a:r>
            <a:endParaRPr lang="fr-FR" dirty="0">
              <a:cs typeface="Andalus" pitchFamily="2" charset="-78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800600" y="1571612"/>
            <a:ext cx="3886200" cy="8210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  <a:cs typeface="Andalus" pitchFamily="2" charset="-78"/>
              </a:rPr>
              <a:t>La convergence </a:t>
            </a:r>
            <a:r>
              <a:rPr lang="fr-FR" dirty="0" smtClean="0">
                <a:cs typeface="Andalus" pitchFamily="2" charset="-78"/>
              </a:rPr>
              <a:t>: permet de voir de prés</a:t>
            </a:r>
            <a:endParaRPr lang="fr-FR" dirty="0">
              <a:cs typeface="Andalus" pitchFamily="2" charset="-78"/>
            </a:endParaRPr>
          </a:p>
        </p:txBody>
      </p:sp>
      <p:pic>
        <p:nvPicPr>
          <p:cNvPr id="7" name="Picture 7" descr="F:\Cours\Docs_pedago\Dyslexia\slide0026_image053.gi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00306"/>
            <a:ext cx="3886200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:\Cours\Docs_pedago\Dyslexia\vergence_crop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38400"/>
            <a:ext cx="39290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262</TotalTime>
  <Words>713</Words>
  <Application>Microsoft Office PowerPoint</Application>
  <PresentationFormat>Affichage à l'écran (4:3)</PresentationFormat>
  <Paragraphs>205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Médian</vt:lpstr>
      <vt:lpstr>Document</vt:lpstr>
      <vt:lpstr>Troubles de la motilité oculaire</vt:lpstr>
      <vt:lpstr>I / Introduction </vt:lpstr>
      <vt:lpstr>2/ Rappel Anatomique </vt:lpstr>
      <vt:lpstr>Diapositive 4</vt:lpstr>
      <vt:lpstr>Diapositive 5</vt:lpstr>
      <vt:lpstr>Diapositive 6</vt:lpstr>
      <vt:lpstr>Diapositive 7</vt:lpstr>
      <vt:lpstr>3 / Rappel anatomophysiologique</vt:lpstr>
      <vt:lpstr>Diapositive 9</vt:lpstr>
      <vt:lpstr>1. Oculomotricité extrinsèque</vt:lpstr>
      <vt:lpstr>Diapositive 11</vt:lpstr>
      <vt:lpstr>Diapositive 12</vt:lpstr>
      <vt:lpstr>Diapositive 13</vt:lpstr>
      <vt:lpstr>2. Oculomotricité intrinsèque</vt:lpstr>
      <vt:lpstr>4 / clinique</vt:lpstr>
      <vt:lpstr>Clinique 1: les TMO ORGANIQUES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Etiologies  des  paralysie  oculomotrices </vt:lpstr>
      <vt:lpstr>Diapositive 25</vt:lpstr>
      <vt:lpstr>Diapositive 26</vt:lpstr>
      <vt:lpstr>TRT des paralysie oculomotrice </vt:lpstr>
      <vt:lpstr>Diapositive 28</vt:lpstr>
      <vt:lpstr>Diapositive 29</vt:lpstr>
      <vt:lpstr>Clinique 2 : les TMO fonctionnels </vt:lpstr>
      <vt:lpstr>Strabismes convergents: esotropie</vt:lpstr>
      <vt:lpstr>Diapositive 32</vt:lpstr>
      <vt:lpstr>Diapositive 33</vt:lpstr>
      <vt:lpstr>Diapositive 34</vt:lpstr>
      <vt:lpstr>Diapositive 35</vt:lpstr>
      <vt:lpstr>Le strabisme divergent ou exotropie</vt:lpstr>
      <vt:lpstr>Diapositive 37</vt:lpstr>
      <vt:lpstr>Diapositive 38</vt:lpstr>
      <vt:lpstr>remarque</vt:lpstr>
      <vt:lpstr>TRT du strabisme fonctionnel </vt:lpstr>
      <vt:lpstr>MERCI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de la motilité oculaire</dc:title>
  <dc:creator>Asus</dc:creator>
  <cp:lastModifiedBy>oph05</cp:lastModifiedBy>
  <cp:revision>27</cp:revision>
  <dcterms:created xsi:type="dcterms:W3CDTF">2015-12-14T19:07:56Z</dcterms:created>
  <dcterms:modified xsi:type="dcterms:W3CDTF">2015-12-15T10:26:40Z</dcterms:modified>
</cp:coreProperties>
</file>