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86" r:id="rId3"/>
    <p:sldId id="287" r:id="rId4"/>
    <p:sldId id="256" r:id="rId5"/>
    <p:sldId id="267" r:id="rId6"/>
    <p:sldId id="288" r:id="rId7"/>
    <p:sldId id="266" r:id="rId8"/>
    <p:sldId id="257" r:id="rId9"/>
    <p:sldId id="280" r:id="rId10"/>
    <p:sldId id="281" r:id="rId11"/>
    <p:sldId id="259" r:id="rId12"/>
    <p:sldId id="260" r:id="rId13"/>
    <p:sldId id="261" r:id="rId14"/>
    <p:sldId id="263" r:id="rId15"/>
    <p:sldId id="264" r:id="rId16"/>
    <p:sldId id="273" r:id="rId17"/>
    <p:sldId id="258" r:id="rId18"/>
    <p:sldId id="268" r:id="rId19"/>
    <p:sldId id="265" r:id="rId20"/>
    <p:sldId id="269" r:id="rId21"/>
    <p:sldId id="262" r:id="rId22"/>
    <p:sldId id="270" r:id="rId23"/>
    <p:sldId id="271" r:id="rId24"/>
    <p:sldId id="272" r:id="rId25"/>
    <p:sldId id="274" r:id="rId26"/>
    <p:sldId id="275"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66" autoAdjust="0"/>
    <p:restoredTop sz="94660"/>
  </p:normalViewPr>
  <p:slideViewPr>
    <p:cSldViewPr snapToGrid="0">
      <p:cViewPr varScale="1">
        <p:scale>
          <a:sx n="81" d="100"/>
          <a:sy n="81" d="100"/>
        </p:scale>
        <p:origin x="57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21063D-8B69-4A11-8A45-9C2235360A3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2D8B14A-58FB-4897-B19C-E13E15464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B84233E-4A30-4E72-9550-EBDDA7A5E752}"/>
              </a:ext>
            </a:extLst>
          </p:cNvPr>
          <p:cNvSpPr>
            <a:spLocks noGrp="1"/>
          </p:cNvSpPr>
          <p:nvPr>
            <p:ph type="dt" sz="half" idx="10"/>
          </p:nvPr>
        </p:nvSpPr>
        <p:spPr/>
        <p:txBody>
          <a:bodyPr/>
          <a:lstStyle/>
          <a:p>
            <a:fld id="{9E6DF81C-7121-4097-A07C-22D5A0C0B762}" type="datetimeFigureOut">
              <a:rPr lang="fr-FR" smtClean="0"/>
              <a:t>14/12/2020</a:t>
            </a:fld>
            <a:endParaRPr lang="fr-FR"/>
          </a:p>
        </p:txBody>
      </p:sp>
      <p:sp>
        <p:nvSpPr>
          <p:cNvPr id="5" name="Espace réservé du pied de page 4">
            <a:extLst>
              <a:ext uri="{FF2B5EF4-FFF2-40B4-BE49-F238E27FC236}">
                <a16:creationId xmlns:a16="http://schemas.microsoft.com/office/drawing/2014/main" id="{F01B896F-4896-4093-AAED-46EE82C1514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C41C0B4-A4F4-43F9-BAD5-3FAF4554DD63}"/>
              </a:ext>
            </a:extLst>
          </p:cNvPr>
          <p:cNvSpPr>
            <a:spLocks noGrp="1"/>
          </p:cNvSpPr>
          <p:nvPr>
            <p:ph type="sldNum" sz="quarter" idx="12"/>
          </p:nvPr>
        </p:nvSpPr>
        <p:spPr/>
        <p:txBody>
          <a:bodyPr/>
          <a:lstStyle/>
          <a:p>
            <a:fld id="{277135F3-2B06-447A-BC7F-1F16D5178087}" type="slidenum">
              <a:rPr lang="fr-FR" smtClean="0"/>
              <a:t>‹N°›</a:t>
            </a:fld>
            <a:endParaRPr lang="fr-FR"/>
          </a:p>
        </p:txBody>
      </p:sp>
    </p:spTree>
    <p:extLst>
      <p:ext uri="{BB962C8B-B14F-4D97-AF65-F5344CB8AC3E}">
        <p14:creationId xmlns:p14="http://schemas.microsoft.com/office/powerpoint/2010/main" val="3394564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111872-1A11-44D9-A312-9B55CABBCAF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682B9B1-97CC-47CF-AB19-05198EF1A4A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1704510-AE0E-4F67-9D44-F95ADE7D7F51}"/>
              </a:ext>
            </a:extLst>
          </p:cNvPr>
          <p:cNvSpPr>
            <a:spLocks noGrp="1"/>
          </p:cNvSpPr>
          <p:nvPr>
            <p:ph type="dt" sz="half" idx="10"/>
          </p:nvPr>
        </p:nvSpPr>
        <p:spPr/>
        <p:txBody>
          <a:bodyPr/>
          <a:lstStyle/>
          <a:p>
            <a:fld id="{9E6DF81C-7121-4097-A07C-22D5A0C0B762}" type="datetimeFigureOut">
              <a:rPr lang="fr-FR" smtClean="0"/>
              <a:t>14/12/2020</a:t>
            </a:fld>
            <a:endParaRPr lang="fr-FR"/>
          </a:p>
        </p:txBody>
      </p:sp>
      <p:sp>
        <p:nvSpPr>
          <p:cNvPr id="5" name="Espace réservé du pied de page 4">
            <a:extLst>
              <a:ext uri="{FF2B5EF4-FFF2-40B4-BE49-F238E27FC236}">
                <a16:creationId xmlns:a16="http://schemas.microsoft.com/office/drawing/2014/main" id="{213D49C7-C214-41DE-9DBD-E72E1ACD0DF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CE5550E-D975-45D6-9625-1EBCD58CADD7}"/>
              </a:ext>
            </a:extLst>
          </p:cNvPr>
          <p:cNvSpPr>
            <a:spLocks noGrp="1"/>
          </p:cNvSpPr>
          <p:nvPr>
            <p:ph type="sldNum" sz="quarter" idx="12"/>
          </p:nvPr>
        </p:nvSpPr>
        <p:spPr/>
        <p:txBody>
          <a:bodyPr/>
          <a:lstStyle/>
          <a:p>
            <a:fld id="{277135F3-2B06-447A-BC7F-1F16D5178087}" type="slidenum">
              <a:rPr lang="fr-FR" smtClean="0"/>
              <a:t>‹N°›</a:t>
            </a:fld>
            <a:endParaRPr lang="fr-FR"/>
          </a:p>
        </p:txBody>
      </p:sp>
    </p:spTree>
    <p:extLst>
      <p:ext uri="{BB962C8B-B14F-4D97-AF65-F5344CB8AC3E}">
        <p14:creationId xmlns:p14="http://schemas.microsoft.com/office/powerpoint/2010/main" val="3850207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0320A56-706E-4E48-82F4-47E1B330735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8E385C2-3130-48F3-8345-1C356CDEA99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C8A0087-622E-4CB0-A898-542629C1973C}"/>
              </a:ext>
            </a:extLst>
          </p:cNvPr>
          <p:cNvSpPr>
            <a:spLocks noGrp="1"/>
          </p:cNvSpPr>
          <p:nvPr>
            <p:ph type="dt" sz="half" idx="10"/>
          </p:nvPr>
        </p:nvSpPr>
        <p:spPr/>
        <p:txBody>
          <a:bodyPr/>
          <a:lstStyle/>
          <a:p>
            <a:fld id="{9E6DF81C-7121-4097-A07C-22D5A0C0B762}" type="datetimeFigureOut">
              <a:rPr lang="fr-FR" smtClean="0"/>
              <a:t>14/12/2020</a:t>
            </a:fld>
            <a:endParaRPr lang="fr-FR"/>
          </a:p>
        </p:txBody>
      </p:sp>
      <p:sp>
        <p:nvSpPr>
          <p:cNvPr id="5" name="Espace réservé du pied de page 4">
            <a:extLst>
              <a:ext uri="{FF2B5EF4-FFF2-40B4-BE49-F238E27FC236}">
                <a16:creationId xmlns:a16="http://schemas.microsoft.com/office/drawing/2014/main" id="{53061154-82D4-4F51-942D-E8CA96338B2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9945603-FD07-4BBC-9683-6F52BA84DDD6}"/>
              </a:ext>
            </a:extLst>
          </p:cNvPr>
          <p:cNvSpPr>
            <a:spLocks noGrp="1"/>
          </p:cNvSpPr>
          <p:nvPr>
            <p:ph type="sldNum" sz="quarter" idx="12"/>
          </p:nvPr>
        </p:nvSpPr>
        <p:spPr/>
        <p:txBody>
          <a:bodyPr/>
          <a:lstStyle/>
          <a:p>
            <a:fld id="{277135F3-2B06-447A-BC7F-1F16D5178087}" type="slidenum">
              <a:rPr lang="fr-FR" smtClean="0"/>
              <a:t>‹N°›</a:t>
            </a:fld>
            <a:endParaRPr lang="fr-FR"/>
          </a:p>
        </p:txBody>
      </p:sp>
    </p:spTree>
    <p:extLst>
      <p:ext uri="{BB962C8B-B14F-4D97-AF65-F5344CB8AC3E}">
        <p14:creationId xmlns:p14="http://schemas.microsoft.com/office/powerpoint/2010/main" val="1540303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E4D783-0AC2-441A-81B7-4E943034368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E05CECA-0D50-4006-BD05-205417C33F3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7AD6BF5-4FCD-4887-8FCD-12B847A2C7ED}"/>
              </a:ext>
            </a:extLst>
          </p:cNvPr>
          <p:cNvSpPr>
            <a:spLocks noGrp="1"/>
          </p:cNvSpPr>
          <p:nvPr>
            <p:ph type="dt" sz="half" idx="10"/>
          </p:nvPr>
        </p:nvSpPr>
        <p:spPr/>
        <p:txBody>
          <a:bodyPr/>
          <a:lstStyle/>
          <a:p>
            <a:fld id="{9E6DF81C-7121-4097-A07C-22D5A0C0B762}" type="datetimeFigureOut">
              <a:rPr lang="fr-FR" smtClean="0"/>
              <a:t>14/12/2020</a:t>
            </a:fld>
            <a:endParaRPr lang="fr-FR"/>
          </a:p>
        </p:txBody>
      </p:sp>
      <p:sp>
        <p:nvSpPr>
          <p:cNvPr id="5" name="Espace réservé du pied de page 4">
            <a:extLst>
              <a:ext uri="{FF2B5EF4-FFF2-40B4-BE49-F238E27FC236}">
                <a16:creationId xmlns:a16="http://schemas.microsoft.com/office/drawing/2014/main" id="{AA647049-6A60-4877-8DD0-0E344C832C3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0149851-768C-4144-A9F0-361E68F378F2}"/>
              </a:ext>
            </a:extLst>
          </p:cNvPr>
          <p:cNvSpPr>
            <a:spLocks noGrp="1"/>
          </p:cNvSpPr>
          <p:nvPr>
            <p:ph type="sldNum" sz="quarter" idx="12"/>
          </p:nvPr>
        </p:nvSpPr>
        <p:spPr/>
        <p:txBody>
          <a:bodyPr/>
          <a:lstStyle/>
          <a:p>
            <a:fld id="{277135F3-2B06-447A-BC7F-1F16D5178087}" type="slidenum">
              <a:rPr lang="fr-FR" smtClean="0"/>
              <a:t>‹N°›</a:t>
            </a:fld>
            <a:endParaRPr lang="fr-FR"/>
          </a:p>
        </p:txBody>
      </p:sp>
    </p:spTree>
    <p:extLst>
      <p:ext uri="{BB962C8B-B14F-4D97-AF65-F5344CB8AC3E}">
        <p14:creationId xmlns:p14="http://schemas.microsoft.com/office/powerpoint/2010/main" val="3807371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1A02ED-C035-46BE-B6FF-7BC8D93AD39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CD3432F-CB64-4E3E-8C55-D4A60B6460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DFEE8C5-9900-4E1A-957B-492711BADCDB}"/>
              </a:ext>
            </a:extLst>
          </p:cNvPr>
          <p:cNvSpPr>
            <a:spLocks noGrp="1"/>
          </p:cNvSpPr>
          <p:nvPr>
            <p:ph type="dt" sz="half" idx="10"/>
          </p:nvPr>
        </p:nvSpPr>
        <p:spPr/>
        <p:txBody>
          <a:bodyPr/>
          <a:lstStyle/>
          <a:p>
            <a:fld id="{9E6DF81C-7121-4097-A07C-22D5A0C0B762}" type="datetimeFigureOut">
              <a:rPr lang="fr-FR" smtClean="0"/>
              <a:t>14/12/2020</a:t>
            </a:fld>
            <a:endParaRPr lang="fr-FR"/>
          </a:p>
        </p:txBody>
      </p:sp>
      <p:sp>
        <p:nvSpPr>
          <p:cNvPr id="5" name="Espace réservé du pied de page 4">
            <a:extLst>
              <a:ext uri="{FF2B5EF4-FFF2-40B4-BE49-F238E27FC236}">
                <a16:creationId xmlns:a16="http://schemas.microsoft.com/office/drawing/2014/main" id="{5C79EC9B-6FCD-4350-8742-08485356C42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07D07FA-B594-4F3F-A76C-4C99F2CBDF5E}"/>
              </a:ext>
            </a:extLst>
          </p:cNvPr>
          <p:cNvSpPr>
            <a:spLocks noGrp="1"/>
          </p:cNvSpPr>
          <p:nvPr>
            <p:ph type="sldNum" sz="quarter" idx="12"/>
          </p:nvPr>
        </p:nvSpPr>
        <p:spPr/>
        <p:txBody>
          <a:bodyPr/>
          <a:lstStyle/>
          <a:p>
            <a:fld id="{277135F3-2B06-447A-BC7F-1F16D5178087}" type="slidenum">
              <a:rPr lang="fr-FR" smtClean="0"/>
              <a:t>‹N°›</a:t>
            </a:fld>
            <a:endParaRPr lang="fr-FR"/>
          </a:p>
        </p:txBody>
      </p:sp>
    </p:spTree>
    <p:extLst>
      <p:ext uri="{BB962C8B-B14F-4D97-AF65-F5344CB8AC3E}">
        <p14:creationId xmlns:p14="http://schemas.microsoft.com/office/powerpoint/2010/main" val="3940299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46D20E-CF3C-444C-A249-8EBAF428D8A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B4BDC99-BFE0-4D4F-92A2-6B400FAD6DD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7DD29FA-89B3-463E-88E9-B1DDFAF8FBA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F457AA7-C142-46C0-9C89-5982A2A908AB}"/>
              </a:ext>
            </a:extLst>
          </p:cNvPr>
          <p:cNvSpPr>
            <a:spLocks noGrp="1"/>
          </p:cNvSpPr>
          <p:nvPr>
            <p:ph type="dt" sz="half" idx="10"/>
          </p:nvPr>
        </p:nvSpPr>
        <p:spPr/>
        <p:txBody>
          <a:bodyPr/>
          <a:lstStyle/>
          <a:p>
            <a:fld id="{9E6DF81C-7121-4097-A07C-22D5A0C0B762}" type="datetimeFigureOut">
              <a:rPr lang="fr-FR" smtClean="0"/>
              <a:t>14/12/2020</a:t>
            </a:fld>
            <a:endParaRPr lang="fr-FR"/>
          </a:p>
        </p:txBody>
      </p:sp>
      <p:sp>
        <p:nvSpPr>
          <p:cNvPr id="6" name="Espace réservé du pied de page 5">
            <a:extLst>
              <a:ext uri="{FF2B5EF4-FFF2-40B4-BE49-F238E27FC236}">
                <a16:creationId xmlns:a16="http://schemas.microsoft.com/office/drawing/2014/main" id="{545DC0C4-44D0-47CD-8C1F-DD1BEBFC860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C8809A6-4754-455C-81F5-BCA930776BF0}"/>
              </a:ext>
            </a:extLst>
          </p:cNvPr>
          <p:cNvSpPr>
            <a:spLocks noGrp="1"/>
          </p:cNvSpPr>
          <p:nvPr>
            <p:ph type="sldNum" sz="quarter" idx="12"/>
          </p:nvPr>
        </p:nvSpPr>
        <p:spPr/>
        <p:txBody>
          <a:bodyPr/>
          <a:lstStyle/>
          <a:p>
            <a:fld id="{277135F3-2B06-447A-BC7F-1F16D5178087}" type="slidenum">
              <a:rPr lang="fr-FR" smtClean="0"/>
              <a:t>‹N°›</a:t>
            </a:fld>
            <a:endParaRPr lang="fr-FR"/>
          </a:p>
        </p:txBody>
      </p:sp>
    </p:spTree>
    <p:extLst>
      <p:ext uri="{BB962C8B-B14F-4D97-AF65-F5344CB8AC3E}">
        <p14:creationId xmlns:p14="http://schemas.microsoft.com/office/powerpoint/2010/main" val="2987782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26B1F9-B501-47F2-A751-18B390474A5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16F03D6-8785-4D6C-880C-5925A857D8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10EEA4F-E0FF-487A-9E78-C13928C05C0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1D35AF2-6707-4DB0-8602-2282C48F4C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3797AF9-6579-4320-9108-AAC85AA7FB4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A3CB1BF-EC64-4B99-B0F4-FB30A8ED5410}"/>
              </a:ext>
            </a:extLst>
          </p:cNvPr>
          <p:cNvSpPr>
            <a:spLocks noGrp="1"/>
          </p:cNvSpPr>
          <p:nvPr>
            <p:ph type="dt" sz="half" idx="10"/>
          </p:nvPr>
        </p:nvSpPr>
        <p:spPr/>
        <p:txBody>
          <a:bodyPr/>
          <a:lstStyle/>
          <a:p>
            <a:fld id="{9E6DF81C-7121-4097-A07C-22D5A0C0B762}" type="datetimeFigureOut">
              <a:rPr lang="fr-FR" smtClean="0"/>
              <a:t>14/12/2020</a:t>
            </a:fld>
            <a:endParaRPr lang="fr-FR"/>
          </a:p>
        </p:txBody>
      </p:sp>
      <p:sp>
        <p:nvSpPr>
          <p:cNvPr id="8" name="Espace réservé du pied de page 7">
            <a:extLst>
              <a:ext uri="{FF2B5EF4-FFF2-40B4-BE49-F238E27FC236}">
                <a16:creationId xmlns:a16="http://schemas.microsoft.com/office/drawing/2014/main" id="{E41FFCBF-B33F-4EEA-A369-08E63D237AE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B60DA4F-F6C8-4D73-8060-58575F5F0FA1}"/>
              </a:ext>
            </a:extLst>
          </p:cNvPr>
          <p:cNvSpPr>
            <a:spLocks noGrp="1"/>
          </p:cNvSpPr>
          <p:nvPr>
            <p:ph type="sldNum" sz="quarter" idx="12"/>
          </p:nvPr>
        </p:nvSpPr>
        <p:spPr/>
        <p:txBody>
          <a:bodyPr/>
          <a:lstStyle/>
          <a:p>
            <a:fld id="{277135F3-2B06-447A-BC7F-1F16D5178087}" type="slidenum">
              <a:rPr lang="fr-FR" smtClean="0"/>
              <a:t>‹N°›</a:t>
            </a:fld>
            <a:endParaRPr lang="fr-FR"/>
          </a:p>
        </p:txBody>
      </p:sp>
    </p:spTree>
    <p:extLst>
      <p:ext uri="{BB962C8B-B14F-4D97-AF65-F5344CB8AC3E}">
        <p14:creationId xmlns:p14="http://schemas.microsoft.com/office/powerpoint/2010/main" val="1349087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C822F1-3724-45A8-86BC-B86740EA5D5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EF4331F-9B27-499E-9B88-2BFF56E9B76E}"/>
              </a:ext>
            </a:extLst>
          </p:cNvPr>
          <p:cNvSpPr>
            <a:spLocks noGrp="1"/>
          </p:cNvSpPr>
          <p:nvPr>
            <p:ph type="dt" sz="half" idx="10"/>
          </p:nvPr>
        </p:nvSpPr>
        <p:spPr/>
        <p:txBody>
          <a:bodyPr/>
          <a:lstStyle/>
          <a:p>
            <a:fld id="{9E6DF81C-7121-4097-A07C-22D5A0C0B762}" type="datetimeFigureOut">
              <a:rPr lang="fr-FR" smtClean="0"/>
              <a:t>14/12/2020</a:t>
            </a:fld>
            <a:endParaRPr lang="fr-FR"/>
          </a:p>
        </p:txBody>
      </p:sp>
      <p:sp>
        <p:nvSpPr>
          <p:cNvPr id="4" name="Espace réservé du pied de page 3">
            <a:extLst>
              <a:ext uri="{FF2B5EF4-FFF2-40B4-BE49-F238E27FC236}">
                <a16:creationId xmlns:a16="http://schemas.microsoft.com/office/drawing/2014/main" id="{27470BAB-71E6-44A9-8F06-FACD980EAD0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6F9B67B-4B19-48EF-BF59-41D93D4DDD24}"/>
              </a:ext>
            </a:extLst>
          </p:cNvPr>
          <p:cNvSpPr>
            <a:spLocks noGrp="1"/>
          </p:cNvSpPr>
          <p:nvPr>
            <p:ph type="sldNum" sz="quarter" idx="12"/>
          </p:nvPr>
        </p:nvSpPr>
        <p:spPr/>
        <p:txBody>
          <a:bodyPr/>
          <a:lstStyle/>
          <a:p>
            <a:fld id="{277135F3-2B06-447A-BC7F-1F16D5178087}" type="slidenum">
              <a:rPr lang="fr-FR" smtClean="0"/>
              <a:t>‹N°›</a:t>
            </a:fld>
            <a:endParaRPr lang="fr-FR"/>
          </a:p>
        </p:txBody>
      </p:sp>
    </p:spTree>
    <p:extLst>
      <p:ext uri="{BB962C8B-B14F-4D97-AF65-F5344CB8AC3E}">
        <p14:creationId xmlns:p14="http://schemas.microsoft.com/office/powerpoint/2010/main" val="1465087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79A08EC-8F41-4520-AAD8-2107B56D91F1}"/>
              </a:ext>
            </a:extLst>
          </p:cNvPr>
          <p:cNvSpPr>
            <a:spLocks noGrp="1"/>
          </p:cNvSpPr>
          <p:nvPr>
            <p:ph type="dt" sz="half" idx="10"/>
          </p:nvPr>
        </p:nvSpPr>
        <p:spPr/>
        <p:txBody>
          <a:bodyPr/>
          <a:lstStyle/>
          <a:p>
            <a:fld id="{9E6DF81C-7121-4097-A07C-22D5A0C0B762}" type="datetimeFigureOut">
              <a:rPr lang="fr-FR" smtClean="0"/>
              <a:t>14/12/2020</a:t>
            </a:fld>
            <a:endParaRPr lang="fr-FR"/>
          </a:p>
        </p:txBody>
      </p:sp>
      <p:sp>
        <p:nvSpPr>
          <p:cNvPr id="3" name="Espace réservé du pied de page 2">
            <a:extLst>
              <a:ext uri="{FF2B5EF4-FFF2-40B4-BE49-F238E27FC236}">
                <a16:creationId xmlns:a16="http://schemas.microsoft.com/office/drawing/2014/main" id="{BDB18AB2-34F5-4A4A-AFC0-EA4D1485663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24DA636-08C0-4D05-B8BD-0DAFD61E3EE8}"/>
              </a:ext>
            </a:extLst>
          </p:cNvPr>
          <p:cNvSpPr>
            <a:spLocks noGrp="1"/>
          </p:cNvSpPr>
          <p:nvPr>
            <p:ph type="sldNum" sz="quarter" idx="12"/>
          </p:nvPr>
        </p:nvSpPr>
        <p:spPr/>
        <p:txBody>
          <a:bodyPr/>
          <a:lstStyle/>
          <a:p>
            <a:fld id="{277135F3-2B06-447A-BC7F-1F16D5178087}" type="slidenum">
              <a:rPr lang="fr-FR" smtClean="0"/>
              <a:t>‹N°›</a:t>
            </a:fld>
            <a:endParaRPr lang="fr-FR"/>
          </a:p>
        </p:txBody>
      </p:sp>
    </p:spTree>
    <p:extLst>
      <p:ext uri="{BB962C8B-B14F-4D97-AF65-F5344CB8AC3E}">
        <p14:creationId xmlns:p14="http://schemas.microsoft.com/office/powerpoint/2010/main" val="3185096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9C5285-80EA-4D14-8E47-911F9937F3D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4143975-49B1-4A8D-8BED-DEABB666D8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4C85CC7-74F6-4A76-8D68-78C105EBA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1C48A06-5EE0-4D07-8366-6AB47F09988F}"/>
              </a:ext>
            </a:extLst>
          </p:cNvPr>
          <p:cNvSpPr>
            <a:spLocks noGrp="1"/>
          </p:cNvSpPr>
          <p:nvPr>
            <p:ph type="dt" sz="half" idx="10"/>
          </p:nvPr>
        </p:nvSpPr>
        <p:spPr/>
        <p:txBody>
          <a:bodyPr/>
          <a:lstStyle/>
          <a:p>
            <a:fld id="{9E6DF81C-7121-4097-A07C-22D5A0C0B762}" type="datetimeFigureOut">
              <a:rPr lang="fr-FR" smtClean="0"/>
              <a:t>14/12/2020</a:t>
            </a:fld>
            <a:endParaRPr lang="fr-FR"/>
          </a:p>
        </p:txBody>
      </p:sp>
      <p:sp>
        <p:nvSpPr>
          <p:cNvPr id="6" name="Espace réservé du pied de page 5">
            <a:extLst>
              <a:ext uri="{FF2B5EF4-FFF2-40B4-BE49-F238E27FC236}">
                <a16:creationId xmlns:a16="http://schemas.microsoft.com/office/drawing/2014/main" id="{C2BD3283-FAAC-4F51-9AE8-F8020E8B2DA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D8BDFB1-53E1-4D49-BEC3-8A5EE2174E9B}"/>
              </a:ext>
            </a:extLst>
          </p:cNvPr>
          <p:cNvSpPr>
            <a:spLocks noGrp="1"/>
          </p:cNvSpPr>
          <p:nvPr>
            <p:ph type="sldNum" sz="quarter" idx="12"/>
          </p:nvPr>
        </p:nvSpPr>
        <p:spPr/>
        <p:txBody>
          <a:bodyPr/>
          <a:lstStyle/>
          <a:p>
            <a:fld id="{277135F3-2B06-447A-BC7F-1F16D5178087}" type="slidenum">
              <a:rPr lang="fr-FR" smtClean="0"/>
              <a:t>‹N°›</a:t>
            </a:fld>
            <a:endParaRPr lang="fr-FR"/>
          </a:p>
        </p:txBody>
      </p:sp>
    </p:spTree>
    <p:extLst>
      <p:ext uri="{BB962C8B-B14F-4D97-AF65-F5344CB8AC3E}">
        <p14:creationId xmlns:p14="http://schemas.microsoft.com/office/powerpoint/2010/main" val="4218859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EA50C5-A024-489C-839D-D1BE85F488F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E7E4B2C-BFF4-4225-AF34-A860CD81A4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BD0696A-8E17-44F9-8BD3-982AFA25FD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1E5F067-DD20-4750-BEA2-6890D428D742}"/>
              </a:ext>
            </a:extLst>
          </p:cNvPr>
          <p:cNvSpPr>
            <a:spLocks noGrp="1"/>
          </p:cNvSpPr>
          <p:nvPr>
            <p:ph type="dt" sz="half" idx="10"/>
          </p:nvPr>
        </p:nvSpPr>
        <p:spPr/>
        <p:txBody>
          <a:bodyPr/>
          <a:lstStyle/>
          <a:p>
            <a:fld id="{9E6DF81C-7121-4097-A07C-22D5A0C0B762}" type="datetimeFigureOut">
              <a:rPr lang="fr-FR" smtClean="0"/>
              <a:t>14/12/2020</a:t>
            </a:fld>
            <a:endParaRPr lang="fr-FR"/>
          </a:p>
        </p:txBody>
      </p:sp>
      <p:sp>
        <p:nvSpPr>
          <p:cNvPr id="6" name="Espace réservé du pied de page 5">
            <a:extLst>
              <a:ext uri="{FF2B5EF4-FFF2-40B4-BE49-F238E27FC236}">
                <a16:creationId xmlns:a16="http://schemas.microsoft.com/office/drawing/2014/main" id="{AB8011E3-95CF-4617-95AE-29E98BF4FC1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AB6B293-83A2-4791-A077-9E54A89EADA7}"/>
              </a:ext>
            </a:extLst>
          </p:cNvPr>
          <p:cNvSpPr>
            <a:spLocks noGrp="1"/>
          </p:cNvSpPr>
          <p:nvPr>
            <p:ph type="sldNum" sz="quarter" idx="12"/>
          </p:nvPr>
        </p:nvSpPr>
        <p:spPr/>
        <p:txBody>
          <a:bodyPr/>
          <a:lstStyle/>
          <a:p>
            <a:fld id="{277135F3-2B06-447A-BC7F-1F16D5178087}" type="slidenum">
              <a:rPr lang="fr-FR" smtClean="0"/>
              <a:t>‹N°›</a:t>
            </a:fld>
            <a:endParaRPr lang="fr-FR"/>
          </a:p>
        </p:txBody>
      </p:sp>
    </p:spTree>
    <p:extLst>
      <p:ext uri="{BB962C8B-B14F-4D97-AF65-F5344CB8AC3E}">
        <p14:creationId xmlns:p14="http://schemas.microsoft.com/office/powerpoint/2010/main" val="333108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748AB5A-6F51-44E9-B68F-2F509582B8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C9D4B21-2DEE-4845-A233-ABA26CA88C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D0DE12B-794F-4383-B56D-D8F911FED4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6DF81C-7121-4097-A07C-22D5A0C0B762}" type="datetimeFigureOut">
              <a:rPr lang="fr-FR" smtClean="0"/>
              <a:t>14/12/2020</a:t>
            </a:fld>
            <a:endParaRPr lang="fr-FR"/>
          </a:p>
        </p:txBody>
      </p:sp>
      <p:sp>
        <p:nvSpPr>
          <p:cNvPr id="5" name="Espace réservé du pied de page 4">
            <a:extLst>
              <a:ext uri="{FF2B5EF4-FFF2-40B4-BE49-F238E27FC236}">
                <a16:creationId xmlns:a16="http://schemas.microsoft.com/office/drawing/2014/main" id="{61D9FDD6-51E8-44CE-A475-B3260110D5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9FBE4D3-131B-4FDD-9773-555FB9380C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135F3-2B06-447A-BC7F-1F16D5178087}" type="slidenum">
              <a:rPr lang="fr-FR" smtClean="0"/>
              <a:t>‹N°›</a:t>
            </a:fld>
            <a:endParaRPr lang="fr-FR"/>
          </a:p>
        </p:txBody>
      </p:sp>
    </p:spTree>
    <p:extLst>
      <p:ext uri="{BB962C8B-B14F-4D97-AF65-F5344CB8AC3E}">
        <p14:creationId xmlns:p14="http://schemas.microsoft.com/office/powerpoint/2010/main" val="3965859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C62CD72-E981-46B1-90CD-411D5A46F35C}"/>
              </a:ext>
            </a:extLst>
          </p:cNvPr>
          <p:cNvSpPr txBox="1"/>
          <p:nvPr/>
        </p:nvSpPr>
        <p:spPr>
          <a:xfrm>
            <a:off x="1521473" y="936720"/>
            <a:ext cx="8290560" cy="830997"/>
          </a:xfrm>
          <a:prstGeom prst="rect">
            <a:avLst/>
          </a:prstGeom>
          <a:noFill/>
        </p:spPr>
        <p:txBody>
          <a:bodyPr wrap="square" rtlCol="0">
            <a:spAutoFit/>
          </a:bodyPr>
          <a:lstStyle/>
          <a:p>
            <a:pPr algn="ctr"/>
            <a:r>
              <a:rPr lang="fr-FR" sz="4800" b="1" dirty="0"/>
              <a:t>ANATOMIE DE L’OEIL</a:t>
            </a:r>
          </a:p>
        </p:txBody>
      </p:sp>
      <p:sp>
        <p:nvSpPr>
          <p:cNvPr id="4" name="ZoneTexte 3">
            <a:extLst>
              <a:ext uri="{FF2B5EF4-FFF2-40B4-BE49-F238E27FC236}">
                <a16:creationId xmlns:a16="http://schemas.microsoft.com/office/drawing/2014/main" id="{645C8B76-07BD-4E09-B01E-505764463347}"/>
              </a:ext>
            </a:extLst>
          </p:cNvPr>
          <p:cNvSpPr txBox="1"/>
          <p:nvPr/>
        </p:nvSpPr>
        <p:spPr>
          <a:xfrm>
            <a:off x="7762240" y="3942080"/>
            <a:ext cx="4043680"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Calibri" panose="020F0502020204030204"/>
                <a:ea typeface="+mn-ea"/>
                <a:cs typeface="+mn-cs"/>
              </a:rPr>
              <a:t>Dr S. MEZAACHE                                                                            MAITRE-ASSISTANTE                                                                           CHU Constantine                                                                             ANNEE UNIVERSITAIRE                                                                              2020/2021</a:t>
            </a:r>
          </a:p>
        </p:txBody>
      </p:sp>
      <p:pic>
        <p:nvPicPr>
          <p:cNvPr id="6" name="Image 5">
            <a:extLst>
              <a:ext uri="{FF2B5EF4-FFF2-40B4-BE49-F238E27FC236}">
                <a16:creationId xmlns:a16="http://schemas.microsoft.com/office/drawing/2014/main" id="{63331C90-E13F-4AD6-9840-33651ABD1E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080" y="2074699"/>
            <a:ext cx="2621280" cy="2125863"/>
          </a:xfrm>
          <a:prstGeom prst="rect">
            <a:avLst/>
          </a:prstGeom>
        </p:spPr>
      </p:pic>
      <p:pic>
        <p:nvPicPr>
          <p:cNvPr id="8" name="Image 7">
            <a:extLst>
              <a:ext uri="{FF2B5EF4-FFF2-40B4-BE49-F238E27FC236}">
                <a16:creationId xmlns:a16="http://schemas.microsoft.com/office/drawing/2014/main" id="{22F15458-811B-4E98-92D2-F60F082E83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547" y="4376976"/>
            <a:ext cx="2942784" cy="2411869"/>
          </a:xfrm>
          <a:prstGeom prst="rect">
            <a:avLst/>
          </a:prstGeom>
        </p:spPr>
      </p:pic>
      <p:pic>
        <p:nvPicPr>
          <p:cNvPr id="9" name="Image 8">
            <a:extLst>
              <a:ext uri="{FF2B5EF4-FFF2-40B4-BE49-F238E27FC236}">
                <a16:creationId xmlns:a16="http://schemas.microsoft.com/office/drawing/2014/main" id="{6F5BD6C3-0FC2-41EB-B0C2-BD62740A6C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6508" y="2295517"/>
            <a:ext cx="2909761" cy="1794353"/>
          </a:xfrm>
          <a:prstGeom prst="rect">
            <a:avLst/>
          </a:prstGeom>
        </p:spPr>
      </p:pic>
      <p:pic>
        <p:nvPicPr>
          <p:cNvPr id="10" name="Image 9">
            <a:extLst>
              <a:ext uri="{FF2B5EF4-FFF2-40B4-BE49-F238E27FC236}">
                <a16:creationId xmlns:a16="http://schemas.microsoft.com/office/drawing/2014/main" id="{472DC2C6-1F9B-436B-AB8A-47FD934C54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5051" y="4617670"/>
            <a:ext cx="2869204" cy="1794353"/>
          </a:xfrm>
          <a:prstGeom prst="rect">
            <a:avLst/>
          </a:prstGeom>
        </p:spPr>
      </p:pic>
      <p:pic>
        <p:nvPicPr>
          <p:cNvPr id="11" name="Image 10">
            <a:extLst>
              <a:ext uri="{FF2B5EF4-FFF2-40B4-BE49-F238E27FC236}">
                <a16:creationId xmlns:a16="http://schemas.microsoft.com/office/drawing/2014/main" id="{4CC86942-8812-4C91-A0C3-400DDAECD17F}"/>
              </a:ext>
            </a:extLst>
          </p:cNvPr>
          <p:cNvPicPr>
            <a:picLocks noChangeAspect="1"/>
          </p:cNvPicPr>
          <p:nvPr/>
        </p:nvPicPr>
        <p:blipFill rotWithShape="1">
          <a:blip r:embed="rId6">
            <a:extLst>
              <a:ext uri="{28A0092B-C50C-407E-A947-70E740481C1C}">
                <a14:useLocalDpi xmlns:a14="http://schemas.microsoft.com/office/drawing/2010/main" val="0"/>
              </a:ext>
            </a:extLst>
          </a:blip>
          <a:srcRect r="2530" b="10388"/>
          <a:stretch/>
        </p:blipFill>
        <p:spPr>
          <a:xfrm>
            <a:off x="8412205" y="295483"/>
            <a:ext cx="3657875" cy="2620437"/>
          </a:xfrm>
          <a:prstGeom prst="rect">
            <a:avLst/>
          </a:prstGeom>
        </p:spPr>
      </p:pic>
    </p:spTree>
    <p:extLst>
      <p:ext uri="{BB962C8B-B14F-4D97-AF65-F5344CB8AC3E}">
        <p14:creationId xmlns:p14="http://schemas.microsoft.com/office/powerpoint/2010/main" val="3256111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F7DBDFC-9841-4D40-B73B-53F632D2A576}"/>
              </a:ext>
            </a:extLst>
          </p:cNvPr>
          <p:cNvSpPr txBox="1"/>
          <p:nvPr/>
        </p:nvSpPr>
        <p:spPr>
          <a:xfrm>
            <a:off x="785569" y="1128037"/>
            <a:ext cx="6919274" cy="4308872"/>
          </a:xfrm>
          <a:prstGeom prst="rect">
            <a:avLst/>
          </a:prstGeom>
          <a:noFill/>
        </p:spPr>
        <p:txBody>
          <a:bodyPr wrap="square" rtlCol="0">
            <a:spAutoFit/>
          </a:bodyPr>
          <a:lstStyle/>
          <a:p>
            <a:pPr lvl="0"/>
            <a:r>
              <a:rPr lang="fr-FR" b="1" dirty="0">
                <a:solidFill>
                  <a:prstClr val="black"/>
                </a:solidFill>
              </a:rPr>
              <a:t>b. </a:t>
            </a:r>
            <a:r>
              <a:rPr lang="fr-FR" sz="2000" b="1" u="sng" dirty="0">
                <a:solidFill>
                  <a:prstClr val="black"/>
                </a:solidFill>
              </a:rPr>
              <a:t>L’angle iridocornéen: </a:t>
            </a:r>
          </a:p>
          <a:p>
            <a:pPr lvl="0"/>
            <a:endParaRPr lang="fr-FR" sz="2000" b="1" u="sng" dirty="0">
              <a:solidFill>
                <a:prstClr val="black"/>
              </a:solidFill>
            </a:endParaRPr>
          </a:p>
          <a:p>
            <a:pPr lvl="0"/>
            <a:r>
              <a:rPr lang="fr-FR" dirty="0">
                <a:solidFill>
                  <a:prstClr val="black"/>
                </a:solidFill>
              </a:rPr>
              <a:t>-Il naît de la jonction cornéo-sclérale en avant et iridociliaire en arrière. </a:t>
            </a:r>
          </a:p>
          <a:p>
            <a:pPr lvl="0"/>
            <a:r>
              <a:rPr lang="fr-FR" dirty="0">
                <a:solidFill>
                  <a:prstClr val="black"/>
                </a:solidFill>
              </a:rPr>
              <a:t>-C’est le lieu de résorption de l’humeur aqueuse. </a:t>
            </a:r>
          </a:p>
          <a:p>
            <a:pPr lvl="0"/>
            <a:r>
              <a:rPr lang="fr-FR" dirty="0">
                <a:solidFill>
                  <a:prstClr val="black"/>
                </a:solidFill>
              </a:rPr>
              <a:t>-L’anneau de Schwalbe correspond à une condensation de la membrane de Descemet . </a:t>
            </a:r>
          </a:p>
          <a:p>
            <a:pPr lvl="0"/>
            <a:r>
              <a:rPr lang="fr-FR" dirty="0">
                <a:solidFill>
                  <a:prstClr val="black"/>
                </a:solidFill>
              </a:rPr>
              <a:t>-La sclère au niveau de l’angle va se creuser d’une gouttière(</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la gouttière sclérale</a:t>
            </a:r>
            <a:r>
              <a:rPr lang="fr-FR" dirty="0">
                <a:solidFill>
                  <a:prstClr val="black"/>
                </a:solidFill>
              </a:rPr>
              <a:t> ) où</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se loge le canal de Schlemm (voie excrétrice de l’humeur aqueuse).</a:t>
            </a:r>
            <a:r>
              <a:rPr lang="fr-FR" dirty="0">
                <a:solidFill>
                  <a:prstClr val="black"/>
                </a:solidFill>
              </a:rPr>
              <a:t> </a:t>
            </a:r>
          </a:p>
          <a:p>
            <a:pPr lvl="0"/>
            <a:r>
              <a:rPr lang="fr-FR" dirty="0">
                <a:solidFill>
                  <a:prstClr val="black"/>
                </a:solidFill>
              </a:rPr>
              <a:t>-Il est recouvert du trabéculum.</a:t>
            </a:r>
          </a:p>
          <a:p>
            <a:pPr lvl="0"/>
            <a:r>
              <a:rPr lang="fr-FR" dirty="0">
                <a:solidFill>
                  <a:prstClr val="black"/>
                </a:solidFill>
              </a:rPr>
              <a:t>-La paroi postéro-interne est constituée par l’insertion de la racine de l’iris sur le corps ciliaire. </a:t>
            </a:r>
          </a:p>
          <a:p>
            <a:pPr lvl="0"/>
            <a:r>
              <a:rPr lang="fr-FR" dirty="0">
                <a:solidFill>
                  <a:prstClr val="black"/>
                </a:solidFill>
              </a:rPr>
              <a:t>-Cette insertion laisse dégager une partie du muscle ciliaire : la bande ciliaire. </a:t>
            </a:r>
          </a:p>
          <a:p>
            <a:endParaRPr lang="fr-FR" dirty="0"/>
          </a:p>
        </p:txBody>
      </p:sp>
      <p:pic>
        <p:nvPicPr>
          <p:cNvPr id="6" name="Image 5">
            <a:extLst>
              <a:ext uri="{FF2B5EF4-FFF2-40B4-BE49-F238E27FC236}">
                <a16:creationId xmlns:a16="http://schemas.microsoft.com/office/drawing/2014/main" id="{A9FC70FC-2A10-4075-A0E5-FFBA3C8546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6166" y="1234911"/>
            <a:ext cx="3800475" cy="2714625"/>
          </a:xfrm>
          <a:prstGeom prst="rect">
            <a:avLst/>
          </a:prstGeom>
        </p:spPr>
      </p:pic>
      <p:pic>
        <p:nvPicPr>
          <p:cNvPr id="8" name="Image 7">
            <a:extLst>
              <a:ext uri="{FF2B5EF4-FFF2-40B4-BE49-F238E27FC236}">
                <a16:creationId xmlns:a16="http://schemas.microsoft.com/office/drawing/2014/main" id="{307174AF-B5B0-4D64-A2E7-61AF03A79F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6795" y="4208184"/>
            <a:ext cx="4286250" cy="2457450"/>
          </a:xfrm>
          <a:prstGeom prst="rect">
            <a:avLst/>
          </a:prstGeom>
        </p:spPr>
      </p:pic>
    </p:spTree>
    <p:extLst>
      <p:ext uri="{BB962C8B-B14F-4D97-AF65-F5344CB8AC3E}">
        <p14:creationId xmlns:p14="http://schemas.microsoft.com/office/powerpoint/2010/main" val="1523828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D303138-BCE6-4CEC-AB30-7D4EECA15363}"/>
              </a:ext>
            </a:extLst>
          </p:cNvPr>
          <p:cNvSpPr txBox="1"/>
          <p:nvPr/>
        </p:nvSpPr>
        <p:spPr>
          <a:xfrm>
            <a:off x="1131216" y="281867"/>
            <a:ext cx="10143242" cy="4308872"/>
          </a:xfrm>
          <a:prstGeom prst="rect">
            <a:avLst/>
          </a:prstGeom>
          <a:noFill/>
        </p:spPr>
        <p:txBody>
          <a:bodyPr wrap="square" rtlCol="0">
            <a:spAutoFit/>
          </a:bodyPr>
          <a:lstStyle/>
          <a:p>
            <a:r>
              <a:rPr lang="fr-FR" sz="2000" b="1" dirty="0">
                <a:solidFill>
                  <a:prstClr val="black"/>
                </a:solidFill>
              </a:rPr>
              <a:t>c. </a:t>
            </a:r>
            <a:r>
              <a:rPr lang="fr-FR" sz="2000" b="1" u="sng" dirty="0">
                <a:solidFill>
                  <a:prstClr val="black"/>
                </a:solidFill>
              </a:rPr>
              <a:t>L’iris:</a:t>
            </a:r>
          </a:p>
          <a:p>
            <a:endParaRPr lang="fr-FR" sz="2000" b="1" u="sng" dirty="0">
              <a:solidFill>
                <a:prstClr val="black"/>
              </a:solidFill>
            </a:endParaRPr>
          </a:p>
          <a:p>
            <a:r>
              <a:rPr lang="fr-FR" dirty="0">
                <a:solidFill>
                  <a:prstClr val="black"/>
                </a:solidFill>
              </a:rPr>
              <a:t>-C’est la partie la plus antérieure de l’uvée faisant suite au corps ciliaire.</a:t>
            </a:r>
          </a:p>
          <a:p>
            <a:r>
              <a:rPr lang="fr-FR" dirty="0">
                <a:solidFill>
                  <a:prstClr val="black"/>
                </a:solidFill>
              </a:rPr>
              <a:t>-C’est une membrane en forme de disque bombant légèrement en avant, perforée en son centre d’un orifice circulaire : la pupille. </a:t>
            </a:r>
          </a:p>
          <a:p>
            <a:r>
              <a:rPr lang="fr-FR" dirty="0">
                <a:solidFill>
                  <a:prstClr val="black"/>
                </a:solidFill>
              </a:rPr>
              <a:t>-La pupille se comporte comme un véritable diaphragme d’ouverture variable qui se règle automatiquement selon l’intensité lumineuse et l’accommodation.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-Le diamètre pupillaire moyen est de 4 à 5 mm, 1,5 mm dans les myosis très serrés et 9 mm lors des mydriases totales.</a:t>
            </a:r>
            <a:endParaRPr lang="fr-FR" dirty="0">
              <a:solidFill>
                <a:prstClr val="black"/>
              </a:solidFill>
            </a:endParaRPr>
          </a:p>
          <a:p>
            <a:r>
              <a:rPr lang="fr-FR" dirty="0">
                <a:solidFill>
                  <a:prstClr val="black"/>
                </a:solidFill>
              </a:rPr>
              <a:t>-Le diamètre de l’iris est de 12 à 13 mm . Son épaisseur varie selon la région considérée ;dans sa partie médiane au niveau de la collerette : 0,6 mm . Puis son épaisseur diminue progressivement vers la pupille et vers la périphérie où elle est la plus mince et la plus fragile (0,1 mm) </a:t>
            </a:r>
          </a:p>
          <a:p>
            <a:r>
              <a:rPr lang="fr-FR" dirty="0">
                <a:solidFill>
                  <a:prstClr val="black"/>
                </a:solidFill>
              </a:rPr>
              <a:t>-L’iris présente 2 faces (antérieure et postérieure) et 2 bords : </a:t>
            </a:r>
          </a:p>
          <a:p>
            <a:r>
              <a:rPr lang="fr-FR" dirty="0">
                <a:solidFill>
                  <a:prstClr val="black"/>
                </a:solidFill>
              </a:rPr>
              <a:t>• L’un externe périphérique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constitue la racine de l’iris </a:t>
            </a:r>
            <a:r>
              <a:rPr lang="fr-FR" dirty="0">
                <a:solidFill>
                  <a:prstClr val="black"/>
                </a:solidFill>
              </a:rPr>
              <a:t>qui s’insère sur le corps ciliaire .</a:t>
            </a:r>
          </a:p>
          <a:p>
            <a:r>
              <a:rPr lang="fr-FR" dirty="0">
                <a:solidFill>
                  <a:prstClr val="black"/>
                </a:solidFill>
              </a:rPr>
              <a:t>• L’autre interne central délimitant la pupille. </a:t>
            </a:r>
          </a:p>
        </p:txBody>
      </p:sp>
      <p:pic>
        <p:nvPicPr>
          <p:cNvPr id="5" name="Image 4">
            <a:extLst>
              <a:ext uri="{FF2B5EF4-FFF2-40B4-BE49-F238E27FC236}">
                <a16:creationId xmlns:a16="http://schemas.microsoft.com/office/drawing/2014/main" id="{BB3C5F75-A7CE-4DA1-A3A4-D084D060F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7142" y="4907089"/>
            <a:ext cx="2234153" cy="1672270"/>
          </a:xfrm>
          <a:prstGeom prst="rect">
            <a:avLst/>
          </a:prstGeom>
        </p:spPr>
      </p:pic>
      <p:pic>
        <p:nvPicPr>
          <p:cNvPr id="7" name="Image 6">
            <a:extLst>
              <a:ext uri="{FF2B5EF4-FFF2-40B4-BE49-F238E27FC236}">
                <a16:creationId xmlns:a16="http://schemas.microsoft.com/office/drawing/2014/main" id="{4CAE32A7-DDFE-4BD7-86C4-E007872CA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2829" y="4828074"/>
            <a:ext cx="2155431" cy="1748059"/>
          </a:xfrm>
          <a:prstGeom prst="rect">
            <a:avLst/>
          </a:prstGeom>
        </p:spPr>
      </p:pic>
      <p:pic>
        <p:nvPicPr>
          <p:cNvPr id="9" name="Image 8">
            <a:extLst>
              <a:ext uri="{FF2B5EF4-FFF2-40B4-BE49-F238E27FC236}">
                <a16:creationId xmlns:a16="http://schemas.microsoft.com/office/drawing/2014/main" id="{85C278A9-66F5-44BA-9101-E45770234E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5538" y="4828074"/>
            <a:ext cx="2155431" cy="1718617"/>
          </a:xfrm>
          <a:prstGeom prst="rect">
            <a:avLst/>
          </a:prstGeom>
        </p:spPr>
      </p:pic>
    </p:spTree>
    <p:extLst>
      <p:ext uri="{BB962C8B-B14F-4D97-AF65-F5344CB8AC3E}">
        <p14:creationId xmlns:p14="http://schemas.microsoft.com/office/powerpoint/2010/main" val="1122681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F7A9644-6330-4492-9C24-CCC0C9669866}"/>
              </a:ext>
            </a:extLst>
          </p:cNvPr>
          <p:cNvSpPr txBox="1"/>
          <p:nvPr/>
        </p:nvSpPr>
        <p:spPr>
          <a:xfrm>
            <a:off x="1348033" y="1366887"/>
            <a:ext cx="8248453" cy="2862322"/>
          </a:xfrm>
          <a:prstGeom prst="rect">
            <a:avLst/>
          </a:prstGeom>
          <a:noFill/>
        </p:spPr>
        <p:txBody>
          <a:bodyPr wrap="square" rtlCol="0">
            <a:spAutoFit/>
          </a:bodyPr>
          <a:lstStyle/>
          <a:p>
            <a:r>
              <a:rPr lang="fr-FR" dirty="0"/>
              <a:t>-L’iris contient deux groupes de fibres musculaires lisses :</a:t>
            </a:r>
          </a:p>
          <a:p>
            <a:pPr marL="742950" lvl="1" indent="-285750">
              <a:buFont typeface="Wingdings" panose="05000000000000000000" pitchFamily="2" charset="2"/>
              <a:buChar char="§"/>
            </a:pPr>
            <a:r>
              <a:rPr lang="fr-FR" dirty="0"/>
              <a:t>  Autour de la pupille : le sphincter ; </a:t>
            </a:r>
          </a:p>
          <a:p>
            <a:pPr marL="742950" lvl="1" indent="-285750">
              <a:buFont typeface="Wingdings" panose="05000000000000000000" pitchFamily="2" charset="2"/>
              <a:buChar char="§"/>
            </a:pPr>
            <a:r>
              <a:rPr lang="fr-FR" dirty="0"/>
              <a:t>  À l’intérieur de l’iris, des fibres plus minces, radiaires : le dilatateur de Grynfelt.</a:t>
            </a:r>
          </a:p>
          <a:p>
            <a:r>
              <a:rPr lang="fr-FR" dirty="0"/>
              <a:t> -L’innervation dépend du trijumeau, du nerf moteur oculaire commun et du sympathique:</a:t>
            </a:r>
          </a:p>
          <a:p>
            <a:pPr marL="742950" lvl="1" indent="-285750">
              <a:buFont typeface="Wingdings" panose="05000000000000000000" pitchFamily="2" charset="2"/>
              <a:buChar char="§"/>
            </a:pPr>
            <a:r>
              <a:rPr lang="fr-FR" dirty="0"/>
              <a:t>L’</a:t>
            </a:r>
            <a:r>
              <a:rPr lang="fr-FR" dirty="0" err="1"/>
              <a:t>iridoconstriction</a:t>
            </a:r>
            <a:r>
              <a:rPr lang="fr-FR" dirty="0"/>
              <a:t> est sous la dépendance du nerf moteur oculaire commun (III)  ;système parasympathique.</a:t>
            </a:r>
          </a:p>
          <a:p>
            <a:pPr marL="742950" lvl="1" indent="-285750">
              <a:buFont typeface="Wingdings" panose="05000000000000000000" pitchFamily="2" charset="2"/>
              <a:buChar char="§"/>
            </a:pPr>
            <a:r>
              <a:rPr lang="fr-FR" dirty="0"/>
              <a:t> L’</a:t>
            </a:r>
            <a:r>
              <a:rPr lang="fr-FR" dirty="0" err="1"/>
              <a:t>iridodilatation</a:t>
            </a:r>
            <a:r>
              <a:rPr lang="fr-FR" dirty="0"/>
              <a:t> est sous la dépendance du sympathique. </a:t>
            </a:r>
          </a:p>
          <a:p>
            <a:pPr marL="742950" lvl="1" indent="-285750">
              <a:buFont typeface="Wingdings" panose="05000000000000000000" pitchFamily="2" charset="2"/>
              <a:buChar char="§"/>
            </a:pPr>
            <a:r>
              <a:rPr lang="fr-FR" dirty="0"/>
              <a:t>L’innervation sensitive dépend du rameau nasal du V</a:t>
            </a:r>
            <a:r>
              <a:rPr lang="fr-FR" sz="1400" dirty="0"/>
              <a:t>1</a:t>
            </a:r>
            <a:r>
              <a:rPr lang="fr-FR" dirty="0"/>
              <a:t>. </a:t>
            </a:r>
          </a:p>
        </p:txBody>
      </p:sp>
    </p:spTree>
    <p:extLst>
      <p:ext uri="{BB962C8B-B14F-4D97-AF65-F5344CB8AC3E}">
        <p14:creationId xmlns:p14="http://schemas.microsoft.com/office/powerpoint/2010/main" val="2351665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2995293-4081-4C04-B07C-B212A57E7ECF}"/>
              </a:ext>
            </a:extLst>
          </p:cNvPr>
          <p:cNvSpPr txBox="1"/>
          <p:nvPr/>
        </p:nvSpPr>
        <p:spPr>
          <a:xfrm>
            <a:off x="527482" y="1344919"/>
            <a:ext cx="6174976" cy="3477875"/>
          </a:xfrm>
          <a:prstGeom prst="rect">
            <a:avLst/>
          </a:prstGeom>
          <a:noFill/>
        </p:spPr>
        <p:txBody>
          <a:bodyPr wrap="square" rtlCol="0">
            <a:spAutoFit/>
          </a:bodyPr>
          <a:lstStyle/>
          <a:p>
            <a:r>
              <a:rPr lang="fr-FR" sz="2000" b="1" dirty="0"/>
              <a:t>d. </a:t>
            </a:r>
            <a:r>
              <a:rPr lang="fr-FR" sz="2000" b="1" u="sng" dirty="0"/>
              <a:t>Le corps ciliaire :</a:t>
            </a:r>
          </a:p>
          <a:p>
            <a:endParaRPr lang="fr-FR" sz="2000" b="1" u="sng" dirty="0"/>
          </a:p>
          <a:p>
            <a:r>
              <a:rPr lang="fr-FR" dirty="0"/>
              <a:t>-C’est le segment intermédiaire de l’uvée. </a:t>
            </a:r>
          </a:p>
          <a:p>
            <a:r>
              <a:rPr lang="fr-FR" dirty="0"/>
              <a:t>-Il s’agit d’un épaississement de l’uvée sous la forme d’un anneau saillant à l’intérieur du globe oculaire, en arrière de l’iris. </a:t>
            </a:r>
          </a:p>
          <a:p>
            <a:r>
              <a:rPr lang="fr-FR" dirty="0"/>
              <a:t>-Il se divise en deux parties : </a:t>
            </a:r>
          </a:p>
          <a:p>
            <a:pPr marL="742950" lvl="1" indent="-285750">
              <a:buFont typeface="Wingdings" panose="05000000000000000000" pitchFamily="2" charset="2"/>
              <a:buChar char="§"/>
              <a:defRPr/>
            </a:pPr>
            <a:r>
              <a:rPr lang="fr-FR" dirty="0"/>
              <a:t> Les procès ciliaires: Ils sont richement vascularisés et chargés de la sécrétion de l’humeur aqueuse.</a:t>
            </a:r>
            <a:r>
              <a:rPr kumimoji="0" lang="fr-FR" b="0" i="0" u="none" strike="noStrike" kern="1200" cap="none" spc="0" normalizeH="0" baseline="0" noProof="0" dirty="0">
                <a:ln>
                  <a:noFill/>
                </a:ln>
                <a:solidFill>
                  <a:prstClr val="black"/>
                </a:solidFill>
                <a:effectLst/>
                <a:uLnTx/>
                <a:uFillTx/>
                <a:latin typeface="Calibri" panose="020F0502020204030204"/>
                <a:ea typeface="+mn-ea"/>
                <a:cs typeface="+mn-cs"/>
              </a:rPr>
              <a:t> À ce niveau s’insère la zonule cristallinienne.</a:t>
            </a:r>
            <a:r>
              <a:rPr lang="fr-FR" dirty="0"/>
              <a:t> </a:t>
            </a:r>
          </a:p>
          <a:p>
            <a:pPr marL="742950" lvl="1" indent="-285750">
              <a:buFont typeface="Wingdings" panose="05000000000000000000" pitchFamily="2" charset="2"/>
              <a:buChar char="§"/>
            </a:pPr>
            <a:r>
              <a:rPr lang="fr-FR" dirty="0"/>
              <a:t>Le muscle ciliaire: Il a un rôle essentiel dans l’accommodation. </a:t>
            </a:r>
          </a:p>
        </p:txBody>
      </p:sp>
      <p:pic>
        <p:nvPicPr>
          <p:cNvPr id="3" name="Image 2">
            <a:extLst>
              <a:ext uri="{FF2B5EF4-FFF2-40B4-BE49-F238E27FC236}">
                <a16:creationId xmlns:a16="http://schemas.microsoft.com/office/drawing/2014/main" id="{DA67748F-F091-4B7F-B76C-066C5233E7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9531" y="1194968"/>
            <a:ext cx="4682846" cy="4600040"/>
          </a:xfrm>
          <a:prstGeom prst="rect">
            <a:avLst/>
          </a:prstGeom>
        </p:spPr>
      </p:pic>
    </p:spTree>
    <p:extLst>
      <p:ext uri="{BB962C8B-B14F-4D97-AF65-F5344CB8AC3E}">
        <p14:creationId xmlns:p14="http://schemas.microsoft.com/office/powerpoint/2010/main" val="853154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DD2129B-9B16-4C9D-8F30-3DCB8FD731FB}"/>
              </a:ext>
            </a:extLst>
          </p:cNvPr>
          <p:cNvSpPr txBox="1"/>
          <p:nvPr/>
        </p:nvSpPr>
        <p:spPr>
          <a:xfrm>
            <a:off x="1762812" y="546755"/>
            <a:ext cx="8361576" cy="2923877"/>
          </a:xfrm>
          <a:prstGeom prst="rect">
            <a:avLst/>
          </a:prstGeom>
          <a:noFill/>
        </p:spPr>
        <p:txBody>
          <a:bodyPr wrap="square" rtlCol="0">
            <a:spAutoFit/>
          </a:bodyPr>
          <a:lstStyle/>
          <a:p>
            <a:r>
              <a:rPr lang="fr-FR" sz="2000" b="1" dirty="0"/>
              <a:t>e. </a:t>
            </a:r>
            <a:r>
              <a:rPr lang="fr-FR" sz="2000" b="1" u="sng" dirty="0"/>
              <a:t>Le cristallin et la zonule:</a:t>
            </a:r>
          </a:p>
          <a:p>
            <a:endParaRPr lang="fr-FR" sz="2000" b="1" u="sng" dirty="0"/>
          </a:p>
          <a:p>
            <a:r>
              <a:rPr lang="fr-FR" b="1" dirty="0"/>
              <a:t>-</a:t>
            </a:r>
            <a:r>
              <a:rPr lang="fr-FR" dirty="0"/>
              <a:t>Le cristallin est une lentille biconvexe dont les faces antérieure et postérieure se réunissent au niveau de l’équateur.</a:t>
            </a:r>
          </a:p>
          <a:p>
            <a:r>
              <a:rPr lang="fr-FR" dirty="0"/>
              <a:t>-Il est entouré d’une capsule et relié au corps ciliaire par la zonule de Zinn. </a:t>
            </a:r>
          </a:p>
          <a:p>
            <a:r>
              <a:rPr lang="fr-FR" dirty="0"/>
              <a:t>-Il est transparent, sans vascularisation ni innervation. </a:t>
            </a:r>
          </a:p>
          <a:p>
            <a:r>
              <a:rPr lang="fr-FR" dirty="0"/>
              <a:t>-Il est composé à l’âge adulte de plusieurs couches de fibres cristalliniennes disposées à la manière de pelures d’oignon autour d’un noyau embryonnaire (formation en grain de café) et d’un noyau fœtal. </a:t>
            </a:r>
          </a:p>
          <a:p>
            <a:r>
              <a:rPr lang="fr-FR" dirty="0"/>
              <a:t>-Avec l’âge, le noyau et le cortex peuvent s’opacifier (cataracte).</a:t>
            </a:r>
          </a:p>
        </p:txBody>
      </p:sp>
      <p:pic>
        <p:nvPicPr>
          <p:cNvPr id="4" name="Image 3">
            <a:extLst>
              <a:ext uri="{FF2B5EF4-FFF2-40B4-BE49-F238E27FC236}">
                <a16:creationId xmlns:a16="http://schemas.microsoft.com/office/drawing/2014/main" id="{8FE8DD41-170C-4D15-ACDC-5ED7708F5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859" y="3654733"/>
            <a:ext cx="2028825" cy="2286000"/>
          </a:xfrm>
          <a:prstGeom prst="rect">
            <a:avLst/>
          </a:prstGeom>
        </p:spPr>
      </p:pic>
      <p:pic>
        <p:nvPicPr>
          <p:cNvPr id="6" name="Image 5">
            <a:extLst>
              <a:ext uri="{FF2B5EF4-FFF2-40B4-BE49-F238E27FC236}">
                <a16:creationId xmlns:a16="http://schemas.microsoft.com/office/drawing/2014/main" id="{8FE15D18-9E43-4E8E-B4DC-8EDAC08ADA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68" y="3725922"/>
            <a:ext cx="2618498" cy="2137549"/>
          </a:xfrm>
          <a:prstGeom prst="rect">
            <a:avLst/>
          </a:prstGeom>
        </p:spPr>
      </p:pic>
      <p:pic>
        <p:nvPicPr>
          <p:cNvPr id="8" name="Image 7">
            <a:extLst>
              <a:ext uri="{FF2B5EF4-FFF2-40B4-BE49-F238E27FC236}">
                <a16:creationId xmlns:a16="http://schemas.microsoft.com/office/drawing/2014/main" id="{9EE8D761-BCD7-4737-93DA-86DC1BF613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2725" y="3654733"/>
            <a:ext cx="3228975" cy="2381250"/>
          </a:xfrm>
          <a:prstGeom prst="rect">
            <a:avLst/>
          </a:prstGeom>
        </p:spPr>
      </p:pic>
      <p:pic>
        <p:nvPicPr>
          <p:cNvPr id="5" name="Image 4">
            <a:extLst>
              <a:ext uri="{FF2B5EF4-FFF2-40B4-BE49-F238E27FC236}">
                <a16:creationId xmlns:a16="http://schemas.microsoft.com/office/drawing/2014/main" id="{415AA458-0D2F-4AE8-AA38-D28DF960D0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6906" y="3725922"/>
            <a:ext cx="3188026" cy="2137549"/>
          </a:xfrm>
          <a:prstGeom prst="rect">
            <a:avLst/>
          </a:prstGeom>
        </p:spPr>
      </p:pic>
    </p:spTree>
    <p:extLst>
      <p:ext uri="{BB962C8B-B14F-4D97-AF65-F5344CB8AC3E}">
        <p14:creationId xmlns:p14="http://schemas.microsoft.com/office/powerpoint/2010/main" val="1106665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EE276C9-76D7-4133-BE14-054404BB6AB5}"/>
              </a:ext>
            </a:extLst>
          </p:cNvPr>
          <p:cNvSpPr txBox="1"/>
          <p:nvPr/>
        </p:nvSpPr>
        <p:spPr>
          <a:xfrm>
            <a:off x="1159498" y="1372793"/>
            <a:ext cx="8163611" cy="2862322"/>
          </a:xfrm>
          <a:prstGeom prst="rect">
            <a:avLst/>
          </a:prstGeom>
          <a:noFill/>
        </p:spPr>
        <p:txBody>
          <a:bodyPr wrap="square" rtlCol="0">
            <a:spAutoFit/>
          </a:bodyPr>
          <a:lstStyle/>
          <a:p>
            <a:pPr lvl="0"/>
            <a:r>
              <a:rPr lang="fr-FR" dirty="0">
                <a:solidFill>
                  <a:prstClr val="black"/>
                </a:solidFill>
              </a:rPr>
              <a:t>-</a:t>
            </a:r>
            <a:r>
              <a:rPr lang="fr-FR" i="1" u="sng" dirty="0">
                <a:solidFill>
                  <a:prstClr val="black"/>
                </a:solidFill>
              </a:rPr>
              <a:t>Dimensions:</a:t>
            </a:r>
          </a:p>
          <a:p>
            <a:pPr marL="285750" lvl="0" indent="-285750">
              <a:buFont typeface="Wingdings" panose="05000000000000000000" pitchFamily="2" charset="2"/>
              <a:buChar char="§"/>
            </a:pPr>
            <a:r>
              <a:rPr lang="fr-FR" dirty="0">
                <a:solidFill>
                  <a:prstClr val="black"/>
                </a:solidFill>
              </a:rPr>
              <a:t>Chez le sujet emmétrope, le cristallin a un diamètre frontal de 9 à 10 mm et un diamètre antéro-postérieur de 6 mm . Celui-ci augmente avec l’âge, rendant la lentille plus sphérique (par augmentation du cortex consécutif à la synthèse de nouvelles fibres cristalliniennes à partir de l’équateur). </a:t>
            </a:r>
          </a:p>
          <a:p>
            <a:pPr lvl="0"/>
            <a:r>
              <a:rPr lang="fr-FR" dirty="0">
                <a:solidFill>
                  <a:prstClr val="black"/>
                </a:solidFill>
              </a:rPr>
              <a:t>-La puissance du cristallin est de 20 ∂ dans l’œil. </a:t>
            </a:r>
          </a:p>
          <a:p>
            <a:pPr lvl="0"/>
            <a:r>
              <a:rPr lang="fr-FR" i="1" u="sng" dirty="0">
                <a:solidFill>
                  <a:prstClr val="black"/>
                </a:solidFill>
              </a:rPr>
              <a:t>-Rapports :</a:t>
            </a:r>
          </a:p>
          <a:p>
            <a:pPr marL="742950" lvl="1" indent="-285750">
              <a:buFont typeface="Wingdings" panose="05000000000000000000" pitchFamily="2" charset="2"/>
              <a:buChar char="§"/>
            </a:pPr>
            <a:r>
              <a:rPr lang="fr-FR" dirty="0">
                <a:solidFill>
                  <a:prstClr val="black"/>
                </a:solidFill>
              </a:rPr>
              <a:t>  Antérieurs : iris et pupille ,la chambre postérieure</a:t>
            </a:r>
          </a:p>
          <a:p>
            <a:pPr marL="742950" lvl="1" indent="-285750">
              <a:buFont typeface="Wingdings" panose="05000000000000000000" pitchFamily="2" charset="2"/>
              <a:buChar char="§"/>
            </a:pPr>
            <a:r>
              <a:rPr lang="fr-FR" dirty="0">
                <a:solidFill>
                  <a:prstClr val="black"/>
                </a:solidFill>
              </a:rPr>
              <a:t>  Postérieurs : vitré par l’intermédiaire de la hyaloïde antérieure ; </a:t>
            </a:r>
          </a:p>
          <a:p>
            <a:pPr marL="742950" lvl="1" indent="-285750">
              <a:buFont typeface="Wingdings" panose="05000000000000000000" pitchFamily="2" charset="2"/>
              <a:buChar char="§"/>
            </a:pPr>
            <a:r>
              <a:rPr lang="fr-FR" dirty="0">
                <a:solidFill>
                  <a:prstClr val="black"/>
                </a:solidFill>
              </a:rPr>
              <a:t> Au niveau de l’équateur, le cristallin répond à la zonule de Zinn.</a:t>
            </a:r>
          </a:p>
        </p:txBody>
      </p:sp>
    </p:spTree>
    <p:extLst>
      <p:ext uri="{BB962C8B-B14F-4D97-AF65-F5344CB8AC3E}">
        <p14:creationId xmlns:p14="http://schemas.microsoft.com/office/powerpoint/2010/main" val="2039479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FF9A573-36B2-422F-8AC0-8FA6DD5A43D0}"/>
              </a:ext>
            </a:extLst>
          </p:cNvPr>
          <p:cNvSpPr txBox="1"/>
          <p:nvPr/>
        </p:nvSpPr>
        <p:spPr>
          <a:xfrm>
            <a:off x="381846" y="551918"/>
            <a:ext cx="7749275" cy="4001095"/>
          </a:xfrm>
          <a:prstGeom prst="rect">
            <a:avLst/>
          </a:prstGeom>
          <a:noFill/>
        </p:spPr>
        <p:txBody>
          <a:bodyPr wrap="square" rtlCol="0">
            <a:spAutoFit/>
          </a:bodyPr>
          <a:lstStyle/>
          <a:p>
            <a:r>
              <a:rPr lang="fr-FR" sz="2000" b="1" dirty="0"/>
              <a:t>f. </a:t>
            </a:r>
            <a:r>
              <a:rPr lang="fr-FR" sz="2000" b="1" u="sng" dirty="0"/>
              <a:t>La conjonctive:</a:t>
            </a:r>
          </a:p>
          <a:p>
            <a:endParaRPr lang="fr-FR" b="1" u="sng" dirty="0"/>
          </a:p>
          <a:p>
            <a:r>
              <a:rPr lang="fr-FR" dirty="0"/>
              <a:t>-La conjonctive est un des éléments constitutifs de l’appareil de protection du globe oculaire avec les paupières et l’appareil lacrymal. </a:t>
            </a:r>
          </a:p>
          <a:p>
            <a:r>
              <a:rPr lang="fr-FR" dirty="0"/>
              <a:t>-C’est une muqueuse tapissant la face postérieure des deux paupières :partie tarsale </a:t>
            </a:r>
          </a:p>
          <a:p>
            <a:r>
              <a:rPr lang="fr-FR" dirty="0"/>
              <a:t>-Elle se réfléchit sur la face antérieure du globe: partie bulbaire. </a:t>
            </a:r>
          </a:p>
          <a:p>
            <a:r>
              <a:rPr lang="fr-FR" dirty="0"/>
              <a:t>-Elle se continue avec : </a:t>
            </a:r>
          </a:p>
          <a:p>
            <a:pPr marL="285750" indent="-285750">
              <a:buFont typeface="Wingdings" panose="05000000000000000000" pitchFamily="2" charset="2"/>
              <a:buChar char="§"/>
            </a:pPr>
            <a:r>
              <a:rPr lang="fr-FR" dirty="0"/>
              <a:t>La peau au niveau du bord libre </a:t>
            </a:r>
          </a:p>
          <a:p>
            <a:pPr marL="285750" indent="-285750">
              <a:buFont typeface="Wingdings" panose="05000000000000000000" pitchFamily="2" charset="2"/>
              <a:buChar char="§"/>
            </a:pPr>
            <a:r>
              <a:rPr lang="fr-FR" dirty="0"/>
              <a:t>La cornée au limbe scléro-cornéen ;</a:t>
            </a:r>
          </a:p>
          <a:p>
            <a:pPr marL="285750" indent="-285750">
              <a:buFont typeface="Wingdings" panose="05000000000000000000" pitchFamily="2" charset="2"/>
              <a:buChar char="§"/>
            </a:pPr>
            <a:r>
              <a:rPr lang="fr-FR" dirty="0"/>
              <a:t>L’épithélium des conduits lacrymaux aux points lacrymaux. </a:t>
            </a:r>
          </a:p>
          <a:p>
            <a:r>
              <a:rPr lang="fr-FR" dirty="0"/>
              <a:t>-La partie bulbaire et la partie palpébrale se réfléchissent l’une sur l’autre au niveau des culs-de-sac. </a:t>
            </a:r>
          </a:p>
          <a:p>
            <a:endParaRPr lang="fr-FR" dirty="0"/>
          </a:p>
        </p:txBody>
      </p:sp>
      <p:pic>
        <p:nvPicPr>
          <p:cNvPr id="2050" name="Picture 2" descr="Résultat d’images pour Conjonctive Oeil">
            <a:extLst>
              <a:ext uri="{FF2B5EF4-FFF2-40B4-BE49-F238E27FC236}">
                <a16:creationId xmlns:a16="http://schemas.microsoft.com/office/drawing/2014/main" id="{822B747E-830A-442D-8002-F192D45504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801" y="4563205"/>
            <a:ext cx="3094092" cy="204787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ésultat d’images pour Conjonctive Oeil">
            <a:extLst>
              <a:ext uri="{FF2B5EF4-FFF2-40B4-BE49-F238E27FC236}">
                <a16:creationId xmlns:a16="http://schemas.microsoft.com/office/drawing/2014/main" id="{5E58BF0C-64E8-4C46-950E-51C6A3C0D1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1189" y="1480904"/>
            <a:ext cx="36290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Résultat d’images pour Conjonctive Oeil">
            <a:extLst>
              <a:ext uri="{FF2B5EF4-FFF2-40B4-BE49-F238E27FC236}">
                <a16:creationId xmlns:a16="http://schemas.microsoft.com/office/drawing/2014/main" id="{AF6699FF-6F49-4542-A0EF-F7E490ADAC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4172" y="4467957"/>
            <a:ext cx="3775982"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Résultat d’images pour Conjonctive Oeil">
            <a:extLst>
              <a:ext uri="{FF2B5EF4-FFF2-40B4-BE49-F238E27FC236}">
                <a16:creationId xmlns:a16="http://schemas.microsoft.com/office/drawing/2014/main" id="{D6E09253-2DEA-4803-976D-BE6FAFF95D6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 t="34275" r="1395" b="14083"/>
          <a:stretch/>
        </p:blipFill>
        <p:spPr bwMode="auto">
          <a:xfrm>
            <a:off x="4097704" y="4580789"/>
            <a:ext cx="3458656" cy="1917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436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62D3774-240A-4703-A1C0-8F6124BE1EE9}"/>
              </a:ext>
            </a:extLst>
          </p:cNvPr>
          <p:cNvSpPr txBox="1"/>
          <p:nvPr/>
        </p:nvSpPr>
        <p:spPr>
          <a:xfrm>
            <a:off x="923778" y="2064470"/>
            <a:ext cx="6249971" cy="3200876"/>
          </a:xfrm>
          <a:prstGeom prst="rect">
            <a:avLst/>
          </a:prstGeom>
          <a:noFill/>
        </p:spPr>
        <p:txBody>
          <a:bodyPr wrap="square" rtlCol="0">
            <a:spAutoFit/>
          </a:bodyPr>
          <a:lstStyle/>
          <a:p>
            <a:r>
              <a:rPr lang="fr-FR" sz="2000" b="1" dirty="0"/>
              <a:t>g. </a:t>
            </a:r>
            <a:r>
              <a:rPr lang="fr-FR" sz="2000" b="1" u="sng" dirty="0"/>
              <a:t>La sclérotique:</a:t>
            </a:r>
          </a:p>
          <a:p>
            <a:endParaRPr lang="fr-FR" sz="2000" b="1" u="sng" dirty="0"/>
          </a:p>
          <a:p>
            <a:r>
              <a:rPr lang="fr-FR" b="1" u="sng" dirty="0"/>
              <a:t> </a:t>
            </a:r>
            <a:r>
              <a:rPr lang="fr-FR" dirty="0"/>
              <a:t>C’est la plus externe des tuniques du globe. </a:t>
            </a:r>
          </a:p>
          <a:p>
            <a:r>
              <a:rPr lang="fr-FR" dirty="0"/>
              <a:t>-Elle entoure les 4/5 postérieurs du globe oculaire dont elle assure l’intégrité. </a:t>
            </a:r>
          </a:p>
          <a:p>
            <a:r>
              <a:rPr lang="fr-FR" dirty="0"/>
              <a:t>-Fibreuse, inextensible (sauf chez le jeune enfant), acellulaire(</a:t>
            </a:r>
            <a:r>
              <a:rPr lang="fr-FR" dirty="0">
                <a:solidFill>
                  <a:prstClr val="black"/>
                </a:solidFill>
              </a:rPr>
              <a:t>constituée essentiellement par des fibres de collagène et quelques fibrocytes)</a:t>
            </a:r>
            <a:r>
              <a:rPr lang="fr-FR" dirty="0"/>
              <a:t>, elle a pour rôle de maintenir le volume, la forme et le tonus oculaire. </a:t>
            </a:r>
          </a:p>
          <a:p>
            <a:r>
              <a:rPr lang="fr-FR" dirty="0"/>
              <a:t>-L’insertion aux muscles oculomoteurs se fait sur elle. </a:t>
            </a:r>
          </a:p>
          <a:p>
            <a:endParaRPr lang="fr-FR" dirty="0"/>
          </a:p>
        </p:txBody>
      </p:sp>
      <p:pic>
        <p:nvPicPr>
          <p:cNvPr id="3" name="Image 2">
            <a:extLst>
              <a:ext uri="{FF2B5EF4-FFF2-40B4-BE49-F238E27FC236}">
                <a16:creationId xmlns:a16="http://schemas.microsoft.com/office/drawing/2014/main" id="{4BB7B200-0EF2-4215-A6FE-2EC17BE1A8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8198" y="2200275"/>
            <a:ext cx="3415694" cy="2457450"/>
          </a:xfrm>
          <a:prstGeom prst="rect">
            <a:avLst/>
          </a:prstGeom>
        </p:spPr>
      </p:pic>
    </p:spTree>
    <p:extLst>
      <p:ext uri="{BB962C8B-B14F-4D97-AF65-F5344CB8AC3E}">
        <p14:creationId xmlns:p14="http://schemas.microsoft.com/office/powerpoint/2010/main" val="1155244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2E49129-C948-4D8D-981C-935D301F1F41}"/>
              </a:ext>
            </a:extLst>
          </p:cNvPr>
          <p:cNvSpPr txBox="1"/>
          <p:nvPr/>
        </p:nvSpPr>
        <p:spPr>
          <a:xfrm>
            <a:off x="1234913" y="707011"/>
            <a:ext cx="9455084" cy="2923877"/>
          </a:xfrm>
          <a:prstGeom prst="rect">
            <a:avLst/>
          </a:prstGeom>
          <a:noFill/>
        </p:spPr>
        <p:txBody>
          <a:bodyPr wrap="square" rtlCol="0">
            <a:spAutoFit/>
          </a:bodyPr>
          <a:lstStyle/>
          <a:p>
            <a:pPr lvl="0"/>
            <a:r>
              <a:rPr lang="fr-FR" sz="2000" b="1" dirty="0">
                <a:solidFill>
                  <a:prstClr val="black"/>
                </a:solidFill>
              </a:rPr>
              <a:t>h. </a:t>
            </a:r>
            <a:r>
              <a:rPr lang="fr-FR" sz="2000" b="1" u="sng" dirty="0">
                <a:solidFill>
                  <a:prstClr val="black"/>
                </a:solidFill>
              </a:rPr>
              <a:t>La choroïde:</a:t>
            </a:r>
          </a:p>
          <a:p>
            <a:pPr lvl="0"/>
            <a:endParaRPr lang="fr-FR" sz="2000" b="1" u="sng" dirty="0">
              <a:solidFill>
                <a:prstClr val="black"/>
              </a:solidFill>
            </a:endParaRPr>
          </a:p>
          <a:p>
            <a:pPr lvl="0"/>
            <a:r>
              <a:rPr lang="fr-FR" dirty="0">
                <a:solidFill>
                  <a:prstClr val="black"/>
                </a:solidFill>
              </a:rPr>
              <a:t>-C’est la membrane nourricière de l’œil. </a:t>
            </a:r>
          </a:p>
          <a:p>
            <a:pPr lvl="0"/>
            <a:r>
              <a:rPr lang="fr-FR" dirty="0">
                <a:solidFill>
                  <a:prstClr val="black"/>
                </a:solidFill>
              </a:rPr>
              <a:t>-Elle est riche en cellules pigmentées, en éléments vasculaires et nerveux.</a:t>
            </a:r>
          </a:p>
          <a:p>
            <a:pPr lvl="0"/>
            <a:r>
              <a:rPr lang="fr-FR" dirty="0">
                <a:solidFill>
                  <a:prstClr val="black"/>
                </a:solidFill>
              </a:rPr>
              <a:t>-Elle tapisse les 2/3 postérieurs de la sclère, allant du nerf optique en arrière, jusqu’au corps ciliaire en avant.</a:t>
            </a:r>
          </a:p>
          <a:p>
            <a:pPr lvl="0"/>
            <a:r>
              <a:rPr lang="fr-FR" dirty="0">
                <a:solidFill>
                  <a:prstClr val="black"/>
                </a:solidFill>
              </a:rPr>
              <a:t>-Elle est recouverte par la rétine.</a:t>
            </a:r>
          </a:p>
          <a:p>
            <a:pPr lvl="0"/>
            <a:r>
              <a:rPr lang="fr-FR" dirty="0">
                <a:solidFill>
                  <a:prstClr val="black"/>
                </a:solidFill>
              </a:rPr>
              <a:t>-À son niveau vont cheminer les artères ciliaires postérieures longues et courtes, les veines vortiqueuses et les nerfs ciliaires. </a:t>
            </a:r>
          </a:p>
          <a:p>
            <a:pPr lvl="0"/>
            <a:endParaRPr lang="fr-FR" dirty="0">
              <a:solidFill>
                <a:prstClr val="black"/>
              </a:solidFill>
            </a:endParaRPr>
          </a:p>
        </p:txBody>
      </p:sp>
      <p:pic>
        <p:nvPicPr>
          <p:cNvPr id="8" name="Image 7">
            <a:extLst>
              <a:ext uri="{FF2B5EF4-FFF2-40B4-BE49-F238E27FC236}">
                <a16:creationId xmlns:a16="http://schemas.microsoft.com/office/drawing/2014/main" id="{E5B577DE-0B3F-4E4A-B7B8-90C2362450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1836" y="4127763"/>
            <a:ext cx="4459254" cy="2508330"/>
          </a:xfrm>
          <a:prstGeom prst="rect">
            <a:avLst/>
          </a:prstGeom>
        </p:spPr>
      </p:pic>
      <p:pic>
        <p:nvPicPr>
          <p:cNvPr id="10" name="Image 9">
            <a:extLst>
              <a:ext uri="{FF2B5EF4-FFF2-40B4-BE49-F238E27FC236}">
                <a16:creationId xmlns:a16="http://schemas.microsoft.com/office/drawing/2014/main" id="{C9921B12-EB16-4896-A8BC-62D50CC1A7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8632" y="4127763"/>
            <a:ext cx="2642796" cy="2588080"/>
          </a:xfrm>
          <a:prstGeom prst="rect">
            <a:avLst/>
          </a:prstGeom>
        </p:spPr>
      </p:pic>
    </p:spTree>
    <p:extLst>
      <p:ext uri="{BB962C8B-B14F-4D97-AF65-F5344CB8AC3E}">
        <p14:creationId xmlns:p14="http://schemas.microsoft.com/office/powerpoint/2010/main" val="993413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AC74E49-200A-43C8-A40D-B3C86E4CEC54}"/>
              </a:ext>
            </a:extLst>
          </p:cNvPr>
          <p:cNvSpPr txBox="1"/>
          <p:nvPr/>
        </p:nvSpPr>
        <p:spPr>
          <a:xfrm>
            <a:off x="766913" y="997565"/>
            <a:ext cx="6907938" cy="4862870"/>
          </a:xfrm>
          <a:prstGeom prst="rect">
            <a:avLst/>
          </a:prstGeom>
          <a:noFill/>
        </p:spPr>
        <p:txBody>
          <a:bodyPr wrap="square" rtlCol="0">
            <a:spAutoFit/>
          </a:bodyPr>
          <a:lstStyle/>
          <a:p>
            <a:pPr marL="514350" indent="-514350">
              <a:buAutoNum type="romanLcPeriod"/>
            </a:pPr>
            <a:r>
              <a:rPr lang="fr-FR" sz="2000" b="1" u="sng" dirty="0"/>
              <a:t>La rétine:</a:t>
            </a:r>
          </a:p>
          <a:p>
            <a:endParaRPr lang="fr-FR" sz="2000" b="1" u="sng" dirty="0"/>
          </a:p>
          <a:p>
            <a:r>
              <a:rPr lang="fr-FR" dirty="0"/>
              <a:t>-C’est une membrane tapissant la surface interne du globe. </a:t>
            </a:r>
          </a:p>
          <a:p>
            <a:r>
              <a:rPr lang="fr-FR" dirty="0"/>
              <a:t>-Il s’agit d’un tissu neurosensoriel, capable de transformer les rayons lumineux en un signal nerveux et de le transmettre au système nerveux central. </a:t>
            </a:r>
          </a:p>
          <a:p>
            <a:r>
              <a:rPr lang="fr-FR" dirty="0"/>
              <a:t>-La rétine recouvre toute la surface de la choroïde de la papille(tête du nerf optique) à l'Ora serrata. </a:t>
            </a:r>
          </a:p>
          <a:p>
            <a:r>
              <a:rPr lang="fr-FR" dirty="0"/>
              <a:t>-La rétine visuelle se divise en deux grandes zones : </a:t>
            </a:r>
          </a:p>
          <a:p>
            <a:pPr marL="742950" lvl="1" indent="-285750">
              <a:buFont typeface="Wingdings" panose="05000000000000000000" pitchFamily="2" charset="2"/>
              <a:buChar char="§"/>
            </a:pPr>
            <a:r>
              <a:rPr lang="fr-FR" dirty="0"/>
              <a:t> La rétine centrale Elle a 5 à 6 mm de diamètre qui correspond au pôle postérieur entre des deux artères temporales supérieure et inférieure avec la région maculaire (2 mm de large sur 1,5 mm de haut, légèrement jaunâtre du fait de la présence d’un pigment xanthophylle) qui contient en son centre la fovéa (400 µm) au centre de laquelle se trouve la fovéola (150 µm). </a:t>
            </a:r>
          </a:p>
          <a:p>
            <a:pPr marL="742950" lvl="1" indent="-285750">
              <a:buFont typeface="Wingdings" panose="05000000000000000000" pitchFamily="2" charset="2"/>
              <a:buChar char="§"/>
            </a:pPr>
            <a:r>
              <a:rPr lang="fr-FR" dirty="0"/>
              <a:t> La rétine périphérique où l’Ora serrata constitue l’extrême périphérie. </a:t>
            </a:r>
          </a:p>
        </p:txBody>
      </p:sp>
      <p:pic>
        <p:nvPicPr>
          <p:cNvPr id="3" name="Image 2">
            <a:extLst>
              <a:ext uri="{FF2B5EF4-FFF2-40B4-BE49-F238E27FC236}">
                <a16:creationId xmlns:a16="http://schemas.microsoft.com/office/drawing/2014/main" id="{A6D86800-72DE-498D-8427-BA39A272A5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7003" y="1492901"/>
            <a:ext cx="3507128" cy="3518937"/>
          </a:xfrm>
          <a:prstGeom prst="rect">
            <a:avLst/>
          </a:prstGeom>
        </p:spPr>
      </p:pic>
    </p:spTree>
    <p:extLst>
      <p:ext uri="{BB962C8B-B14F-4D97-AF65-F5344CB8AC3E}">
        <p14:creationId xmlns:p14="http://schemas.microsoft.com/office/powerpoint/2010/main" val="2174076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9A8D667-C4E5-407F-8C18-6F37FBB68176}"/>
              </a:ext>
            </a:extLst>
          </p:cNvPr>
          <p:cNvSpPr txBox="1"/>
          <p:nvPr/>
        </p:nvSpPr>
        <p:spPr>
          <a:xfrm>
            <a:off x="2730499" y="250910"/>
            <a:ext cx="5986781" cy="1077218"/>
          </a:xfrm>
          <a:prstGeom prst="rect">
            <a:avLst/>
          </a:prstGeom>
          <a:noFill/>
        </p:spPr>
        <p:txBody>
          <a:bodyPr wrap="square" rtlCol="0">
            <a:spAutoFit/>
          </a:bodyPr>
          <a:lstStyle/>
          <a:p>
            <a:pPr algn="ctr"/>
            <a:r>
              <a:rPr lang="fr-FR" sz="3200" b="1" dirty="0"/>
              <a:t>Plan</a:t>
            </a:r>
          </a:p>
          <a:p>
            <a:pPr algn="ctr"/>
            <a:r>
              <a:rPr lang="fr-FR" sz="3200" b="1" dirty="0"/>
              <a:t> </a:t>
            </a:r>
          </a:p>
        </p:txBody>
      </p:sp>
      <p:sp>
        <p:nvSpPr>
          <p:cNvPr id="3" name="ZoneTexte 2">
            <a:extLst>
              <a:ext uri="{FF2B5EF4-FFF2-40B4-BE49-F238E27FC236}">
                <a16:creationId xmlns:a16="http://schemas.microsoft.com/office/drawing/2014/main" id="{CBA14136-8F91-466E-BE21-FE533A171EA2}"/>
              </a:ext>
            </a:extLst>
          </p:cNvPr>
          <p:cNvSpPr txBox="1"/>
          <p:nvPr/>
        </p:nvSpPr>
        <p:spPr>
          <a:xfrm>
            <a:off x="1404173" y="606639"/>
            <a:ext cx="10659203" cy="11541621"/>
          </a:xfrm>
          <a:prstGeom prst="rect">
            <a:avLst/>
          </a:prstGeom>
          <a:noFill/>
        </p:spPr>
        <p:txBody>
          <a:bodyPr wrap="square" rtlCol="0">
            <a:spAutoFit/>
          </a:bodyPr>
          <a:lstStyle/>
          <a:p>
            <a:r>
              <a:rPr kumimoji="0" lang="fr-FR" sz="2400" b="1" i="0" strike="noStrike" kern="1200" cap="none" spc="0" normalizeH="0" baseline="0" noProof="0" dirty="0">
                <a:ln>
                  <a:noFill/>
                </a:ln>
                <a:solidFill>
                  <a:prstClr val="black"/>
                </a:solidFill>
                <a:effectLst/>
                <a:uLnTx/>
                <a:uFillTx/>
                <a:latin typeface="Calibri" panose="020F0502020204030204"/>
                <a:ea typeface="+mn-ea"/>
                <a:cs typeface="+mn-cs"/>
              </a:rPr>
              <a:t>I. Introduction</a:t>
            </a:r>
          </a:p>
          <a:p>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II. Le globe oculaire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strike="noStrike" kern="1200" cap="none" spc="0" normalizeH="0" baseline="0" noProof="0" dirty="0">
                <a:ln>
                  <a:noFill/>
                </a:ln>
                <a:solidFill>
                  <a:prstClr val="black"/>
                </a:solidFill>
                <a:effectLst/>
                <a:uLnTx/>
                <a:uFillTx/>
                <a:latin typeface="Calibri" panose="020F0502020204030204"/>
                <a:ea typeface="+mn-ea"/>
                <a:cs typeface="+mn-cs"/>
              </a:rPr>
              <a:t>   1. Mensurations: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strike="noStrike" kern="1200" cap="none" spc="0" normalizeH="0" baseline="0" noProof="0" dirty="0">
                <a:ln>
                  <a:noFill/>
                </a:ln>
                <a:solidFill>
                  <a:prstClr val="black"/>
                </a:solidFill>
                <a:effectLst/>
                <a:uLnTx/>
                <a:uFillTx/>
                <a:latin typeface="Calibri" panose="020F0502020204030204"/>
                <a:ea typeface="+mn-ea"/>
                <a:cs typeface="+mn-cs"/>
              </a:rPr>
              <a:t>   2. Situation dans l’orbite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strike="noStrike" kern="1200" cap="none" spc="0" normalizeH="0" baseline="0" noProof="0" dirty="0">
                <a:ln>
                  <a:noFill/>
                </a:ln>
                <a:solidFill>
                  <a:prstClr val="black"/>
                </a:solidFill>
                <a:effectLst/>
                <a:uLnTx/>
                <a:uFillTx/>
                <a:latin typeface="Calibri" panose="020F0502020204030204"/>
                <a:ea typeface="+mn-ea"/>
                <a:cs typeface="+mn-cs"/>
              </a:rPr>
              <a:t>   3. Constitution: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i="0" strike="noStrike" kern="1200" cap="none" spc="0" normalizeH="0" baseline="0" noProof="0" dirty="0">
                <a:ln>
                  <a:noFill/>
                </a:ln>
                <a:solidFill>
                  <a:prstClr val="black"/>
                </a:solidFill>
                <a:effectLst/>
                <a:uLnTx/>
                <a:uFillTx/>
                <a:latin typeface="Calibri" panose="020F0502020204030204"/>
                <a:ea typeface="+mn-ea"/>
                <a:cs typeface="+mn-cs"/>
              </a:rPr>
              <a:t>      a. La cornée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i="0" strike="noStrike" kern="1200" cap="none" spc="0" normalizeH="0" baseline="0" noProof="0" dirty="0">
                <a:ln>
                  <a:noFill/>
                </a:ln>
                <a:solidFill>
                  <a:prstClr val="black"/>
                </a:solidFill>
                <a:effectLst/>
                <a:uLnTx/>
                <a:uFillTx/>
                <a:latin typeface="Calibri" panose="020F0502020204030204"/>
                <a:ea typeface="+mn-ea"/>
                <a:cs typeface="+mn-cs"/>
              </a:rPr>
              <a:t>      b. </a:t>
            </a:r>
            <a:r>
              <a:rPr kumimoji="0" lang="fr-FR" sz="1800" i="0" u="none" strike="noStrike" kern="1200" cap="none" spc="0" normalizeH="0" baseline="0" noProof="0" dirty="0">
                <a:ln>
                  <a:noFill/>
                </a:ln>
                <a:solidFill>
                  <a:prstClr val="black"/>
                </a:solidFill>
                <a:effectLst/>
                <a:uLnTx/>
                <a:uFillTx/>
                <a:latin typeface="Calibri" panose="020F0502020204030204"/>
                <a:ea typeface="+mn-ea"/>
                <a:cs typeface="+mn-cs"/>
              </a:rPr>
              <a:t>L’angle iridocornéen</a:t>
            </a:r>
            <a:endParaRPr kumimoji="0" lang="fr-FR" sz="1800" i="0"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i="0" strike="noStrike" kern="1200" cap="none" spc="0" normalizeH="0" baseline="0" noProof="0" dirty="0">
                <a:ln>
                  <a:noFill/>
                </a:ln>
                <a:solidFill>
                  <a:prstClr val="black"/>
                </a:solidFill>
                <a:effectLst/>
                <a:uLnTx/>
                <a:uFillTx/>
                <a:latin typeface="Calibri" panose="020F0502020204030204"/>
                <a:ea typeface="+mn-ea"/>
                <a:cs typeface="+mn-cs"/>
              </a:rPr>
              <a:t>      c.</a:t>
            </a:r>
            <a:r>
              <a:rPr kumimoji="0" lang="fr-FR" sz="1800" i="0" u="none" strike="noStrike" kern="1200" cap="none" spc="0" normalizeH="0" baseline="0" noProof="0" dirty="0">
                <a:ln>
                  <a:noFill/>
                </a:ln>
                <a:solidFill>
                  <a:prstClr val="black"/>
                </a:solidFill>
                <a:effectLst/>
                <a:uLnTx/>
                <a:uFillTx/>
                <a:latin typeface="Calibri" panose="020F0502020204030204"/>
                <a:ea typeface="+mn-ea"/>
                <a:cs typeface="+mn-cs"/>
              </a:rPr>
              <a:t> L’iris</a:t>
            </a:r>
            <a:r>
              <a:rPr kumimoji="0" lang="fr-FR" sz="1800" i="0"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i="0" strike="noStrike" kern="1200" cap="none" spc="0" normalizeH="0" baseline="0" noProof="0" dirty="0">
                <a:ln>
                  <a:noFill/>
                </a:ln>
                <a:solidFill>
                  <a:prstClr val="black"/>
                </a:solidFill>
                <a:effectLst/>
                <a:uLnTx/>
                <a:uFillTx/>
                <a:latin typeface="Calibri" panose="020F0502020204030204"/>
                <a:ea typeface="+mn-ea"/>
                <a:cs typeface="+mn-cs"/>
              </a:rPr>
              <a:t>      d. </a:t>
            </a:r>
            <a:r>
              <a:rPr kumimoji="0" lang="fr-FR" sz="1800" i="0" u="none" strike="noStrike" kern="1200" cap="none" spc="0" normalizeH="0" baseline="0" noProof="0" dirty="0">
                <a:ln>
                  <a:noFill/>
                </a:ln>
                <a:solidFill>
                  <a:prstClr val="black"/>
                </a:solidFill>
                <a:effectLst/>
                <a:uLnTx/>
                <a:uFillTx/>
                <a:latin typeface="Calibri" panose="020F0502020204030204"/>
                <a:ea typeface="+mn-ea"/>
                <a:cs typeface="+mn-cs"/>
              </a:rPr>
              <a:t>Le cristallin et la zonule</a:t>
            </a:r>
            <a:endParaRPr kumimoji="0" lang="fr-FR" sz="1800" i="0"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i="0" strike="noStrike" kern="1200" cap="none" spc="0" normalizeH="0" baseline="0" noProof="0" dirty="0">
                <a:ln>
                  <a:noFill/>
                </a:ln>
                <a:solidFill>
                  <a:prstClr val="black"/>
                </a:solidFill>
                <a:effectLst/>
                <a:uLnTx/>
                <a:uFillTx/>
                <a:latin typeface="Calibri" panose="020F0502020204030204"/>
                <a:ea typeface="+mn-ea"/>
                <a:cs typeface="+mn-cs"/>
              </a:rPr>
              <a:t>      e. </a:t>
            </a:r>
            <a:r>
              <a:rPr kumimoji="0" lang="fr-FR" sz="1800" i="0" u="none" strike="noStrike" kern="1200" cap="none" spc="0" normalizeH="0" baseline="0" noProof="0" dirty="0">
                <a:ln>
                  <a:noFill/>
                </a:ln>
                <a:solidFill>
                  <a:prstClr val="black"/>
                </a:solidFill>
                <a:effectLst/>
                <a:uLnTx/>
                <a:uFillTx/>
                <a:latin typeface="Calibri" panose="020F0502020204030204"/>
                <a:ea typeface="+mn-ea"/>
                <a:cs typeface="+mn-cs"/>
              </a:rPr>
              <a:t>La conjonctive </a:t>
            </a:r>
            <a:endParaRPr kumimoji="0" lang="fr-FR" sz="1800" i="0"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i="0" strike="noStrike" kern="1200" cap="none" spc="0" normalizeH="0" baseline="0" noProof="0" dirty="0">
                <a:ln>
                  <a:noFill/>
                </a:ln>
                <a:solidFill>
                  <a:prstClr val="black"/>
                </a:solidFill>
                <a:effectLst/>
                <a:uLnTx/>
                <a:uFillTx/>
                <a:latin typeface="Calibri" panose="020F0502020204030204"/>
                <a:ea typeface="+mn-ea"/>
                <a:cs typeface="+mn-cs"/>
              </a:rPr>
              <a:t>      f. La sclérotique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i="0" strike="noStrike" kern="1200" cap="none" spc="0" normalizeH="0" baseline="0" noProof="0" dirty="0">
                <a:ln>
                  <a:noFill/>
                </a:ln>
                <a:solidFill>
                  <a:prstClr val="black"/>
                </a:solidFill>
                <a:effectLst/>
                <a:uLnTx/>
                <a:uFillTx/>
                <a:latin typeface="Calibri" panose="020F0502020204030204"/>
                <a:ea typeface="+mn-ea"/>
                <a:cs typeface="+mn-cs"/>
              </a:rPr>
              <a:t>      g. La choroïde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i="0" strike="noStrike" kern="1200" cap="none" spc="0" normalizeH="0" baseline="0" noProof="0" dirty="0">
                <a:ln>
                  <a:noFill/>
                </a:ln>
                <a:solidFill>
                  <a:prstClr val="black"/>
                </a:solidFill>
                <a:effectLst/>
                <a:uLnTx/>
                <a:uFillTx/>
                <a:latin typeface="Calibri" panose="020F0502020204030204"/>
                <a:ea typeface="+mn-ea"/>
                <a:cs typeface="+mn-cs"/>
              </a:rPr>
              <a:t>      h. La rétine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i="0" strike="noStrike" kern="1200" cap="none" spc="0" normalizeH="0" baseline="0" noProof="0" dirty="0">
                <a:ln>
                  <a:noFill/>
                </a:ln>
                <a:solidFill>
                  <a:prstClr val="black"/>
                </a:solidFill>
                <a:effectLst/>
                <a:uLnTx/>
                <a:uFillTx/>
                <a:latin typeface="Calibri" panose="020F0502020204030204"/>
                <a:ea typeface="+mn-ea"/>
                <a:cs typeface="+mn-cs"/>
              </a:rPr>
              <a:t>      i. Le vitré </a:t>
            </a: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2400" b="1" i="0" strike="noStrike" kern="1200" cap="none" spc="0" normalizeH="0" baseline="0" noProof="0" dirty="0">
                <a:ln>
                  <a:noFill/>
                </a:ln>
                <a:solidFill>
                  <a:prstClr val="black"/>
                </a:solidFill>
                <a:effectLst/>
                <a:uLnTx/>
                <a:uFillTx/>
                <a:latin typeface="Calibri" panose="020F0502020204030204"/>
                <a:ea typeface="+mn-ea"/>
                <a:cs typeface="+mn-cs"/>
              </a:rPr>
              <a:t>III. L’orbite osseuse</a:t>
            </a: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2400" b="1" i="0" strike="noStrike" kern="1200" cap="none" spc="0" normalizeH="0" baseline="0" noProof="0" dirty="0">
                <a:ln>
                  <a:noFill/>
                </a:ln>
                <a:solidFill>
                  <a:prstClr val="black"/>
                </a:solidFill>
                <a:effectLst/>
                <a:uLnTx/>
                <a:uFillTx/>
                <a:latin typeface="Calibri" panose="020F0502020204030204"/>
                <a:ea typeface="+mn-ea"/>
                <a:cs typeface="+mn-cs"/>
              </a:rPr>
              <a:t>IV. Les annexes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strike="noStrike" kern="1200" cap="none" spc="0" normalizeH="0" baseline="0" noProof="0" dirty="0">
                <a:ln>
                  <a:noFill/>
                </a:ln>
                <a:solidFill>
                  <a:prstClr val="black"/>
                </a:solidFill>
                <a:effectLst/>
                <a:uLnTx/>
                <a:uFillTx/>
                <a:latin typeface="Calibri" panose="020F0502020204030204"/>
                <a:ea typeface="+mn-ea"/>
                <a:cs typeface="+mn-cs"/>
              </a:rPr>
              <a:t>   1. Les paupières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strike="noStrike" kern="1200" cap="none" spc="0" normalizeH="0" baseline="0" noProof="0" dirty="0">
                <a:ln>
                  <a:noFill/>
                </a:ln>
                <a:solidFill>
                  <a:prstClr val="black"/>
                </a:solidFill>
                <a:effectLst/>
                <a:uLnTx/>
                <a:uFillTx/>
                <a:latin typeface="Calibri" panose="020F0502020204030204"/>
                <a:ea typeface="+mn-ea"/>
                <a:cs typeface="+mn-cs"/>
              </a:rPr>
              <a:t>   2. Les voies lacrymales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strike="noStrike" kern="1200" cap="none" spc="0" normalizeH="0" baseline="0" noProof="0" dirty="0">
                <a:ln>
                  <a:noFill/>
                </a:ln>
                <a:solidFill>
                  <a:prstClr val="black"/>
                </a:solidFill>
                <a:effectLst/>
                <a:uLnTx/>
                <a:uFillTx/>
                <a:latin typeface="Calibri" panose="020F0502020204030204"/>
                <a:ea typeface="+mn-ea"/>
                <a:cs typeface="+mn-cs"/>
              </a:rPr>
              <a:t>   3. Les muscles oculomoteurs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strike="noStrike" kern="1200" cap="none" spc="0" normalizeH="0" baseline="0" noProof="0" dirty="0">
                <a:ln>
                  <a:noFill/>
                </a:ln>
                <a:solidFill>
                  <a:prstClr val="black"/>
                </a:solidFill>
                <a:effectLst/>
                <a:uLnTx/>
                <a:uFillTx/>
                <a:latin typeface="Calibri" panose="020F0502020204030204"/>
                <a:ea typeface="+mn-ea"/>
                <a:cs typeface="+mn-cs"/>
              </a:rPr>
              <a:t>V. </a:t>
            </a:r>
            <a:r>
              <a:rPr kumimoji="0" lang="fr-FR" sz="2400" b="1" i="0" strike="noStrike" kern="1200" cap="none" spc="0" normalizeH="0" baseline="0" noProof="0" dirty="0">
                <a:ln>
                  <a:noFill/>
                </a:ln>
                <a:solidFill>
                  <a:prstClr val="black"/>
                </a:solidFill>
                <a:effectLst/>
                <a:uLnTx/>
                <a:uFillTx/>
                <a:latin typeface="Calibri" panose="020F0502020204030204"/>
                <a:ea typeface="+mn-ea"/>
                <a:cs typeface="+mn-cs"/>
              </a:rPr>
              <a:t>Conclusion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fr-FR" sz="32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fr-FR" sz="32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1" i="0" u="sng" strike="noStrike" kern="1200" cap="none" spc="0" normalizeH="0" baseline="0" noProof="0" dirty="0">
              <a:ln>
                <a:noFill/>
              </a:ln>
              <a:solidFill>
                <a:prstClr val="black"/>
              </a:solidFill>
              <a:effectLst/>
              <a:uLnTx/>
              <a:uFillTx/>
              <a:latin typeface="Calibri" panose="020F0502020204030204"/>
              <a:ea typeface="+mn-ea"/>
              <a:cs typeface="+mn-cs"/>
            </a:endParaRPr>
          </a:p>
          <a:p>
            <a:endParaRPr kumimoji="0" lang="fr-FR"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fr-FR" dirty="0"/>
          </a:p>
        </p:txBody>
      </p:sp>
    </p:spTree>
    <p:extLst>
      <p:ext uri="{BB962C8B-B14F-4D97-AF65-F5344CB8AC3E}">
        <p14:creationId xmlns:p14="http://schemas.microsoft.com/office/powerpoint/2010/main" val="3960680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E37570C-EB4B-4733-AF1C-B9854F840804}"/>
              </a:ext>
            </a:extLst>
          </p:cNvPr>
          <p:cNvSpPr txBox="1"/>
          <p:nvPr/>
        </p:nvSpPr>
        <p:spPr>
          <a:xfrm>
            <a:off x="515014" y="1229662"/>
            <a:ext cx="5376500" cy="3693319"/>
          </a:xfrm>
          <a:prstGeom prst="rect">
            <a:avLst/>
          </a:prstGeom>
          <a:noFill/>
        </p:spPr>
        <p:txBody>
          <a:bodyPr wrap="square" rtlCol="0">
            <a:spAutoFit/>
          </a:bodyPr>
          <a:lstStyle/>
          <a:p>
            <a:pPr lvl="0"/>
            <a:r>
              <a:rPr lang="fr-FR" dirty="0">
                <a:solidFill>
                  <a:prstClr val="black"/>
                </a:solidFill>
              </a:rPr>
              <a:t>-L’histologie montre que la rétine est composée de 10 couches cellulaires : </a:t>
            </a:r>
          </a:p>
          <a:p>
            <a:pPr marL="285750" lvl="0" indent="-285750">
              <a:buFont typeface="Wingdings" panose="05000000000000000000" pitchFamily="2" charset="2"/>
              <a:buChar char="§"/>
            </a:pPr>
            <a:r>
              <a:rPr lang="fr-FR" dirty="0">
                <a:solidFill>
                  <a:prstClr val="black"/>
                </a:solidFill>
              </a:rPr>
              <a:t>L’épithélium pigmentaire,</a:t>
            </a:r>
          </a:p>
          <a:p>
            <a:pPr marL="285750" lvl="0" indent="-285750">
              <a:buFont typeface="Wingdings" panose="05000000000000000000" pitchFamily="2" charset="2"/>
              <a:buChar char="§"/>
            </a:pPr>
            <a:r>
              <a:rPr lang="fr-FR" dirty="0">
                <a:solidFill>
                  <a:prstClr val="black"/>
                </a:solidFill>
              </a:rPr>
              <a:t>La couche des photorécepteurs : cônes et bâtonnets, </a:t>
            </a:r>
          </a:p>
          <a:p>
            <a:pPr marL="285750" lvl="0" indent="-285750">
              <a:buFont typeface="Wingdings" panose="05000000000000000000" pitchFamily="2" charset="2"/>
              <a:buChar char="§"/>
            </a:pPr>
            <a:r>
              <a:rPr lang="fr-FR" dirty="0">
                <a:solidFill>
                  <a:prstClr val="black"/>
                </a:solidFill>
              </a:rPr>
              <a:t>La membrane limitante externe, </a:t>
            </a:r>
          </a:p>
          <a:p>
            <a:pPr marL="285750" lvl="0" indent="-285750">
              <a:buFont typeface="Wingdings" panose="05000000000000000000" pitchFamily="2" charset="2"/>
              <a:buChar char="§"/>
            </a:pPr>
            <a:r>
              <a:rPr lang="fr-FR" dirty="0">
                <a:solidFill>
                  <a:prstClr val="black"/>
                </a:solidFill>
              </a:rPr>
              <a:t>La couche nucléaire externe (formée par les noyaux des cellules photoréceptrices), </a:t>
            </a:r>
          </a:p>
          <a:p>
            <a:pPr marL="285750" lvl="0" indent="-285750">
              <a:buFont typeface="Wingdings" panose="05000000000000000000" pitchFamily="2" charset="2"/>
              <a:buChar char="§"/>
            </a:pPr>
            <a:r>
              <a:rPr lang="fr-FR" dirty="0">
                <a:solidFill>
                  <a:prstClr val="black"/>
                </a:solidFill>
              </a:rPr>
              <a:t>La couche plexiforme externe,</a:t>
            </a:r>
          </a:p>
          <a:p>
            <a:pPr marL="285750" lvl="0" indent="-285750">
              <a:buFont typeface="Wingdings" panose="05000000000000000000" pitchFamily="2" charset="2"/>
              <a:buChar char="§"/>
            </a:pPr>
            <a:r>
              <a:rPr lang="fr-FR" dirty="0">
                <a:solidFill>
                  <a:prstClr val="black"/>
                </a:solidFill>
              </a:rPr>
              <a:t>La couche nucléaire interne, </a:t>
            </a:r>
          </a:p>
          <a:p>
            <a:pPr marL="285750" lvl="0" indent="-285750">
              <a:buFont typeface="Wingdings" panose="05000000000000000000" pitchFamily="2" charset="2"/>
              <a:buChar char="§"/>
            </a:pPr>
            <a:r>
              <a:rPr lang="fr-FR" dirty="0">
                <a:solidFill>
                  <a:prstClr val="black"/>
                </a:solidFill>
              </a:rPr>
              <a:t>La couche plexiforme interne, </a:t>
            </a:r>
          </a:p>
          <a:p>
            <a:pPr marL="285750" lvl="0" indent="-285750">
              <a:buFont typeface="Wingdings" panose="05000000000000000000" pitchFamily="2" charset="2"/>
              <a:buChar char="§"/>
            </a:pPr>
            <a:r>
              <a:rPr lang="fr-FR" dirty="0">
                <a:solidFill>
                  <a:prstClr val="black"/>
                </a:solidFill>
              </a:rPr>
              <a:t>La couche des cellules ganglionnaires </a:t>
            </a:r>
          </a:p>
          <a:p>
            <a:pPr marL="285750" lvl="0" indent="-285750">
              <a:buFont typeface="Wingdings" panose="05000000000000000000" pitchFamily="2" charset="2"/>
              <a:buChar char="§"/>
            </a:pPr>
            <a:r>
              <a:rPr lang="fr-FR" dirty="0">
                <a:solidFill>
                  <a:prstClr val="black"/>
                </a:solidFill>
              </a:rPr>
              <a:t>La couche des fibres optiques,</a:t>
            </a:r>
          </a:p>
          <a:p>
            <a:pPr marL="285750" lvl="0" indent="-285750">
              <a:buFont typeface="Wingdings" panose="05000000000000000000" pitchFamily="2" charset="2"/>
              <a:buChar char="§"/>
            </a:pPr>
            <a:r>
              <a:rPr lang="fr-FR" dirty="0">
                <a:solidFill>
                  <a:prstClr val="black"/>
                </a:solidFill>
              </a:rPr>
              <a:t>La membrane limitante interne. </a:t>
            </a:r>
          </a:p>
        </p:txBody>
      </p:sp>
      <p:pic>
        <p:nvPicPr>
          <p:cNvPr id="3" name="Image 2">
            <a:extLst>
              <a:ext uri="{FF2B5EF4-FFF2-40B4-BE49-F238E27FC236}">
                <a16:creationId xmlns:a16="http://schemas.microsoft.com/office/drawing/2014/main" id="{B1816EA7-8A03-40DA-8F0C-6D1223167E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1109" y="949125"/>
            <a:ext cx="4882719" cy="4855304"/>
          </a:xfrm>
          <a:prstGeom prst="rect">
            <a:avLst/>
          </a:prstGeom>
        </p:spPr>
      </p:pic>
    </p:spTree>
    <p:extLst>
      <p:ext uri="{BB962C8B-B14F-4D97-AF65-F5344CB8AC3E}">
        <p14:creationId xmlns:p14="http://schemas.microsoft.com/office/powerpoint/2010/main" val="4030659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E39A053-B4BF-4381-984A-A95FA6EB5039}"/>
              </a:ext>
            </a:extLst>
          </p:cNvPr>
          <p:cNvSpPr txBox="1"/>
          <p:nvPr/>
        </p:nvSpPr>
        <p:spPr>
          <a:xfrm>
            <a:off x="988622" y="1225604"/>
            <a:ext cx="4740847" cy="4308872"/>
          </a:xfrm>
          <a:prstGeom prst="rect">
            <a:avLst/>
          </a:prstGeom>
          <a:noFill/>
        </p:spPr>
        <p:txBody>
          <a:bodyPr wrap="square" rtlCol="0">
            <a:spAutoFit/>
          </a:bodyPr>
          <a:lstStyle/>
          <a:p>
            <a:r>
              <a:rPr lang="fr-FR" sz="2000" b="1" dirty="0"/>
              <a:t>j. </a:t>
            </a:r>
            <a:r>
              <a:rPr lang="fr-FR" sz="2000" b="1" u="sng" dirty="0"/>
              <a:t>Le vitré :</a:t>
            </a:r>
          </a:p>
          <a:p>
            <a:endParaRPr lang="fr-FR" sz="2000" b="1" u="sng" dirty="0"/>
          </a:p>
          <a:p>
            <a:r>
              <a:rPr lang="fr-FR" b="1" dirty="0"/>
              <a:t>-</a:t>
            </a:r>
            <a:r>
              <a:rPr lang="fr-FR" dirty="0"/>
              <a:t>C’est un gel qui occupe les 6/10 du volume oculaire (4 ml).</a:t>
            </a:r>
          </a:p>
          <a:p>
            <a:r>
              <a:rPr lang="fr-FR" dirty="0"/>
              <a:t>-Il a un rôle de tamponnement de la rétine.</a:t>
            </a:r>
          </a:p>
          <a:p>
            <a:r>
              <a:rPr lang="fr-FR" dirty="0"/>
              <a:t>-Il est également un site d’échanges avec les structures environnantes (rétine, choroïde, corps ciliaire, cristallin). </a:t>
            </a:r>
          </a:p>
          <a:p>
            <a:r>
              <a:rPr lang="fr-FR" dirty="0"/>
              <a:t>-Il s’appuie sur la rétine dans toute sa partie postérieure (il peut s’en décoller). </a:t>
            </a:r>
          </a:p>
          <a:p>
            <a:r>
              <a:rPr lang="fr-FR" dirty="0"/>
              <a:t>-Il s’insère dans la rétine au niveau de la base du vitré . </a:t>
            </a:r>
          </a:p>
          <a:p>
            <a:r>
              <a:rPr lang="fr-FR" dirty="0"/>
              <a:t>-Toute traction sur les fibres vitréennes de la base du vitré peut déchirer la rétine et la décoller.</a:t>
            </a:r>
          </a:p>
        </p:txBody>
      </p:sp>
      <p:pic>
        <p:nvPicPr>
          <p:cNvPr id="4" name="Image 3">
            <a:extLst>
              <a:ext uri="{FF2B5EF4-FFF2-40B4-BE49-F238E27FC236}">
                <a16:creationId xmlns:a16="http://schemas.microsoft.com/office/drawing/2014/main" id="{CFA2B84E-8CE3-4DA4-813E-D20E115815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4338" y="1225604"/>
            <a:ext cx="4409039" cy="4064026"/>
          </a:xfrm>
          <a:prstGeom prst="rect">
            <a:avLst/>
          </a:prstGeom>
        </p:spPr>
      </p:pic>
    </p:spTree>
    <p:extLst>
      <p:ext uri="{BB962C8B-B14F-4D97-AF65-F5344CB8AC3E}">
        <p14:creationId xmlns:p14="http://schemas.microsoft.com/office/powerpoint/2010/main" val="1695765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63F7133-2472-4CFF-9916-D7C77777FEA9}"/>
              </a:ext>
            </a:extLst>
          </p:cNvPr>
          <p:cNvSpPr txBox="1"/>
          <p:nvPr/>
        </p:nvSpPr>
        <p:spPr>
          <a:xfrm>
            <a:off x="450338" y="925498"/>
            <a:ext cx="8450594" cy="4678204"/>
          </a:xfrm>
          <a:prstGeom prst="rect">
            <a:avLst/>
          </a:prstGeom>
          <a:noFill/>
        </p:spPr>
        <p:txBody>
          <a:bodyPr wrap="square" rtlCol="0">
            <a:spAutoFit/>
          </a:bodyPr>
          <a:lstStyle/>
          <a:p>
            <a:pPr algn="ctr"/>
            <a:r>
              <a:rPr lang="fr-FR" sz="3200" b="1" u="sng" dirty="0"/>
              <a:t>III. L’orbite osseuse:</a:t>
            </a:r>
          </a:p>
          <a:p>
            <a:pPr algn="ctr"/>
            <a:endParaRPr lang="fr-FR" sz="3200" b="1" u="sng" dirty="0"/>
          </a:p>
          <a:p>
            <a:r>
              <a:rPr lang="fr-FR" dirty="0"/>
              <a:t>-Les cavités orbitaires ou orbites sont deux profondes cavités situées de chaque côté des fosses nasales, entre l’étage antérieur du crâne et le massif facial. </a:t>
            </a:r>
          </a:p>
          <a:p>
            <a:r>
              <a:rPr lang="fr-FR" dirty="0"/>
              <a:t>-Elles contiennent et protègent les organes de l’appareil de la vision, en particulier les globes oculaires et les muscles oculomoteurs.</a:t>
            </a:r>
          </a:p>
          <a:p>
            <a:r>
              <a:rPr lang="fr-FR" dirty="0"/>
              <a:t> -Chacune des orbites a la forme d’une pyramide quadrangulaire dont la base est en avant et le sommet en arrière. </a:t>
            </a:r>
          </a:p>
          <a:p>
            <a:r>
              <a:rPr lang="fr-FR" dirty="0"/>
              <a:t>-7 os appartenant aux massifs faciaux et crâniens participent à sa constitution. </a:t>
            </a:r>
          </a:p>
          <a:p>
            <a:r>
              <a:rPr lang="fr-FR" dirty="0"/>
              <a:t>-On décrit pour chaque orbite 4 parois réunies par 4 angles ou bords, une base et un sommet.</a:t>
            </a:r>
          </a:p>
          <a:p>
            <a:r>
              <a:rPr lang="fr-FR" dirty="0"/>
              <a:t>- De nombreux orifices creusés dans les parois osseuses mettent en communication l’orbite et les régions voisines et permettent le passage des artères, des veines et des nerfs destinés au globe oculaire et à ses annexes. </a:t>
            </a:r>
          </a:p>
          <a:p>
            <a:endParaRPr lang="fr-FR" dirty="0"/>
          </a:p>
        </p:txBody>
      </p:sp>
      <p:pic>
        <p:nvPicPr>
          <p:cNvPr id="3" name="Picture 6">
            <a:extLst>
              <a:ext uri="{FF2B5EF4-FFF2-40B4-BE49-F238E27FC236}">
                <a16:creationId xmlns:a16="http://schemas.microsoft.com/office/drawing/2014/main" id="{092219D1-6AF1-4049-A9DA-C451DB8A41AF}"/>
              </a:ext>
            </a:extLst>
          </p:cNvPr>
          <p:cNvPicPr>
            <a:picLocks noChangeAspect="1" noChangeArrowheads="1"/>
          </p:cNvPicPr>
          <p:nvPr/>
        </p:nvPicPr>
        <p:blipFill rotWithShape="1">
          <a:blip r:embed="rId2"/>
          <a:srcRect l="3285" t="6064" r="28295" b="13143"/>
          <a:stretch/>
        </p:blipFill>
        <p:spPr bwMode="auto">
          <a:xfrm>
            <a:off x="9167149" y="1570046"/>
            <a:ext cx="2761793" cy="1966451"/>
          </a:xfrm>
          <a:prstGeom prst="rect">
            <a:avLst/>
          </a:prstGeom>
          <a:noFill/>
          <a:ln w="9525">
            <a:noFill/>
            <a:miter lim="800000"/>
            <a:headEnd/>
            <a:tailEnd/>
          </a:ln>
        </p:spPr>
      </p:pic>
      <p:pic>
        <p:nvPicPr>
          <p:cNvPr id="4" name="Picture 2" descr="Résultat d’images pour anatomie de l'orbite">
            <a:extLst>
              <a:ext uri="{FF2B5EF4-FFF2-40B4-BE49-F238E27FC236}">
                <a16:creationId xmlns:a16="http://schemas.microsoft.com/office/drawing/2014/main" id="{083C9005-8948-428F-984C-87BAA4599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7421" y="4077182"/>
            <a:ext cx="3238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061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3EACC9D-6AC7-4352-8654-639316418788}"/>
              </a:ext>
            </a:extLst>
          </p:cNvPr>
          <p:cNvSpPr txBox="1"/>
          <p:nvPr/>
        </p:nvSpPr>
        <p:spPr>
          <a:xfrm>
            <a:off x="564597" y="861420"/>
            <a:ext cx="9144000" cy="4801314"/>
          </a:xfrm>
          <a:prstGeom prst="rect">
            <a:avLst/>
          </a:prstGeom>
          <a:noFill/>
        </p:spPr>
        <p:txBody>
          <a:bodyPr wrap="square" rtlCol="0">
            <a:spAutoFit/>
          </a:bodyPr>
          <a:lstStyle/>
          <a:p>
            <a:pPr algn="ctr"/>
            <a:r>
              <a:rPr lang="fr-FR" sz="3200" b="1" u="sng" dirty="0"/>
              <a:t>IV. Les annexes</a:t>
            </a:r>
          </a:p>
          <a:p>
            <a:pPr algn="ctr"/>
            <a:endParaRPr lang="fr-FR" sz="3200" b="1" u="sng" dirty="0"/>
          </a:p>
          <a:p>
            <a:pPr algn="ctr"/>
            <a:endParaRPr lang="fr-FR" sz="3200" b="1" u="sng" dirty="0"/>
          </a:p>
          <a:p>
            <a:pPr marL="457200" indent="-457200">
              <a:buAutoNum type="arabicPeriod"/>
            </a:pPr>
            <a:r>
              <a:rPr lang="fr-FR" sz="2400" b="1" u="sng" dirty="0"/>
              <a:t>Les paupières :</a:t>
            </a:r>
          </a:p>
          <a:p>
            <a:endParaRPr lang="fr-FR" sz="2400" b="1" u="sng" dirty="0"/>
          </a:p>
          <a:p>
            <a:r>
              <a:rPr lang="fr-FR" b="1" dirty="0"/>
              <a:t>-</a:t>
            </a:r>
            <a:r>
              <a:rPr lang="fr-FR" dirty="0"/>
              <a:t>Sont des lames </a:t>
            </a:r>
            <a:r>
              <a:rPr lang="fr-FR" dirty="0" err="1"/>
              <a:t>cutanéo</a:t>
            </a:r>
            <a:r>
              <a:rPr lang="fr-FR" dirty="0"/>
              <a:t>-musculomembraneuses mobiles recouvrant en partie ou en totalité la partie antérieure du globe oculaire. </a:t>
            </a:r>
          </a:p>
          <a:p>
            <a:r>
              <a:rPr lang="fr-FR" dirty="0"/>
              <a:t>-La paupière supérieure est beaucoup plus mobile que la paupière inférieure et vient recouvrir totalement la cornée lors de sa fermeture. </a:t>
            </a:r>
          </a:p>
          <a:p>
            <a:r>
              <a:rPr lang="fr-FR" dirty="0"/>
              <a:t>-Les paupières répondent à une triple fonction : </a:t>
            </a:r>
          </a:p>
          <a:p>
            <a:pPr marL="742950" lvl="1" indent="-285750">
              <a:buFont typeface="Wingdings" panose="05000000000000000000" pitchFamily="2" charset="2"/>
              <a:buChar char="§"/>
            </a:pPr>
            <a:r>
              <a:rPr lang="fr-FR" dirty="0"/>
              <a:t>De protection du globe ;</a:t>
            </a:r>
          </a:p>
          <a:p>
            <a:pPr marL="742950" lvl="1" indent="-285750">
              <a:buFont typeface="Wingdings" panose="05000000000000000000" pitchFamily="2" charset="2"/>
              <a:buChar char="§"/>
            </a:pPr>
            <a:r>
              <a:rPr lang="fr-FR" dirty="0"/>
              <a:t>De drainage lacrymal ; </a:t>
            </a:r>
          </a:p>
          <a:p>
            <a:pPr marL="742950" lvl="1" indent="-285750">
              <a:buFont typeface="Wingdings" panose="05000000000000000000" pitchFamily="2" charset="2"/>
              <a:buChar char="§"/>
            </a:pPr>
            <a:r>
              <a:rPr lang="fr-FR" dirty="0"/>
              <a:t>D’expression mimique.</a:t>
            </a:r>
          </a:p>
          <a:p>
            <a:endParaRPr lang="fr-FR" dirty="0"/>
          </a:p>
        </p:txBody>
      </p:sp>
      <p:pic>
        <p:nvPicPr>
          <p:cNvPr id="8194" name="Picture 2" descr="Résultat d’images pour anatomie des paupière">
            <a:extLst>
              <a:ext uri="{FF2B5EF4-FFF2-40B4-BE49-F238E27FC236}">
                <a16:creationId xmlns:a16="http://schemas.microsoft.com/office/drawing/2014/main" id="{B6916581-80A3-4881-BC51-7D02F4C9C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7040" y="4181115"/>
            <a:ext cx="3219450" cy="240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734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8D8AD11-216F-4DC7-8EC8-EDCAA6DE940B}"/>
              </a:ext>
            </a:extLst>
          </p:cNvPr>
          <p:cNvSpPr txBox="1"/>
          <p:nvPr/>
        </p:nvSpPr>
        <p:spPr>
          <a:xfrm>
            <a:off x="1157349" y="1481560"/>
            <a:ext cx="4722590" cy="4154984"/>
          </a:xfrm>
          <a:prstGeom prst="rect">
            <a:avLst/>
          </a:prstGeom>
          <a:noFill/>
        </p:spPr>
        <p:txBody>
          <a:bodyPr wrap="square" rtlCol="0">
            <a:spAutoFit/>
          </a:bodyPr>
          <a:lstStyle/>
          <a:p>
            <a:r>
              <a:rPr lang="fr-FR" sz="2400" b="1" u="sng" dirty="0"/>
              <a:t>2. Les voies lacrymales:</a:t>
            </a:r>
          </a:p>
          <a:p>
            <a:endParaRPr lang="fr-FR" sz="2400" b="1" u="sng" dirty="0"/>
          </a:p>
          <a:p>
            <a:r>
              <a:rPr lang="fr-FR" dirty="0"/>
              <a:t>-Les larmes sécrétées par les glandes lacrymales gagnent l’angle interne de l’œil où elles s’accumulent au niveau du lac lacrymal puis elles franchissent les points lacrymaux pour traverser les voies lacrymales proprement dites.</a:t>
            </a:r>
          </a:p>
          <a:p>
            <a:pPr marL="285750" indent="-285750">
              <a:buFontTx/>
              <a:buChar char="-"/>
            </a:pPr>
            <a:r>
              <a:rPr lang="fr-FR" dirty="0"/>
              <a:t>Successivement, elles traversent : </a:t>
            </a:r>
          </a:p>
          <a:p>
            <a:pPr marL="742950" lvl="1" indent="-285750">
              <a:buFont typeface="Wingdings" panose="05000000000000000000" pitchFamily="2" charset="2"/>
              <a:buChar char="§"/>
            </a:pPr>
            <a:r>
              <a:rPr lang="fr-FR" dirty="0"/>
              <a:t>Les canalicules lacrymaux supérieur et inférieur ; </a:t>
            </a:r>
          </a:p>
          <a:p>
            <a:pPr marL="742950" lvl="1" indent="-285750">
              <a:buFont typeface="Wingdings" panose="05000000000000000000" pitchFamily="2" charset="2"/>
              <a:buChar char="§"/>
            </a:pPr>
            <a:r>
              <a:rPr lang="fr-FR" dirty="0"/>
              <a:t>Le canal d’union, le sac lacrymal ; </a:t>
            </a:r>
          </a:p>
          <a:p>
            <a:pPr marL="742950" lvl="1" indent="-285750">
              <a:buFont typeface="Wingdings" panose="05000000000000000000" pitchFamily="2" charset="2"/>
              <a:buChar char="§"/>
            </a:pPr>
            <a:r>
              <a:rPr lang="fr-FR" dirty="0"/>
              <a:t>Le canal lacrymo-nasal. </a:t>
            </a:r>
          </a:p>
          <a:p>
            <a:r>
              <a:rPr lang="fr-FR" dirty="0"/>
              <a:t>         Ce dernier débouche dans les fosses    nasales au niveau du méat inférieur. </a:t>
            </a:r>
          </a:p>
        </p:txBody>
      </p:sp>
      <p:pic>
        <p:nvPicPr>
          <p:cNvPr id="6146" name="Picture 2" descr="Résultat d’images pour appareil lacrymal">
            <a:extLst>
              <a:ext uri="{FF2B5EF4-FFF2-40B4-BE49-F238E27FC236}">
                <a16:creationId xmlns:a16="http://schemas.microsoft.com/office/drawing/2014/main" id="{481173C5-08E1-4063-81C1-5D053494E5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7755" y="1717032"/>
            <a:ext cx="3431356" cy="2901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439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C056AA8-8731-4B90-A58F-1A88C91A7CCD}"/>
              </a:ext>
            </a:extLst>
          </p:cNvPr>
          <p:cNvSpPr txBox="1"/>
          <p:nvPr/>
        </p:nvSpPr>
        <p:spPr>
          <a:xfrm>
            <a:off x="1159496" y="1288277"/>
            <a:ext cx="4732017" cy="4431983"/>
          </a:xfrm>
          <a:prstGeom prst="rect">
            <a:avLst/>
          </a:prstGeom>
          <a:noFill/>
        </p:spPr>
        <p:txBody>
          <a:bodyPr wrap="square" rtlCol="0">
            <a:spAutoFit/>
          </a:bodyPr>
          <a:lstStyle/>
          <a:p>
            <a:r>
              <a:rPr lang="fr-FR" sz="2400" b="1" u="sng" dirty="0"/>
              <a:t>3. Les muscles oculomoteurs:</a:t>
            </a:r>
          </a:p>
          <a:p>
            <a:endParaRPr lang="fr-FR" sz="2400" b="1" u="sng" dirty="0"/>
          </a:p>
          <a:p>
            <a:r>
              <a:rPr lang="fr-FR" dirty="0"/>
              <a:t>-Dans la cavité osseuse de l’orbite, le globe oculaire est maintenu et mis en mouvement par un groupe musculaire appelé les muscles oculomoteurs ,comprenant 6 muscles principaux : </a:t>
            </a:r>
          </a:p>
          <a:p>
            <a:pPr marL="742950" lvl="1" indent="-285750">
              <a:buFont typeface="Wingdings" panose="05000000000000000000" pitchFamily="2" charset="2"/>
              <a:buChar char="§"/>
            </a:pPr>
            <a:r>
              <a:rPr lang="fr-FR" dirty="0"/>
              <a:t>4 muscles droits Ce sont le droit supérieur, le droit inférieur, le droit médial et le droit latéral. </a:t>
            </a:r>
          </a:p>
          <a:p>
            <a:pPr marL="742950" lvl="1" indent="-285750">
              <a:buFont typeface="Wingdings" panose="05000000000000000000" pitchFamily="2" charset="2"/>
              <a:buChar char="§"/>
            </a:pPr>
            <a:r>
              <a:rPr lang="fr-FR" dirty="0"/>
              <a:t>2 muscles obliques Ce sont l’oblique inférieur et l’oblique supérieur. </a:t>
            </a:r>
          </a:p>
          <a:p>
            <a:r>
              <a:rPr lang="fr-FR" dirty="0"/>
              <a:t>-Ces muscles constituent un ensemble anatomique en forme de cône à sommet postérieur et à base antérieure. </a:t>
            </a:r>
          </a:p>
        </p:txBody>
      </p:sp>
      <p:pic>
        <p:nvPicPr>
          <p:cNvPr id="4" name="Image 3">
            <a:extLst>
              <a:ext uri="{FF2B5EF4-FFF2-40B4-BE49-F238E27FC236}">
                <a16:creationId xmlns:a16="http://schemas.microsoft.com/office/drawing/2014/main" id="{71266AD1-F7E9-4D70-8536-ADCA3ED347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5476" y="3584564"/>
            <a:ext cx="3752850" cy="2924175"/>
          </a:xfrm>
          <a:prstGeom prst="rect">
            <a:avLst/>
          </a:prstGeom>
        </p:spPr>
      </p:pic>
      <p:pic>
        <p:nvPicPr>
          <p:cNvPr id="1026" name="Picture 2" descr="Résultat d’images pour anatomie de l'orbite">
            <a:extLst>
              <a:ext uri="{FF2B5EF4-FFF2-40B4-BE49-F238E27FC236}">
                <a16:creationId xmlns:a16="http://schemas.microsoft.com/office/drawing/2014/main" id="{3663414A-86DF-4EC7-81E4-F6C5AFE16C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9901" y="1130311"/>
            <a:ext cx="295275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424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0F678B4-D61B-47BB-8653-796DA883BCF6}"/>
              </a:ext>
            </a:extLst>
          </p:cNvPr>
          <p:cNvSpPr txBox="1"/>
          <p:nvPr/>
        </p:nvSpPr>
        <p:spPr>
          <a:xfrm>
            <a:off x="746760" y="1203960"/>
            <a:ext cx="9227820" cy="2185214"/>
          </a:xfrm>
          <a:prstGeom prst="rect">
            <a:avLst/>
          </a:prstGeom>
          <a:noFill/>
        </p:spPr>
        <p:txBody>
          <a:bodyPr wrap="square" rtlCol="0">
            <a:spAutoFit/>
          </a:bodyPr>
          <a:lstStyle/>
          <a:p>
            <a:pPr algn="ctr"/>
            <a:r>
              <a:rPr lang="fr-FR" sz="3200" b="1" u="sng" dirty="0"/>
              <a:t>V. Conclusion:</a:t>
            </a:r>
          </a:p>
          <a:p>
            <a:endParaRPr lang="fr-FR" sz="3200" b="1" u="sng" dirty="0"/>
          </a:p>
          <a:p>
            <a:r>
              <a:rPr lang="fr-FR" b="0" i="0" dirty="0">
                <a:solidFill>
                  <a:srgbClr val="1A1A1A"/>
                </a:solidFill>
                <a:effectLst/>
              </a:rPr>
              <a:t>L'œil  est un organe complexe, constitué de cellules nerveuses, de tissu conjonctif, de vaisseaux sanguins et de fibres nerveuses, formant un système optique </a:t>
            </a:r>
            <a:r>
              <a:rPr lang="fr-FR" dirty="0">
                <a:solidFill>
                  <a:srgbClr val="202122"/>
                </a:solidFill>
                <a:latin typeface="-apple-system"/>
              </a:rPr>
              <a:t>qui </a:t>
            </a:r>
            <a:r>
              <a:rPr lang="fr-FR" b="0" i="0" dirty="0">
                <a:solidFill>
                  <a:srgbClr val="202122"/>
                </a:solidFill>
                <a:effectLst/>
                <a:latin typeface="-apple-system"/>
              </a:rPr>
              <a:t>permet de capter la</a:t>
            </a:r>
            <a:r>
              <a:rPr kumimoji="0" lang="fr-FR" sz="1800" b="0" i="0" u="none" strike="noStrike" kern="1200" cap="none" spc="0" normalizeH="0" baseline="0" noProof="0" dirty="0">
                <a:ln>
                  <a:noFill/>
                </a:ln>
                <a:solidFill>
                  <a:srgbClr val="1A1A1A"/>
                </a:solidFill>
                <a:effectLst/>
                <a:uLnTx/>
                <a:uFillTx/>
                <a:latin typeface="Calibri" panose="020F0502020204030204"/>
                <a:ea typeface="+mn-ea"/>
                <a:cs typeface="+mn-cs"/>
              </a:rPr>
              <a:t> lumière </a:t>
            </a:r>
            <a:r>
              <a:rPr lang="fr-FR" b="0" i="0" dirty="0">
                <a:solidFill>
                  <a:srgbClr val="202122"/>
                </a:solidFill>
                <a:effectLst/>
                <a:latin typeface="-apple-system"/>
              </a:rPr>
              <a:t> pour ensuite l'analyser et interagir avec son environnement.</a:t>
            </a:r>
            <a:endParaRPr lang="fr-FR" b="0" i="0" dirty="0">
              <a:solidFill>
                <a:srgbClr val="1A1A1A"/>
              </a:solidFill>
              <a:effectLst/>
            </a:endParaRPr>
          </a:p>
          <a:p>
            <a:r>
              <a:rPr lang="fr-FR" b="0" i="0" dirty="0">
                <a:solidFill>
                  <a:srgbClr val="1A1A1A"/>
                </a:solidFill>
                <a:effectLst/>
              </a:rPr>
              <a:t> </a:t>
            </a:r>
            <a:endParaRPr lang="fr-FR" b="1" u="sng" dirty="0"/>
          </a:p>
        </p:txBody>
      </p:sp>
    </p:spTree>
    <p:extLst>
      <p:ext uri="{BB962C8B-B14F-4D97-AF65-F5344CB8AC3E}">
        <p14:creationId xmlns:p14="http://schemas.microsoft.com/office/powerpoint/2010/main" val="2508187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6CBCA47-B854-4F78-8CB4-FBB7B974C2D6}"/>
              </a:ext>
            </a:extLst>
          </p:cNvPr>
          <p:cNvSpPr txBox="1"/>
          <p:nvPr/>
        </p:nvSpPr>
        <p:spPr>
          <a:xfrm>
            <a:off x="1514167" y="1111046"/>
            <a:ext cx="5299588" cy="4339650"/>
          </a:xfrm>
          <a:prstGeom prst="rect">
            <a:avLst/>
          </a:prstGeom>
          <a:noFill/>
        </p:spPr>
        <p:txBody>
          <a:bodyPr wrap="square" rtlCol="0">
            <a:spAutoFit/>
          </a:bodyPr>
          <a:lstStyle/>
          <a:p>
            <a:pPr algn="ctr"/>
            <a:r>
              <a:rPr lang="fr-FR" sz="3200" b="1" u="sng" dirty="0"/>
              <a:t>I. Introduction</a:t>
            </a:r>
          </a:p>
          <a:p>
            <a:endParaRPr lang="fr-FR" sz="2800" b="1" i="0" u="sng" dirty="0">
              <a:solidFill>
                <a:srgbClr val="F26621"/>
              </a:solidFill>
              <a:effectLst/>
            </a:endParaRPr>
          </a:p>
          <a:p>
            <a:r>
              <a:rPr lang="fr-FR" dirty="0"/>
              <a:t>-</a:t>
            </a:r>
            <a:r>
              <a:rPr lang="fr-FR" i="0" dirty="0">
                <a:effectLst/>
              </a:rPr>
              <a:t>L’œil</a:t>
            </a:r>
            <a:r>
              <a:rPr lang="fr-FR" b="1" i="0" dirty="0">
                <a:effectLst/>
              </a:rPr>
              <a:t> </a:t>
            </a:r>
            <a:r>
              <a:rPr lang="fr-FR" i="0" dirty="0">
                <a:solidFill>
                  <a:srgbClr val="000000"/>
                </a:solidFill>
                <a:effectLst/>
              </a:rPr>
              <a:t>est l’organe principal du système visuel, qui capte les images et les transforme en signal électrique vers le nerf optique. </a:t>
            </a:r>
          </a:p>
          <a:p>
            <a:r>
              <a:rPr lang="fr-FR" i="0" dirty="0">
                <a:solidFill>
                  <a:srgbClr val="000000"/>
                </a:solidFill>
                <a:effectLst/>
              </a:rPr>
              <a:t>-Ce signal est ensuite « </a:t>
            </a:r>
            <a:r>
              <a:rPr lang="fr-FR" i="1" dirty="0">
                <a:solidFill>
                  <a:srgbClr val="000000"/>
                </a:solidFill>
                <a:effectLst/>
              </a:rPr>
              <a:t>traduit</a:t>
            </a:r>
            <a:r>
              <a:rPr lang="fr-FR" i="0" dirty="0">
                <a:solidFill>
                  <a:srgbClr val="000000"/>
                </a:solidFill>
                <a:effectLst/>
              </a:rPr>
              <a:t> » par le cerveau, au niveau du cortex visuel, qui nous renvoie l’image traitée et permet ainsi l’interprétation de notre environnement.</a:t>
            </a:r>
          </a:p>
          <a:p>
            <a:r>
              <a:rPr lang="fr-FR" i="0" dirty="0">
                <a:solidFill>
                  <a:srgbClr val="000000"/>
                </a:solidFill>
                <a:effectLst/>
              </a:rPr>
              <a:t>-La vue chez l’être humain représente la principale source d’information du cerveau sur le monde extérieur : environ 70% des informations passent par </a:t>
            </a:r>
            <a:r>
              <a:rPr lang="fr-FR" dirty="0">
                <a:solidFill>
                  <a:srgbClr val="000000"/>
                </a:solidFill>
              </a:rPr>
              <a:t>la </a:t>
            </a:r>
            <a:r>
              <a:rPr lang="fr-FR" i="0" dirty="0">
                <a:solidFill>
                  <a:srgbClr val="000000"/>
                </a:solidFill>
                <a:effectLst/>
              </a:rPr>
              <a:t>vision.</a:t>
            </a:r>
            <a:br>
              <a:rPr lang="fr-FR" i="0" dirty="0">
                <a:solidFill>
                  <a:srgbClr val="000000"/>
                </a:solidFill>
                <a:effectLst/>
              </a:rPr>
            </a:br>
            <a:endParaRPr lang="fr-FR" u="sng" dirty="0"/>
          </a:p>
        </p:txBody>
      </p:sp>
      <p:pic>
        <p:nvPicPr>
          <p:cNvPr id="2050" name="Picture 2" descr="Afficher l’image source">
            <a:extLst>
              <a:ext uri="{FF2B5EF4-FFF2-40B4-BE49-F238E27FC236}">
                <a16:creationId xmlns:a16="http://schemas.microsoft.com/office/drawing/2014/main" id="{8F4BE82E-FF92-44D2-AA87-812695F355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7725" y="464330"/>
            <a:ext cx="3839036" cy="311506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Résultat d’images pour oeil et cerveau">
            <a:extLst>
              <a:ext uri="{FF2B5EF4-FFF2-40B4-BE49-F238E27FC236}">
                <a16:creationId xmlns:a16="http://schemas.microsoft.com/office/drawing/2014/main" id="{04F1C81A-6B81-455A-A7F4-EDA433B40A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6645" y="3687098"/>
            <a:ext cx="3681721" cy="2831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056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0E20FC7-5B6E-4B9B-B6D8-56C37F758F5D}"/>
              </a:ext>
            </a:extLst>
          </p:cNvPr>
          <p:cNvSpPr txBox="1"/>
          <p:nvPr/>
        </p:nvSpPr>
        <p:spPr>
          <a:xfrm>
            <a:off x="762657" y="936010"/>
            <a:ext cx="6971173" cy="4985980"/>
          </a:xfrm>
          <a:prstGeom prst="rect">
            <a:avLst/>
          </a:prstGeom>
          <a:noFill/>
        </p:spPr>
        <p:txBody>
          <a:bodyPr wrap="square" rtlCol="0">
            <a:spAutoFit/>
          </a:bodyPr>
          <a:lstStyle/>
          <a:p>
            <a:endParaRPr lang="fr-FR" sz="2400" b="1" u="sng" dirty="0"/>
          </a:p>
          <a:p>
            <a:r>
              <a:rPr lang="fr-FR" sz="2400" b="1" u="sng" dirty="0"/>
              <a:t>1. Mensurations:</a:t>
            </a:r>
          </a:p>
          <a:p>
            <a:endParaRPr lang="fr-FR" sz="2400" b="1" u="sng" dirty="0"/>
          </a:p>
          <a:p>
            <a:r>
              <a:rPr lang="fr-FR" dirty="0"/>
              <a:t> Pour un œil normal ou emmétrope : </a:t>
            </a:r>
          </a:p>
          <a:p>
            <a:r>
              <a:rPr lang="fr-FR" dirty="0"/>
              <a:t>• Sagittal = 24 mm .</a:t>
            </a:r>
          </a:p>
          <a:p>
            <a:r>
              <a:rPr lang="fr-FR" dirty="0"/>
              <a:t>• Transversal = 23,5 mm . </a:t>
            </a:r>
          </a:p>
          <a:p>
            <a:r>
              <a:rPr lang="fr-FR" dirty="0"/>
              <a:t>• Vertical = 23 mm .</a:t>
            </a:r>
          </a:p>
          <a:p>
            <a:r>
              <a:rPr lang="fr-FR" dirty="0"/>
              <a:t>• Poids = 7 grammes . </a:t>
            </a:r>
          </a:p>
          <a:p>
            <a:r>
              <a:rPr lang="fr-FR" dirty="0"/>
              <a:t>• Volume = 6,5 cm3 . </a:t>
            </a:r>
          </a:p>
          <a:p>
            <a:endParaRPr lang="fr-FR" dirty="0"/>
          </a:p>
          <a:p>
            <a:r>
              <a:rPr lang="fr-FR" sz="2400" b="1" u="sng" dirty="0"/>
              <a:t>2. Situation dans l’orbite :</a:t>
            </a:r>
          </a:p>
          <a:p>
            <a:endParaRPr lang="fr-FR" sz="2400" b="1" u="sng" dirty="0"/>
          </a:p>
          <a:p>
            <a:pPr marL="285750" indent="-285750">
              <a:buFont typeface="Arial" panose="020B0604020202020204" pitchFamily="34" charset="0"/>
              <a:buChar char="•"/>
            </a:pPr>
            <a:r>
              <a:rPr lang="fr-FR" dirty="0"/>
              <a:t>Le pôle antérieur de l’œil est tangent à une ligne droite qui unit les rebords orbitaires supérieur et inférieur. </a:t>
            </a:r>
          </a:p>
          <a:p>
            <a:pPr marL="285750" indent="-285750">
              <a:buFont typeface="Arial" panose="020B0604020202020204" pitchFamily="34" charset="0"/>
              <a:buChar char="•"/>
            </a:pPr>
            <a:r>
              <a:rPr lang="fr-FR" dirty="0"/>
              <a:t>Le globe n’est pas directement en contact avec l’orbite, il est distant de l’orbite de 6 mm en dehors et 11 mm en dedans. </a:t>
            </a:r>
          </a:p>
        </p:txBody>
      </p:sp>
      <p:pic>
        <p:nvPicPr>
          <p:cNvPr id="7170" name="Picture 2" descr="Résultat d’images pour anatomie de l'orbite">
            <a:extLst>
              <a:ext uri="{FF2B5EF4-FFF2-40B4-BE49-F238E27FC236}">
                <a16:creationId xmlns:a16="http://schemas.microsoft.com/office/drawing/2014/main" id="{71E26568-B6B3-4F49-8E97-B7C392FADB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1611" y="2054093"/>
            <a:ext cx="283845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Afficher l’image source">
            <a:extLst>
              <a:ext uri="{FF2B5EF4-FFF2-40B4-BE49-F238E27FC236}">
                <a16:creationId xmlns:a16="http://schemas.microsoft.com/office/drawing/2014/main" id="{EB4E2A22-B859-411A-8940-88E80C2362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6668" y="4354506"/>
            <a:ext cx="3346515" cy="2254976"/>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113646DC-D456-4755-BE38-5C7952D94FFF}"/>
              </a:ext>
            </a:extLst>
          </p:cNvPr>
          <p:cNvSpPr txBox="1"/>
          <p:nvPr/>
        </p:nvSpPr>
        <p:spPr>
          <a:xfrm>
            <a:off x="3847656" y="338351"/>
            <a:ext cx="4021394" cy="584775"/>
          </a:xfrm>
          <a:prstGeom prst="rect">
            <a:avLst/>
          </a:prstGeom>
          <a:noFill/>
        </p:spPr>
        <p:txBody>
          <a:bodyPr wrap="square" rtlCol="0">
            <a:spAutoFit/>
          </a:bodyPr>
          <a:lstStyle/>
          <a:p>
            <a:pPr algn="ctr"/>
            <a:r>
              <a:rPr lang="fr-FR" sz="3200" b="1" u="sng" dirty="0"/>
              <a:t>II. Le globe oculaire </a:t>
            </a:r>
          </a:p>
        </p:txBody>
      </p:sp>
    </p:spTree>
    <p:extLst>
      <p:ext uri="{BB962C8B-B14F-4D97-AF65-F5344CB8AC3E}">
        <p14:creationId xmlns:p14="http://schemas.microsoft.com/office/powerpoint/2010/main" val="3454233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B5C6C36-3167-4833-9532-BCBD6035CAC4}"/>
              </a:ext>
            </a:extLst>
          </p:cNvPr>
          <p:cNvSpPr txBox="1"/>
          <p:nvPr/>
        </p:nvSpPr>
        <p:spPr>
          <a:xfrm>
            <a:off x="967818" y="501446"/>
            <a:ext cx="5128182" cy="5601533"/>
          </a:xfrm>
          <a:prstGeom prst="rect">
            <a:avLst/>
          </a:prstGeom>
          <a:noFill/>
        </p:spPr>
        <p:txBody>
          <a:bodyPr wrap="square" rtlCol="0">
            <a:spAutoFit/>
          </a:bodyPr>
          <a:lstStyle/>
          <a:p>
            <a:pPr lvl="0"/>
            <a:r>
              <a:rPr lang="fr-FR" sz="2400" b="1" u="sng" dirty="0">
                <a:solidFill>
                  <a:prstClr val="black"/>
                </a:solidFill>
              </a:rPr>
              <a:t>3. Constitution:</a:t>
            </a:r>
          </a:p>
          <a:p>
            <a:pPr lvl="0"/>
            <a:endParaRPr lang="fr-FR" sz="2400" b="1" u="sng" dirty="0">
              <a:solidFill>
                <a:prstClr val="black"/>
              </a:solidFill>
            </a:endParaRPr>
          </a:p>
          <a:p>
            <a:pPr lvl="0"/>
            <a:r>
              <a:rPr lang="fr-FR" dirty="0">
                <a:solidFill>
                  <a:prstClr val="black"/>
                </a:solidFill>
              </a:rPr>
              <a:t> Le globe est formé de :</a:t>
            </a:r>
          </a:p>
          <a:p>
            <a:pPr marL="285750" lvl="0" indent="-285750">
              <a:buFont typeface="Wingdings" panose="05000000000000000000" pitchFamily="2" charset="2"/>
              <a:buChar char="q"/>
            </a:pPr>
            <a:r>
              <a:rPr lang="fr-FR" dirty="0">
                <a:solidFill>
                  <a:prstClr val="black"/>
                </a:solidFill>
              </a:rPr>
              <a:t> </a:t>
            </a:r>
            <a:r>
              <a:rPr lang="fr-FR" sz="2000" u="sng" dirty="0">
                <a:solidFill>
                  <a:prstClr val="black"/>
                </a:solidFill>
                <a:effectLst>
                  <a:outerShdw blurRad="38100" dist="38100" dir="2700000" algn="tl">
                    <a:srgbClr val="000000">
                      <a:alpha val="43137"/>
                    </a:srgbClr>
                  </a:outerShdw>
                </a:effectLst>
              </a:rPr>
              <a:t>3 tuniques ou enveloppes </a:t>
            </a:r>
            <a:r>
              <a:rPr lang="fr-FR" dirty="0">
                <a:solidFill>
                  <a:prstClr val="black"/>
                </a:solidFill>
              </a:rPr>
              <a:t>Ce sont : </a:t>
            </a:r>
          </a:p>
          <a:p>
            <a:pPr lvl="0"/>
            <a:r>
              <a:rPr lang="fr-FR" dirty="0">
                <a:solidFill>
                  <a:prstClr val="black"/>
                </a:solidFill>
              </a:rPr>
              <a:t>     • </a:t>
            </a:r>
            <a:r>
              <a:rPr lang="fr-FR" b="1" dirty="0">
                <a:solidFill>
                  <a:prstClr val="black"/>
                </a:solidFill>
              </a:rPr>
              <a:t>La sclérotique </a:t>
            </a:r>
            <a:r>
              <a:rPr lang="fr-FR" dirty="0">
                <a:solidFill>
                  <a:prstClr val="black"/>
                </a:solidFill>
              </a:rPr>
              <a:t>(tunique périphérique) Elle se transforme en avant en une paroi transparente : la cornée. </a:t>
            </a:r>
          </a:p>
          <a:p>
            <a:pPr lvl="0"/>
            <a:r>
              <a:rPr lang="fr-FR" dirty="0">
                <a:solidFill>
                  <a:prstClr val="black"/>
                </a:solidFill>
              </a:rPr>
              <a:t>     • </a:t>
            </a:r>
            <a:r>
              <a:rPr lang="fr-FR" b="1" dirty="0">
                <a:solidFill>
                  <a:prstClr val="black"/>
                </a:solidFill>
              </a:rPr>
              <a:t>L’uvée </a:t>
            </a:r>
            <a:r>
              <a:rPr lang="fr-FR" dirty="0">
                <a:solidFill>
                  <a:prstClr val="black"/>
                </a:solidFill>
              </a:rPr>
              <a:t>(tunique intermédiaire) C’est la tunique vasculaire nourricière de l’œil. Elle est formée en arrière par la choroïde qui se prolonge en avant par l’iris et le corps ciliaire. </a:t>
            </a:r>
          </a:p>
          <a:p>
            <a:pPr lvl="0"/>
            <a:r>
              <a:rPr lang="fr-FR" dirty="0">
                <a:solidFill>
                  <a:prstClr val="black"/>
                </a:solidFill>
              </a:rPr>
              <a:t>     • </a:t>
            </a:r>
            <a:r>
              <a:rPr lang="fr-FR" b="1" dirty="0">
                <a:solidFill>
                  <a:prstClr val="black"/>
                </a:solidFill>
              </a:rPr>
              <a:t>La rétine </a:t>
            </a:r>
            <a:r>
              <a:rPr lang="fr-FR" dirty="0">
                <a:solidFill>
                  <a:prstClr val="black"/>
                </a:solidFill>
              </a:rPr>
              <a:t>(tunique profonde) C’est la tunique sensorielle. Elle est formée d’un ensemble de fibres qui se rassemblent pour former le nerf optique. </a:t>
            </a:r>
          </a:p>
          <a:p>
            <a:pPr marL="285750" lvl="0" indent="-285750">
              <a:buFont typeface="Wingdings" panose="05000000000000000000" pitchFamily="2" charset="2"/>
              <a:buChar char="q"/>
            </a:pPr>
            <a:r>
              <a:rPr lang="fr-FR" sz="2000" u="sng" dirty="0">
                <a:solidFill>
                  <a:prstClr val="black"/>
                </a:solidFill>
                <a:effectLst>
                  <a:outerShdw blurRad="38100" dist="38100" dir="2700000" algn="tl">
                    <a:srgbClr val="000000">
                      <a:alpha val="43137"/>
                    </a:srgbClr>
                  </a:outerShdw>
                </a:effectLst>
              </a:rPr>
              <a:t>3 milieux transparents</a:t>
            </a:r>
            <a:r>
              <a:rPr lang="fr-FR" sz="2000" u="sng" dirty="0">
                <a:solidFill>
                  <a:prstClr val="black"/>
                </a:solidFill>
              </a:rPr>
              <a:t> </a:t>
            </a:r>
            <a:r>
              <a:rPr lang="fr-FR" dirty="0">
                <a:solidFill>
                  <a:prstClr val="black"/>
                </a:solidFill>
              </a:rPr>
              <a:t>Ce sont : </a:t>
            </a:r>
          </a:p>
          <a:p>
            <a:pPr lvl="0"/>
            <a:r>
              <a:rPr lang="fr-FR" dirty="0">
                <a:solidFill>
                  <a:prstClr val="black"/>
                </a:solidFill>
              </a:rPr>
              <a:t>     • Le vitré, en arrière, le plus important en volume  </a:t>
            </a:r>
          </a:p>
          <a:p>
            <a:pPr lvl="0"/>
            <a:r>
              <a:rPr lang="fr-FR" dirty="0">
                <a:solidFill>
                  <a:prstClr val="black"/>
                </a:solidFill>
              </a:rPr>
              <a:t>     • Le cristallin </a:t>
            </a:r>
          </a:p>
          <a:p>
            <a:pPr lvl="0"/>
            <a:r>
              <a:rPr lang="fr-FR" dirty="0">
                <a:solidFill>
                  <a:prstClr val="black"/>
                </a:solidFill>
              </a:rPr>
              <a:t>     • L’humeur aqueuse contenue dans les chambres  de part et d’autre de l’iris. </a:t>
            </a:r>
          </a:p>
        </p:txBody>
      </p:sp>
      <p:pic>
        <p:nvPicPr>
          <p:cNvPr id="5" name="Picture 2" descr="Schéma en coupe de l’œil humain">
            <a:extLst>
              <a:ext uri="{FF2B5EF4-FFF2-40B4-BE49-F238E27FC236}">
                <a16:creationId xmlns:a16="http://schemas.microsoft.com/office/drawing/2014/main" id="{0762E58A-1798-41DC-BF4B-16DAB436A1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7948" y="648929"/>
            <a:ext cx="5279923" cy="545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637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BD4E129-B326-4632-8994-7E05E9B3F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0483" y="1366886"/>
            <a:ext cx="5231876" cy="4685122"/>
          </a:xfrm>
          <a:prstGeom prst="rect">
            <a:avLst/>
          </a:prstGeom>
        </p:spPr>
      </p:pic>
      <p:sp>
        <p:nvSpPr>
          <p:cNvPr id="3" name="ZoneTexte 2">
            <a:extLst>
              <a:ext uri="{FF2B5EF4-FFF2-40B4-BE49-F238E27FC236}">
                <a16:creationId xmlns:a16="http://schemas.microsoft.com/office/drawing/2014/main" id="{809DD148-B60A-44E1-8501-36037DE6DB30}"/>
              </a:ext>
            </a:extLst>
          </p:cNvPr>
          <p:cNvSpPr txBox="1"/>
          <p:nvPr/>
        </p:nvSpPr>
        <p:spPr>
          <a:xfrm>
            <a:off x="864123" y="1366886"/>
            <a:ext cx="5231877" cy="347787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20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Deux segments topographiques:</a:t>
            </a:r>
          </a:p>
          <a:p>
            <a:pPr marR="0" lvl="0" algn="l" defTabSz="914400" rtl="0" eaLnBrk="1" fontAlgn="auto" latinLnBrk="0" hangingPunct="1">
              <a:lnSpc>
                <a:spcPct val="100000"/>
              </a:lnSpc>
              <a:spcBef>
                <a:spcPts val="0"/>
              </a:spcBef>
              <a:spcAft>
                <a:spcPts val="0"/>
              </a:spcAft>
              <a:buClrTx/>
              <a:buSzTx/>
              <a:tabLst/>
              <a:defRPr/>
            </a:pPr>
            <a:endParaRPr kumimoji="0" lang="fr-FR" sz="20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L’un </a:t>
            </a: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antérieur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en avant du cristallin, superficiel, facile à examiner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-cornée et iris. Tous les deux délimitent la chambre antérieure et l’angle iridocornéen.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-Le cristallin et l’iris délimitent la chambre postérieure.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L’autre </a:t>
            </a: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postérieur</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en arrière du cristallin, plus difficile à examiner : sclérotique, choroïde, rétine et vitré.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1274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30A4EED-E759-4E95-A97E-C8B5F76BB2A9}"/>
              </a:ext>
            </a:extLst>
          </p:cNvPr>
          <p:cNvSpPr txBox="1"/>
          <p:nvPr/>
        </p:nvSpPr>
        <p:spPr>
          <a:xfrm>
            <a:off x="276218" y="379164"/>
            <a:ext cx="6222477" cy="5663089"/>
          </a:xfrm>
          <a:prstGeom prst="rect">
            <a:avLst/>
          </a:prstGeom>
          <a:noFill/>
        </p:spPr>
        <p:txBody>
          <a:bodyPr wrap="square" rtlCol="0">
            <a:spAutoFit/>
          </a:bodyPr>
          <a:lstStyle/>
          <a:p>
            <a:endParaRPr lang="fr-FR" b="1" u="sng" dirty="0">
              <a:solidFill>
                <a:prstClr val="black"/>
              </a:solidFill>
            </a:endParaRPr>
          </a:p>
          <a:p>
            <a:pPr marL="342900" indent="-342900">
              <a:buAutoNum type="alphaLcPeriod"/>
            </a:pPr>
            <a:r>
              <a:rPr lang="fr-FR" sz="2000" b="1" u="sng" dirty="0">
                <a:solidFill>
                  <a:prstClr val="black"/>
                </a:solidFill>
              </a:rPr>
              <a:t>La cornée: </a:t>
            </a:r>
          </a:p>
          <a:p>
            <a:endParaRPr lang="fr-FR" b="1" u="sng" dirty="0">
              <a:solidFill>
                <a:prstClr val="black"/>
              </a:solidFill>
            </a:endParaRPr>
          </a:p>
          <a:p>
            <a:r>
              <a:rPr lang="fr-FR" dirty="0">
                <a:solidFill>
                  <a:prstClr val="black"/>
                </a:solidFill>
              </a:rPr>
              <a:t>-C’est une portion de sphère transparente, enchâssée dans une ouverture antérieure de la sclérotique comme un hublot ou un verre de montre. </a:t>
            </a:r>
          </a:p>
          <a:p>
            <a:r>
              <a:rPr lang="fr-FR" dirty="0">
                <a:solidFill>
                  <a:prstClr val="black"/>
                </a:solidFill>
              </a:rPr>
              <a:t>-C’est le premier dioptre du système optique oculaire. </a:t>
            </a:r>
          </a:p>
          <a:p>
            <a:r>
              <a:rPr lang="fr-FR" dirty="0">
                <a:solidFill>
                  <a:prstClr val="black"/>
                </a:solidFill>
              </a:rPr>
              <a:t>-L’obtention d’une image nette sur la rétine nécessite la transparence absolue, un pouvoir réfractif approprié de la cornée (environ 42 ∂) et une surface absolument lisse (rôle des larmes).</a:t>
            </a:r>
          </a:p>
          <a:p>
            <a:r>
              <a:rPr lang="fr-FR" dirty="0">
                <a:solidFill>
                  <a:prstClr val="black"/>
                </a:solidFill>
              </a:rPr>
              <a:t>-</a:t>
            </a:r>
            <a:r>
              <a:rPr lang="fr-FR" i="1" u="sng" dirty="0">
                <a:solidFill>
                  <a:prstClr val="black"/>
                </a:solidFill>
              </a:rPr>
              <a:t>Dimensions:</a:t>
            </a:r>
          </a:p>
          <a:p>
            <a:pPr marL="742950" lvl="1" indent="-285750">
              <a:buFont typeface="Wingdings" panose="05000000000000000000" pitchFamily="2" charset="2"/>
              <a:buChar char="§"/>
            </a:pPr>
            <a:r>
              <a:rPr lang="fr-FR" dirty="0">
                <a:solidFill>
                  <a:prstClr val="black"/>
                </a:solidFill>
              </a:rPr>
              <a:t>Elle est de forme légèrement elliptique à grand axe horizontal : </a:t>
            </a:r>
          </a:p>
          <a:p>
            <a:r>
              <a:rPr lang="fr-FR" dirty="0">
                <a:solidFill>
                  <a:prstClr val="black"/>
                </a:solidFill>
              </a:rPr>
              <a:t>             • Horizontal = 11 à 12,5 mm </a:t>
            </a:r>
          </a:p>
          <a:p>
            <a:r>
              <a:rPr lang="fr-FR" dirty="0">
                <a:solidFill>
                  <a:prstClr val="black"/>
                </a:solidFill>
              </a:rPr>
              <a:t>             • Vertical = 10 à 11,5 mm </a:t>
            </a:r>
          </a:p>
          <a:p>
            <a:pPr marL="742950" lvl="1" indent="-285750">
              <a:buFont typeface="Wingdings" panose="05000000000000000000" pitchFamily="2" charset="2"/>
              <a:buChar char="§"/>
            </a:pPr>
            <a:r>
              <a:rPr lang="fr-FR" dirty="0">
                <a:solidFill>
                  <a:prstClr val="black"/>
                </a:solidFill>
              </a:rPr>
              <a:t>Son rayon de courbure central au niveau de la face antérieure est de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7,7 à </a:t>
            </a:r>
            <a:r>
              <a:rPr lang="fr-FR" dirty="0">
                <a:solidFill>
                  <a:prstClr val="black"/>
                </a:solidFill>
              </a:rPr>
              <a:t>7,8 mm en moyenne. </a:t>
            </a:r>
          </a:p>
          <a:p>
            <a:pPr marL="742950" lvl="1" indent="-285750">
              <a:buFont typeface="Wingdings" panose="05000000000000000000" pitchFamily="2" charset="2"/>
              <a:buChar char="§"/>
            </a:pPr>
            <a:r>
              <a:rPr lang="fr-FR" dirty="0">
                <a:solidFill>
                  <a:prstClr val="black"/>
                </a:solidFill>
              </a:rPr>
              <a:t>L’épaisseur augmente du centre vers la périphérie : environ 0,5 mm au centre et 0,7 mm en périphérie. </a:t>
            </a:r>
            <a:endParaRPr lang="fr-FR" dirty="0"/>
          </a:p>
        </p:txBody>
      </p:sp>
      <p:pic>
        <p:nvPicPr>
          <p:cNvPr id="3" name="Image 2">
            <a:extLst>
              <a:ext uri="{FF2B5EF4-FFF2-40B4-BE49-F238E27FC236}">
                <a16:creationId xmlns:a16="http://schemas.microsoft.com/office/drawing/2014/main" id="{83D356BB-5560-431E-B5FA-C77EFE144FE8}"/>
              </a:ext>
            </a:extLst>
          </p:cNvPr>
          <p:cNvPicPr>
            <a:picLocks noChangeAspect="1"/>
          </p:cNvPicPr>
          <p:nvPr/>
        </p:nvPicPr>
        <p:blipFill rotWithShape="1">
          <a:blip r:embed="rId2">
            <a:extLst>
              <a:ext uri="{28A0092B-C50C-407E-A947-70E740481C1C}">
                <a14:useLocalDpi xmlns:a14="http://schemas.microsoft.com/office/drawing/2010/main" val="0"/>
              </a:ext>
            </a:extLst>
          </a:blip>
          <a:srcRect t="17910" r="2386" b="4618"/>
          <a:stretch/>
        </p:blipFill>
        <p:spPr>
          <a:xfrm>
            <a:off x="6498695" y="730475"/>
            <a:ext cx="5442027" cy="5514680"/>
          </a:xfrm>
          <a:prstGeom prst="rect">
            <a:avLst/>
          </a:prstGeom>
        </p:spPr>
      </p:pic>
    </p:spTree>
    <p:extLst>
      <p:ext uri="{BB962C8B-B14F-4D97-AF65-F5344CB8AC3E}">
        <p14:creationId xmlns:p14="http://schemas.microsoft.com/office/powerpoint/2010/main" val="1993166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DD152C9-32D7-46D1-BF25-4EAD62BFBE21}"/>
              </a:ext>
            </a:extLst>
          </p:cNvPr>
          <p:cNvSpPr txBox="1"/>
          <p:nvPr/>
        </p:nvSpPr>
        <p:spPr>
          <a:xfrm>
            <a:off x="515332" y="437194"/>
            <a:ext cx="5580668" cy="6186309"/>
          </a:xfrm>
          <a:prstGeom prst="rect">
            <a:avLst/>
          </a:prstGeom>
          <a:noFill/>
        </p:spPr>
        <p:txBody>
          <a:bodyPr wrap="square" rtlCol="0">
            <a:spAutoFit/>
          </a:bodyPr>
          <a:lstStyle/>
          <a:p>
            <a:r>
              <a:rPr lang="fr-FR" dirty="0"/>
              <a:t>-</a:t>
            </a:r>
            <a:r>
              <a:rPr lang="fr-FR" i="1" u="sng" dirty="0"/>
              <a:t>Rapports:</a:t>
            </a:r>
          </a:p>
          <a:p>
            <a:pPr marL="742950" lvl="1" indent="-285750">
              <a:buFont typeface="Wingdings" panose="05000000000000000000" pitchFamily="2" charset="2"/>
              <a:buChar char="§"/>
            </a:pPr>
            <a:r>
              <a:rPr lang="fr-FR" dirty="0"/>
              <a:t>La Périphérie de la cornée ou limbe scléro-cornéen est en rapport avec la conjonctive, l’</a:t>
            </a:r>
            <a:r>
              <a:rPr lang="fr-FR" dirty="0" err="1"/>
              <a:t>épisclère</a:t>
            </a:r>
            <a:r>
              <a:rPr lang="fr-FR" dirty="0"/>
              <a:t> et la sclère, et les voies de drainage de l’humeur aqueuse (CA), l’iris et le corps ciliaire.</a:t>
            </a:r>
          </a:p>
          <a:p>
            <a:pPr marL="742950" lvl="1" indent="-285750">
              <a:buFont typeface="Wingdings" panose="05000000000000000000" pitchFamily="2" charset="2"/>
              <a:buChar char="§"/>
            </a:pPr>
            <a:r>
              <a:rPr lang="fr-FR" dirty="0">
                <a:solidFill>
                  <a:prstClr val="black"/>
                </a:solidFill>
              </a:rPr>
              <a:t>La face postérieure forme le toit de l’angle iridocornéen au niveau de sa circonférence.</a:t>
            </a:r>
            <a:endParaRPr lang="fr-FR" dirty="0"/>
          </a:p>
          <a:p>
            <a:r>
              <a:rPr lang="fr-FR" i="1" u="sng" dirty="0"/>
              <a:t>- Anatomie microscopique</a:t>
            </a:r>
            <a:r>
              <a:rPr lang="fr-FR" dirty="0"/>
              <a:t>: 5 couches forment la cornée : </a:t>
            </a:r>
          </a:p>
          <a:p>
            <a:pPr marL="742950" lvl="1" indent="-285750">
              <a:buFont typeface="Wingdings" panose="05000000000000000000" pitchFamily="2" charset="2"/>
              <a:buChar char="§"/>
            </a:pPr>
            <a:r>
              <a:rPr lang="fr-FR" dirty="0"/>
              <a:t> L’épithélium :il est directement en contact avec le film lacrymal. Il représente 10 % de l’épaisseur de la cornée.</a:t>
            </a:r>
          </a:p>
          <a:p>
            <a:pPr marL="742950" lvl="1" indent="-285750">
              <a:buFont typeface="Wingdings" panose="05000000000000000000" pitchFamily="2" charset="2"/>
              <a:buChar char="§"/>
            </a:pPr>
            <a:r>
              <a:rPr lang="fr-FR" dirty="0"/>
              <a:t> La membrane de Bowman: elle est formée de fibres de collagène et acellulaire. </a:t>
            </a:r>
          </a:p>
          <a:p>
            <a:pPr marL="742950" lvl="1" indent="-285750">
              <a:buFont typeface="Wingdings" panose="05000000000000000000" pitchFamily="2" charset="2"/>
              <a:buChar char="§"/>
            </a:pPr>
            <a:r>
              <a:rPr lang="fr-FR" dirty="0"/>
              <a:t> Le stroma :il représente les 9/10 de la cornée. Il est constitué de fibrocytes spécialisés, de fibres de collagène parallèles et de substance fondamentale. </a:t>
            </a:r>
          </a:p>
          <a:p>
            <a:pPr marL="742950" lvl="1" indent="-285750">
              <a:buFont typeface="Wingdings" panose="05000000000000000000" pitchFamily="2" charset="2"/>
              <a:buChar char="§"/>
            </a:pPr>
            <a:r>
              <a:rPr lang="fr-FR" dirty="0"/>
              <a:t> La membrane de Descemet :elle est amorphe et acellulaire. </a:t>
            </a:r>
          </a:p>
          <a:p>
            <a:pPr marL="742950" lvl="1" indent="-285750">
              <a:buFont typeface="Wingdings" panose="05000000000000000000" pitchFamily="2" charset="2"/>
              <a:buChar char="§"/>
            </a:pPr>
            <a:r>
              <a:rPr lang="fr-FR" dirty="0"/>
              <a:t> L’endothélium: il est constitué d’une couche de cellules plates et hexagonales. Elles sont directement en contact avec l‘humeur aqueuse .</a:t>
            </a:r>
          </a:p>
        </p:txBody>
      </p:sp>
      <p:pic>
        <p:nvPicPr>
          <p:cNvPr id="3" name="Image 2">
            <a:extLst>
              <a:ext uri="{FF2B5EF4-FFF2-40B4-BE49-F238E27FC236}">
                <a16:creationId xmlns:a16="http://schemas.microsoft.com/office/drawing/2014/main" id="{8A5A19E5-ED52-464E-ACCF-23577476DC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5834" y="2742757"/>
            <a:ext cx="4996205" cy="3804599"/>
          </a:xfrm>
          <a:prstGeom prst="rect">
            <a:avLst/>
          </a:prstGeom>
        </p:spPr>
      </p:pic>
    </p:spTree>
    <p:extLst>
      <p:ext uri="{BB962C8B-B14F-4D97-AF65-F5344CB8AC3E}">
        <p14:creationId xmlns:p14="http://schemas.microsoft.com/office/powerpoint/2010/main" val="2983777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88CAB06-3B37-4A0A-9D88-216EB5598C2B}"/>
              </a:ext>
            </a:extLst>
          </p:cNvPr>
          <p:cNvSpPr txBox="1"/>
          <p:nvPr/>
        </p:nvSpPr>
        <p:spPr>
          <a:xfrm>
            <a:off x="933253" y="1397675"/>
            <a:ext cx="842756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-La cornée est très richement innervée à partir des nerfs ciliaires provenant du rameau nasal de la division ophtalmique de la V</a:t>
            </a:r>
            <a:r>
              <a:rPr kumimoji="0" lang="fr-FR" sz="900" b="0" i="0" u="none" strike="noStrike" kern="1200" cap="none" spc="0" normalizeH="0" baseline="0" noProof="0" dirty="0">
                <a:ln>
                  <a:noFill/>
                </a:ln>
                <a:solidFill>
                  <a:prstClr val="black"/>
                </a:solidFill>
                <a:effectLst/>
                <a:uLnTx/>
                <a:uFillTx/>
                <a:latin typeface="Calibri" panose="020F0502020204030204"/>
                <a:ea typeface="+mn-ea"/>
                <a:cs typeface="+mn-cs"/>
              </a:rPr>
              <a:t>eme</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paire crânienne.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-C’est l’une des zones les plus sensibles de l’organisme.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-La cornée n’est pas vascularisée. Elle se nourrit de l’oxygène de l’air et des nutriments de l’humeur aqueuse filtrés par l’endothélium.</a:t>
            </a:r>
          </a:p>
        </p:txBody>
      </p:sp>
      <p:pic>
        <p:nvPicPr>
          <p:cNvPr id="5" name="Image 4">
            <a:extLst>
              <a:ext uri="{FF2B5EF4-FFF2-40B4-BE49-F238E27FC236}">
                <a16:creationId xmlns:a16="http://schemas.microsoft.com/office/drawing/2014/main" id="{AE5D6158-4F14-49E1-9F40-678FC77B93B3}"/>
              </a:ext>
            </a:extLst>
          </p:cNvPr>
          <p:cNvPicPr>
            <a:picLocks noChangeAspect="1"/>
          </p:cNvPicPr>
          <p:nvPr/>
        </p:nvPicPr>
        <p:blipFill>
          <a:blip r:embed="rId2"/>
          <a:stretch>
            <a:fillRect/>
          </a:stretch>
        </p:blipFill>
        <p:spPr>
          <a:xfrm>
            <a:off x="3874417" y="3429000"/>
            <a:ext cx="4308050" cy="2726703"/>
          </a:xfrm>
          <a:prstGeom prst="rect">
            <a:avLst/>
          </a:prstGeom>
        </p:spPr>
      </p:pic>
    </p:spTree>
    <p:extLst>
      <p:ext uri="{BB962C8B-B14F-4D97-AF65-F5344CB8AC3E}">
        <p14:creationId xmlns:p14="http://schemas.microsoft.com/office/powerpoint/2010/main" val="243660870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1243</TotalTime>
  <Words>2601</Words>
  <Application>Microsoft Office PowerPoint</Application>
  <PresentationFormat>Grand écran</PresentationFormat>
  <Paragraphs>233</Paragraphs>
  <Slides>26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26</vt:i4>
      </vt:variant>
    </vt:vector>
  </HeadingPairs>
  <TitlesOfParts>
    <vt:vector size="32" baseType="lpstr">
      <vt:lpstr>-apple-system</vt:lpstr>
      <vt:lpstr>Arial</vt:lpstr>
      <vt:lpstr>Calibri</vt:lpstr>
      <vt:lpstr>Calibri Light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sirin madi</dc:creator>
  <cp:lastModifiedBy>sirin madi</cp:lastModifiedBy>
  <cp:revision>83</cp:revision>
  <dcterms:created xsi:type="dcterms:W3CDTF">2020-01-16T18:17:28Z</dcterms:created>
  <dcterms:modified xsi:type="dcterms:W3CDTF">2020-12-14T22:59:20Z</dcterms:modified>
</cp:coreProperties>
</file>