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8" r:id="rId10"/>
    <p:sldId id="270" r:id="rId11"/>
    <p:sldId id="274" r:id="rId12"/>
    <p:sldId id="275" r:id="rId13"/>
    <p:sldId id="26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EF27A-991E-457C-BC2A-F04F2270EA21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D847-A1AB-4E78-8078-C851EB6AE8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Neuroanatomi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r.wikipedia.org/wiki/Voie_nerveus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voie </a:t>
            </a:r>
            <a:r>
              <a:rPr lang="fr-FR" dirty="0" err="1" smtClean="0"/>
              <a:t>lemniscale</a:t>
            </a:r>
            <a:r>
              <a:rPr lang="fr-FR" dirty="0" smtClean="0"/>
              <a:t> circule dans le cordon postérieur de la moelle spinale</a:t>
            </a:r>
          </a:p>
          <a:p>
            <a:r>
              <a:rPr lang="fr-FR" dirty="0" smtClean="0"/>
              <a:t>En </a:t>
            </a:r>
            <a:r>
              <a:rPr lang="fr-FR" dirty="0" err="1" smtClean="0">
                <a:hlinkClick r:id="rId3" tooltip="Neuroanatomie"/>
              </a:rPr>
              <a:t>neuroanatomie</a:t>
            </a:r>
            <a:r>
              <a:rPr lang="fr-FR" dirty="0" smtClean="0"/>
              <a:t>, la </a:t>
            </a:r>
            <a:r>
              <a:rPr lang="fr-FR" b="1" dirty="0" smtClean="0"/>
              <a:t>voie </a:t>
            </a:r>
            <a:r>
              <a:rPr lang="fr-FR" b="1" dirty="0" err="1" smtClean="0"/>
              <a:t>spinothalamique</a:t>
            </a:r>
            <a:r>
              <a:rPr lang="fr-FR" dirty="0" smtClean="0"/>
              <a:t> (anciennement </a:t>
            </a:r>
            <a:r>
              <a:rPr lang="fr-FR" i="1" dirty="0" smtClean="0"/>
              <a:t>voie extra-</a:t>
            </a:r>
            <a:r>
              <a:rPr lang="fr-FR" i="1" dirty="0" err="1" smtClean="0"/>
              <a:t>lemniscale</a:t>
            </a:r>
            <a:r>
              <a:rPr lang="fr-FR" dirty="0" smtClean="0"/>
              <a:t>, on ne parle plus de extra-</a:t>
            </a:r>
            <a:r>
              <a:rPr lang="fr-FR" dirty="0" err="1" smtClean="0"/>
              <a:t>lemniscal</a:t>
            </a:r>
            <a:r>
              <a:rPr lang="fr-FR" dirty="0" smtClean="0"/>
              <a:t> car cette voie passe par le </a:t>
            </a:r>
            <a:r>
              <a:rPr lang="fr-FR" dirty="0" err="1" smtClean="0"/>
              <a:t>lemnisque</a:t>
            </a:r>
            <a:r>
              <a:rPr lang="fr-FR" dirty="0" smtClean="0"/>
              <a:t> médian) est la </a:t>
            </a:r>
            <a:r>
              <a:rPr lang="fr-FR" dirty="0" smtClean="0">
                <a:hlinkClick r:id="rId4" tooltip="Voie nerveuse"/>
              </a:rPr>
              <a:t>voie nerveuse</a:t>
            </a:r>
            <a:r>
              <a:rPr lang="fr-FR" dirty="0" smtClean="0"/>
              <a:t> sensitive responsable de la sensibilité thermo-algique (faisceau néo-</a:t>
            </a:r>
            <a:r>
              <a:rPr lang="fr-FR" dirty="0" err="1" smtClean="0"/>
              <a:t>spinothalamique</a:t>
            </a:r>
            <a:r>
              <a:rPr lang="fr-FR" dirty="0" smtClean="0"/>
              <a:t>) et du tact </a:t>
            </a:r>
            <a:r>
              <a:rPr lang="fr-FR" dirty="0" err="1" smtClean="0"/>
              <a:t>protopathique</a:t>
            </a:r>
            <a:r>
              <a:rPr lang="fr-FR" dirty="0" smtClean="0"/>
              <a:t> (faisceau paléo-</a:t>
            </a:r>
            <a:r>
              <a:rPr lang="fr-FR" dirty="0" err="1" smtClean="0"/>
              <a:t>spinothalamique</a:t>
            </a:r>
            <a:r>
              <a:rPr lang="fr-FR" dirty="0" smtClean="0"/>
              <a:t>).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D847-A1AB-4E78-8078-C851EB6AE85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432B-4E0E-48A3-B443-31C58A944DFE}" type="datetimeFigureOut">
              <a:rPr lang="fr-FR" smtClean="0"/>
              <a:pPr/>
              <a:t>11/12/2021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FCBE-1081-41AB-8CC6-7AC2C0B9C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TD :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Prise </a:t>
            </a:r>
            <a:r>
              <a:rPr lang="fr-FR" b="1" dirty="0">
                <a:solidFill>
                  <a:srgbClr val="FF0000"/>
                </a:solidFill>
              </a:rPr>
              <a:t>en charge de la douleur cancéreuse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400800" cy="1752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Dr. BENSEHAMDI.A</a:t>
            </a:r>
          </a:p>
          <a:p>
            <a:r>
              <a:rPr lang="fr-FR" sz="2000" dirty="0" smtClean="0"/>
              <a:t>oncologie médicale</a:t>
            </a:r>
          </a:p>
          <a:p>
            <a:r>
              <a:rPr lang="fr-FR" sz="2000" dirty="0" smtClean="0"/>
              <a:t>CHU </a:t>
            </a:r>
            <a:r>
              <a:rPr lang="fr-FR" sz="2000" dirty="0" err="1" smtClean="0"/>
              <a:t>Benbadis</a:t>
            </a:r>
            <a:r>
              <a:rPr lang="fr-FR" sz="2000" dirty="0"/>
              <a:t> </a:t>
            </a:r>
            <a:r>
              <a:rPr lang="fr-FR" sz="2000" dirty="0" smtClean="0"/>
              <a:t>Constantine</a:t>
            </a:r>
          </a:p>
          <a:p>
            <a:r>
              <a:rPr lang="fr-FR" sz="2000" dirty="0"/>
              <a:t>Le : 16/12/2021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3174" y="28572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Cours de 4</a:t>
            </a:r>
            <a:r>
              <a:rPr lang="fr-FR" baseline="30000" dirty="0" smtClean="0"/>
              <a:t>ème</a:t>
            </a:r>
            <a:r>
              <a:rPr lang="fr-FR" dirty="0" smtClean="0"/>
              <a:t> année de médecine</a:t>
            </a:r>
            <a:br>
              <a:rPr lang="fr-FR" dirty="0" smtClean="0"/>
            </a:br>
            <a:r>
              <a:rPr lang="fr-FR" b="1" dirty="0" smtClean="0"/>
              <a:t>Module </a:t>
            </a:r>
            <a:r>
              <a:rPr lang="fr-FR" b="1" dirty="0" err="1" smtClean="0"/>
              <a:t>onco</a:t>
            </a:r>
            <a:r>
              <a:rPr lang="fr-FR" b="1" dirty="0" smtClean="0"/>
              <a:t>-hématologie</a:t>
            </a:r>
            <a:endParaRPr lang="fr-FR" dirty="0"/>
          </a:p>
        </p:txBody>
      </p:sp>
      <p:pic>
        <p:nvPicPr>
          <p:cNvPr id="5" name="Picture 3" descr="C:\Users\ASUS\Desktop\CHU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43174" cy="1428735"/>
          </a:xfrm>
          <a:prstGeom prst="rect">
            <a:avLst/>
          </a:prstGeom>
          <a:noFill/>
        </p:spPr>
      </p:pic>
      <p:pic>
        <p:nvPicPr>
          <p:cNvPr id="6" name="Picture 2" descr="C:\Users\ASUS\Desktop\oncologie médicale\maitrise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6" cy="1357298"/>
          </a:xfrm>
          <a:prstGeom prst="rect">
            <a:avLst/>
          </a:prstGeom>
          <a:noFill/>
        </p:spPr>
      </p:pic>
      <p:pic>
        <p:nvPicPr>
          <p:cNvPr id="7170" name="Picture 2" descr="C:\Users\ASUS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857760"/>
            <a:ext cx="307180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 niveau spinal:</a:t>
            </a:r>
            <a:endParaRPr lang="fr-F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0" y="1214422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control (théorie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 contrôle de la porte)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Récepteurs aux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endorphines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102225" y="785794"/>
            <a:ext cx="4041775" cy="639762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 niveau supra-spinal: </a:t>
            </a:r>
          </a:p>
          <a:p>
            <a:pPr algn="r"/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5500694" y="1643050"/>
            <a:ext cx="4041775" cy="3951288"/>
          </a:xfrm>
        </p:spPr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Contrôle inhibiteur descendant</a:t>
            </a:r>
          </a:p>
          <a:p>
            <a:pPr algn="ctr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Contrôle des centres supérieurs du SNC Neurotransmetteurs</a:t>
            </a:r>
          </a:p>
          <a:p>
            <a:pPr algn="ctr"/>
            <a:endParaRPr lang="fr-FR" dirty="0"/>
          </a:p>
        </p:txBody>
      </p:sp>
      <p:pic>
        <p:nvPicPr>
          <p:cNvPr id="1026" name="Picture 2" descr="C:\Users\ASUS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3000396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357982" cy="650085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0" y="5072074"/>
            <a:ext cx="578647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034" y="5143512"/>
            <a:ext cx="5000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control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messages des fibres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Aß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bloquent les informations nociceptives véhiculées par les fibres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C à leur entrée dans la 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9322" y="5000636"/>
            <a:ext cx="321467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00760" y="521495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neurotransmetteurs : 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Amines (sérotonine &amp;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norépinéphrine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et opiacés endogènes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chemin vertical 13"/>
          <p:cNvSpPr/>
          <p:nvPr/>
        </p:nvSpPr>
        <p:spPr>
          <a:xfrm>
            <a:off x="0" y="2000240"/>
            <a:ext cx="3643306" cy="278608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71472" y="2357430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(2)Contrôle inhibiteur descendant: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Activation des voies ascendantes nociceptives diminution de l’activité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neurones nociceptifs de la moelle.</a:t>
            </a:r>
          </a:p>
          <a:p>
            <a:endParaRPr lang="fr-FR" dirty="0"/>
          </a:p>
        </p:txBody>
      </p:sp>
      <p:sp>
        <p:nvSpPr>
          <p:cNvPr id="15" name="Parchemin vertical 14"/>
          <p:cNvSpPr/>
          <p:nvPr/>
        </p:nvSpPr>
        <p:spPr>
          <a:xfrm>
            <a:off x="4357686" y="0"/>
            <a:ext cx="4786314" cy="25003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29190" y="500042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Contrôle des centres supérieurs du SNC :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Neurotransmetteurs:</a:t>
            </a:r>
          </a:p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sérotonine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norépinephrine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libération d’opioïdes endogènes  inhibition de l’influx douloureux. </a:t>
            </a:r>
          </a:p>
          <a:p>
            <a:pPr algn="ctr"/>
            <a:r>
              <a:rPr lang="fr-FR" dirty="0" smtClean="0"/>
              <a:t>  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215338" y="150017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286776" y="18573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4" grpId="0" animBg="1"/>
      <p:bldP spid="14" grpId="1" animBg="1"/>
      <p:bldP spid="13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IV/Physiopathologie 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5122" name="Picture 2" descr="C:\Users\ASUS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429552" cy="5214974"/>
          </a:xfrm>
          <a:prstGeom prst="rect">
            <a:avLst/>
          </a:prstGeom>
          <a:noFill/>
        </p:spPr>
      </p:pic>
      <p:pic>
        <p:nvPicPr>
          <p:cNvPr id="6" name="Picture 2" descr="C:\Users\ASUS\Desktop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42955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4 -douleur psychogène: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douleur avec retentissement sur le system nerveux :anxiété, angoisse ...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une douleur peut cacher une dèprèssion sous jacente.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-Psychothérapie et psychotrope.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1-douleur par excès de nociception :</a:t>
            </a:r>
            <a:endParaRPr lang="fr-F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sensation de déchirure coup de couteau précise permanente accès de stimulation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2 types de fibres : </a:t>
            </a:r>
          </a:p>
          <a:p>
            <a:pPr>
              <a:buNone/>
            </a:pP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Aδ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myélinisé rapide avec une transmission vive.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 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myélinisée  lente transmission sourde.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soulagé par les antalgiques classiques : opioïde</a:t>
            </a:r>
            <a:r>
              <a:rPr lang="fr-FR" dirty="0" smtClean="0">
                <a:latin typeface="Times New Roman"/>
                <a:cs typeface="Times New Roman"/>
              </a:rPr>
              <a:t>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centraux faibles et forts.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2-douleur  </a:t>
            </a:r>
            <a:r>
              <a:rPr lang="fr-F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neuropathique</a:t>
            </a:r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neurogène</a:t>
            </a:r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43438" y="2428868"/>
            <a:ext cx="4041775" cy="3951288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suit trajet nerveux  manque d’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inhibition,Paresthésies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fugaces, hypo ou hyper esthésies, brulures , picotement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La lèsion se trouve au niveau du SNC ou SNP par atteinte des fibres afférentes,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racines , le trajet médullaire, ou supra spinale.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psychotrope +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antiépileptiques + antideprésseurs tricycliques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357422" y="6072206"/>
            <a:ext cx="4214842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43174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3- Douleur mixte:</a:t>
            </a:r>
          </a:p>
          <a:p>
            <a:pPr algn="ctr"/>
            <a:r>
              <a:rPr lang="it-IT" dirty="0" smtClean="0"/>
              <a:t>neuropathique +nociceptive :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" grpId="0" build="p"/>
      <p:bldP spid="6" grpId="0" build="p"/>
      <p:bldP spid="7" grpId="0" build="p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V/Types de douleur chez cancéreux 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lié  la tumeur :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Métastases osseuses : source de douleur la plus fréquente (sein, prostate, poumon).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Infiltration ou compression du tissu nerveux, infiltration vasculaire, lésion des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muq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non liée au cancer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Spasme musculaire, Constipation, Escarres,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lymphœdème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, TVP 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Douleur zostérienne et post zostérienne,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Hernie discale…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041775" cy="521497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gestes iatrogènes 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Acte diagnostics :BOM , percutané, ponction lombaire , ponction veineuse.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thérapeutique 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Administration du traitement (IM, perfusions, extravasation, chimio intra péritonéale)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Pendant et post-chimiothérapie : céphalées,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mucites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douleur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musculo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-squelettique, neuropathie périphérique douloureuse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Pendant et post-chirurgie: mastectomie, membre fantôme, moignon…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Pendant et post-radiothérapie: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mucite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fibrose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radique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nerveuse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 /Evaluation de la douleur</a:t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fr-FR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Echelle unidimensionnelle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Echelle verbale simple 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nulle, légère, intense, modérée, insoutenable.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Echelle visuelle analogique 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(cotant de 1 - pas de douleur - à 10 - douleur insupportable), nécessitant une bonne coopération du malade.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Echelle visuelle numérique :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Echelle faciale </a:t>
            </a:r>
            <a:endParaRPr lang="fr-FR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doul_e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29198"/>
            <a:ext cx="3143273" cy="11547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Image 8" descr="doul_evn"/>
          <p:cNvPicPr/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857752" y="2500306"/>
            <a:ext cx="39019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143512"/>
            <a:ext cx="397338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Echelle </a:t>
            </a:r>
            <a:r>
              <a:rPr lang="fr-FR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multidimen</a:t>
            </a:r>
            <a:r>
              <a:rPr lang="fr-FR" sz="4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lang="fr-FR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ionelle</a:t>
            </a:r>
            <a:endParaRPr lang="fr-FR" sz="40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étude pluri factorielle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Questionnaire Douleur Saint- Antoine.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Echelle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dolopus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. comportementale pt âgé 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Schéma corporel et dessin.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Questionnaire DN4 : douleur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neuropathique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Échelle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HAD (Hospital Anxiety and Depression scale)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étude consommation antalgiques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VII/ Traitement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040188" cy="63976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a- spécifiques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28596" y="1428736"/>
            <a:ext cx="4040188" cy="48974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*Chirurgie 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*Chimiothérapie, Thérapie Ciblée, immun</a:t>
            </a:r>
            <a:r>
              <a:rPr lang="fr-FR" dirty="0" smtClean="0">
                <a:latin typeface="Times New Roman"/>
                <a:cs typeface="Times New Roman"/>
              </a:rPr>
              <a:t>othérapie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diminution volume tumoral par effet anti mitotique.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*Radiothérapie : antalgique MTS osseuses 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*Hormonothérapie : effet sur MTS osseuse mammaire et prostatique.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Biphosphonates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/an</a:t>
            </a:r>
            <a:r>
              <a:rPr lang="fr-FR" dirty="0" smtClean="0">
                <a:latin typeface="Times New Roman"/>
                <a:cs typeface="Times New Roman"/>
              </a:rPr>
              <a:t>ti-RANK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acide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zolédronique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dén</a:t>
            </a:r>
            <a:r>
              <a:rPr lang="fr-FR" dirty="0" err="1" smtClean="0">
                <a:latin typeface="Times New Roman"/>
                <a:cs typeface="Times New Roman"/>
              </a:rPr>
              <a:t>osumab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, soulage MTS osseuse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071546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b-Traitement symptomatique 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697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1-Traitement antalgique 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 paliers d’OMS 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2 -Traitement Co analgésique :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– psychotrope : DLR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neurogene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 -Les corticoïdes 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 -Les anxiolytiques 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D-Autres traitement antalgiques 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Paliers d’OMS :</a:t>
            </a:r>
            <a:endParaRPr lang="fr-F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63181"/>
            <a:ext cx="7215238" cy="4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Effets secondaires 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Palier 1: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Métabolisme hépatique, élimination urinaire.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Effets indésirables: allergiques, hépatiques, rénaux, digestifs, allergiques, hémorragiques.	</a:t>
            </a:r>
          </a:p>
          <a:p>
            <a:pP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Palier 2 et 3: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Constipation ; Somnolence , Nausées ,Vomissements, Parfois des difficultés respiratoires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Parfois une dépendance physique.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/ Introduction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1.Définitions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2.objectifs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II /Physiologie de la douleur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III/Mécanismes de contrôle de la douleur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IV/Physiopathologie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V/Types de douleur chez cancéreux 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VI/ Evaluation de la douleur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VII/ Traitement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Conclusion 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Cas clinique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Autres traitement antalgiques</a:t>
            </a:r>
            <a:r>
              <a:rPr lang="fr-FR" b="1" dirty="0" smtClean="0">
                <a:solidFill>
                  <a:srgbClr val="002060"/>
                </a:solidFill>
              </a:rPr>
              <a:t> 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Moyen physique : kinésithérapie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Stimulation cutanée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Neurotransmission électrique transcutané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Acupuncture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Approche psychologique : Relaxation, hypnose, thérapie cognitive.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 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/>
              <a:t>*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douleur est un fléau plus terrible que la mort.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*il est impératif de comprendre en plus de la physiopathologie ; la thérapeutique antalgique.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*elle n’est pas l’affaire du spécialiste ; mais de tout le personnel pour améliorer la qualité de vie du patient.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*un traitement médical correctement appliqué ; peut soulager + de 90% des douleurs ; et pour cela ne jamais négliger les plaintes du patient.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SUS\Desktop\index 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 clinique</a:t>
            </a: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SUS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4429155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143668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Mr . D.A , âgé de 26 ans, sportif, sans antécédents pathologiques.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Présente depuis une semaine une douleur modérée au genou gauche avec une petite tuméfaction. </a:t>
            </a:r>
          </a:p>
          <a:p>
            <a:pPr algn="ctr">
              <a:buNone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dirty="0" smtClean="0">
                <a:latin typeface="Times New Roman"/>
                <a:cs typeface="Times New Roman"/>
              </a:rPr>
              <a:t>AT?</a:t>
            </a:r>
          </a:p>
          <a:p>
            <a:pPr algn="ctr">
              <a:buNone/>
            </a:pPr>
            <a:endParaRPr lang="fr-FR" b="1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latin typeface="Times New Roman"/>
                <a:cs typeface="Times New Roman"/>
              </a:rPr>
              <a:t>le patient a été mis sous AINS. (palier 1)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1 mois après, le patient consulte chez un orthopédiste pour persistance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douleur 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L’anamnèse retrouve:</a:t>
            </a:r>
          </a:p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Un amaigrissement de 10kg en 6 mois.</a:t>
            </a:r>
          </a:p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Dyspnée d’effort modérée.</a:t>
            </a:r>
          </a:p>
          <a:p>
            <a:pPr>
              <a:buFont typeface="Arial" charset="0"/>
              <a:buChar char="•"/>
            </a:pP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Épigastralgies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calmées par l’alimentation.</a:t>
            </a:r>
          </a:p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Douleurs diffuses, plus marquées au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du genou gauche qui ne </a:t>
            </a:r>
            <a:r>
              <a:rPr lang="fr-FR" sz="2800" dirty="0" smtClean="0">
                <a:latin typeface="Times New Roman"/>
                <a:cs typeface="Times New Roman"/>
              </a:rPr>
              <a:t>sont </a:t>
            </a:r>
            <a:endParaRPr lang="fr-FR" sz="28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lang="fr-FR" sz="2800" dirty="0" smtClean="0">
                <a:latin typeface="Times New Roman"/>
                <a:cs typeface="Times New Roman"/>
              </a:rPr>
              <a:t>   </a:t>
            </a:r>
            <a:r>
              <a:rPr lang="fr-FR" sz="2800" dirty="0" smtClean="0">
                <a:latin typeface="Times New Roman"/>
                <a:cs typeface="Times New Roman"/>
              </a:rPr>
              <a:t>plus </a:t>
            </a:r>
            <a:r>
              <a:rPr lang="fr-FR" sz="2800" dirty="0" smtClean="0">
                <a:latin typeface="Times New Roman"/>
                <a:cs typeface="Times New Roman"/>
              </a:rPr>
              <a:t>calmées par les AINS.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L’examen physique retrouve:</a:t>
            </a:r>
          </a:p>
          <a:p>
            <a:pPr>
              <a:buFont typeface="Arial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Une tuméfaction douloureuse du genou gauche de 06x05 cm, limitant la flexion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20" y="6143644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dirty="0" smtClean="0">
                <a:latin typeface="Times New Roman"/>
                <a:cs typeface="Times New Roman"/>
              </a:rPr>
              <a:t>AT?</a:t>
            </a:r>
          </a:p>
        </p:txBody>
      </p:sp>
      <p:pic>
        <p:nvPicPr>
          <p:cNvPr id="5" name="Picture 2" descr="C:\Users\ASUS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785794"/>
            <a:ext cx="2285984" cy="347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Arrêt de</a:t>
            </a:r>
            <a:r>
              <a:rPr lang="fr-FR" dirty="0" smtClean="0">
                <a:latin typeface="Times New Roman"/>
                <a:cs typeface="Times New Roman"/>
              </a:rPr>
              <a:t>s AINS.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FOGD.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Bilan hépatique + rénal.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Passer au palier 2.</a:t>
            </a:r>
          </a:p>
          <a:p>
            <a:pPr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err="1" smtClean="0">
                <a:latin typeface="Times New Roman"/>
                <a:cs typeface="Times New Roman"/>
              </a:rPr>
              <a:t>Rx</a:t>
            </a:r>
            <a:r>
              <a:rPr lang="fr-FR" dirty="0" smtClean="0">
                <a:latin typeface="Times New Roman"/>
                <a:cs typeface="Times New Roman"/>
              </a:rPr>
              <a:t> du genou, voir TDM/IRM…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Biopsie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tuméfaction.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 cardi</a:t>
            </a:r>
            <a:r>
              <a:rPr lang="fr-FR" dirty="0" smtClean="0">
                <a:latin typeface="Times New Roman"/>
                <a:cs typeface="Times New Roman"/>
              </a:rPr>
              <a:t>o-pulmonaire, ECG, TDM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T…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5072066" y="357166"/>
            <a:ext cx="3857652" cy="15716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572132" y="50004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Effets secondaires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Durée limitée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Prescription de pansement gastrique obligatoire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643174" y="2428868"/>
            <a:ext cx="350046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928926" y="264318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Traiter de la douleur   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571736" y="4929198"/>
            <a:ext cx="357190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57488" y="50720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Rechercher l’étiologie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Arrêt de</a:t>
            </a:r>
            <a:r>
              <a:rPr lang="fr-FR" sz="2800" dirty="0" smtClean="0">
                <a:latin typeface="Times New Roman"/>
                <a:cs typeface="Times New Roman"/>
              </a:rPr>
              <a:t>s AINS.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FOGD.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Bilan hépatique + rénal.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Passer au palier 2.</a:t>
            </a:r>
          </a:p>
          <a:p>
            <a:pPr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endParaRPr lang="fr-FR" dirty="0" smtClean="0">
              <a:latin typeface="Times New Roman"/>
              <a:cs typeface="Times New Roman"/>
            </a:endParaRPr>
          </a:p>
          <a:p>
            <a:r>
              <a:rPr lang="fr-FR" sz="2800" dirty="0" err="1" smtClean="0">
                <a:latin typeface="Times New Roman"/>
                <a:cs typeface="Times New Roman"/>
              </a:rPr>
              <a:t>Rx</a:t>
            </a:r>
            <a:r>
              <a:rPr lang="fr-FR" sz="2800" dirty="0" smtClean="0">
                <a:latin typeface="Times New Roman"/>
                <a:cs typeface="Times New Roman"/>
              </a:rPr>
              <a:t> du genou, voir TDM/IRM… 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Biopsie de 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tuméfaction.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Ex cardi</a:t>
            </a:r>
            <a:r>
              <a:rPr lang="fr-FR" sz="2800" dirty="0" smtClean="0">
                <a:latin typeface="Times New Roman"/>
                <a:cs typeface="Times New Roman"/>
              </a:rPr>
              <a:t>o-pulmonaire, ECG, TDM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/>
                <a:cs typeface="Times New Roman"/>
              </a:rPr>
              <a:t>T…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5072066" y="357166"/>
            <a:ext cx="3857652" cy="15716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572132" y="71435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Ulcère ga</a:t>
            </a:r>
            <a:r>
              <a:rPr lang="fr-FR" dirty="0" smtClean="0">
                <a:latin typeface="Times New Roman"/>
                <a:cs typeface="Times New Roman"/>
              </a:rPr>
              <a:t>strique</a:t>
            </a:r>
          </a:p>
          <a:p>
            <a:pPr algn="ctr"/>
            <a:r>
              <a:rPr lang="fr-FR" dirty="0" smtClean="0">
                <a:latin typeface="Times New Roman"/>
                <a:cs typeface="Times New Roman"/>
              </a:rPr>
              <a:t>Bilan hépatique + rénal corrects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214546" y="2000240"/>
            <a:ext cx="3500462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85984" y="24288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/>
                <a:cs typeface="Times New Roman"/>
              </a:rPr>
              <a:t>Douleur contrôlée; mais persiste intense au genou gauche    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143108" y="5072074"/>
            <a:ext cx="3571900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85984" y="54292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Sarc</a:t>
            </a:r>
            <a:r>
              <a:rPr lang="fr-FR" dirty="0" smtClean="0">
                <a:latin typeface="Times New Roman"/>
                <a:cs typeface="Times New Roman"/>
              </a:rPr>
              <a:t>ome osseux avec métastases multiples osseuses et pulmonaires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6710" y="6215082"/>
            <a:ext cx="1127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dirty="0" smtClean="0">
                <a:latin typeface="Times New Roman"/>
                <a:cs typeface="Times New Roman"/>
              </a:rPr>
              <a:t>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5984" y="1928802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fr-FR" sz="2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sz="2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sz="2800" dirty="0" smtClean="0">
              <a:latin typeface="Times New Roman"/>
              <a:cs typeface="Times New Roman"/>
            </a:endParaRPr>
          </a:p>
          <a:p>
            <a:r>
              <a:rPr lang="fr-FR" sz="2800" dirty="0" smtClean="0">
                <a:latin typeface="Times New Roman"/>
                <a:cs typeface="Times New Roman"/>
              </a:rPr>
              <a:t>Passer au palier 2.</a:t>
            </a:r>
          </a:p>
          <a:p>
            <a:pPr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endParaRPr lang="fr-FR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5072066" y="357166"/>
            <a:ext cx="3857652" cy="15716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572132" y="71435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Ulcère ga</a:t>
            </a:r>
            <a:r>
              <a:rPr lang="fr-FR" dirty="0" smtClean="0">
                <a:latin typeface="Times New Roman"/>
                <a:cs typeface="Times New Roman"/>
              </a:rPr>
              <a:t>strique</a:t>
            </a:r>
          </a:p>
          <a:p>
            <a:pPr algn="ctr"/>
            <a:r>
              <a:rPr lang="fr-FR" dirty="0" smtClean="0">
                <a:latin typeface="Times New Roman"/>
                <a:cs typeface="Times New Roman"/>
              </a:rPr>
              <a:t>Bilan hépatique + rénal corrects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214546" y="2000240"/>
            <a:ext cx="3500462" cy="15001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85984" y="24288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/>
                <a:cs typeface="Times New Roman"/>
              </a:rPr>
              <a:t>Douleur contrôlée; mais persiste intense au genou gauche    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143108" y="5072074"/>
            <a:ext cx="3571900" cy="15001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85984" y="54292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Sarc</a:t>
            </a:r>
            <a:r>
              <a:rPr lang="fr-FR" dirty="0" smtClean="0">
                <a:latin typeface="Times New Roman"/>
                <a:cs typeface="Times New Roman"/>
              </a:rPr>
              <a:t>ome osseux avec métastases multiples osseuses et pulmonaires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gauche 10"/>
          <p:cNvSpPr/>
          <p:nvPr/>
        </p:nvSpPr>
        <p:spPr>
          <a:xfrm>
            <a:off x="1785918" y="142852"/>
            <a:ext cx="3571900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571736" y="2857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Traitement de l’ulcère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6000760" y="2214554"/>
            <a:ext cx="292895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000760" y="242886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Flash de radiothérapie antalgique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avec flèche vers le bas 15"/>
          <p:cNvSpPr/>
          <p:nvPr/>
        </p:nvSpPr>
        <p:spPr>
          <a:xfrm>
            <a:off x="1142976" y="3857628"/>
            <a:ext cx="3143272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285852" y="400050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Malade mis sous chimiothérapie 1 cycle/21 j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9" grpId="1"/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2 mois de traitement, à l’examen: </a:t>
            </a:r>
          </a:p>
          <a:p>
            <a:pPr algn="ctr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Nette amélioration de la dyspnée et la douleur.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Quelques épisodes douloureux qui surviennent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3-4 j avant son RDV de chimiothérapie.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Apparition il y a 1 semaine de douleur avec ballonnement abdominal.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3834" y="6000768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b="1" dirty="0" smtClean="0">
                <a:latin typeface="Times New Roman"/>
                <a:cs typeface="Times New Roman"/>
              </a:rPr>
              <a:t>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Quelques épisodes douloureux qui surviennent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3-4 j avant son RDV de chimiothérapie.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Apparition il y a 1 semaine de douleur avec ballonnement abdominal.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2071670" y="571480"/>
            <a:ext cx="4857784" cy="16430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85984" y="71435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Douleur p</a:t>
            </a:r>
            <a:r>
              <a:rPr lang="fr-FR" dirty="0" smtClean="0">
                <a:latin typeface="Times New Roman"/>
                <a:cs typeface="Times New Roman"/>
              </a:rPr>
              <a:t>sy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        anxiolytique + approche p</a:t>
            </a:r>
            <a:r>
              <a:rPr lang="fr-FR" dirty="0" smtClean="0">
                <a:latin typeface="Times New Roman"/>
                <a:cs typeface="Times New Roman"/>
              </a:rPr>
              <a:t>sy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572000" y="92867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avec flèche vers le haut 8"/>
          <p:cNvSpPr/>
          <p:nvPr/>
        </p:nvSpPr>
        <p:spPr>
          <a:xfrm>
            <a:off x="2143108" y="4071942"/>
            <a:ext cx="4786346" cy="18573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357422" y="492919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pa</a:t>
            </a:r>
            <a:r>
              <a:rPr lang="fr-FR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ien</a:t>
            </a:r>
            <a:r>
              <a:rPr lang="fr-FR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pré</a:t>
            </a:r>
            <a:r>
              <a:rPr lang="fr-FR" dirty="0" smtClean="0"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fr-FR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dirty="0" smtClean="0">
                <a:latin typeface="Times New Roman"/>
                <a:cs typeface="Times New Roman"/>
              </a:rPr>
              <a:t>sy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ndr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fr-FR" dirty="0" err="1" smtClean="0">
                <a:latin typeface="Times New Roman"/>
                <a:cs typeface="Times New Roman"/>
              </a:rPr>
              <a:t>s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cclu</a:t>
            </a:r>
            <a:r>
              <a:rPr lang="fr-FR" dirty="0" smtClean="0"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fr-FR" dirty="0" smtClean="0"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fr-FR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 à la c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dirty="0" smtClean="0">
                <a:latin typeface="Times New Roman"/>
                <a:cs typeface="Times New Roman"/>
              </a:rPr>
              <a:t>st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ipa</a:t>
            </a:r>
            <a:r>
              <a:rPr lang="fr-FR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smtClean="0">
                <a:latin typeface="Times New Roman"/>
                <a:cs typeface="Times New Roman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 chronique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Prescription 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systématique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laxatifs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Introduction</a:t>
            </a:r>
            <a:r>
              <a:rPr lang="fr-FR" dirty="0" smtClean="0">
                <a:cs typeface="Arial" pitchFamily="34" charset="0"/>
              </a:rPr>
              <a:t/>
            </a:r>
            <a:br>
              <a:rPr lang="fr-FR" dirty="0" smtClean="0">
                <a:cs typeface="Arial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1.Définitions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fr-F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expérience sensorielle et émotionnelle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désagréable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liée à des lésions tissulaires réelles ou potentielle ou décrite comme telle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 Ses composantes sont :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-sensorielle : torsion,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étau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brulures, décharge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affective et émotionnelle : désagréable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pénibles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-cognitive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comportementale : plainte, cris, postures antalgiques.</a:t>
            </a:r>
          </a:p>
          <a:p>
            <a:pPr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pic>
        <p:nvPicPr>
          <p:cNvPr id="8194" name="Picture 2" descr="C:\Users\ASUS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714612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objectifs :</a:t>
            </a:r>
          </a:p>
          <a:p>
            <a:pPr algn="ctr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Problème de santé public.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Symptôme fréquent en oncologie.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Retentissement psychique et social.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Connaissance de ses mécanismes pour PEC adéquate.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uton d'action : Personnalisé 8">
            <a:hlinkClick r:id="" action="ppaction://noaction" highlightClick="1"/>
          </p:cNvPr>
          <p:cNvSpPr/>
          <p:nvPr/>
        </p:nvSpPr>
        <p:spPr>
          <a:xfrm>
            <a:off x="3286116" y="3357562"/>
            <a:ext cx="1500198" cy="642942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I/physiologie de la douleur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572428" cy="52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1-périphérique</a:t>
            </a:r>
            <a:r>
              <a:rPr lang="fr-FR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br>
              <a:rPr lang="fr-FR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/>
              <a:t>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De la périphérie à la ME </a:t>
            </a:r>
            <a:br>
              <a:rPr lang="fr-FR" sz="27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00201"/>
            <a:ext cx="5972182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1571612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Perception de la DLR par les nocicepteurs : terminaison libres amyélinique.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57422" y="550070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Transmission de la DLR par intermédiaire des corps cellulaire dans </a:t>
            </a:r>
            <a:r>
              <a:rPr lang="fr-FR" dirty="0" err="1" smtClean="0"/>
              <a:t>gg</a:t>
            </a:r>
            <a:r>
              <a:rPr lang="fr-FR" dirty="0" smtClean="0"/>
              <a:t> rachidiens jusqu'à la corne dorsale de la Moelle épinière.</a:t>
            </a:r>
          </a:p>
          <a:p>
            <a:pPr>
              <a:buNone/>
            </a:pPr>
            <a:r>
              <a:rPr lang="fr-FR" dirty="0" smtClean="0"/>
              <a:t>       - system </a:t>
            </a:r>
            <a:r>
              <a:rPr lang="fr-FR" dirty="0" err="1" smtClean="0"/>
              <a:t>lemniscal</a:t>
            </a:r>
            <a:r>
              <a:rPr lang="fr-FR" dirty="0" smtClean="0"/>
              <a:t>                                 - system extra </a:t>
            </a:r>
            <a:r>
              <a:rPr lang="fr-FR" dirty="0" err="1" smtClean="0"/>
              <a:t>lemnisca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71736" y="128586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Terminaisons libres ≥ 600/cm²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142844" y="4714884"/>
            <a:ext cx="3550176" cy="8572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4929198"/>
            <a:ext cx="378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Seules les fibres A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et C sont spécifiques de la douleur.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002060"/>
                </a:solidFill>
              </a:rPr>
              <a:t>2-spinale :</a:t>
            </a:r>
            <a:br>
              <a:rPr lang="fr-FR" b="1" u="sng" dirty="0" smtClean="0">
                <a:solidFill>
                  <a:srgbClr val="002060"/>
                </a:solidFill>
              </a:rPr>
            </a:br>
            <a:r>
              <a:rPr lang="fr-FR" dirty="0" smtClean="0"/>
              <a:t> </a:t>
            </a:r>
            <a:r>
              <a:rPr lang="fr-FR" sz="3100" dirty="0" smtClean="0"/>
              <a:t>system transmission intégration segmentaire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0006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gauche 4"/>
          <p:cNvSpPr/>
          <p:nvPr/>
        </p:nvSpPr>
        <p:spPr>
          <a:xfrm>
            <a:off x="3643306" y="4643446"/>
            <a:ext cx="4857784" cy="135732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71934" y="478632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Les fibres afférentes rejoignent le SNC au niveau de la corne postérieure de la M.E.</a:t>
            </a:r>
          </a:p>
        </p:txBody>
      </p:sp>
      <p:sp>
        <p:nvSpPr>
          <p:cNvPr id="7" name="Flèche gauche 6"/>
          <p:cNvSpPr/>
          <p:nvPr/>
        </p:nvSpPr>
        <p:spPr>
          <a:xfrm>
            <a:off x="4929190" y="1857364"/>
            <a:ext cx="4000528" cy="1500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57818" y="185736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ctr"/>
            <a:r>
              <a:rPr lang="fr-FR" dirty="0" smtClean="0"/>
              <a:t>Le message nociceptif emprunte des voies ascendantes jusqu’au thalamus</a:t>
            </a:r>
          </a:p>
        </p:txBody>
      </p:sp>
      <p:sp>
        <p:nvSpPr>
          <p:cNvPr id="9" name="Ellipse 8"/>
          <p:cNvSpPr/>
          <p:nvPr/>
        </p:nvSpPr>
        <p:spPr>
          <a:xfrm>
            <a:off x="3071802" y="3429000"/>
            <a:ext cx="385765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643306" y="321468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Gagnent le cordon antérolatéral controlatéral de la M.E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3-supra spinale 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system central d’analyse et d’intégration :</a:t>
            </a:r>
          </a:p>
          <a:p>
            <a:pPr algn="ctr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Structure thalamique , formation réticulé , tronc cérébral 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thalamus et tronc cérébral riches en récepteurs opioïde : cible morphinique.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l’organisme prend conscience du caractère douloureux de l’information et devient capable de discerner la localisation de la douleur.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Mécanismes de contrôle de la douleur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tous les niveaux, de la périphérie au cortex, le message nociceptif peut être modulé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Il existe des mécanismes excitateurs et des mécanismes inhibiteurs du signal nociceptif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distingue classiquement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Les contrôles segmentaires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Les contrôles supra-spinaux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971</Words>
  <Application>Microsoft Office PowerPoint</Application>
  <PresentationFormat>Affichage à l'écran (4:3)</PresentationFormat>
  <Paragraphs>269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TD : Prise en charge de la douleur cancéreuse </vt:lpstr>
      <vt:lpstr>Plan</vt:lpstr>
      <vt:lpstr>I/ Introduction </vt:lpstr>
      <vt:lpstr>Diapositive 4</vt:lpstr>
      <vt:lpstr>I I/physiologie de la douleur</vt:lpstr>
      <vt:lpstr>1-périphérique :  De la périphérie à la ME  </vt:lpstr>
      <vt:lpstr>2-spinale :  system transmission intégration segmentaire</vt:lpstr>
      <vt:lpstr>3-supra spinale :</vt:lpstr>
      <vt:lpstr>III/ Mécanismes de contrôle de la douleur</vt:lpstr>
      <vt:lpstr>Diapositive 10</vt:lpstr>
      <vt:lpstr>Diapositive 11</vt:lpstr>
      <vt:lpstr>IV/Physiopathologie   </vt:lpstr>
      <vt:lpstr>4 -douleur psychogène: douleur avec retentissement sur le system nerveux :anxiété, angoisse ... une douleur peut cacher une dèprèssion sous jacente. -Psychothérapie et psychotrope. </vt:lpstr>
      <vt:lpstr>V/Types de douleur chez cancéreux  </vt:lpstr>
      <vt:lpstr>VI /Evaluation de la douleur   Echelle unidimensionnelle   </vt:lpstr>
      <vt:lpstr>Echelle multidimensionelle</vt:lpstr>
      <vt:lpstr>VII/ Traitement </vt:lpstr>
      <vt:lpstr>3 Paliers d’OMS :</vt:lpstr>
      <vt:lpstr>Effets secondaires  </vt:lpstr>
      <vt:lpstr>Autres traitement antalgiques  </vt:lpstr>
      <vt:lpstr>Conclusion  </vt:lpstr>
      <vt:lpstr>Cas clinique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 : Prise en charge de la douleur cancéreuse </dc:title>
  <dc:creator>ASUS</dc:creator>
  <cp:lastModifiedBy>ASUS</cp:lastModifiedBy>
  <cp:revision>75</cp:revision>
  <dcterms:created xsi:type="dcterms:W3CDTF">2021-12-07T16:45:15Z</dcterms:created>
  <dcterms:modified xsi:type="dcterms:W3CDTF">2021-12-11T13:30:38Z</dcterms:modified>
</cp:coreProperties>
</file>