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91" r:id="rId5"/>
    <p:sldId id="280" r:id="rId6"/>
    <p:sldId id="289" r:id="rId7"/>
    <p:sldId id="299" r:id="rId8"/>
    <p:sldId id="298" r:id="rId9"/>
    <p:sldId id="290" r:id="rId10"/>
    <p:sldId id="263" r:id="rId11"/>
    <p:sldId id="294" r:id="rId12"/>
    <p:sldId id="265" r:id="rId13"/>
    <p:sldId id="297" r:id="rId14"/>
    <p:sldId id="268" r:id="rId15"/>
    <p:sldId id="300" r:id="rId16"/>
    <p:sldId id="269" r:id="rId17"/>
    <p:sldId id="271" r:id="rId18"/>
    <p:sldId id="301" r:id="rId19"/>
    <p:sldId id="273" r:id="rId20"/>
    <p:sldId id="276" r:id="rId21"/>
    <p:sldId id="277" r:id="rId22"/>
    <p:sldId id="283" r:id="rId23"/>
    <p:sldId id="278" r:id="rId24"/>
    <p:sldId id="28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CC3300"/>
    <a:srgbClr val="FFFF00"/>
    <a:srgbClr val="FF9966"/>
    <a:srgbClr val="FF6600"/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2B90F-C8A7-4435-B163-6898F5EABA3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CD3134-F0D6-4F3B-97F9-2EBE1570CA96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STADE I</a:t>
          </a:r>
          <a:endParaRPr lang="fr-FR" sz="18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10EFCA9B-C2F3-4360-8320-16F69AA7E651}" type="parTrans" cxnId="{2ECEB6D3-98E5-48CB-AD2C-5599242DB41B}">
      <dgm:prSet/>
      <dgm:spPr/>
      <dgm:t>
        <a:bodyPr/>
        <a:lstStyle/>
        <a:p>
          <a:endParaRPr lang="fr-FR"/>
        </a:p>
      </dgm:t>
    </dgm:pt>
    <dgm:pt modelId="{A92DB187-5886-40C1-86F6-67AFB972BA85}" type="sibTrans" cxnId="{2ECEB6D3-98E5-48CB-AD2C-5599242DB41B}">
      <dgm:prSet/>
      <dgm:spPr/>
      <dgm:t>
        <a:bodyPr/>
        <a:lstStyle/>
        <a:p>
          <a:endParaRPr lang="fr-FR"/>
        </a:p>
      </dgm:t>
    </dgm:pt>
    <dgm:pt modelId="{98655214-5F90-49C1-9CDB-58D44B42E0A7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STADE II</a:t>
          </a:r>
          <a:endParaRPr lang="fr-FR" sz="18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2BB56810-CDF4-4ED6-82F5-E10F752CDDB1}" type="parTrans" cxnId="{C96356A0-6CDC-4A04-9EFD-B9FC568614BA}">
      <dgm:prSet/>
      <dgm:spPr/>
      <dgm:t>
        <a:bodyPr/>
        <a:lstStyle/>
        <a:p>
          <a:endParaRPr lang="fr-FR"/>
        </a:p>
      </dgm:t>
    </dgm:pt>
    <dgm:pt modelId="{495B66F7-F0C3-42FC-994F-F0EC744B116C}" type="sibTrans" cxnId="{C96356A0-6CDC-4A04-9EFD-B9FC568614BA}">
      <dgm:prSet/>
      <dgm:spPr/>
      <dgm:t>
        <a:bodyPr/>
        <a:lstStyle/>
        <a:p>
          <a:endParaRPr lang="fr-FR"/>
        </a:p>
      </dgm:t>
    </dgm:pt>
    <dgm:pt modelId="{BE850A39-E8D4-4393-865A-B03D744B5220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STADE III</a:t>
          </a:r>
          <a:endParaRPr lang="fr-FR" sz="18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0DF70D12-9DD5-4E8E-9833-4E60F1102158}" type="parTrans" cxnId="{A6943866-DB78-4B4A-B906-74C7D7A88A2F}">
      <dgm:prSet/>
      <dgm:spPr/>
      <dgm:t>
        <a:bodyPr/>
        <a:lstStyle/>
        <a:p>
          <a:endParaRPr lang="fr-FR"/>
        </a:p>
      </dgm:t>
    </dgm:pt>
    <dgm:pt modelId="{05CAD009-14E7-45E3-9740-F792ECA905B1}" type="sibTrans" cxnId="{A6943866-DB78-4B4A-B906-74C7D7A88A2F}">
      <dgm:prSet/>
      <dgm:spPr/>
      <dgm:t>
        <a:bodyPr/>
        <a:lstStyle/>
        <a:p>
          <a:endParaRPr lang="fr-FR"/>
        </a:p>
      </dgm:t>
    </dgm:pt>
    <dgm:pt modelId="{118067A1-A5FA-4065-B2EB-403AA5411EDD}">
      <dgm:prSet phldrT="[Texte]" custT="1"/>
      <dgm:spPr/>
      <dgm:t>
        <a:bodyPr/>
        <a:lstStyle/>
        <a:p>
          <a:endParaRPr lang="fr-FR" sz="1800" b="1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r>
            <a:rPr lang="fr-FR" sz="1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     STADE IV</a:t>
          </a:r>
          <a:endParaRPr lang="fr-FR" sz="1800" b="1" dirty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</dgm:t>
    </dgm:pt>
    <dgm:pt modelId="{A0383D74-5941-4A1A-83D6-CE4116DAA364}" type="parTrans" cxnId="{A393B872-551C-4514-B177-65E636264AA8}">
      <dgm:prSet/>
      <dgm:spPr/>
      <dgm:t>
        <a:bodyPr/>
        <a:lstStyle/>
        <a:p>
          <a:endParaRPr lang="fr-FR"/>
        </a:p>
      </dgm:t>
    </dgm:pt>
    <dgm:pt modelId="{8380415A-F9F1-41BC-B3B5-6DC519783FB6}" type="sibTrans" cxnId="{A393B872-551C-4514-B177-65E636264AA8}">
      <dgm:prSet/>
      <dgm:spPr/>
      <dgm:t>
        <a:bodyPr/>
        <a:lstStyle/>
        <a:p>
          <a:endParaRPr lang="fr-FR"/>
        </a:p>
      </dgm:t>
    </dgm:pt>
    <dgm:pt modelId="{64E0081B-2227-42A3-AD70-CD42D28F167B}" type="pres">
      <dgm:prSet presAssocID="{31D2B90F-C8A7-4435-B163-6898F5EABA3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98854B5-E666-41EB-987C-113F23AA7A1B}" type="pres">
      <dgm:prSet presAssocID="{31D2B90F-C8A7-4435-B163-6898F5EABA30}" presName="arrow" presStyleLbl="bgShp" presStyleIdx="0" presStyleCnt="1" custAng="3553249" custScaleX="85500" custScaleY="79856" custLinFactNeighborX="15973" custLinFactNeighborY="-2849"/>
      <dgm:spPr/>
    </dgm:pt>
    <dgm:pt modelId="{40E5AC93-1FBC-4637-8AD2-36BEA28E093F}" type="pres">
      <dgm:prSet presAssocID="{31D2B90F-C8A7-4435-B163-6898F5EABA30}" presName="arrowDiagram4" presStyleCnt="0"/>
      <dgm:spPr/>
    </dgm:pt>
    <dgm:pt modelId="{033DDBFC-A632-4568-846B-6DA6941902B3}" type="pres">
      <dgm:prSet presAssocID="{79CD3134-F0D6-4F3B-97F9-2EBE1570CA96}" presName="bullet4a" presStyleLbl="node1" presStyleIdx="0" presStyleCnt="4" custFlipHor="1" custScaleX="103806" custLinFactX="600000" custLinFactY="-800000" custLinFactNeighborX="625279" custLinFactNeighborY="-852333"/>
      <dgm:spPr/>
    </dgm:pt>
    <dgm:pt modelId="{0E5F8CC9-49CF-4C60-87D9-BF5DB3EBFB8B}" type="pres">
      <dgm:prSet presAssocID="{79CD3134-F0D6-4F3B-97F9-2EBE1570CA96}" presName="textBox4a" presStyleLbl="revTx" presStyleIdx="0" presStyleCnt="4" custLinFactX="60644" custLinFactY="-100000" custLinFactNeighborX="100000" custLinFactNeighborY="-166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887791-3FF7-48B6-90D0-6B20F8112E1D}" type="pres">
      <dgm:prSet presAssocID="{98655214-5F90-49C1-9CDB-58D44B42E0A7}" presName="bullet4b" presStyleLbl="node1" presStyleIdx="1" presStyleCnt="4" custLinFactX="355171" custLinFactY="-178836" custLinFactNeighborX="400000" custLinFactNeighborY="-200000"/>
      <dgm:spPr/>
    </dgm:pt>
    <dgm:pt modelId="{10997F8A-123C-41A8-9E08-2F832E99C733}" type="pres">
      <dgm:prSet presAssocID="{98655214-5F90-49C1-9CDB-58D44B42E0A7}" presName="textBox4b" presStyleLbl="revTx" presStyleIdx="1" presStyleCnt="4" custScaleY="39497" custLinFactX="31721" custLinFactNeighborX="100000" custLinFactNeighborY="-900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585F59-389F-4B8E-BA58-5823FE3F02FD}" type="pres">
      <dgm:prSet presAssocID="{BE850A39-E8D4-4393-865A-B03D744B5220}" presName="bullet4c" presStyleLbl="node1" presStyleIdx="2" presStyleCnt="4" custLinFactX="205825" custLinFactY="59134" custLinFactNeighborX="300000" custLinFactNeighborY="100000"/>
      <dgm:spPr/>
    </dgm:pt>
    <dgm:pt modelId="{F7079022-ADD4-469D-BCCD-F5978CFD19E4}" type="pres">
      <dgm:prSet presAssocID="{BE850A39-E8D4-4393-865A-B03D744B5220}" presName="textBox4c" presStyleLbl="revTx" presStyleIdx="2" presStyleCnt="4" custScaleY="15292" custLinFactX="11350" custLinFactNeighborX="100000" custLinFactNeighborY="-252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165B53-C709-48A9-82FE-A11ED6377A1E}" type="pres">
      <dgm:prSet presAssocID="{118067A1-A5FA-4065-B2EB-403AA5411EDD}" presName="bullet4d" presStyleLbl="node1" presStyleIdx="3" presStyleCnt="4" custLinFactX="100000" custLinFactY="200000" custLinFactNeighborX="111044" custLinFactNeighborY="217429"/>
      <dgm:spPr/>
    </dgm:pt>
    <dgm:pt modelId="{AFDD561C-DE6C-4922-A469-F9EF1070AA74}" type="pres">
      <dgm:prSet presAssocID="{118067A1-A5FA-4065-B2EB-403AA5411EDD}" presName="textBox4d" presStyleLbl="revTx" presStyleIdx="3" presStyleCnt="4" custScaleY="25524" custLinFactNeighborX="31548" custLinFactNeighborY="13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BCC460A-85A5-4A77-9191-4543134B98EB}" type="presOf" srcId="{118067A1-A5FA-4065-B2EB-403AA5411EDD}" destId="{AFDD561C-DE6C-4922-A469-F9EF1070AA74}" srcOrd="0" destOrd="0" presId="urn:microsoft.com/office/officeart/2005/8/layout/arrow2"/>
    <dgm:cxn modelId="{6E1C4380-7562-4104-A0B2-0C977A9D94F8}" type="presOf" srcId="{BE850A39-E8D4-4393-865A-B03D744B5220}" destId="{F7079022-ADD4-469D-BCCD-F5978CFD19E4}" srcOrd="0" destOrd="0" presId="urn:microsoft.com/office/officeart/2005/8/layout/arrow2"/>
    <dgm:cxn modelId="{2ECEB6D3-98E5-48CB-AD2C-5599242DB41B}" srcId="{31D2B90F-C8A7-4435-B163-6898F5EABA30}" destId="{79CD3134-F0D6-4F3B-97F9-2EBE1570CA96}" srcOrd="0" destOrd="0" parTransId="{10EFCA9B-C2F3-4360-8320-16F69AA7E651}" sibTransId="{A92DB187-5886-40C1-86F6-67AFB972BA85}"/>
    <dgm:cxn modelId="{A6943866-DB78-4B4A-B906-74C7D7A88A2F}" srcId="{31D2B90F-C8A7-4435-B163-6898F5EABA30}" destId="{BE850A39-E8D4-4393-865A-B03D744B5220}" srcOrd="2" destOrd="0" parTransId="{0DF70D12-9DD5-4E8E-9833-4E60F1102158}" sibTransId="{05CAD009-14E7-45E3-9740-F792ECA905B1}"/>
    <dgm:cxn modelId="{52CEC922-22F5-43C3-A12F-031E1FBDB6F0}" type="presOf" srcId="{31D2B90F-C8A7-4435-B163-6898F5EABA30}" destId="{64E0081B-2227-42A3-AD70-CD42D28F167B}" srcOrd="0" destOrd="0" presId="urn:microsoft.com/office/officeart/2005/8/layout/arrow2"/>
    <dgm:cxn modelId="{CDE4124F-5DAC-4F6F-A485-3694CD36450B}" type="presOf" srcId="{79CD3134-F0D6-4F3B-97F9-2EBE1570CA96}" destId="{0E5F8CC9-49CF-4C60-87D9-BF5DB3EBFB8B}" srcOrd="0" destOrd="0" presId="urn:microsoft.com/office/officeart/2005/8/layout/arrow2"/>
    <dgm:cxn modelId="{A393B872-551C-4514-B177-65E636264AA8}" srcId="{31D2B90F-C8A7-4435-B163-6898F5EABA30}" destId="{118067A1-A5FA-4065-B2EB-403AA5411EDD}" srcOrd="3" destOrd="0" parTransId="{A0383D74-5941-4A1A-83D6-CE4116DAA364}" sibTransId="{8380415A-F9F1-41BC-B3B5-6DC519783FB6}"/>
    <dgm:cxn modelId="{C96356A0-6CDC-4A04-9EFD-B9FC568614BA}" srcId="{31D2B90F-C8A7-4435-B163-6898F5EABA30}" destId="{98655214-5F90-49C1-9CDB-58D44B42E0A7}" srcOrd="1" destOrd="0" parTransId="{2BB56810-CDF4-4ED6-82F5-E10F752CDDB1}" sibTransId="{495B66F7-F0C3-42FC-994F-F0EC744B116C}"/>
    <dgm:cxn modelId="{9E9E5DAD-C64F-418A-AAF6-5C292D92CFB4}" type="presOf" srcId="{98655214-5F90-49C1-9CDB-58D44B42E0A7}" destId="{10997F8A-123C-41A8-9E08-2F832E99C733}" srcOrd="0" destOrd="0" presId="urn:microsoft.com/office/officeart/2005/8/layout/arrow2"/>
    <dgm:cxn modelId="{2EB8A6D0-DFBB-490E-A6E8-ACE9AF0A99A1}" type="presParOf" srcId="{64E0081B-2227-42A3-AD70-CD42D28F167B}" destId="{D98854B5-E666-41EB-987C-113F23AA7A1B}" srcOrd="0" destOrd="0" presId="urn:microsoft.com/office/officeart/2005/8/layout/arrow2"/>
    <dgm:cxn modelId="{10D6D0F7-2B9D-4D3F-A7A1-B663FBEA0F74}" type="presParOf" srcId="{64E0081B-2227-42A3-AD70-CD42D28F167B}" destId="{40E5AC93-1FBC-4637-8AD2-36BEA28E093F}" srcOrd="1" destOrd="0" presId="urn:microsoft.com/office/officeart/2005/8/layout/arrow2"/>
    <dgm:cxn modelId="{56CBD3BF-EE8A-4EB5-945F-B99972EF42F9}" type="presParOf" srcId="{40E5AC93-1FBC-4637-8AD2-36BEA28E093F}" destId="{033DDBFC-A632-4568-846B-6DA6941902B3}" srcOrd="0" destOrd="0" presId="urn:microsoft.com/office/officeart/2005/8/layout/arrow2"/>
    <dgm:cxn modelId="{F4AEF67A-8CE9-46C4-83A7-2FF0EE763A93}" type="presParOf" srcId="{40E5AC93-1FBC-4637-8AD2-36BEA28E093F}" destId="{0E5F8CC9-49CF-4C60-87D9-BF5DB3EBFB8B}" srcOrd="1" destOrd="0" presId="urn:microsoft.com/office/officeart/2005/8/layout/arrow2"/>
    <dgm:cxn modelId="{BE160797-AF15-44C5-A64F-C8CCBE7C8EF9}" type="presParOf" srcId="{40E5AC93-1FBC-4637-8AD2-36BEA28E093F}" destId="{06887791-3FF7-48B6-90D0-6B20F8112E1D}" srcOrd="2" destOrd="0" presId="urn:microsoft.com/office/officeart/2005/8/layout/arrow2"/>
    <dgm:cxn modelId="{8F18C193-F814-479E-A4C9-23F3F7F8768B}" type="presParOf" srcId="{40E5AC93-1FBC-4637-8AD2-36BEA28E093F}" destId="{10997F8A-123C-41A8-9E08-2F832E99C733}" srcOrd="3" destOrd="0" presId="urn:microsoft.com/office/officeart/2005/8/layout/arrow2"/>
    <dgm:cxn modelId="{E34BEE7F-85D0-4CEB-9AFB-460B3FCC7121}" type="presParOf" srcId="{40E5AC93-1FBC-4637-8AD2-36BEA28E093F}" destId="{91585F59-389F-4B8E-BA58-5823FE3F02FD}" srcOrd="4" destOrd="0" presId="urn:microsoft.com/office/officeart/2005/8/layout/arrow2"/>
    <dgm:cxn modelId="{E33466E6-07E0-49B8-B7D2-235DAC7B9318}" type="presParOf" srcId="{40E5AC93-1FBC-4637-8AD2-36BEA28E093F}" destId="{F7079022-ADD4-469D-BCCD-F5978CFD19E4}" srcOrd="5" destOrd="0" presId="urn:microsoft.com/office/officeart/2005/8/layout/arrow2"/>
    <dgm:cxn modelId="{9ADA9DEB-0EF0-4C6F-8AAA-9D1C79E2FB73}" type="presParOf" srcId="{40E5AC93-1FBC-4637-8AD2-36BEA28E093F}" destId="{2A165B53-C709-48A9-82FE-A11ED6377A1E}" srcOrd="6" destOrd="0" presId="urn:microsoft.com/office/officeart/2005/8/layout/arrow2"/>
    <dgm:cxn modelId="{B6CC1CE7-F42A-4D03-B7B0-879CDA5EA5CF}" type="presParOf" srcId="{40E5AC93-1FBC-4637-8AD2-36BEA28E093F}" destId="{AFDD561C-DE6C-4922-A469-F9EF1070AA74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9D9F-197E-4431-A1FA-BA5E3E66E5A5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F071B-74B2-4350-BD80-66C260B20A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7611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0F57D7-9713-4946-BE70-73AEA4944243}" type="datetimeFigureOut">
              <a:rPr lang="fr-FR" smtClean="0"/>
              <a:pPr/>
              <a:t>02/12/2021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F256D7-B4AA-4E23-9B55-9FCF298C1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6502" y="1385886"/>
            <a:ext cx="6767530" cy="3757626"/>
          </a:xfrm>
        </p:spPr>
        <p:txBody>
          <a:bodyPr>
            <a:normAutofit/>
          </a:bodyPr>
          <a:lstStyle/>
          <a:p>
            <a:r>
              <a:rPr lang="fr-FR" sz="6700" dirty="0" smtClean="0"/>
              <a:t>Diagnostic des cancers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57422" y="5929330"/>
            <a:ext cx="6786578" cy="928670"/>
          </a:xfrm>
        </p:spPr>
        <p:txBody>
          <a:bodyPr>
            <a:noAutofit/>
          </a:bodyPr>
          <a:lstStyle/>
          <a:p>
            <a:endParaRPr lang="fr-FR" sz="1800" b="1" dirty="0" smtClean="0">
              <a:solidFill>
                <a:srgbClr val="FF0000"/>
              </a:solidFill>
            </a:endParaRPr>
          </a:p>
          <a:p>
            <a:r>
              <a:rPr lang="fr-FR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Dr.E.</a:t>
            </a:r>
            <a:r>
              <a:rPr lang="fr-FR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AOUATI</a:t>
            </a:r>
          </a:p>
          <a:p>
            <a:r>
              <a:rPr lang="fr-FR" sz="20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Pr.T</a:t>
            </a:r>
            <a:r>
              <a:rPr lang="fr-FR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 FILALI                                                        2021 - 2022</a:t>
            </a:r>
          </a:p>
          <a:p>
            <a:endParaRPr lang="fr-FR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8429652" cy="521495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Les signes généraux sont parfois évocateurs de certains cancers</a:t>
            </a:r>
          </a:p>
          <a:p>
            <a:pPr>
              <a:buClr>
                <a:srgbClr val="0070C0"/>
              </a:buClr>
              <a:buNone/>
            </a:pPr>
            <a:endParaRPr lang="fr-FR" sz="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cs typeface="Calibri" pitchFamily="34" charset="0"/>
              </a:rPr>
              <a:t>Altération de l’état général: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asthénie, anorexie, amaigrissement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000" b="1" u="sng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cs typeface="Calibri" pitchFamily="34" charset="0"/>
              </a:rPr>
              <a:t>Fièvre</a:t>
            </a:r>
            <a:r>
              <a:rPr lang="fr-FR" sz="1800" b="1" dirty="0" smtClean="0">
                <a:solidFill>
                  <a:srgbClr val="002060"/>
                </a:solidFill>
                <a:cs typeface="Calibri" pitchFamily="34" charset="0"/>
              </a:rPr>
              <a:t>: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progressive, prolongée, parfois intermittente (nécrose tumorale, surinfection, fièvre tumorale)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800" b="1" u="sng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cs typeface="Calibri" pitchFamily="34" charset="0"/>
              </a:rPr>
              <a:t>Sueurs nocturnes: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hémopathies malignes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cs typeface="Calibri" pitchFamily="34" charset="0"/>
              </a:rPr>
              <a:t>Prurit: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cancers gastriques …</a:t>
            </a:r>
          </a:p>
          <a:p>
            <a:pPr>
              <a:buNone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L’évaluation de leur impact : 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Echelle de performance de l’OMS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Indice de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karnofsky</a:t>
            </a:r>
            <a:endParaRPr lang="fr-FR" sz="200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Signes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généraux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66" y="1928802"/>
            <a:ext cx="8643934" cy="492919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Signes cliniques et/ou </a:t>
            </a:r>
            <a:r>
              <a:rPr lang="fr-FR" sz="2400" dirty="0" err="1" smtClean="0">
                <a:solidFill>
                  <a:srgbClr val="002060"/>
                </a:solidFill>
                <a:cs typeface="Calibri" pitchFamily="34" charset="0"/>
              </a:rPr>
              <a:t>paracliniques</a:t>
            </a: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 secondaires à la sécrétion de substances par la tumeur ou à la formation d’</a:t>
            </a:r>
            <a:r>
              <a:rPr lang="fr-FR" sz="2400" dirty="0" err="1" smtClean="0">
                <a:solidFill>
                  <a:srgbClr val="002060"/>
                </a:solidFill>
                <a:cs typeface="Calibri" pitchFamily="34" charset="0"/>
              </a:rPr>
              <a:t>autoanticorps</a:t>
            </a:r>
            <a:endParaRPr lang="fr-FR" sz="10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Ils ne sont pas spécifiques d’un cancer, mais permettent d’orienter les examens diagnostiques et évoquer la rémission ou la rechute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Cancers en cause: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bronchiques, ORL, digestifs …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Ses manifestations peuvent être 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endocriniens, dermatologiques, neurologiques, rhumatologiques, hématologiques …</a:t>
            </a:r>
          </a:p>
          <a:p>
            <a:pPr>
              <a:buBlip>
                <a:blip r:embed="rId2"/>
              </a:buBlip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endParaRPr lang="fr-FR" sz="2400" b="1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b="1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000" b="1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Syndrome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paranéoplasique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786842" cy="535785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Les anomalies ne sont pas spécifiques, mais elles amènent à réaliser une enquête étiologique qui peut conduire au diagnostic</a:t>
            </a:r>
          </a:p>
          <a:p>
            <a:pPr>
              <a:buClr>
                <a:srgbClr val="002060"/>
              </a:buCl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2060"/>
                </a:solidFill>
              </a:rPr>
              <a:t>Signes hématologiques:  </a:t>
            </a:r>
            <a:r>
              <a:rPr lang="fr-FR" sz="2000" dirty="0" smtClean="0">
                <a:solidFill>
                  <a:srgbClr val="002060"/>
                </a:solidFill>
              </a:rPr>
              <a:t>anémie, syndrome inflammatoire ou thrombotique</a:t>
            </a:r>
          </a:p>
          <a:p>
            <a:pPr>
              <a:buClr>
                <a:srgbClr val="002060"/>
              </a:buClr>
              <a:buNone/>
            </a:pPr>
            <a:endParaRPr lang="fr-FR" sz="2000" b="1" u="sng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endParaRPr lang="fr-FR" sz="2000" b="1" u="sng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2060"/>
                </a:solidFill>
              </a:rPr>
              <a:t>Signes biochimiques:  </a:t>
            </a:r>
            <a:r>
              <a:rPr lang="fr-FR" sz="2000" dirty="0" smtClean="0">
                <a:solidFill>
                  <a:srgbClr val="002060"/>
                </a:solidFill>
              </a:rPr>
              <a:t>hypercalcémie, cholestase et cytolyse …</a:t>
            </a:r>
          </a:p>
          <a:p>
            <a:pPr>
              <a:buClr>
                <a:srgbClr val="002060"/>
              </a:buClr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2060"/>
                </a:solidFill>
              </a:rPr>
              <a:t>Marqueurs tumoraux: </a:t>
            </a:r>
            <a:r>
              <a:rPr lang="fr-FR" sz="2000" dirty="0" smtClean="0">
                <a:solidFill>
                  <a:srgbClr val="002060"/>
                </a:solidFill>
              </a:rPr>
              <a:t>CA15.3, CA125, ACE, CA19.9, PSA …</a:t>
            </a:r>
          </a:p>
          <a:p>
            <a:pPr>
              <a:buFont typeface="Wingdings" pitchFamily="2" charset="2"/>
              <a:buChar char="ü"/>
            </a:pPr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fr-F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Signes d’appel paracliniques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8358246" cy="5072098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2060"/>
              </a:buClr>
              <a:buNone/>
            </a:pPr>
            <a:endParaRPr lang="fr-FR" sz="3200" b="1" u="sng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Découverte fortuite: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patient, examen, imagerie …</a:t>
            </a: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endParaRPr lang="fr-FR" sz="12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endParaRPr lang="fr-FR" sz="12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fr-FR" sz="12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Dépistage: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mammoghraphie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, FCV …</a:t>
            </a: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endParaRPr lang="fr-FR" sz="2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fr-FR" sz="2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Surveillance des sujet à risque: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génétique …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Circonstances particulières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35142" y="1643050"/>
            <a:ext cx="8408890" cy="521495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fr-FR" sz="3200" b="1" u="sng" dirty="0" smtClean="0">
                <a:solidFill>
                  <a:srgbClr val="0070C0"/>
                </a:solidFill>
                <a:cs typeface="Calibri" pitchFamily="34" charset="0"/>
              </a:rPr>
              <a:t>Radiographie:</a:t>
            </a:r>
          </a:p>
          <a:p>
            <a:pPr>
              <a:buNone/>
            </a:pPr>
            <a:endParaRPr lang="fr-FR" sz="1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Indications limitées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Mammographie, télé thorax …</a:t>
            </a:r>
          </a:p>
          <a:p>
            <a:pPr>
              <a:buNone/>
            </a:pPr>
            <a:endParaRPr lang="fr-FR" sz="20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3200" b="1" u="sng" dirty="0" smtClean="0">
                <a:solidFill>
                  <a:srgbClr val="0070C0"/>
                </a:solidFill>
                <a:cs typeface="Calibri" pitchFamily="34" charset="0"/>
              </a:rPr>
              <a:t>Echographie:</a:t>
            </a:r>
          </a:p>
          <a:p>
            <a:pPr>
              <a:buNone/>
            </a:pPr>
            <a:endParaRPr lang="fr-FR" sz="1200" dirty="0" smtClean="0"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Performante, reproductible, non invasive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Indications: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Echo per opératoire, Echo endoscopie ….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Guider des ponctions ou des biopsies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Inconvénients: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opérateur dépendant, limites techniques ….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Examens </a:t>
            </a:r>
            <a:r>
              <a:rPr kumimoji="0" lang="fr-F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paracliniques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78018" y="1671662"/>
            <a:ext cx="8266014" cy="5186338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fr-FR" sz="3600" b="1" u="sng" dirty="0" smtClean="0">
                <a:solidFill>
                  <a:srgbClr val="0070C0"/>
                </a:solidFill>
                <a:cs typeface="Calibri" pitchFamily="34" charset="0"/>
              </a:rPr>
              <a:t>Endoscopie:</a:t>
            </a:r>
          </a:p>
          <a:p>
            <a:pPr>
              <a:buNone/>
            </a:pPr>
            <a:endParaRPr lang="fr-FR" sz="1200" b="1" u="sng" dirty="0" smtClean="0">
              <a:solidFill>
                <a:srgbClr val="0070C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Examen très performant: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diagnostic, extension, surveillance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Biopsie des lésions suspectes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Peut être couplée a l’échographie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Examen invasif </a:t>
            </a:r>
            <a:r>
              <a:rPr lang="fr-FR" sz="2000" b="1" dirty="0" smtClean="0">
                <a:solidFill>
                  <a:srgbClr val="002060"/>
                </a:solidFill>
                <a:cs typeface="Calibri" pitchFamily="34" charset="0"/>
              </a:rPr>
              <a:t>+ + +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1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Exemples: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laryngoscopie, bronchoscopie, colonoscopie, cystoscopie,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hysteroscopie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,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médiastinoscopie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,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pleuroscopie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, arthroscopie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36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endParaRPr lang="fr-FR" sz="3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3600" b="1" u="sng" dirty="0" smtClean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Examens </a:t>
            </a:r>
            <a:r>
              <a:rPr kumimoji="0" lang="fr-F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paracliniques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6962" y="1714512"/>
            <a:ext cx="8317038" cy="514348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fr-FR" sz="3200" b="1" u="sng" dirty="0" smtClean="0">
                <a:solidFill>
                  <a:srgbClr val="0070C0"/>
                </a:solidFill>
                <a:cs typeface="Calibri" pitchFamily="34" charset="0"/>
              </a:rPr>
              <a:t>Tomodensitométrie:</a:t>
            </a:r>
          </a:p>
          <a:p>
            <a:pPr>
              <a:buNone/>
            </a:pPr>
            <a:endParaRPr lang="fr-FR" sz="1000" b="1" u="sng" dirty="0" smtClean="0">
              <a:solidFill>
                <a:srgbClr val="0070C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Examen clé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Avantages: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non invasive, sensible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Inconvénients: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irradiante, produit de contraste …</a:t>
            </a:r>
          </a:p>
          <a:p>
            <a:pPr>
              <a:buNone/>
            </a:pPr>
            <a:endParaRPr lang="fr-FR" sz="1200" dirty="0" smtClean="0"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3000" b="1" u="sng" dirty="0" smtClean="0">
                <a:solidFill>
                  <a:srgbClr val="0070C0"/>
                </a:solidFill>
                <a:cs typeface="Calibri" pitchFamily="34" charset="0"/>
              </a:rPr>
              <a:t>Imagerie par résonnance magnétique</a:t>
            </a:r>
            <a:r>
              <a:rPr lang="fr-FR" sz="2600" b="1" u="sng" dirty="0" smtClean="0">
                <a:solidFill>
                  <a:srgbClr val="0070C0"/>
                </a:solidFill>
                <a:cs typeface="Calibri" pitchFamily="34" charset="0"/>
              </a:rPr>
              <a:t>:</a:t>
            </a:r>
          </a:p>
          <a:p>
            <a:pPr>
              <a:buBlip>
                <a:blip r:embed="rId2"/>
              </a:buBlip>
            </a:pPr>
            <a:endParaRPr lang="fr-FR" sz="1000" u="sng" dirty="0" smtClean="0">
              <a:solidFill>
                <a:srgbClr val="0070C0"/>
              </a:solidFill>
              <a:cs typeface="Calibri" pitchFamily="34" charset="0"/>
            </a:endParaRP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En progression constante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Avantages: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sensible dans les tissus mous, produit de contraste …</a:t>
            </a:r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Inconvénients: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prix, disponibilité, interprétation, contre indications</a:t>
            </a:r>
            <a:endParaRPr lang="fr-FR" sz="200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Examens </a:t>
            </a:r>
            <a:r>
              <a:rPr kumimoji="0" lang="fr-F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paracliniques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858312" cy="514353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Elle regroupe: 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macroscopie, microscopie, </a:t>
            </a:r>
            <a:r>
              <a:rPr lang="fr-FR" sz="2000" dirty="0" err="1" smtClean="0">
                <a:solidFill>
                  <a:srgbClr val="002060"/>
                </a:solidFill>
                <a:cs typeface="Calibri" pitchFamily="34" charset="0"/>
              </a:rPr>
              <a:t>immuno</a:t>
            </a: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 histochimie …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Elle est indispensable au diagnostic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Fiabilité opérateur dépendante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Méthodes de prélèvement: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     Lésion directement accessible 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     Ponction biopsie a l’aiguille +/- repérage (échographie ou scanner)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     Chirurgie 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Elle confirme la malignité de la tumeur et précise ses caractéristiques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Place de la biologie moléculaire et la cytogénétique </a:t>
            </a:r>
          </a:p>
          <a:p>
            <a:pPr>
              <a:buNone/>
            </a:pPr>
            <a:endParaRPr lang="fr-F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Anatomie pathologique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814514"/>
            <a:ext cx="8480296" cy="5043510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Il est systématique avant toute décision en Oncologie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Il nécessite une connaissance: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L’histoire naturelle de chaque type de cancer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Les voies de drainage lymphatiques des différents organes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Les sites métastatiques préférentiels des cancers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Il comporte: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Evaluation clinique et radiologique locorégionale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(controlatéral, ganglionnaire)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cs typeface="Calibri" pitchFamily="34" charset="0"/>
              </a:rPr>
              <a:t>Evaluation clinique et radiologique de l’extension à distance </a:t>
            </a:r>
            <a:r>
              <a:rPr lang="fr-FR" sz="1800" dirty="0" smtClean="0">
                <a:solidFill>
                  <a:srgbClr val="002060"/>
                </a:solidFill>
                <a:cs typeface="Calibri" pitchFamily="34" charset="0"/>
              </a:rPr>
              <a:t>(TDM, scintigraphie osseuse, Tep scan …)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fr-FR" sz="20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fr-FR" sz="20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fr-FR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6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Bilan d’extension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857250"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Stadification</a:t>
            </a:r>
            <a:endParaRPr lang="fr-FR" sz="60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786842" cy="5143512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Elle découle du bilan d’extension clinique et </a:t>
            </a:r>
            <a:r>
              <a:rPr lang="fr-FR" sz="2800" dirty="0" err="1" smtClean="0">
                <a:solidFill>
                  <a:srgbClr val="002060"/>
                </a:solidFill>
                <a:cs typeface="Calibri" pitchFamily="34" charset="0"/>
              </a:rPr>
              <a:t>paraclinique</a:t>
            </a:r>
            <a:endParaRPr lang="fr-FR" sz="2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Classifications standardisées à visées diagnostique, pronostique et thérapeutique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Réunit des lésions de sous groupes différents qui correspondent a des pronostics et des indications thérapeutiques différents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La classification TNM: </a:t>
            </a:r>
            <a:r>
              <a:rPr lang="fr-FR" sz="2800" dirty="0" err="1" smtClean="0">
                <a:solidFill>
                  <a:srgbClr val="002060"/>
                </a:solidFill>
                <a:cs typeface="Calibri" pitchFamily="34" charset="0"/>
              </a:rPr>
              <a:t>cTNM</a:t>
            </a: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, TNM, </a:t>
            </a:r>
            <a:r>
              <a:rPr lang="fr-FR" sz="2800" dirty="0" err="1" smtClean="0">
                <a:solidFill>
                  <a:srgbClr val="002060"/>
                </a:solidFill>
                <a:cs typeface="Calibri" pitchFamily="34" charset="0"/>
              </a:rPr>
              <a:t>pTNM</a:t>
            </a:r>
            <a:endParaRPr lang="fr-FR" sz="2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r>
              <a:rPr lang="fr-FR" sz="22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T: </a:t>
            </a: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Tumeur primitive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N: </a:t>
            </a: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Métastases ganglionnaires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M: </a:t>
            </a: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Métastases à distances</a:t>
            </a:r>
          </a:p>
          <a:p>
            <a:pPr>
              <a:buClr>
                <a:srgbClr val="002060"/>
              </a:buClr>
              <a:buNone/>
            </a:pPr>
            <a:endParaRPr lang="fr-FR" sz="2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800" dirty="0" smtClean="0">
              <a:solidFill>
                <a:srgbClr val="002060"/>
              </a:solidFill>
              <a:cs typeface="Calibri" pitchFamily="34" charset="0"/>
            </a:endParaRPr>
          </a:p>
          <a:p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Introduction</a:t>
            </a:r>
            <a:endParaRPr lang="fr-FR" sz="6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28596" y="1285860"/>
            <a:ext cx="8358246" cy="57061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None/>
              <a:defRPr/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Le cancer est une perte de la régulation des cellules du corps humains aboutissant à leur prolifération anarchique</a:t>
            </a: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C’est une maladie biologique précise des cellules qui le composent </a:t>
            </a: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Il n’existe pas de signes pathognomoniques du cancer, chaque </a:t>
            </a:r>
            <a:r>
              <a:rPr lang="fr-FR" sz="2400" dirty="0">
                <a:solidFill>
                  <a:srgbClr val="002060"/>
                </a:solidFill>
              </a:rPr>
              <a:t>localisation cancéreuse a son mode propre </a:t>
            </a:r>
            <a:r>
              <a:rPr lang="fr-FR" sz="2400" dirty="0" smtClean="0">
                <a:solidFill>
                  <a:srgbClr val="002060"/>
                </a:solidFill>
              </a:rPr>
              <a:t>de révélation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Des éléments permettent d’identifier un cancer avec une grande probabilité</a:t>
            </a: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None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Le diagnostic de certitude repose sur une confirmation histologique </a:t>
            </a:r>
          </a:p>
          <a:p>
            <a:pPr marL="342900" indent="-342900" algn="justLow">
              <a:spcBef>
                <a:spcPct val="20000"/>
              </a:spcBef>
              <a:buClr>
                <a:srgbClr val="002060"/>
              </a:buClr>
              <a:buNone/>
              <a:defRPr/>
            </a:pPr>
            <a:endParaRPr lang="fr-FR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76" y="2214554"/>
            <a:ext cx="6786578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Tumeur limitée à l’organe d’origine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      Tumeur localement étendue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          Tumeur loco régionalement étendue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                   Tumeur métastatique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2357422" y="1785926"/>
          <a:ext cx="6500858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12648" y="214290"/>
            <a:ext cx="8153400" cy="990600"/>
          </a:xfrm>
        </p:spPr>
        <p:txBody>
          <a:bodyPr>
            <a:noAutofit/>
          </a:bodyPr>
          <a:lstStyle/>
          <a:p>
            <a:pPr marL="857250" indent="-857250"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Stadification</a:t>
            </a:r>
            <a:endParaRPr lang="fr-FR" sz="60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pPr marL="571500" indent="-571500"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Pronostic</a:t>
            </a:r>
            <a:endParaRPr lang="fr-FR" sz="60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Pronostic des cancer peut être évaluer grâce à des facteurs pronostiques: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     Le cancer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     Le patient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                                        Le traitement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endParaRPr lang="fr-FR" sz="2800" b="1" dirty="0" smtClean="0">
              <a:solidFill>
                <a:srgbClr val="FF9933"/>
              </a:solidFill>
              <a:cs typeface="Calibri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504" y="1600224"/>
            <a:ext cx="8429652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9933"/>
                </a:solidFill>
                <a:cs typeface="Calibri" pitchFamily="34" charset="0"/>
              </a:rPr>
              <a:t>Facteurs pronostiques liés à la maladie</a:t>
            </a:r>
          </a:p>
          <a:p>
            <a:pPr>
              <a:buNone/>
            </a:pPr>
            <a:endParaRPr lang="fr-FR" sz="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endParaRPr lang="fr-FR" sz="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Type histologique: </a:t>
            </a: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carcinome, sarcome, mélanome….</a:t>
            </a: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Grade histologique:</a:t>
            </a: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 SBR, score de </a:t>
            </a:r>
            <a:r>
              <a:rPr lang="fr-FR" sz="2800" dirty="0" err="1" smtClean="0">
                <a:solidFill>
                  <a:srgbClr val="002060"/>
                </a:solidFill>
                <a:cs typeface="Calibri" pitchFamily="34" charset="0"/>
              </a:rPr>
              <a:t>Gleason</a:t>
            </a: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 …</a:t>
            </a: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Index de prolifération: </a:t>
            </a:r>
            <a:r>
              <a:rPr lang="fr-FR" sz="2800" dirty="0" smtClean="0">
                <a:solidFill>
                  <a:srgbClr val="002060"/>
                </a:solidFill>
                <a:cs typeface="Calibri" pitchFamily="34" charset="0"/>
              </a:rPr>
              <a:t>KI67</a:t>
            </a: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Expression d’oncogènes cellulaires</a:t>
            </a:r>
            <a:endParaRPr lang="fr-FR" sz="28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Stade de la maladie</a:t>
            </a: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Sites métastatiques</a:t>
            </a: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Rapidité d’évolution</a:t>
            </a:r>
          </a:p>
          <a:p>
            <a:pPr>
              <a:buNone/>
            </a:pPr>
            <a:endParaRPr lang="fr-FR" sz="2000" dirty="0">
              <a:cs typeface="Calibri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65048" y="21429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Calibri" pitchFamily="34" charset="0"/>
              </a:rPr>
              <a:t>Pronostic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76318" y="1719282"/>
            <a:ext cx="8153400" cy="449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9933"/>
                </a:solidFill>
                <a:cs typeface="Calibri" pitchFamily="34" charset="0"/>
              </a:rPr>
              <a:t>Facteurs pronostiques liés au malade</a:t>
            </a:r>
          </a:p>
          <a:p>
            <a:pPr>
              <a:buNone/>
            </a:pPr>
            <a:endParaRPr lang="fr-FR" sz="2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None/>
            </a:pPr>
            <a:endParaRPr lang="fr-FR" sz="2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3200" b="1" dirty="0" smtClean="0">
                <a:solidFill>
                  <a:srgbClr val="002060"/>
                </a:solidFill>
                <a:cs typeface="Calibri" pitchFamily="34" charset="0"/>
              </a:rPr>
              <a:t>Age</a:t>
            </a:r>
          </a:p>
          <a:p>
            <a:pPr>
              <a:buBlip>
                <a:blip r:embed="rId2"/>
              </a:buBlip>
            </a:pPr>
            <a:r>
              <a:rPr lang="fr-FR" sz="3200" b="1" dirty="0" smtClean="0">
                <a:solidFill>
                  <a:srgbClr val="002060"/>
                </a:solidFill>
                <a:cs typeface="Calibri" pitchFamily="34" charset="0"/>
              </a:rPr>
              <a:t>Comorbidités</a:t>
            </a:r>
          </a:p>
          <a:p>
            <a:pPr>
              <a:buBlip>
                <a:blip r:embed="rId2"/>
              </a:buBlip>
            </a:pPr>
            <a:r>
              <a:rPr lang="fr-FR" sz="3200" b="1" dirty="0" smtClean="0">
                <a:solidFill>
                  <a:srgbClr val="002060"/>
                </a:solidFill>
                <a:cs typeface="Calibri" pitchFamily="34" charset="0"/>
              </a:rPr>
              <a:t>Indice de performance</a:t>
            </a:r>
          </a:p>
          <a:p>
            <a:pPr>
              <a:buBlip>
                <a:blip r:embed="rId2"/>
              </a:buBlip>
            </a:pPr>
            <a:r>
              <a:rPr lang="fr-FR" sz="3200" b="1" dirty="0" smtClean="0">
                <a:solidFill>
                  <a:srgbClr val="002060"/>
                </a:solidFill>
                <a:cs typeface="Calibri" pitchFamily="34" charset="0"/>
              </a:rPr>
              <a:t>Profils psychosociaux</a:t>
            </a:r>
            <a:endParaRPr lang="fr-FR" sz="3200" dirty="0" smtClean="0">
              <a:cs typeface="Calibri" pitchFamily="34" charset="0"/>
            </a:endParaRP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65048" y="21429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Calibri" pitchFamily="34" charset="0"/>
              </a:rPr>
              <a:t>Pronostic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1719282"/>
            <a:ext cx="8429652" cy="51387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9933"/>
                </a:solidFill>
                <a:cs typeface="Calibri" pitchFamily="34" charset="0"/>
              </a:rPr>
              <a:t>Facteurs pronostiques liés à la thérapeutique</a:t>
            </a:r>
          </a:p>
          <a:p>
            <a:pPr>
              <a:buNone/>
            </a:pPr>
            <a:endParaRPr lang="fr-FR" sz="24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Diagnostic précoce</a:t>
            </a:r>
          </a:p>
          <a:p>
            <a:pPr>
              <a:buNone/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Qualité la prise en charge thérapeutique </a:t>
            </a:r>
          </a:p>
          <a:p>
            <a:pPr>
              <a:buBlip>
                <a:blip r:embed="rId2"/>
              </a:buBlip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Disponibilité et variété des traitements</a:t>
            </a:r>
          </a:p>
          <a:p>
            <a:pPr>
              <a:buBlip>
                <a:blip r:embed="rId2"/>
              </a:buBlip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Qualité de la réponse au traitement</a:t>
            </a:r>
          </a:p>
          <a:p>
            <a:pPr>
              <a:buNone/>
            </a:pPr>
            <a:endParaRPr lang="fr-FR" sz="3200" b="1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65048" y="21429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Calibri" pitchFamily="34" charset="0"/>
              </a:rPr>
              <a:t>Pronostic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 algn="ctr"/>
            <a:r>
              <a:rPr lang="fr-FR" sz="6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Conclusion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r-F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500198"/>
            <a:ext cx="8501090" cy="5572140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fr-FR" sz="3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  <a:cs typeface="Calibri" pitchFamily="34" charset="0"/>
              </a:rPr>
              <a:t>Le cancer est un problème de santé publique dans le monde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fr-FR" sz="3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  <a:cs typeface="Calibri" pitchFamily="34" charset="0"/>
              </a:rPr>
              <a:t>La sémiologie clinique et </a:t>
            </a:r>
            <a:r>
              <a:rPr lang="fr-FR" sz="3200" dirty="0" err="1" smtClean="0">
                <a:solidFill>
                  <a:srgbClr val="002060"/>
                </a:solidFill>
                <a:cs typeface="Calibri" pitchFamily="34" charset="0"/>
              </a:rPr>
              <a:t>paraclinique</a:t>
            </a:r>
            <a:r>
              <a:rPr lang="fr-FR" sz="3200" dirty="0" smtClean="0">
                <a:solidFill>
                  <a:srgbClr val="002060"/>
                </a:solidFill>
                <a:cs typeface="Calibri" pitchFamily="34" charset="0"/>
              </a:rPr>
              <a:t> sont les principaux outils de diagnostic des cancers</a:t>
            </a:r>
          </a:p>
          <a:p>
            <a:pPr>
              <a:buClr>
                <a:srgbClr val="002060"/>
              </a:buClr>
              <a:buNone/>
            </a:pPr>
            <a:endParaRPr lang="fr-FR" sz="3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  <a:cs typeface="Calibri" pitchFamily="34" charset="0"/>
              </a:rPr>
              <a:t>Le diagnostic précoce est le meilleur garant du succès thérapeutique </a:t>
            </a:r>
          </a:p>
          <a:p>
            <a:pPr>
              <a:buClr>
                <a:srgbClr val="002060"/>
              </a:buClr>
              <a:buNone/>
            </a:pPr>
            <a:endParaRPr lang="fr-FR" sz="32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fr-FR" sz="3200" dirty="0" smtClean="0">
                <a:solidFill>
                  <a:srgbClr val="002060"/>
                </a:solidFill>
                <a:cs typeface="Calibri" pitchFamily="34" charset="0"/>
              </a:rPr>
              <a:t> </a:t>
            </a:r>
          </a:p>
          <a:p>
            <a:endParaRPr lang="fr-F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857224" y="1508867"/>
            <a:ext cx="7858180" cy="534915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2000" dirty="0">
              <a:solidFill>
                <a:srgbClr val="000000"/>
              </a:solidFill>
            </a:endParaRP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Blip>
                <a:blip r:embed="rId2"/>
              </a:buBlip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Un interrogatoire et un examen clinique permettent d’éviter des examens inutiles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Blip>
                <a:blip r:embed="rId2"/>
              </a:buBlip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Limiter les examens complémentaires à ceux indispensables au  diagnostic 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Obtenir une certitude histologique par une biopsie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fr-FR" sz="2400" dirty="0">
                <a:solidFill>
                  <a:srgbClr val="002060"/>
                </a:solidFill>
              </a:rPr>
              <a:t>Faire </a:t>
            </a:r>
            <a:r>
              <a:rPr lang="fr-FR" sz="2400" dirty="0" smtClean="0">
                <a:solidFill>
                  <a:srgbClr val="002060"/>
                </a:solidFill>
              </a:rPr>
              <a:t>un bilan d’extension de la maladie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fr-FR" sz="2400" dirty="0">
                <a:solidFill>
                  <a:srgbClr val="002060"/>
                </a:solidFill>
              </a:rPr>
              <a:t>Définir le stade </a:t>
            </a:r>
            <a:r>
              <a:rPr lang="fr-FR" sz="2400" dirty="0" smtClean="0">
                <a:solidFill>
                  <a:srgbClr val="002060"/>
                </a:solidFill>
              </a:rPr>
              <a:t>de la maladie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1000" dirty="0">
              <a:solidFill>
                <a:srgbClr val="002060"/>
              </a:solidFill>
            </a:endParaRPr>
          </a:p>
          <a:p>
            <a:pPr marL="342900" indent="-342900" algn="justLow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rgbClr val="002060"/>
                </a:solidFill>
              </a:rPr>
              <a:t>Proposer une stratégie thérapeutique adaptée</a:t>
            </a:r>
          </a:p>
          <a:p>
            <a:pPr marL="342900" indent="-342900" algn="justLow">
              <a:spcBef>
                <a:spcPct val="20000"/>
              </a:spcBef>
              <a:buNone/>
              <a:defRPr/>
            </a:pPr>
            <a:endParaRPr lang="fr-FR" sz="2400" dirty="0" smtClean="0">
              <a:solidFill>
                <a:srgbClr val="00206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Démarche</a:t>
            </a:r>
            <a:r>
              <a:rPr lang="fr-FR" sz="60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 </a:t>
            </a:r>
            <a:endParaRPr lang="fr-FR" sz="60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Démarche</a:t>
            </a:r>
            <a:r>
              <a:rPr lang="fr-FR" sz="60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 </a:t>
            </a:r>
            <a:endParaRPr lang="fr-FR" sz="6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759945"/>
            <a:ext cx="81439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2060"/>
                </a:solidFill>
              </a:rPr>
              <a:t>  Signes d’appel cliniques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2060"/>
                </a:solidFill>
              </a:rPr>
              <a:t>  Signes d’appel </a:t>
            </a:r>
            <a:r>
              <a:rPr lang="fr-FR" sz="3600" dirty="0" err="1" smtClean="0">
                <a:solidFill>
                  <a:srgbClr val="002060"/>
                </a:solidFill>
              </a:rPr>
              <a:t>paracliniques</a:t>
            </a:r>
            <a:endParaRPr lang="fr-FR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3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fr-FR" sz="3600" dirty="0" smtClean="0">
                <a:solidFill>
                  <a:srgbClr val="002060"/>
                </a:solidFill>
              </a:rPr>
              <a:t>  Examens </a:t>
            </a:r>
            <a:r>
              <a:rPr lang="fr-FR" sz="3600" dirty="0" err="1" smtClean="0">
                <a:solidFill>
                  <a:srgbClr val="002060"/>
                </a:solidFill>
              </a:rPr>
              <a:t>paracliniques</a:t>
            </a:r>
            <a:endParaRPr lang="fr-FR" sz="3600" dirty="0" smtClean="0">
              <a:solidFill>
                <a:srgbClr val="002060"/>
              </a:solidFill>
            </a:endParaRPr>
          </a:p>
          <a:p>
            <a:endParaRPr lang="fr-FR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CC3300"/>
                </a:solidFill>
              </a:rPr>
              <a:t>Signes d’appel cliniques</a:t>
            </a:r>
            <a:endParaRPr lang="fr-FR" b="1" dirty="0">
              <a:solidFill>
                <a:srgbClr val="CC33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90632" y="1862158"/>
            <a:ext cx="8153400" cy="449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srgbClr val="002060"/>
                </a:solidFill>
              </a:rPr>
              <a:t>La masse tumorale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fr-FR" sz="32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srgbClr val="002060"/>
                </a:solidFill>
              </a:rPr>
              <a:t>Le terrain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fr-FR" sz="32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srgbClr val="002060"/>
                </a:solidFill>
              </a:rPr>
              <a:t>Les signes généraux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fr-FR" sz="32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srgbClr val="002060"/>
                </a:solidFill>
              </a:rPr>
              <a:t>Le syndrome para néoplasique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572528" cy="535782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fr-FR" sz="3200" b="1" u="sng" dirty="0" smtClean="0">
                <a:solidFill>
                  <a:srgbClr val="002060"/>
                </a:solidFill>
              </a:rPr>
              <a:t>La tumeur primitive:</a:t>
            </a:r>
          </a:p>
          <a:p>
            <a:pPr marL="457200" indent="-457200">
              <a:buNone/>
            </a:pPr>
            <a:endParaRPr lang="fr-FR" sz="800" b="1" u="sng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Tumeur solide: </a:t>
            </a:r>
            <a:r>
              <a:rPr lang="fr-FR" sz="1800" dirty="0" smtClean="0">
                <a:solidFill>
                  <a:srgbClr val="002060"/>
                </a:solidFill>
              </a:rPr>
              <a:t>dure, irrégulière, fixe, indolore …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Lésion: </a:t>
            </a:r>
            <a:r>
              <a:rPr lang="fr-FR" sz="1800" dirty="0" smtClean="0">
                <a:solidFill>
                  <a:srgbClr val="002060"/>
                </a:solidFill>
              </a:rPr>
              <a:t>bourgeonnante, ulcérée, hémorragique …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Signes fonctionnels persistants: </a:t>
            </a:r>
            <a:r>
              <a:rPr lang="fr-FR" sz="1800" dirty="0" smtClean="0">
                <a:solidFill>
                  <a:srgbClr val="002060"/>
                </a:solidFill>
              </a:rPr>
              <a:t>toux, dysphonie, dysphagie, constipation …</a:t>
            </a:r>
          </a:p>
          <a:p>
            <a:pPr>
              <a:buNone/>
            </a:pPr>
            <a:endParaRPr lang="fr-FR" sz="800" b="1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Hémorragie: </a:t>
            </a:r>
            <a:r>
              <a:rPr lang="fr-FR" sz="1800" dirty="0" smtClean="0">
                <a:solidFill>
                  <a:srgbClr val="002060"/>
                </a:solidFill>
              </a:rPr>
              <a:t>hémoptysie, melaena, </a:t>
            </a:r>
            <a:r>
              <a:rPr lang="fr-FR" sz="1800" dirty="0" err="1" smtClean="0">
                <a:solidFill>
                  <a:srgbClr val="002060"/>
                </a:solidFill>
              </a:rPr>
              <a:t>réctorragies</a:t>
            </a:r>
            <a:r>
              <a:rPr lang="fr-FR" sz="1800" dirty="0" smtClean="0">
                <a:solidFill>
                  <a:srgbClr val="002060"/>
                </a:solidFill>
              </a:rPr>
              <a:t>, hématurie, métrorragies …</a:t>
            </a:r>
          </a:p>
          <a:p>
            <a:pPr>
              <a:buNone/>
            </a:pPr>
            <a:endParaRPr lang="fr-FR" sz="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Ecoulement anormal: </a:t>
            </a:r>
            <a:r>
              <a:rPr lang="fr-FR" sz="1800" dirty="0" smtClean="0">
                <a:solidFill>
                  <a:srgbClr val="002060"/>
                </a:solidFill>
              </a:rPr>
              <a:t>vaginal, mamelonnaire …</a:t>
            </a:r>
          </a:p>
          <a:p>
            <a:pPr>
              <a:buNone/>
            </a:pPr>
            <a:endParaRPr lang="fr-FR" sz="800" b="1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Douleur: </a:t>
            </a:r>
            <a:r>
              <a:rPr lang="fr-FR" sz="1800" dirty="0" smtClean="0">
                <a:solidFill>
                  <a:srgbClr val="002060"/>
                </a:solidFill>
              </a:rPr>
              <a:t>céphalées, douleurs osseuses …</a:t>
            </a:r>
          </a:p>
          <a:p>
            <a:pPr>
              <a:buBlip>
                <a:blip r:embed="rId2"/>
              </a:buBlip>
            </a:pPr>
            <a:endParaRPr lang="fr-FR" sz="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400" b="1" dirty="0" smtClean="0">
                <a:solidFill>
                  <a:srgbClr val="002060"/>
                </a:solidFill>
              </a:rPr>
              <a:t>Complications: </a:t>
            </a:r>
            <a:r>
              <a:rPr lang="fr-FR" sz="1800" dirty="0" smtClean="0">
                <a:solidFill>
                  <a:srgbClr val="002060"/>
                </a:solidFill>
              </a:rPr>
              <a:t>occlusion intestinale … </a:t>
            </a:r>
          </a:p>
          <a:p>
            <a:pPr>
              <a:buBlip>
                <a:blip r:embed="rId2"/>
              </a:buBlip>
            </a:pPr>
            <a:endParaRPr lang="fr-FR" sz="1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endParaRPr lang="fr-FR" sz="1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marL="457200" indent="-457200" algn="justLow"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fr-FR" sz="3200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Signes liés à la tumeur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14422" y="1714488"/>
            <a:ext cx="8329578" cy="514351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fr-FR" sz="3500" b="1" u="sng" dirty="0" smtClean="0">
                <a:solidFill>
                  <a:srgbClr val="002060"/>
                </a:solidFill>
              </a:rPr>
              <a:t>Extension locorégionale:</a:t>
            </a:r>
          </a:p>
          <a:p>
            <a:pPr marL="457200" indent="-457200">
              <a:buNone/>
            </a:pPr>
            <a:endParaRPr lang="fr-FR" sz="3200" b="1" u="sng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600" b="1" dirty="0" smtClean="0">
                <a:solidFill>
                  <a:srgbClr val="002060"/>
                </a:solidFill>
              </a:rPr>
              <a:t>Dysfonctionnement de l’organe d’origine :</a:t>
            </a:r>
          </a:p>
          <a:p>
            <a:pPr marL="457200" indent="-457200">
              <a:buNone/>
            </a:pPr>
            <a:r>
              <a:rPr lang="fr-FR" sz="2200" dirty="0" smtClean="0">
                <a:solidFill>
                  <a:srgbClr val="002060"/>
                </a:solidFill>
              </a:rPr>
              <a:t>     Envahissement de l’organe</a:t>
            </a:r>
          </a:p>
          <a:p>
            <a:pPr>
              <a:buNone/>
            </a:pP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    </a:t>
            </a:r>
            <a:r>
              <a:rPr lang="fr-FR" sz="2200" dirty="0" smtClean="0">
                <a:solidFill>
                  <a:srgbClr val="002060"/>
                </a:solidFill>
              </a:rPr>
              <a:t>Envahissement v</a:t>
            </a: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asculaire (hémorragie +++)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600" b="1" dirty="0" smtClean="0">
                <a:solidFill>
                  <a:srgbClr val="002060"/>
                </a:solidFill>
              </a:rPr>
              <a:t>Retentissement sur les o</a:t>
            </a:r>
            <a:r>
              <a:rPr lang="fr-FR" sz="2600" b="1" dirty="0" smtClean="0">
                <a:solidFill>
                  <a:srgbClr val="002060"/>
                </a:solidFill>
                <a:cs typeface="Calibri" pitchFamily="34" charset="0"/>
              </a:rPr>
              <a:t>rganes de voisinage :</a:t>
            </a:r>
          </a:p>
          <a:p>
            <a:pPr>
              <a:buNone/>
            </a:pPr>
            <a:r>
              <a:rPr lang="fr-FR" sz="2200" dirty="0" smtClean="0">
                <a:solidFill>
                  <a:srgbClr val="002060"/>
                </a:solidFill>
              </a:rPr>
              <a:t>     Envahissement ganglionnaire ou des organes de voisinage</a:t>
            </a:r>
          </a:p>
          <a:p>
            <a:pPr>
              <a:buNone/>
            </a:pP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    Compression:  </a:t>
            </a:r>
            <a:r>
              <a:rPr lang="fr-FR" sz="2200" dirty="0" err="1" smtClean="0">
                <a:solidFill>
                  <a:srgbClr val="002060"/>
                </a:solidFill>
                <a:cs typeface="Calibri" pitchFamily="34" charset="0"/>
              </a:rPr>
              <a:t>Veinolymphatique</a:t>
            </a: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(œdème, phlébite)</a:t>
            </a:r>
          </a:p>
          <a:p>
            <a:pPr marL="457200" indent="-457200" algn="justLow">
              <a:buNone/>
            </a:pP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                         Uretère (hydronéphrose)</a:t>
            </a:r>
          </a:p>
          <a:p>
            <a:pPr marL="457200" indent="-457200" algn="justLow">
              <a:buNone/>
            </a:pP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                         Digestif (occlusion)</a:t>
            </a:r>
          </a:p>
          <a:p>
            <a:pPr marL="457200" indent="-457200" algn="justLow">
              <a:buNone/>
            </a:pPr>
            <a:r>
              <a:rPr lang="fr-FR" sz="2200" dirty="0" smtClean="0">
                <a:solidFill>
                  <a:srgbClr val="002060"/>
                </a:solidFill>
                <a:cs typeface="Calibri" pitchFamily="34" charset="0"/>
              </a:rPr>
              <a:t>                          Nerveuse (douleur, compression médullaire)</a:t>
            </a:r>
          </a:p>
          <a:p>
            <a:pPr marL="457200" indent="-457200" algn="justLow"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fr-FR" sz="3200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Signes liés à la tumeur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14422" y="1928802"/>
            <a:ext cx="8329578" cy="492919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None/>
            </a:pPr>
            <a:r>
              <a:rPr lang="fr-FR" sz="3200" b="1" u="sng" dirty="0" smtClean="0">
                <a:solidFill>
                  <a:srgbClr val="002060"/>
                </a:solidFill>
              </a:rPr>
              <a:t>Extension </a:t>
            </a:r>
            <a:r>
              <a:rPr lang="fr-FR" sz="3200" b="1" u="sng" dirty="0" smtClean="0">
                <a:solidFill>
                  <a:srgbClr val="002060"/>
                </a:solidFill>
                <a:cs typeface="Calibri" pitchFamily="34" charset="0"/>
              </a:rPr>
              <a:t>métastatique:</a:t>
            </a:r>
            <a:endParaRPr lang="fr-FR" sz="3200" b="1" u="sng" dirty="0" smtClean="0">
              <a:solidFill>
                <a:srgbClr val="002060"/>
              </a:solidFill>
            </a:endParaRPr>
          </a:p>
          <a:p>
            <a:pPr marL="457200" indent="-457200">
              <a:buNone/>
            </a:pPr>
            <a:endParaRPr lang="fr-FR" sz="3200" b="1" u="sng" dirty="0" smtClean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Métastases ganglionnaires: </a:t>
            </a: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ganglion de Troisier…</a:t>
            </a:r>
          </a:p>
          <a:p>
            <a:pPr>
              <a:buBlip>
                <a:blip r:embed="rId2"/>
              </a:buBlip>
            </a:pPr>
            <a:endParaRPr lang="fr-FR" sz="28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b="1" dirty="0" smtClean="0">
                <a:solidFill>
                  <a:srgbClr val="002060"/>
                </a:solidFill>
                <a:cs typeface="Calibri" pitchFamily="34" charset="0"/>
              </a:rPr>
              <a:t>Métastases viscérales:</a:t>
            </a:r>
          </a:p>
          <a:p>
            <a:pPr marL="514350" indent="-514350"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Hépatomégalie métastatique</a:t>
            </a:r>
          </a:p>
          <a:p>
            <a:pPr marL="514350" indent="-514350"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Métastase cérébrale (HIC, manifestations déficitaires, …)</a:t>
            </a:r>
          </a:p>
          <a:p>
            <a:pPr marL="514350" indent="-514350"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Métastase osseuse (douleur, fracture)</a:t>
            </a:r>
          </a:p>
          <a:p>
            <a:pPr>
              <a:buBlip>
                <a:blip r:embed="rId2"/>
              </a:buBlip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fr-FR" sz="3200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 smtClean="0"/>
          </a:p>
          <a:p>
            <a:pPr marL="457200" indent="-457200">
              <a:buNone/>
            </a:pPr>
            <a:endParaRPr lang="fr-FR" dirty="0"/>
          </a:p>
          <a:p>
            <a:pPr marL="457200" indent="-457200">
              <a:buNone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Signes liés à la tumeur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1571636"/>
            <a:ext cx="8215338" cy="514351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endParaRPr lang="fr-FR" sz="9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3000" b="1" dirty="0" smtClean="0">
                <a:solidFill>
                  <a:srgbClr val="002060"/>
                </a:solidFill>
                <a:cs typeface="Calibri" pitchFamily="34" charset="0"/>
              </a:rPr>
              <a:t>Etat général: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Nutritionnel et d’hydratation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Syndrome inflammatoire clinique ou biologique</a:t>
            </a:r>
          </a:p>
          <a:p>
            <a:pPr>
              <a:buClr>
                <a:srgbClr val="002060"/>
              </a:buClr>
              <a:buNone/>
            </a:pPr>
            <a:endParaRPr lang="fr-FR" sz="9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3000" b="1" dirty="0" err="1" smtClean="0">
                <a:solidFill>
                  <a:srgbClr val="002060"/>
                </a:solidFill>
                <a:cs typeface="Calibri" pitchFamily="34" charset="0"/>
              </a:rPr>
              <a:t>Comorbidités</a:t>
            </a:r>
            <a:r>
              <a:rPr lang="fr-FR" sz="3000" b="1" dirty="0" smtClean="0">
                <a:solidFill>
                  <a:srgbClr val="002060"/>
                </a:solidFill>
                <a:cs typeface="Calibri" pitchFamily="34" charset="0"/>
              </a:rPr>
              <a:t>: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Aigues ou chroniques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Retentissement clinique ou biologique</a:t>
            </a:r>
          </a:p>
          <a:p>
            <a:pPr>
              <a:buClr>
                <a:srgbClr val="002060"/>
              </a:buClr>
              <a:buNone/>
            </a:pPr>
            <a:endParaRPr lang="fr-FR" sz="9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fr-FR" sz="3000" b="1" dirty="0" smtClean="0">
                <a:solidFill>
                  <a:srgbClr val="002060"/>
                </a:solidFill>
                <a:cs typeface="Calibri" pitchFamily="34" charset="0"/>
              </a:rPr>
              <a:t>Facteurs de risque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Antécédents personnels ou familiaux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cs typeface="Calibri" pitchFamily="34" charset="0"/>
              </a:rPr>
              <a:t>Environnementaux 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Signes liés au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terrain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3434</TotalTime>
  <Words>1054</Words>
  <Application>Microsoft Office PowerPoint</Application>
  <PresentationFormat>Affichage à l'écran (4:3)</PresentationFormat>
  <Paragraphs>306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Médian</vt:lpstr>
      <vt:lpstr>Diagnostic des cancers </vt:lpstr>
      <vt:lpstr>Introduction</vt:lpstr>
      <vt:lpstr>Démarche </vt:lpstr>
      <vt:lpstr>Démarche </vt:lpstr>
      <vt:lpstr>Signes d’appel cliniques</vt:lpstr>
      <vt:lpstr>Signes liés à la tumeur</vt:lpstr>
      <vt:lpstr>Signes liés à la tumeur</vt:lpstr>
      <vt:lpstr>Signes liés à la tumeur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Stadification</vt:lpstr>
      <vt:lpstr>Stadification</vt:lpstr>
      <vt:lpstr>Pronostic</vt:lpstr>
      <vt:lpstr>Diapositive 22</vt:lpstr>
      <vt:lpstr>Diapositive 23</vt:lpstr>
      <vt:lpstr>Diapositive 24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Diagnostics des cancers</dc:title>
  <dc:creator>BOUGH</dc:creator>
  <cp:lastModifiedBy>Tech</cp:lastModifiedBy>
  <cp:revision>126</cp:revision>
  <dcterms:created xsi:type="dcterms:W3CDTF">2014-01-11T07:24:08Z</dcterms:created>
  <dcterms:modified xsi:type="dcterms:W3CDTF">2021-12-02T11:55:45Z</dcterms:modified>
</cp:coreProperties>
</file>