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7" r:id="rId2"/>
    <p:sldId id="279" r:id="rId3"/>
    <p:sldId id="257" r:id="rId4"/>
    <p:sldId id="258" r:id="rId5"/>
    <p:sldId id="281" r:id="rId6"/>
    <p:sldId id="283" r:id="rId7"/>
    <p:sldId id="259" r:id="rId8"/>
    <p:sldId id="284" r:id="rId9"/>
    <p:sldId id="278" r:id="rId10"/>
    <p:sldId id="285" r:id="rId11"/>
    <p:sldId id="289" r:id="rId12"/>
    <p:sldId id="286" r:id="rId13"/>
    <p:sldId id="287" r:id="rId14"/>
    <p:sldId id="288" r:id="rId15"/>
    <p:sldId id="265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38" r:id="rId32"/>
    <p:sldId id="339" r:id="rId33"/>
    <p:sldId id="340" r:id="rId34"/>
    <p:sldId id="262" r:id="rId35"/>
    <p:sldId id="263" r:id="rId36"/>
    <p:sldId id="318" r:id="rId37"/>
    <p:sldId id="319" r:id="rId38"/>
    <p:sldId id="264" r:id="rId39"/>
    <p:sldId id="322" r:id="rId40"/>
    <p:sldId id="341" r:id="rId41"/>
    <p:sldId id="342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6" r:id="rId54"/>
    <p:sldId id="307" r:id="rId55"/>
    <p:sldId id="274" r:id="rId56"/>
    <p:sldId id="310" r:id="rId57"/>
    <p:sldId id="308" r:id="rId58"/>
    <p:sldId id="275" r:id="rId59"/>
    <p:sldId id="309" r:id="rId60"/>
    <p:sldId id="311" r:id="rId61"/>
    <p:sldId id="316" r:id="rId62"/>
    <p:sldId id="313" r:id="rId63"/>
    <p:sldId id="314" r:id="rId64"/>
    <p:sldId id="315" r:id="rId65"/>
    <p:sldId id="305" r:id="rId6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7C8471-A1B6-4614-BC6E-15911E9D4C8B}" type="doc">
      <dgm:prSet loTypeId="urn:microsoft.com/office/officeart/2005/8/layout/h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956E66D7-805A-48EA-A24D-12253845EA12}">
      <dgm:prSet phldrT="[Texte]"/>
      <dgm:spPr/>
      <dgm:t>
        <a:bodyPr/>
        <a:lstStyle/>
        <a:p>
          <a:r>
            <a:rPr lang="fr-FR" dirty="0" smtClean="0"/>
            <a:t>Virales</a:t>
          </a:r>
          <a:endParaRPr lang="fr-FR" dirty="0"/>
        </a:p>
      </dgm:t>
    </dgm:pt>
    <dgm:pt modelId="{9E0F6DE9-CF89-4982-AB5E-E461D132156F}" type="parTrans" cxnId="{88B043EA-6479-4395-9C7A-787928A05EEA}">
      <dgm:prSet/>
      <dgm:spPr/>
      <dgm:t>
        <a:bodyPr/>
        <a:lstStyle/>
        <a:p>
          <a:endParaRPr lang="fr-FR"/>
        </a:p>
      </dgm:t>
    </dgm:pt>
    <dgm:pt modelId="{43940357-9D19-48BE-8D1D-6DE0EB25F491}" type="sibTrans" cxnId="{88B043EA-6479-4395-9C7A-787928A05EEA}">
      <dgm:prSet/>
      <dgm:spPr/>
      <dgm:t>
        <a:bodyPr/>
        <a:lstStyle/>
        <a:p>
          <a:endParaRPr lang="fr-FR"/>
        </a:p>
      </dgm:t>
    </dgm:pt>
    <dgm:pt modelId="{CF3F739C-74E4-4402-9059-4692D13F924F}">
      <dgm:prSet phldrT="[Texte]"/>
      <dgm:spPr/>
      <dgm:t>
        <a:bodyPr/>
        <a:lstStyle/>
        <a:p>
          <a:r>
            <a:rPr lang="fr-FR" dirty="0" smtClean="0"/>
            <a:t>Hépatite B</a:t>
          </a:r>
          <a:endParaRPr lang="fr-FR" dirty="0"/>
        </a:p>
      </dgm:t>
    </dgm:pt>
    <dgm:pt modelId="{7AE018A6-A5DC-43B4-8A3F-100D8FCAB484}" type="parTrans" cxnId="{0ED81120-A6E7-4AF6-ACC6-18B89705C8A5}">
      <dgm:prSet/>
      <dgm:spPr/>
      <dgm:t>
        <a:bodyPr/>
        <a:lstStyle/>
        <a:p>
          <a:endParaRPr lang="fr-FR"/>
        </a:p>
      </dgm:t>
    </dgm:pt>
    <dgm:pt modelId="{D1ADEEEC-1297-4FF3-A7FE-2941EF294BCC}" type="sibTrans" cxnId="{0ED81120-A6E7-4AF6-ACC6-18B89705C8A5}">
      <dgm:prSet/>
      <dgm:spPr/>
      <dgm:t>
        <a:bodyPr/>
        <a:lstStyle/>
        <a:p>
          <a:endParaRPr lang="fr-FR"/>
        </a:p>
      </dgm:t>
    </dgm:pt>
    <dgm:pt modelId="{3F037D0E-6EC9-4D22-AE0B-9D988EC23C28}">
      <dgm:prSet phldrT="[Texte]"/>
      <dgm:spPr/>
      <dgm:t>
        <a:bodyPr/>
        <a:lstStyle/>
        <a:p>
          <a:r>
            <a:rPr lang="fr-FR" dirty="0" smtClean="0"/>
            <a:t>Hépatite C.</a:t>
          </a:r>
          <a:endParaRPr lang="fr-FR" dirty="0"/>
        </a:p>
      </dgm:t>
    </dgm:pt>
    <dgm:pt modelId="{E89CC618-84C3-4182-BCE0-C242A9148D61}" type="parTrans" cxnId="{4AFBEABF-5591-4CE0-834E-56DDC1E90510}">
      <dgm:prSet/>
      <dgm:spPr/>
      <dgm:t>
        <a:bodyPr/>
        <a:lstStyle/>
        <a:p>
          <a:endParaRPr lang="fr-FR"/>
        </a:p>
      </dgm:t>
    </dgm:pt>
    <dgm:pt modelId="{F159B9E9-1E6A-4DE0-8266-0E4CBD8860A5}" type="sibTrans" cxnId="{4AFBEABF-5591-4CE0-834E-56DDC1E90510}">
      <dgm:prSet/>
      <dgm:spPr/>
      <dgm:t>
        <a:bodyPr/>
        <a:lstStyle/>
        <a:p>
          <a:endParaRPr lang="fr-FR"/>
        </a:p>
      </dgm:t>
    </dgm:pt>
    <dgm:pt modelId="{6B6F937D-A396-4833-9F7D-38BACB24EC99}">
      <dgm:prSet phldrT="[Texte]"/>
      <dgm:spPr/>
      <dgm:t>
        <a:bodyPr/>
        <a:lstStyle/>
        <a:p>
          <a:r>
            <a:rPr lang="fr-FR" dirty="0" smtClean="0"/>
            <a:t>Bactérienne</a:t>
          </a:r>
          <a:endParaRPr lang="fr-FR" dirty="0"/>
        </a:p>
      </dgm:t>
    </dgm:pt>
    <dgm:pt modelId="{C6C79721-C1C0-4364-AA6E-052A9BC9A3A2}" type="parTrans" cxnId="{6FD87E19-44FD-477D-91A4-2B374C791F02}">
      <dgm:prSet/>
      <dgm:spPr/>
      <dgm:t>
        <a:bodyPr/>
        <a:lstStyle/>
        <a:p>
          <a:endParaRPr lang="fr-FR"/>
        </a:p>
      </dgm:t>
    </dgm:pt>
    <dgm:pt modelId="{7AD01A5A-A1A6-4967-AA71-78736E84010B}" type="sibTrans" cxnId="{6FD87E19-44FD-477D-91A4-2B374C791F02}">
      <dgm:prSet/>
      <dgm:spPr/>
      <dgm:t>
        <a:bodyPr/>
        <a:lstStyle/>
        <a:p>
          <a:endParaRPr lang="fr-FR"/>
        </a:p>
      </dgm:t>
    </dgm:pt>
    <dgm:pt modelId="{34E6D629-7667-4783-8AF8-FC0887C3053F}">
      <dgm:prSet phldrT="[Texte]"/>
      <dgm:spPr/>
      <dgm:t>
        <a:bodyPr/>
        <a:lstStyle/>
        <a:p>
          <a:r>
            <a:rPr lang="fr-FR" dirty="0" smtClean="0"/>
            <a:t>syphilis</a:t>
          </a:r>
          <a:endParaRPr lang="fr-FR" dirty="0"/>
        </a:p>
      </dgm:t>
    </dgm:pt>
    <dgm:pt modelId="{D3D9F46A-3199-40A5-B3EB-1866FEE6FDA0}" type="parTrans" cxnId="{BD431F55-F2F0-4AEA-8DF0-EB7ABE5AF34D}">
      <dgm:prSet/>
      <dgm:spPr/>
      <dgm:t>
        <a:bodyPr/>
        <a:lstStyle/>
        <a:p>
          <a:endParaRPr lang="fr-FR"/>
        </a:p>
      </dgm:t>
    </dgm:pt>
    <dgm:pt modelId="{CC903AAD-1869-4FB9-AF79-2AC76D33B655}" type="sibTrans" cxnId="{BD431F55-F2F0-4AEA-8DF0-EB7ABE5AF34D}">
      <dgm:prSet/>
      <dgm:spPr/>
      <dgm:t>
        <a:bodyPr/>
        <a:lstStyle/>
        <a:p>
          <a:endParaRPr lang="fr-FR"/>
        </a:p>
      </dgm:t>
    </dgm:pt>
    <dgm:pt modelId="{BBE2B2F6-E6E4-4EAC-99C9-245B73E9B695}">
      <dgm:prSet phldrT="[Texte]"/>
      <dgm:spPr/>
      <dgm:t>
        <a:bodyPr/>
        <a:lstStyle/>
        <a:p>
          <a:r>
            <a:rPr lang="fr-FR" dirty="0" smtClean="0"/>
            <a:t>Parasitaire</a:t>
          </a:r>
          <a:endParaRPr lang="fr-FR" dirty="0"/>
        </a:p>
      </dgm:t>
    </dgm:pt>
    <dgm:pt modelId="{779A4AD5-723B-403E-AE35-EFE087297746}" type="parTrans" cxnId="{7E1050AE-ABF1-4655-8B66-602E9E970883}">
      <dgm:prSet/>
      <dgm:spPr/>
      <dgm:t>
        <a:bodyPr/>
        <a:lstStyle/>
        <a:p>
          <a:endParaRPr lang="fr-FR"/>
        </a:p>
      </dgm:t>
    </dgm:pt>
    <dgm:pt modelId="{833C86F9-745D-4C8A-86D4-D24D23D9D2DF}" type="sibTrans" cxnId="{7E1050AE-ABF1-4655-8B66-602E9E970883}">
      <dgm:prSet/>
      <dgm:spPr/>
      <dgm:t>
        <a:bodyPr/>
        <a:lstStyle/>
        <a:p>
          <a:endParaRPr lang="fr-FR"/>
        </a:p>
      </dgm:t>
    </dgm:pt>
    <dgm:pt modelId="{A02C2922-D7A8-45B8-A915-A07F9E8B22AF}">
      <dgm:prSet phldrT="[Texte]"/>
      <dgm:spPr/>
      <dgm:t>
        <a:bodyPr/>
        <a:lstStyle/>
        <a:p>
          <a:r>
            <a:rPr lang="fr-FR" dirty="0" smtClean="0"/>
            <a:t>paludisme</a:t>
          </a:r>
          <a:endParaRPr lang="fr-FR" dirty="0"/>
        </a:p>
      </dgm:t>
    </dgm:pt>
    <dgm:pt modelId="{59425FB3-1922-49A5-8B64-DB76F6FA91E0}" type="parTrans" cxnId="{2DD749CF-CE7D-4888-B082-1FB21E14E912}">
      <dgm:prSet/>
      <dgm:spPr/>
      <dgm:t>
        <a:bodyPr/>
        <a:lstStyle/>
        <a:p>
          <a:endParaRPr lang="fr-FR"/>
        </a:p>
      </dgm:t>
    </dgm:pt>
    <dgm:pt modelId="{CAA8575E-98F1-418B-93AD-B95B61A64542}" type="sibTrans" cxnId="{2DD749CF-CE7D-4888-B082-1FB21E14E912}">
      <dgm:prSet/>
      <dgm:spPr/>
      <dgm:t>
        <a:bodyPr/>
        <a:lstStyle/>
        <a:p>
          <a:endParaRPr lang="fr-FR"/>
        </a:p>
      </dgm:t>
    </dgm:pt>
    <dgm:pt modelId="{D33D62E7-C60B-46EF-B82F-ADD3DEC4D54D}">
      <dgm:prSet phldrT="[Texte]"/>
      <dgm:spPr/>
      <dgm:t>
        <a:bodyPr/>
        <a:lstStyle/>
        <a:p>
          <a:endParaRPr lang="fr-FR" dirty="0"/>
        </a:p>
      </dgm:t>
    </dgm:pt>
    <dgm:pt modelId="{4423CC0A-8695-4812-8A2F-10780F7067E9}" type="parTrans" cxnId="{64FDFE23-B1BA-4DFB-B528-8F056E0CCC2A}">
      <dgm:prSet/>
      <dgm:spPr/>
      <dgm:t>
        <a:bodyPr/>
        <a:lstStyle/>
        <a:p>
          <a:endParaRPr lang="fr-FR"/>
        </a:p>
      </dgm:t>
    </dgm:pt>
    <dgm:pt modelId="{185A4835-9AB1-4B97-82B8-71A24BCF8A64}" type="sibTrans" cxnId="{64FDFE23-B1BA-4DFB-B528-8F056E0CCC2A}">
      <dgm:prSet/>
      <dgm:spPr/>
      <dgm:t>
        <a:bodyPr/>
        <a:lstStyle/>
        <a:p>
          <a:endParaRPr lang="fr-FR"/>
        </a:p>
      </dgm:t>
    </dgm:pt>
    <dgm:pt modelId="{15550674-C329-4604-9D56-C1018A340133}">
      <dgm:prSet phldrT="[Texte]"/>
      <dgm:spPr/>
      <dgm:t>
        <a:bodyPr/>
        <a:lstStyle/>
        <a:p>
          <a:r>
            <a:rPr lang="fr-FR" dirty="0" smtClean="0"/>
            <a:t>HIV</a:t>
          </a:r>
          <a:endParaRPr lang="fr-FR" dirty="0"/>
        </a:p>
      </dgm:t>
    </dgm:pt>
    <dgm:pt modelId="{9CF384F9-2DB3-4A05-89F5-6564B91EF3CB}" type="parTrans" cxnId="{D6B02F5B-F46E-4CBE-BB18-4DF94A3197F0}">
      <dgm:prSet/>
      <dgm:spPr/>
      <dgm:t>
        <a:bodyPr/>
        <a:lstStyle/>
        <a:p>
          <a:endParaRPr lang="fr-FR"/>
        </a:p>
      </dgm:t>
    </dgm:pt>
    <dgm:pt modelId="{DFF24738-7545-4083-A2B9-FF5FA79D220A}" type="sibTrans" cxnId="{D6B02F5B-F46E-4CBE-BB18-4DF94A3197F0}">
      <dgm:prSet/>
      <dgm:spPr/>
      <dgm:t>
        <a:bodyPr/>
        <a:lstStyle/>
        <a:p>
          <a:endParaRPr lang="fr-FR"/>
        </a:p>
      </dgm:t>
    </dgm:pt>
    <dgm:pt modelId="{6E521F25-950F-4EF5-9052-01E7C52FC3C5}">
      <dgm:prSet phldrT="[Texte]"/>
      <dgm:spPr/>
      <dgm:t>
        <a:bodyPr/>
        <a:lstStyle/>
        <a:p>
          <a:r>
            <a:rPr lang="fr-FR" dirty="0" smtClean="0"/>
            <a:t>CMV</a:t>
          </a:r>
          <a:endParaRPr lang="fr-FR" dirty="0"/>
        </a:p>
      </dgm:t>
    </dgm:pt>
    <dgm:pt modelId="{3CC7F0FF-58CC-493E-AB25-1DD2E9425F0C}" type="parTrans" cxnId="{0AE5D1BF-8580-4EB2-BF08-DB59EDE02B83}">
      <dgm:prSet/>
      <dgm:spPr/>
      <dgm:t>
        <a:bodyPr/>
        <a:lstStyle/>
        <a:p>
          <a:endParaRPr lang="fr-FR"/>
        </a:p>
      </dgm:t>
    </dgm:pt>
    <dgm:pt modelId="{73A583EF-8520-4AF1-8B0B-A83261DDCA3A}" type="sibTrans" cxnId="{0AE5D1BF-8580-4EB2-BF08-DB59EDE02B83}">
      <dgm:prSet/>
      <dgm:spPr/>
      <dgm:t>
        <a:bodyPr/>
        <a:lstStyle/>
        <a:p>
          <a:endParaRPr lang="fr-FR"/>
        </a:p>
      </dgm:t>
    </dgm:pt>
    <dgm:pt modelId="{89996153-4657-4692-9004-459F1224DA01}" type="pres">
      <dgm:prSet presAssocID="{A77C8471-A1B6-4614-BC6E-15911E9D4C8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7FB859D-A853-412E-A21D-80BF8BAC2CDA}" type="pres">
      <dgm:prSet presAssocID="{956E66D7-805A-48EA-A24D-12253845EA12}" presName="composite" presStyleCnt="0"/>
      <dgm:spPr/>
    </dgm:pt>
    <dgm:pt modelId="{D2C0E2F6-03AF-47BC-8782-AAA244B424FD}" type="pres">
      <dgm:prSet presAssocID="{956E66D7-805A-48EA-A24D-12253845EA1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4A5A89-775B-4E13-AAAE-1FD00785C37D}" type="pres">
      <dgm:prSet presAssocID="{956E66D7-805A-48EA-A24D-12253845EA1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EBB776-D07C-4AAA-8D64-B9059B375C4A}" type="pres">
      <dgm:prSet presAssocID="{43940357-9D19-48BE-8D1D-6DE0EB25F491}" presName="space" presStyleCnt="0"/>
      <dgm:spPr/>
    </dgm:pt>
    <dgm:pt modelId="{0491A8E4-CCA4-417D-AA75-2463DCD3C2BD}" type="pres">
      <dgm:prSet presAssocID="{6B6F937D-A396-4833-9F7D-38BACB24EC99}" presName="composite" presStyleCnt="0"/>
      <dgm:spPr/>
    </dgm:pt>
    <dgm:pt modelId="{2BFF02E3-02D0-440A-BA2C-EA4954F53987}" type="pres">
      <dgm:prSet presAssocID="{6B6F937D-A396-4833-9F7D-38BACB24EC9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39F35A-8EDA-4067-819C-00B8D730C0C1}" type="pres">
      <dgm:prSet presAssocID="{6B6F937D-A396-4833-9F7D-38BACB24EC9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5CCBF1B-C893-4B87-A0ED-EF2E25646373}" type="pres">
      <dgm:prSet presAssocID="{7AD01A5A-A1A6-4967-AA71-78736E84010B}" presName="space" presStyleCnt="0"/>
      <dgm:spPr/>
    </dgm:pt>
    <dgm:pt modelId="{655E7997-9535-40AD-AE6C-CDFD6EA3EE50}" type="pres">
      <dgm:prSet presAssocID="{BBE2B2F6-E6E4-4EAC-99C9-245B73E9B695}" presName="composite" presStyleCnt="0"/>
      <dgm:spPr/>
    </dgm:pt>
    <dgm:pt modelId="{6483F152-6029-42E8-8400-8C08B291A0D5}" type="pres">
      <dgm:prSet presAssocID="{BBE2B2F6-E6E4-4EAC-99C9-245B73E9B69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DA159A-2D01-4499-BC5C-F452F50BA175}" type="pres">
      <dgm:prSet presAssocID="{BBE2B2F6-E6E4-4EAC-99C9-245B73E9B69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61EE1E1-4344-4B75-9B49-17EAE6917AE5}" type="presOf" srcId="{6E521F25-950F-4EF5-9052-01E7C52FC3C5}" destId="{F14A5A89-775B-4E13-AAAE-1FD00785C37D}" srcOrd="0" destOrd="3" presId="urn:microsoft.com/office/officeart/2005/8/layout/hList1"/>
    <dgm:cxn modelId="{0AE5D1BF-8580-4EB2-BF08-DB59EDE02B83}" srcId="{956E66D7-805A-48EA-A24D-12253845EA12}" destId="{6E521F25-950F-4EF5-9052-01E7C52FC3C5}" srcOrd="3" destOrd="0" parTransId="{3CC7F0FF-58CC-493E-AB25-1DD2E9425F0C}" sibTransId="{73A583EF-8520-4AF1-8B0B-A83261DDCA3A}"/>
    <dgm:cxn modelId="{0ED81120-A6E7-4AF6-ACC6-18B89705C8A5}" srcId="{956E66D7-805A-48EA-A24D-12253845EA12}" destId="{CF3F739C-74E4-4402-9059-4692D13F924F}" srcOrd="0" destOrd="0" parTransId="{7AE018A6-A5DC-43B4-8A3F-100D8FCAB484}" sibTransId="{D1ADEEEC-1297-4FF3-A7FE-2941EF294BCC}"/>
    <dgm:cxn modelId="{D0E2056F-8FCB-44BB-A06E-B4ECCA63134E}" type="presOf" srcId="{D33D62E7-C60B-46EF-B82F-ADD3DEC4D54D}" destId="{F14A5A89-775B-4E13-AAAE-1FD00785C37D}" srcOrd="0" destOrd="4" presId="urn:microsoft.com/office/officeart/2005/8/layout/hList1"/>
    <dgm:cxn modelId="{88B043EA-6479-4395-9C7A-787928A05EEA}" srcId="{A77C8471-A1B6-4614-BC6E-15911E9D4C8B}" destId="{956E66D7-805A-48EA-A24D-12253845EA12}" srcOrd="0" destOrd="0" parTransId="{9E0F6DE9-CF89-4982-AB5E-E461D132156F}" sibTransId="{43940357-9D19-48BE-8D1D-6DE0EB25F491}"/>
    <dgm:cxn modelId="{6F6F4BCF-557F-4354-8EFD-86C934D0D009}" type="presOf" srcId="{956E66D7-805A-48EA-A24D-12253845EA12}" destId="{D2C0E2F6-03AF-47BC-8782-AAA244B424FD}" srcOrd="0" destOrd="0" presId="urn:microsoft.com/office/officeart/2005/8/layout/hList1"/>
    <dgm:cxn modelId="{D6B02F5B-F46E-4CBE-BB18-4DF94A3197F0}" srcId="{956E66D7-805A-48EA-A24D-12253845EA12}" destId="{15550674-C329-4604-9D56-C1018A340133}" srcOrd="2" destOrd="0" parTransId="{9CF384F9-2DB3-4A05-89F5-6564B91EF3CB}" sibTransId="{DFF24738-7545-4083-A2B9-FF5FA79D220A}"/>
    <dgm:cxn modelId="{6FD87E19-44FD-477D-91A4-2B374C791F02}" srcId="{A77C8471-A1B6-4614-BC6E-15911E9D4C8B}" destId="{6B6F937D-A396-4833-9F7D-38BACB24EC99}" srcOrd="1" destOrd="0" parTransId="{C6C79721-C1C0-4364-AA6E-052A9BC9A3A2}" sibTransId="{7AD01A5A-A1A6-4967-AA71-78736E84010B}"/>
    <dgm:cxn modelId="{CDA2670C-F560-472C-879D-D259ADD46BD3}" type="presOf" srcId="{34E6D629-7667-4783-8AF8-FC0887C3053F}" destId="{B439F35A-8EDA-4067-819C-00B8D730C0C1}" srcOrd="0" destOrd="0" presId="urn:microsoft.com/office/officeart/2005/8/layout/hList1"/>
    <dgm:cxn modelId="{138A8B47-090F-4AB5-8B8E-73941F14583B}" type="presOf" srcId="{6B6F937D-A396-4833-9F7D-38BACB24EC99}" destId="{2BFF02E3-02D0-440A-BA2C-EA4954F53987}" srcOrd="0" destOrd="0" presId="urn:microsoft.com/office/officeart/2005/8/layout/hList1"/>
    <dgm:cxn modelId="{C236DAA7-CAC8-430B-AD41-41D2030EA5F2}" type="presOf" srcId="{15550674-C329-4604-9D56-C1018A340133}" destId="{F14A5A89-775B-4E13-AAAE-1FD00785C37D}" srcOrd="0" destOrd="2" presId="urn:microsoft.com/office/officeart/2005/8/layout/hList1"/>
    <dgm:cxn modelId="{4AFBEABF-5591-4CE0-834E-56DDC1E90510}" srcId="{956E66D7-805A-48EA-A24D-12253845EA12}" destId="{3F037D0E-6EC9-4D22-AE0B-9D988EC23C28}" srcOrd="1" destOrd="0" parTransId="{E89CC618-84C3-4182-BCE0-C242A9148D61}" sibTransId="{F159B9E9-1E6A-4DE0-8266-0E4CBD8860A5}"/>
    <dgm:cxn modelId="{BD431F55-F2F0-4AEA-8DF0-EB7ABE5AF34D}" srcId="{6B6F937D-A396-4833-9F7D-38BACB24EC99}" destId="{34E6D629-7667-4783-8AF8-FC0887C3053F}" srcOrd="0" destOrd="0" parTransId="{D3D9F46A-3199-40A5-B3EB-1866FEE6FDA0}" sibTransId="{CC903AAD-1869-4FB9-AF79-2AC76D33B655}"/>
    <dgm:cxn modelId="{8F815D1C-9791-4D37-88AF-57FCC5EB2103}" type="presOf" srcId="{3F037D0E-6EC9-4D22-AE0B-9D988EC23C28}" destId="{F14A5A89-775B-4E13-AAAE-1FD00785C37D}" srcOrd="0" destOrd="1" presId="urn:microsoft.com/office/officeart/2005/8/layout/hList1"/>
    <dgm:cxn modelId="{2DD749CF-CE7D-4888-B082-1FB21E14E912}" srcId="{BBE2B2F6-E6E4-4EAC-99C9-245B73E9B695}" destId="{A02C2922-D7A8-45B8-A915-A07F9E8B22AF}" srcOrd="0" destOrd="0" parTransId="{59425FB3-1922-49A5-8B64-DB76F6FA91E0}" sibTransId="{CAA8575E-98F1-418B-93AD-B95B61A64542}"/>
    <dgm:cxn modelId="{D91804BE-B9BE-4816-9C66-12A44A4A1FB0}" type="presOf" srcId="{CF3F739C-74E4-4402-9059-4692D13F924F}" destId="{F14A5A89-775B-4E13-AAAE-1FD00785C37D}" srcOrd="0" destOrd="0" presId="urn:microsoft.com/office/officeart/2005/8/layout/hList1"/>
    <dgm:cxn modelId="{64FDFE23-B1BA-4DFB-B528-8F056E0CCC2A}" srcId="{956E66D7-805A-48EA-A24D-12253845EA12}" destId="{D33D62E7-C60B-46EF-B82F-ADD3DEC4D54D}" srcOrd="4" destOrd="0" parTransId="{4423CC0A-8695-4812-8A2F-10780F7067E9}" sibTransId="{185A4835-9AB1-4B97-82B8-71A24BCF8A64}"/>
    <dgm:cxn modelId="{DBB05F29-06A1-4DE0-8C4F-B322C5FF2D28}" type="presOf" srcId="{A77C8471-A1B6-4614-BC6E-15911E9D4C8B}" destId="{89996153-4657-4692-9004-459F1224DA01}" srcOrd="0" destOrd="0" presId="urn:microsoft.com/office/officeart/2005/8/layout/hList1"/>
    <dgm:cxn modelId="{12245BA0-5902-4530-A2E5-DCFAB6D87503}" type="presOf" srcId="{A02C2922-D7A8-45B8-A915-A07F9E8B22AF}" destId="{15DA159A-2D01-4499-BC5C-F452F50BA175}" srcOrd="0" destOrd="0" presId="urn:microsoft.com/office/officeart/2005/8/layout/hList1"/>
    <dgm:cxn modelId="{24BDC59E-3261-4972-8F54-88564822E327}" type="presOf" srcId="{BBE2B2F6-E6E4-4EAC-99C9-245B73E9B695}" destId="{6483F152-6029-42E8-8400-8C08B291A0D5}" srcOrd="0" destOrd="0" presId="urn:microsoft.com/office/officeart/2005/8/layout/hList1"/>
    <dgm:cxn modelId="{7E1050AE-ABF1-4655-8B66-602E9E970883}" srcId="{A77C8471-A1B6-4614-BC6E-15911E9D4C8B}" destId="{BBE2B2F6-E6E4-4EAC-99C9-245B73E9B695}" srcOrd="2" destOrd="0" parTransId="{779A4AD5-723B-403E-AE35-EFE087297746}" sibTransId="{833C86F9-745D-4C8A-86D4-D24D23D9D2DF}"/>
    <dgm:cxn modelId="{54B83F49-A76E-4344-911E-5EFDEB98A746}" type="presParOf" srcId="{89996153-4657-4692-9004-459F1224DA01}" destId="{27FB859D-A853-412E-A21D-80BF8BAC2CDA}" srcOrd="0" destOrd="0" presId="urn:microsoft.com/office/officeart/2005/8/layout/hList1"/>
    <dgm:cxn modelId="{72B54F18-B3F6-4A28-9382-154A907B2BF3}" type="presParOf" srcId="{27FB859D-A853-412E-A21D-80BF8BAC2CDA}" destId="{D2C0E2F6-03AF-47BC-8782-AAA244B424FD}" srcOrd="0" destOrd="0" presId="urn:microsoft.com/office/officeart/2005/8/layout/hList1"/>
    <dgm:cxn modelId="{D1700855-768F-4212-8C91-FD39C31EFB9E}" type="presParOf" srcId="{27FB859D-A853-412E-A21D-80BF8BAC2CDA}" destId="{F14A5A89-775B-4E13-AAAE-1FD00785C37D}" srcOrd="1" destOrd="0" presId="urn:microsoft.com/office/officeart/2005/8/layout/hList1"/>
    <dgm:cxn modelId="{CFCA7A4E-F7C4-468B-8F08-D176397FFB15}" type="presParOf" srcId="{89996153-4657-4692-9004-459F1224DA01}" destId="{8BEBB776-D07C-4AAA-8D64-B9059B375C4A}" srcOrd="1" destOrd="0" presId="urn:microsoft.com/office/officeart/2005/8/layout/hList1"/>
    <dgm:cxn modelId="{716EC218-87FD-42C3-9674-CEC63642E456}" type="presParOf" srcId="{89996153-4657-4692-9004-459F1224DA01}" destId="{0491A8E4-CCA4-417D-AA75-2463DCD3C2BD}" srcOrd="2" destOrd="0" presId="urn:microsoft.com/office/officeart/2005/8/layout/hList1"/>
    <dgm:cxn modelId="{0EB4D079-F58D-4390-AA45-E92908B106F6}" type="presParOf" srcId="{0491A8E4-CCA4-417D-AA75-2463DCD3C2BD}" destId="{2BFF02E3-02D0-440A-BA2C-EA4954F53987}" srcOrd="0" destOrd="0" presId="urn:microsoft.com/office/officeart/2005/8/layout/hList1"/>
    <dgm:cxn modelId="{1D730771-3C02-46B2-AAB6-31AB39C142E3}" type="presParOf" srcId="{0491A8E4-CCA4-417D-AA75-2463DCD3C2BD}" destId="{B439F35A-8EDA-4067-819C-00B8D730C0C1}" srcOrd="1" destOrd="0" presId="urn:microsoft.com/office/officeart/2005/8/layout/hList1"/>
    <dgm:cxn modelId="{7085AB16-1B20-44AD-96B3-BBBDC868176C}" type="presParOf" srcId="{89996153-4657-4692-9004-459F1224DA01}" destId="{D5CCBF1B-C893-4B87-A0ED-EF2E25646373}" srcOrd="3" destOrd="0" presId="urn:microsoft.com/office/officeart/2005/8/layout/hList1"/>
    <dgm:cxn modelId="{85662B5B-5B7F-4DB2-B89E-97325018A73A}" type="presParOf" srcId="{89996153-4657-4692-9004-459F1224DA01}" destId="{655E7997-9535-40AD-AE6C-CDFD6EA3EE50}" srcOrd="4" destOrd="0" presId="urn:microsoft.com/office/officeart/2005/8/layout/hList1"/>
    <dgm:cxn modelId="{5A280615-11D6-432B-BC4D-30BAC3B7E7BF}" type="presParOf" srcId="{655E7997-9535-40AD-AE6C-CDFD6EA3EE50}" destId="{6483F152-6029-42E8-8400-8C08B291A0D5}" srcOrd="0" destOrd="0" presId="urn:microsoft.com/office/officeart/2005/8/layout/hList1"/>
    <dgm:cxn modelId="{91AC96A3-9096-436B-BB21-685B1445D10F}" type="presParOf" srcId="{655E7997-9535-40AD-AE6C-CDFD6EA3EE50}" destId="{15DA159A-2D01-4499-BC5C-F452F50BA17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050CA5-8448-425F-8733-2C52458F4F7D}" type="doc">
      <dgm:prSet loTypeId="urn:microsoft.com/office/officeart/2005/8/layout/arrow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E6B1B83A-A357-40D7-95E0-7144A21EBA59}">
      <dgm:prSet phldrT="[Texte]"/>
      <dgm:spPr/>
      <dgm:t>
        <a:bodyPr/>
        <a:lstStyle/>
        <a:p>
          <a:r>
            <a:rPr lang="fr-FR" dirty="0" smtClean="0"/>
            <a:t>bénéfice</a:t>
          </a:r>
          <a:endParaRPr lang="fr-FR" dirty="0"/>
        </a:p>
      </dgm:t>
    </dgm:pt>
    <dgm:pt modelId="{AD09C7FE-7E8D-4165-9E88-655EB0877CAD}" type="parTrans" cxnId="{06BFFC60-83EB-4B9C-ADCA-EBEF8F6DC9E6}">
      <dgm:prSet/>
      <dgm:spPr/>
      <dgm:t>
        <a:bodyPr/>
        <a:lstStyle/>
        <a:p>
          <a:endParaRPr lang="fr-FR"/>
        </a:p>
      </dgm:t>
    </dgm:pt>
    <dgm:pt modelId="{D398FA39-3703-4A05-B9CC-B882F9BDBD51}" type="sibTrans" cxnId="{06BFFC60-83EB-4B9C-ADCA-EBEF8F6DC9E6}">
      <dgm:prSet/>
      <dgm:spPr/>
      <dgm:t>
        <a:bodyPr/>
        <a:lstStyle/>
        <a:p>
          <a:endParaRPr lang="fr-FR"/>
        </a:p>
      </dgm:t>
    </dgm:pt>
    <dgm:pt modelId="{C6B95330-714F-4A26-882C-E5FF940FCF93}">
      <dgm:prSet phldrT="[Texte]"/>
      <dgm:spPr/>
      <dgm:t>
        <a:bodyPr/>
        <a:lstStyle/>
        <a:p>
          <a:r>
            <a:rPr lang="fr-FR" dirty="0" smtClean="0"/>
            <a:t>risque</a:t>
          </a:r>
          <a:endParaRPr lang="fr-FR" dirty="0"/>
        </a:p>
      </dgm:t>
    </dgm:pt>
    <dgm:pt modelId="{1C5852C0-2B65-4EC8-ABC8-A56859CA21EB}" type="parTrans" cxnId="{A9E2D3E2-EC90-4DD2-88DE-B31FED37E1DE}">
      <dgm:prSet/>
      <dgm:spPr/>
      <dgm:t>
        <a:bodyPr/>
        <a:lstStyle/>
        <a:p>
          <a:endParaRPr lang="fr-FR"/>
        </a:p>
      </dgm:t>
    </dgm:pt>
    <dgm:pt modelId="{9500DFF7-B853-4BF7-B63B-54E1E896ADDE}" type="sibTrans" cxnId="{A9E2D3E2-EC90-4DD2-88DE-B31FED37E1DE}">
      <dgm:prSet/>
      <dgm:spPr/>
      <dgm:t>
        <a:bodyPr/>
        <a:lstStyle/>
        <a:p>
          <a:endParaRPr lang="fr-FR"/>
        </a:p>
      </dgm:t>
    </dgm:pt>
    <dgm:pt modelId="{29D8DB64-9A8E-4F59-A026-489FC5A7C668}" type="pres">
      <dgm:prSet presAssocID="{7B050CA5-8448-425F-8733-2C52458F4F7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65B735-FDDF-4FF4-9856-4554142D97B9}" type="pres">
      <dgm:prSet presAssocID="{7B050CA5-8448-425F-8733-2C52458F4F7D}" presName="divider" presStyleLbl="fgShp" presStyleIdx="0" presStyleCnt="1"/>
      <dgm:spPr/>
    </dgm:pt>
    <dgm:pt modelId="{658E508B-4D49-4D99-8F0F-1EEF1DBEB19B}" type="pres">
      <dgm:prSet presAssocID="{E6B1B83A-A357-40D7-95E0-7144A21EBA59}" presName="downArrow" presStyleLbl="node1" presStyleIdx="0" presStyleCnt="2"/>
      <dgm:spPr/>
    </dgm:pt>
    <dgm:pt modelId="{357D2840-C645-4692-9EB7-4D2B7BE7A885}" type="pres">
      <dgm:prSet presAssocID="{E6B1B83A-A357-40D7-95E0-7144A21EBA59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D35A437-7463-46A6-8F65-7F6F8D3F7B71}" type="pres">
      <dgm:prSet presAssocID="{C6B95330-714F-4A26-882C-E5FF940FCF93}" presName="upArrow" presStyleLbl="node1" presStyleIdx="1" presStyleCnt="2"/>
      <dgm:spPr/>
    </dgm:pt>
    <dgm:pt modelId="{489D62DD-A5CF-4CA6-BF3C-3B7927DAF97A}" type="pres">
      <dgm:prSet presAssocID="{C6B95330-714F-4A26-882C-E5FF940FCF93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501884E-5FA4-436E-9371-4F7C331041BF}" type="presOf" srcId="{C6B95330-714F-4A26-882C-E5FF940FCF93}" destId="{489D62DD-A5CF-4CA6-BF3C-3B7927DAF97A}" srcOrd="0" destOrd="0" presId="urn:microsoft.com/office/officeart/2005/8/layout/arrow3"/>
    <dgm:cxn modelId="{A9E2D3E2-EC90-4DD2-88DE-B31FED37E1DE}" srcId="{7B050CA5-8448-425F-8733-2C52458F4F7D}" destId="{C6B95330-714F-4A26-882C-E5FF940FCF93}" srcOrd="1" destOrd="0" parTransId="{1C5852C0-2B65-4EC8-ABC8-A56859CA21EB}" sibTransId="{9500DFF7-B853-4BF7-B63B-54E1E896ADDE}"/>
    <dgm:cxn modelId="{87490024-191E-469C-BC67-0086A25A6ECC}" type="presOf" srcId="{E6B1B83A-A357-40D7-95E0-7144A21EBA59}" destId="{357D2840-C645-4692-9EB7-4D2B7BE7A885}" srcOrd="0" destOrd="0" presId="urn:microsoft.com/office/officeart/2005/8/layout/arrow3"/>
    <dgm:cxn modelId="{B7CE824A-0C8B-4048-96C3-FF11B7982C02}" type="presOf" srcId="{7B050CA5-8448-425F-8733-2C52458F4F7D}" destId="{29D8DB64-9A8E-4F59-A026-489FC5A7C668}" srcOrd="0" destOrd="0" presId="urn:microsoft.com/office/officeart/2005/8/layout/arrow3"/>
    <dgm:cxn modelId="{06BFFC60-83EB-4B9C-ADCA-EBEF8F6DC9E6}" srcId="{7B050CA5-8448-425F-8733-2C52458F4F7D}" destId="{E6B1B83A-A357-40D7-95E0-7144A21EBA59}" srcOrd="0" destOrd="0" parTransId="{AD09C7FE-7E8D-4165-9E88-655EB0877CAD}" sibTransId="{D398FA39-3703-4A05-B9CC-B882F9BDBD51}"/>
    <dgm:cxn modelId="{BCFBB3C6-35D0-491D-9D61-216593E45C04}" type="presParOf" srcId="{29D8DB64-9A8E-4F59-A026-489FC5A7C668}" destId="{F865B735-FDDF-4FF4-9856-4554142D97B9}" srcOrd="0" destOrd="0" presId="urn:microsoft.com/office/officeart/2005/8/layout/arrow3"/>
    <dgm:cxn modelId="{0EE1DA49-9D33-4F70-A846-84A8607254D5}" type="presParOf" srcId="{29D8DB64-9A8E-4F59-A026-489FC5A7C668}" destId="{658E508B-4D49-4D99-8F0F-1EEF1DBEB19B}" srcOrd="1" destOrd="0" presId="urn:microsoft.com/office/officeart/2005/8/layout/arrow3"/>
    <dgm:cxn modelId="{54BCA25C-4775-4D85-BD06-B189BE450ED8}" type="presParOf" srcId="{29D8DB64-9A8E-4F59-A026-489FC5A7C668}" destId="{357D2840-C645-4692-9EB7-4D2B7BE7A885}" srcOrd="2" destOrd="0" presId="urn:microsoft.com/office/officeart/2005/8/layout/arrow3"/>
    <dgm:cxn modelId="{AC3B262F-67D7-4778-858D-F7205F512104}" type="presParOf" srcId="{29D8DB64-9A8E-4F59-A026-489FC5A7C668}" destId="{4D35A437-7463-46A6-8F65-7F6F8D3F7B71}" srcOrd="3" destOrd="0" presId="urn:microsoft.com/office/officeart/2005/8/layout/arrow3"/>
    <dgm:cxn modelId="{0343817A-6C0E-4722-A9B0-247A1814C04E}" type="presParOf" srcId="{29D8DB64-9A8E-4F59-A026-489FC5A7C668}" destId="{489D62DD-A5CF-4CA6-BF3C-3B7927DAF97A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C0E2F6-03AF-47BC-8782-AAA244B424FD}">
      <dsp:nvSpPr>
        <dsp:cNvPr id="0" name=""/>
        <dsp:cNvSpPr/>
      </dsp:nvSpPr>
      <dsp:spPr>
        <a:xfrm>
          <a:off x="2430" y="261114"/>
          <a:ext cx="2369513" cy="8352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Virales</a:t>
          </a:r>
          <a:endParaRPr lang="fr-FR" sz="2900" kern="1200" dirty="0"/>
        </a:p>
      </dsp:txBody>
      <dsp:txXfrm>
        <a:off x="2430" y="261114"/>
        <a:ext cx="2369513" cy="835200"/>
      </dsp:txXfrm>
    </dsp:sp>
    <dsp:sp modelId="{F14A5A89-775B-4E13-AAAE-1FD00785C37D}">
      <dsp:nvSpPr>
        <dsp:cNvPr id="0" name=""/>
        <dsp:cNvSpPr/>
      </dsp:nvSpPr>
      <dsp:spPr>
        <a:xfrm>
          <a:off x="2430" y="1096314"/>
          <a:ext cx="2369513" cy="270657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900" kern="1200" dirty="0" smtClean="0"/>
            <a:t>Hépatite B</a:t>
          </a:r>
          <a:endParaRPr lang="fr-FR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900" kern="1200" dirty="0" smtClean="0"/>
            <a:t>Hépatite C.</a:t>
          </a:r>
          <a:endParaRPr lang="fr-FR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900" kern="1200" dirty="0" smtClean="0"/>
            <a:t>HIV</a:t>
          </a:r>
          <a:endParaRPr lang="fr-FR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900" kern="1200" dirty="0" smtClean="0"/>
            <a:t>CMV</a:t>
          </a:r>
          <a:endParaRPr lang="fr-FR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2900" kern="1200" dirty="0"/>
        </a:p>
      </dsp:txBody>
      <dsp:txXfrm>
        <a:off x="2430" y="1096314"/>
        <a:ext cx="2369513" cy="2706570"/>
      </dsp:txXfrm>
    </dsp:sp>
    <dsp:sp modelId="{2BFF02E3-02D0-440A-BA2C-EA4954F53987}">
      <dsp:nvSpPr>
        <dsp:cNvPr id="0" name=""/>
        <dsp:cNvSpPr/>
      </dsp:nvSpPr>
      <dsp:spPr>
        <a:xfrm>
          <a:off x="2703675" y="261114"/>
          <a:ext cx="2369513" cy="8352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Bactérienne</a:t>
          </a:r>
          <a:endParaRPr lang="fr-FR" sz="2900" kern="1200" dirty="0"/>
        </a:p>
      </dsp:txBody>
      <dsp:txXfrm>
        <a:off x="2703675" y="261114"/>
        <a:ext cx="2369513" cy="835200"/>
      </dsp:txXfrm>
    </dsp:sp>
    <dsp:sp modelId="{B439F35A-8EDA-4067-819C-00B8D730C0C1}">
      <dsp:nvSpPr>
        <dsp:cNvPr id="0" name=""/>
        <dsp:cNvSpPr/>
      </dsp:nvSpPr>
      <dsp:spPr>
        <a:xfrm>
          <a:off x="2703675" y="1096314"/>
          <a:ext cx="2369513" cy="270657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900" kern="1200" dirty="0" smtClean="0"/>
            <a:t>syphilis</a:t>
          </a:r>
          <a:endParaRPr lang="fr-FR" sz="2900" kern="1200" dirty="0"/>
        </a:p>
      </dsp:txBody>
      <dsp:txXfrm>
        <a:off x="2703675" y="1096314"/>
        <a:ext cx="2369513" cy="2706570"/>
      </dsp:txXfrm>
    </dsp:sp>
    <dsp:sp modelId="{6483F152-6029-42E8-8400-8C08B291A0D5}">
      <dsp:nvSpPr>
        <dsp:cNvPr id="0" name=""/>
        <dsp:cNvSpPr/>
      </dsp:nvSpPr>
      <dsp:spPr>
        <a:xfrm>
          <a:off x="5404920" y="261114"/>
          <a:ext cx="2369513" cy="8352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Parasitaire</a:t>
          </a:r>
          <a:endParaRPr lang="fr-FR" sz="2900" kern="1200" dirty="0"/>
        </a:p>
      </dsp:txBody>
      <dsp:txXfrm>
        <a:off x="5404920" y="261114"/>
        <a:ext cx="2369513" cy="835200"/>
      </dsp:txXfrm>
    </dsp:sp>
    <dsp:sp modelId="{15DA159A-2D01-4499-BC5C-F452F50BA175}">
      <dsp:nvSpPr>
        <dsp:cNvPr id="0" name=""/>
        <dsp:cNvSpPr/>
      </dsp:nvSpPr>
      <dsp:spPr>
        <a:xfrm>
          <a:off x="5404920" y="1096314"/>
          <a:ext cx="2369513" cy="270657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900" kern="1200" dirty="0" smtClean="0"/>
            <a:t>paludisme</a:t>
          </a:r>
          <a:endParaRPr lang="fr-FR" sz="2900" kern="1200" dirty="0"/>
        </a:p>
      </dsp:txBody>
      <dsp:txXfrm>
        <a:off x="5404920" y="1096314"/>
        <a:ext cx="2369513" cy="270657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65B735-FDDF-4FF4-9856-4554142D97B9}">
      <dsp:nvSpPr>
        <dsp:cNvPr id="0" name=""/>
        <dsp:cNvSpPr/>
      </dsp:nvSpPr>
      <dsp:spPr>
        <a:xfrm rot="21300000">
          <a:off x="11932" y="1002860"/>
          <a:ext cx="3864566" cy="442551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8E508B-4D49-4D99-8F0F-1EEF1DBEB19B}">
      <dsp:nvSpPr>
        <dsp:cNvPr id="0" name=""/>
        <dsp:cNvSpPr/>
      </dsp:nvSpPr>
      <dsp:spPr>
        <a:xfrm>
          <a:off x="466611" y="122413"/>
          <a:ext cx="1166529" cy="979308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7D2840-C645-4692-9EB7-4D2B7BE7A885}">
      <dsp:nvSpPr>
        <dsp:cNvPr id="0" name=""/>
        <dsp:cNvSpPr/>
      </dsp:nvSpPr>
      <dsp:spPr>
        <a:xfrm>
          <a:off x="2060868" y="0"/>
          <a:ext cx="1244298" cy="1028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bénéfice</a:t>
          </a:r>
          <a:endParaRPr lang="fr-FR" sz="2100" kern="1200" dirty="0"/>
        </a:p>
      </dsp:txBody>
      <dsp:txXfrm>
        <a:off x="2060868" y="0"/>
        <a:ext cx="1244298" cy="1028274"/>
      </dsp:txXfrm>
    </dsp:sp>
    <dsp:sp modelId="{4D35A437-7463-46A6-8F65-7F6F8D3F7B71}">
      <dsp:nvSpPr>
        <dsp:cNvPr id="0" name=""/>
        <dsp:cNvSpPr/>
      </dsp:nvSpPr>
      <dsp:spPr>
        <a:xfrm>
          <a:off x="2255290" y="1346549"/>
          <a:ext cx="1166529" cy="979308"/>
        </a:xfrm>
        <a:prstGeom prst="up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9D62DD-A5CF-4CA6-BF3C-3B7927DAF97A}">
      <dsp:nvSpPr>
        <dsp:cNvPr id="0" name=""/>
        <dsp:cNvSpPr/>
      </dsp:nvSpPr>
      <dsp:spPr>
        <a:xfrm>
          <a:off x="583264" y="1419997"/>
          <a:ext cx="1244298" cy="1028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risque</a:t>
          </a:r>
          <a:endParaRPr lang="fr-FR" sz="2100" kern="1200" dirty="0"/>
        </a:p>
      </dsp:txBody>
      <dsp:txXfrm>
        <a:off x="583264" y="1419997"/>
        <a:ext cx="1244298" cy="10282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2CAF-7B6F-4A8F-9E77-75C3DC87C608}" type="datetimeFigureOut">
              <a:rPr lang="fr-FR" smtClean="0"/>
              <a:pPr/>
              <a:t>03/01/2022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9E7-3510-471C-9C46-4428724ACD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2CAF-7B6F-4A8F-9E77-75C3DC87C608}" type="datetimeFigureOut">
              <a:rPr lang="fr-FR" smtClean="0"/>
              <a:pPr/>
              <a:t>03/01/2022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9E7-3510-471C-9C46-4428724ACD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2CAF-7B6F-4A8F-9E77-75C3DC87C608}" type="datetimeFigureOut">
              <a:rPr lang="fr-FR" smtClean="0"/>
              <a:pPr/>
              <a:t>03/01/2022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9E7-3510-471C-9C46-4428724ACD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A9FE9-459E-462C-805B-0218ACC38E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2CAF-7B6F-4A8F-9E77-75C3DC87C608}" type="datetimeFigureOut">
              <a:rPr lang="fr-FR" smtClean="0"/>
              <a:pPr/>
              <a:t>03/01/2022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9E7-3510-471C-9C46-4428724ACD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2CAF-7B6F-4A8F-9E77-75C3DC87C608}" type="datetimeFigureOut">
              <a:rPr lang="fr-FR" smtClean="0"/>
              <a:pPr/>
              <a:t>03/01/2022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9E7-3510-471C-9C46-4428724ACD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2CAF-7B6F-4A8F-9E77-75C3DC87C608}" type="datetimeFigureOut">
              <a:rPr lang="fr-FR" smtClean="0"/>
              <a:pPr/>
              <a:t>03/01/2022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9E7-3510-471C-9C46-4428724ACD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2CAF-7B6F-4A8F-9E77-75C3DC87C608}" type="datetimeFigureOut">
              <a:rPr lang="fr-FR" smtClean="0"/>
              <a:pPr/>
              <a:t>03/01/2022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9E7-3510-471C-9C46-4428724ACD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2CAF-7B6F-4A8F-9E77-75C3DC87C608}" type="datetimeFigureOut">
              <a:rPr lang="fr-FR" smtClean="0"/>
              <a:pPr/>
              <a:t>03/01/2022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9E7-3510-471C-9C46-4428724ACD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2CAF-7B6F-4A8F-9E77-75C3DC87C608}" type="datetimeFigureOut">
              <a:rPr lang="fr-FR" smtClean="0"/>
              <a:pPr/>
              <a:t>03/01/2022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9E7-3510-471C-9C46-4428724ACD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2CAF-7B6F-4A8F-9E77-75C3DC87C608}" type="datetimeFigureOut">
              <a:rPr lang="fr-FR" smtClean="0"/>
              <a:pPr/>
              <a:t>03/01/2022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9E7-3510-471C-9C46-4428724ACD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2CAF-7B6F-4A8F-9E77-75C3DC87C608}" type="datetimeFigureOut">
              <a:rPr lang="fr-FR" smtClean="0"/>
              <a:pPr/>
              <a:t>03/01/2022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9E7-3510-471C-9C46-4428724ACD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E2CAF-7B6F-4A8F-9E77-75C3DC87C608}" type="datetimeFigureOut">
              <a:rPr lang="fr-FR" smtClean="0"/>
              <a:pPr/>
              <a:t>03/01/2022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BA9E7-3510-471C-9C46-4428724ACD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b="1" dirty="0" smtClean="0">
                <a:solidFill>
                  <a:srgbClr val="C00000"/>
                </a:solidFill>
              </a:rPr>
              <a:t>Transfusion sanguine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Dr. S.KEBAILI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Service hématologie CHU Constantine</a:t>
            </a:r>
          </a:p>
        </p:txBody>
      </p:sp>
      <p:pic>
        <p:nvPicPr>
          <p:cNvPr id="3076" name="Picture 2" descr="http://a2.img.v4.skyrock.net/a2b/x-don-de-soi-x/pics/1704795020_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3644900"/>
            <a:ext cx="1238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" descr="http://photos-c.ak.fbcdn.net/hphotos-ak-snc6/207955_196784173694728_157225014317311_491848_4832697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333375"/>
            <a:ext cx="1817688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915816" y="404664"/>
            <a:ext cx="295232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Concentrés GR</a:t>
            </a:r>
            <a:endParaRPr lang="fr-FR" sz="3200" b="1" dirty="0"/>
          </a:p>
        </p:txBody>
      </p:sp>
      <p:sp>
        <p:nvSpPr>
          <p:cNvPr id="5" name="Flèche vers le bas 4"/>
          <p:cNvSpPr/>
          <p:nvPr/>
        </p:nvSpPr>
        <p:spPr>
          <a:xfrm>
            <a:off x="4139952" y="170080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547664" y="2996952"/>
            <a:ext cx="5688632" cy="26776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fr-FR" sz="2400" dirty="0" smtClean="0"/>
              <a:t>Prélevé chez un donneur.</a:t>
            </a:r>
          </a:p>
          <a:p>
            <a:pPr algn="ctr">
              <a:buFont typeface="Wingdings" pitchFamily="2" charset="2"/>
              <a:buChar char="ü"/>
            </a:pPr>
            <a:r>
              <a:rPr lang="fr-FR" sz="2400" dirty="0" smtClean="0"/>
              <a:t>2 poches Centrifugation et sédimentation:  Plasma + CGR</a:t>
            </a:r>
          </a:p>
          <a:p>
            <a:pPr algn="ctr">
              <a:buFont typeface="Wingdings" pitchFamily="2" charset="2"/>
              <a:buChar char="ü"/>
            </a:pPr>
            <a:r>
              <a:rPr lang="fr-FR" sz="2400" dirty="0" smtClean="0"/>
              <a:t>T°+4°.</a:t>
            </a:r>
          </a:p>
          <a:p>
            <a:pPr algn="ctr">
              <a:buFont typeface="Wingdings" pitchFamily="2" charset="2"/>
              <a:buChar char="ü"/>
            </a:pPr>
            <a:r>
              <a:rPr lang="fr-FR" sz="2400" dirty="0" smtClean="0"/>
              <a:t>conservation, 35j</a:t>
            </a:r>
          </a:p>
          <a:p>
            <a:pPr algn="ctr">
              <a:buFont typeface="Wingdings" pitchFamily="2" charset="2"/>
              <a:buChar char="ü"/>
            </a:pPr>
            <a:r>
              <a:rPr lang="fr-FR" sz="2400" dirty="0" smtClean="0"/>
              <a:t>1CG </a:t>
            </a:r>
            <a:r>
              <a:rPr lang="fr-FR" sz="2400" dirty="0" smtClean="0">
                <a:latin typeface="Calibri"/>
              </a:rPr>
              <a:t>↗</a:t>
            </a:r>
            <a:r>
              <a:rPr lang="fr-FR" sz="2400" dirty="0" err="1" smtClean="0">
                <a:latin typeface="Calibri"/>
              </a:rPr>
              <a:t>Hb</a:t>
            </a:r>
            <a:r>
              <a:rPr lang="fr-FR" sz="2400" dirty="0" smtClean="0">
                <a:latin typeface="Calibri"/>
              </a:rPr>
              <a:t> de 1 à2g/dl</a:t>
            </a:r>
            <a:endParaRPr lang="fr-FR" sz="2400" dirty="0" smtClean="0"/>
          </a:p>
          <a:p>
            <a:pPr algn="ctr"/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411760" y="404664"/>
            <a:ext cx="388843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Concentrés Plaquettaires </a:t>
            </a:r>
            <a:endParaRPr lang="fr-FR" sz="3200" b="1" dirty="0"/>
          </a:p>
        </p:txBody>
      </p:sp>
      <p:sp>
        <p:nvSpPr>
          <p:cNvPr id="5" name="Flèche vers le bas 4"/>
          <p:cNvSpPr/>
          <p:nvPr/>
        </p:nvSpPr>
        <p:spPr>
          <a:xfrm>
            <a:off x="4139952" y="148478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28" y="2564904"/>
          <a:ext cx="8208912" cy="41151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04456"/>
                <a:gridCol w="4104456"/>
              </a:tblGrid>
              <a:tr h="547568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C P Standard ( CPS)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CP Unitaires ( CUP)</a:t>
                      </a:r>
                      <a:endParaRPr lang="fr-FR" sz="2800" dirty="0"/>
                    </a:p>
                  </a:txBody>
                  <a:tcPr/>
                </a:tc>
              </a:tr>
              <a:tr h="3567627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sz="3200" dirty="0" smtClean="0"/>
                        <a:t>Sang total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sz="3200" dirty="0" smtClean="0"/>
                        <a:t>Poche triple: </a:t>
                      </a:r>
                    </a:p>
                    <a:p>
                      <a:r>
                        <a:rPr lang="fr-FR" sz="3200" dirty="0" smtClean="0"/>
                        <a:t>1</a:t>
                      </a:r>
                      <a:r>
                        <a:rPr lang="fr-FR" sz="3200" baseline="30000" dirty="0" smtClean="0"/>
                        <a:t>ere</a:t>
                      </a:r>
                      <a:r>
                        <a:rPr lang="fr-FR" sz="3200" dirty="0" smtClean="0"/>
                        <a:t> centrifugation</a:t>
                      </a:r>
                    </a:p>
                    <a:p>
                      <a:r>
                        <a:rPr lang="fr-FR" sz="3200" dirty="0" smtClean="0"/>
                        <a:t>CGR + plasma</a:t>
                      </a:r>
                    </a:p>
                    <a:p>
                      <a:r>
                        <a:rPr lang="fr-FR" sz="3200" dirty="0" smtClean="0"/>
                        <a:t> 2éme centrifugation</a:t>
                      </a:r>
                    </a:p>
                    <a:p>
                      <a:r>
                        <a:rPr lang="fr-FR" sz="3200" dirty="0" err="1" smtClean="0"/>
                        <a:t>Plq</a:t>
                      </a:r>
                      <a:r>
                        <a:rPr lang="fr-FR" sz="3200" dirty="0" smtClean="0"/>
                        <a:t> + plasma</a:t>
                      </a:r>
                    </a:p>
                    <a:p>
                      <a:r>
                        <a:rPr lang="fr-FR" sz="3200" dirty="0" smtClean="0"/>
                        <a:t>Plusieurs</a:t>
                      </a:r>
                      <a:r>
                        <a:rPr lang="fr-FR" sz="3200" baseline="0" dirty="0" smtClean="0"/>
                        <a:t> donneurs 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/>
                        <a:t>Par cytaphérèse </a:t>
                      </a:r>
                    </a:p>
                    <a:p>
                      <a:r>
                        <a:rPr lang="fr-FR" sz="3600" dirty="0" smtClean="0"/>
                        <a:t>1 seul</a:t>
                      </a:r>
                      <a:r>
                        <a:rPr lang="fr-FR" sz="3600" baseline="0" dirty="0" smtClean="0"/>
                        <a:t> </a:t>
                      </a:r>
                      <a:r>
                        <a:rPr lang="fr-FR" sz="3600" dirty="0" smtClean="0"/>
                        <a:t>donneurs</a:t>
                      </a:r>
                      <a:endParaRPr lang="fr-FR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Rappelle sur les constituants du sang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Les constituants cellulaire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Les constituants plasmatique 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  <a:prstGeom prst="downArrowCallou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fr-FR" sz="4400" b="1" dirty="0" smtClean="0"/>
              <a:t>Les produits sanguins </a:t>
            </a:r>
            <a:endParaRPr lang="fr-F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endParaRPr lang="fr-F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endParaRPr lang="fr-F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Dérivés plasmatiques labiles</a:t>
            </a:r>
            <a:r>
              <a:rPr lang="fr-FR" dirty="0" smtClean="0"/>
              <a:t> : plasma frais congelé PFC , </a:t>
            </a:r>
            <a:r>
              <a:rPr lang="fr-FR" dirty="0" err="1" smtClean="0"/>
              <a:t>cryoprécipité</a:t>
            </a:r>
            <a:r>
              <a:rPr lang="fr-FR" dirty="0" smtClean="0"/>
              <a:t>.</a:t>
            </a:r>
          </a:p>
          <a:p>
            <a:pPr>
              <a:buFont typeface="Wingdings" pitchFamily="2" charset="2"/>
              <a:buChar char="Ø"/>
              <a:defRPr/>
            </a:pPr>
            <a:endParaRPr lang="fr-FR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Dérivés plasmatiques stables </a:t>
            </a:r>
            <a:r>
              <a:rPr lang="fr-FR" dirty="0" smtClean="0"/>
              <a:t>: albumine, protéines de la coagulation, immunoglobulines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fr-FR" dirty="0" smtClean="0"/>
              <a:t>La transfusion sanguine n’est qu’une thérapeutique de  substitution.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fr-FR" dirty="0" smtClean="0"/>
              <a:t>On fait d’abord un diagnostic précis de l’affection, une évaluation de l’état clinique du patient.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fr-FR" dirty="0" smtClean="0"/>
              <a:t>Une détermination rigoureuse du composant et de la quantité à transfuser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fr-FR" dirty="0" smtClean="0"/>
              <a:t>Une évaluation bénéfice versus risque de la transfusion </a:t>
            </a:r>
            <a:endParaRPr lang="fr-FR" dirty="0"/>
          </a:p>
        </p:txBody>
      </p:sp>
      <p:sp>
        <p:nvSpPr>
          <p:cNvPr id="4" name="Titre 3"/>
          <p:cNvSpPr txBox="1">
            <a:spLocks/>
          </p:cNvSpPr>
          <p:nvPr/>
        </p:nvSpPr>
        <p:spPr>
          <a:xfrm>
            <a:off x="467544" y="404664"/>
            <a:ext cx="8229600" cy="1858218"/>
          </a:xfrm>
          <a:prstGeom prst="downArrowCallout">
            <a:avLst/>
          </a:prstGeom>
          <a:solidFill>
            <a:schemeClr val="accent2"/>
          </a:solidFill>
          <a:ln w="25400" cap="flat" cmpd="sng" algn="ctr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Indication de la transfusion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sanguine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AB841-8918-4C2C-88B2-1B6FD68C4EEE}" type="slidenum">
              <a:rPr lang="fr-FR"/>
              <a:pPr>
                <a:defRPr/>
              </a:pPr>
              <a:t>16</a:t>
            </a:fld>
            <a:endParaRPr lang="fr-FR"/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19891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FF3300"/>
                </a:solidFill>
              </a:rPr>
              <a:t>  </a:t>
            </a:r>
            <a:r>
              <a:rPr lang="fr-FR" sz="4000" b="1" dirty="0" smtClean="0">
                <a:solidFill>
                  <a:schemeClr val="tx2"/>
                </a:solidFill>
              </a:rPr>
              <a:t>LES DERIVES SANGUINS       </a:t>
            </a:r>
            <a:br>
              <a:rPr lang="fr-FR" sz="4000" b="1" dirty="0" smtClean="0">
                <a:solidFill>
                  <a:schemeClr val="tx2"/>
                </a:solidFill>
              </a:rPr>
            </a:br>
            <a:r>
              <a:rPr lang="fr-FR" sz="4000" b="1" dirty="0" smtClean="0">
                <a:solidFill>
                  <a:schemeClr val="tx2"/>
                </a:solidFill>
              </a:rPr>
              <a:t>      LABILES  : </a:t>
            </a:r>
            <a:br>
              <a:rPr lang="fr-FR" sz="4000" b="1" dirty="0" smtClean="0">
                <a:solidFill>
                  <a:schemeClr val="tx2"/>
                </a:solidFill>
              </a:rPr>
            </a:br>
            <a:r>
              <a:rPr lang="fr-FR" sz="4000" b="1" dirty="0" smtClean="0">
                <a:solidFill>
                  <a:schemeClr val="tx2"/>
                </a:solidFill>
              </a:rPr>
              <a:t>caractéristiques et indications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9A9BA-F0CF-44C6-9F9D-746E66E71A73}" type="slidenum">
              <a:rPr lang="fr-FR"/>
              <a:pPr>
                <a:defRPr/>
              </a:pPr>
              <a:t>17</a:t>
            </a:fld>
            <a:endParaRPr lang="fr-FR"/>
          </a:p>
        </p:txBody>
      </p:sp>
      <p:sp>
        <p:nvSpPr>
          <p:cNvPr id="16388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Conservation limitée 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présentation en doses individuelles.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Règles de compatibilité inhérentes au groupe sanguin.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Conditions de conservation spécifiques à chaque produit.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Risque résiduel de transmission virale.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4DD64-1DAC-4680-8573-CA869CCF7C7D}" type="slidenum">
              <a:rPr lang="fr-FR"/>
              <a:pPr>
                <a:defRPr/>
              </a:pPr>
              <a:t>18</a:t>
            </a:fld>
            <a:endParaRPr lang="fr-FR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Le sang total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33389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fr-FR" b="1" dirty="0" smtClean="0">
                <a:solidFill>
                  <a:srgbClr val="FF3300"/>
                </a:solidFill>
              </a:rPr>
              <a:t>Caractéristiques:</a:t>
            </a:r>
          </a:p>
          <a:p>
            <a:endParaRPr lang="fr-FR" b="1" dirty="0" smtClean="0">
              <a:solidFill>
                <a:srgbClr val="FF3300"/>
              </a:solidFill>
            </a:endParaRPr>
          </a:p>
          <a:p>
            <a:pPr>
              <a:buFontTx/>
              <a:buNone/>
            </a:pPr>
            <a:r>
              <a:rPr lang="fr-FR" dirty="0" smtClean="0">
                <a:solidFill>
                  <a:srgbClr val="00FF99"/>
                </a:solidFill>
              </a:rPr>
              <a:t>       </a:t>
            </a:r>
            <a:r>
              <a:rPr lang="fr-FR" dirty="0" smtClean="0"/>
              <a:t>-Volume :   400 -500 ml</a:t>
            </a:r>
          </a:p>
          <a:p>
            <a:pPr>
              <a:buFontTx/>
              <a:buNone/>
            </a:pPr>
            <a:r>
              <a:rPr lang="fr-FR" dirty="0" smtClean="0"/>
              <a:t> </a:t>
            </a:r>
          </a:p>
          <a:p>
            <a:pPr>
              <a:buFontTx/>
              <a:buNone/>
            </a:pPr>
            <a:r>
              <a:rPr lang="fr-FR" dirty="0" smtClean="0"/>
              <a:t>       -conservation: 35 jours; 2-8°C                                       </a:t>
            </a:r>
          </a:p>
          <a:p>
            <a:pPr>
              <a:buFontTx/>
              <a:buNone/>
            </a:pPr>
            <a:endParaRPr lang="fr-FR" dirty="0" smtClean="0"/>
          </a:p>
          <a:p>
            <a:pPr>
              <a:buFont typeface="Wingdings" pitchFamily="2" charset="2"/>
              <a:buChar char="v"/>
            </a:pPr>
            <a:r>
              <a:rPr lang="fr-FR" b="1" dirty="0" smtClean="0">
                <a:solidFill>
                  <a:srgbClr val="FF3300"/>
                </a:solidFill>
              </a:rPr>
              <a:t> Indication</a:t>
            </a:r>
            <a:r>
              <a:rPr lang="fr-FR" dirty="0" smtClean="0">
                <a:solidFill>
                  <a:srgbClr val="00FF99"/>
                </a:solidFill>
              </a:rPr>
              <a:t> </a:t>
            </a:r>
            <a:r>
              <a:rPr lang="fr-FR" dirty="0" smtClean="0"/>
              <a:t>:  exsanguino-transfusion.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540E9-7E82-4516-88CD-47D8CBEC8392}" type="slidenum">
              <a:rPr lang="fr-FR"/>
              <a:pPr>
                <a:defRPr/>
              </a:pPr>
              <a:t>19</a:t>
            </a:fld>
            <a:endParaRPr lang="fr-FR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Le concentré de globules rouges standard</a:t>
            </a:r>
            <a:endParaRPr lang="fr-FR" b="1" u="sng" dirty="0" smtClean="0">
              <a:solidFill>
                <a:srgbClr val="FF3300"/>
              </a:solidFill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205038"/>
            <a:ext cx="7772400" cy="41148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fr-FR" b="1" dirty="0" smtClean="0">
                <a:solidFill>
                  <a:srgbClr val="FF3300"/>
                </a:solidFill>
              </a:rPr>
              <a:t>indications </a:t>
            </a:r>
          </a:p>
          <a:p>
            <a:r>
              <a:rPr lang="fr-FR" dirty="0" err="1" smtClean="0"/>
              <a:t>Hb</a:t>
            </a:r>
            <a:r>
              <a:rPr lang="fr-FR" dirty="0" smtClean="0"/>
              <a:t> &lt; 7 g/dl   : fonction du terrain et du                      mécanisme.</a:t>
            </a:r>
          </a:p>
          <a:p>
            <a:r>
              <a:rPr lang="fr-FR" dirty="0" smtClean="0"/>
              <a:t>1 CGR augmente l ’</a:t>
            </a:r>
            <a:r>
              <a:rPr lang="fr-FR" dirty="0" err="1" smtClean="0"/>
              <a:t>Hb</a:t>
            </a:r>
            <a:r>
              <a:rPr lang="fr-FR" dirty="0" smtClean="0"/>
              <a:t> de 1 à2 g/dl et l ’Hte de 3 à 6 % chez l ’adulte.</a:t>
            </a:r>
          </a:p>
          <a:p>
            <a:r>
              <a:rPr lang="fr-FR" dirty="0" smtClean="0"/>
              <a:t>3 ml/Kg augmente l ’</a:t>
            </a:r>
            <a:r>
              <a:rPr lang="fr-FR" dirty="0" err="1" smtClean="0"/>
              <a:t>Hb</a:t>
            </a:r>
            <a:r>
              <a:rPr lang="fr-FR" dirty="0" smtClean="0"/>
              <a:t> de 1g/dl chez l ’enfant.</a:t>
            </a:r>
          </a:p>
          <a:p>
            <a:pPr>
              <a:buFont typeface="Wingdings" pitchFamily="2" charset="2"/>
              <a:buChar char="v"/>
            </a:pPr>
            <a:r>
              <a:rPr lang="fr-FR" b="1" dirty="0" smtClean="0">
                <a:solidFill>
                  <a:srgbClr val="FF3300"/>
                </a:solidFill>
              </a:rPr>
              <a:t>Durée de vie des GR transfusés</a:t>
            </a:r>
            <a:r>
              <a:rPr lang="fr-FR" dirty="0" smtClean="0"/>
              <a:t>:  environ 60 jours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fr-FR" dirty="0" smtClean="0"/>
              <a:t>Introduction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 smtClean="0"/>
              <a:t>Les produits sanguins 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 smtClean="0"/>
              <a:t>Les indications de la transfusions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 smtClean="0"/>
              <a:t>Le principe de la transfusion sanguine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 smtClean="0"/>
              <a:t>Les accidents transfusionnels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 smtClean="0"/>
              <a:t>Conclusion </a:t>
            </a:r>
          </a:p>
          <a:p>
            <a:pPr marL="571500" indent="-571500">
              <a:buNone/>
            </a:pPr>
            <a:endParaRPr lang="fr-FR" dirty="0" smtClean="0"/>
          </a:p>
          <a:p>
            <a:pPr marL="571500" indent="-571500">
              <a:buFont typeface="+mj-lt"/>
              <a:buAutoNum type="romanUcPeriod"/>
            </a:pPr>
            <a:endParaRPr lang="fr-FR" dirty="0" smtClean="0"/>
          </a:p>
          <a:p>
            <a:pPr marL="571500" indent="-571500">
              <a:buFont typeface="+mj-lt"/>
              <a:buAutoNum type="romanUcPeriod"/>
            </a:pP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  <a:prstGeom prst="downArrowCallou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fr-FR" b="1" dirty="0" smtClean="0"/>
              <a:t>Plan</a:t>
            </a:r>
            <a:r>
              <a:rPr lang="fr-FR" sz="4400" b="1" dirty="0" smtClean="0"/>
              <a:t> </a:t>
            </a:r>
            <a:endParaRPr lang="fr-F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4328EA-A33F-450C-8200-A5694FDB192B}" type="slidenum">
              <a:rPr lang="fr-FR"/>
              <a:pPr>
                <a:defRPr/>
              </a:pPr>
              <a:t>20</a:t>
            </a:fld>
            <a:endParaRPr lang="fr-FR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CGR   </a:t>
            </a:r>
            <a:r>
              <a:rPr lang="fr-FR" b="1" dirty="0" err="1" smtClean="0">
                <a:solidFill>
                  <a:schemeClr val="tx2"/>
                </a:solidFill>
              </a:rPr>
              <a:t>phénotypé</a:t>
            </a:r>
            <a:endParaRPr lang="fr-FR" b="1" dirty="0" smtClean="0">
              <a:solidFill>
                <a:schemeClr val="tx2"/>
              </a:solidFill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4114800"/>
          </a:xfrm>
        </p:spPr>
        <p:txBody>
          <a:bodyPr>
            <a:normAutofit fontScale="92500" lnSpcReduction="20000"/>
          </a:bodyPr>
          <a:lstStyle/>
          <a:p>
            <a:r>
              <a:rPr lang="fr-FR" b="1" smtClean="0">
                <a:solidFill>
                  <a:srgbClr val="FF3300"/>
                </a:solidFill>
              </a:rPr>
              <a:t>Phénotype standard</a:t>
            </a:r>
            <a:r>
              <a:rPr lang="fr-FR" smtClean="0"/>
              <a:t> :Rh - Kell.</a:t>
            </a:r>
          </a:p>
          <a:p>
            <a:pPr>
              <a:buFontTx/>
              <a:buNone/>
            </a:pPr>
            <a:r>
              <a:rPr lang="fr-FR" smtClean="0"/>
              <a:t>                                     Antigènes  C,E,c,e et K</a:t>
            </a:r>
          </a:p>
          <a:p>
            <a:r>
              <a:rPr lang="fr-FR" b="1" smtClean="0">
                <a:solidFill>
                  <a:srgbClr val="FF3300"/>
                </a:solidFill>
              </a:rPr>
              <a:t>phénotype étendu</a:t>
            </a:r>
            <a:r>
              <a:rPr lang="fr-FR" smtClean="0"/>
              <a:t>    </a:t>
            </a:r>
          </a:p>
          <a:p>
            <a:r>
              <a:rPr lang="fr-FR" b="1" smtClean="0">
                <a:solidFill>
                  <a:srgbClr val="FF3300"/>
                </a:solidFill>
              </a:rPr>
              <a:t> Principe</a:t>
            </a:r>
            <a:r>
              <a:rPr lang="fr-FR" smtClean="0">
                <a:solidFill>
                  <a:srgbClr val="00FF99"/>
                </a:solidFill>
              </a:rPr>
              <a:t> </a:t>
            </a:r>
            <a:r>
              <a:rPr lang="fr-FR" smtClean="0"/>
              <a:t>: ne pas apporter d ’antigène                                      </a:t>
            </a:r>
          </a:p>
          <a:p>
            <a:pPr>
              <a:buFontTx/>
              <a:buNone/>
            </a:pPr>
            <a:r>
              <a:rPr lang="fr-FR" smtClean="0"/>
              <a:t>                     étranger  au receveur. </a:t>
            </a:r>
          </a:p>
          <a:p>
            <a:pPr>
              <a:buFontTx/>
              <a:buNone/>
            </a:pPr>
            <a:r>
              <a:rPr lang="fr-FR" b="1" u="sng" smtClean="0">
                <a:solidFill>
                  <a:srgbClr val="FF3300"/>
                </a:solidFill>
              </a:rPr>
              <a:t>Indications</a:t>
            </a:r>
            <a:r>
              <a:rPr lang="fr-FR" b="1" smtClean="0">
                <a:solidFill>
                  <a:srgbClr val="FF3300"/>
                </a:solidFill>
              </a:rPr>
              <a:t> :</a:t>
            </a:r>
            <a:r>
              <a:rPr lang="fr-FR" smtClean="0">
                <a:solidFill>
                  <a:srgbClr val="FF3300"/>
                </a:solidFill>
              </a:rPr>
              <a:t> </a:t>
            </a:r>
          </a:p>
          <a:p>
            <a:pPr>
              <a:buFontTx/>
              <a:buNone/>
            </a:pPr>
            <a:r>
              <a:rPr lang="fr-FR" smtClean="0"/>
              <a:t>          - femmes en période de procréation</a:t>
            </a:r>
          </a:p>
          <a:p>
            <a:pPr>
              <a:buFontTx/>
              <a:buNone/>
            </a:pPr>
            <a:r>
              <a:rPr lang="fr-FR" smtClean="0"/>
              <a:t>          -  receveur avec RAI positive.</a:t>
            </a:r>
          </a:p>
          <a:p>
            <a:pPr>
              <a:buFontTx/>
              <a:buNone/>
            </a:pPr>
            <a:r>
              <a:rPr lang="fr-FR" smtClean="0"/>
              <a:t>          -  polytransfusés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D239BD-E3C3-4FF4-B0F8-02C1D6A961CD}" type="slidenum">
              <a:rPr lang="fr-FR"/>
              <a:pPr>
                <a:defRPr/>
              </a:pPr>
              <a:t>21</a:t>
            </a:fld>
            <a:endParaRPr lang="fr-FR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CGR «</a:t>
            </a:r>
            <a:r>
              <a:rPr lang="fr-FR" b="1" dirty="0" err="1" smtClean="0">
                <a:solidFill>
                  <a:schemeClr val="tx2"/>
                </a:solidFill>
              </a:rPr>
              <a:t>compatibilisé</a:t>
            </a:r>
            <a:r>
              <a:rPr lang="fr-FR" b="1" dirty="0" smtClean="0">
                <a:solidFill>
                  <a:schemeClr val="tx2"/>
                </a:solidFill>
              </a:rPr>
              <a:t> »</a:t>
            </a:r>
            <a:endParaRPr lang="fr-FR" b="1" u="sng" dirty="0" smtClean="0">
              <a:solidFill>
                <a:schemeClr val="tx2"/>
              </a:solidFill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196974"/>
            <a:ext cx="7772400" cy="4875231"/>
          </a:xfrm>
        </p:spPr>
        <p:txBody>
          <a:bodyPr>
            <a:normAutofit fontScale="77500" lnSpcReduction="20000"/>
          </a:bodyPr>
          <a:lstStyle/>
          <a:p>
            <a:endParaRPr lang="fr-FR" b="1" dirty="0" smtClean="0">
              <a:solidFill>
                <a:srgbClr val="FF3300"/>
              </a:solidFill>
            </a:endParaRPr>
          </a:p>
          <a:p>
            <a:r>
              <a:rPr lang="fr-FR" b="1" dirty="0" smtClean="0">
                <a:solidFill>
                  <a:srgbClr val="FF3300"/>
                </a:solidFill>
              </a:rPr>
              <a:t>Compatibilité</a:t>
            </a:r>
            <a:r>
              <a:rPr lang="fr-FR" dirty="0" smtClean="0">
                <a:solidFill>
                  <a:srgbClr val="FF3300"/>
                </a:solidFill>
              </a:rPr>
              <a:t> </a:t>
            </a:r>
            <a:r>
              <a:rPr lang="fr-FR" dirty="0" smtClean="0"/>
              <a:t>au laboratoire entre les GR de la poche et le sérum ou plasma du receveur.</a:t>
            </a:r>
          </a:p>
          <a:p>
            <a:endParaRPr lang="fr-FR" dirty="0" smtClean="0"/>
          </a:p>
          <a:p>
            <a:r>
              <a:rPr lang="fr-FR" b="1" dirty="0" smtClean="0">
                <a:solidFill>
                  <a:srgbClr val="FF3300"/>
                </a:solidFill>
              </a:rPr>
              <a:t>Indications:</a:t>
            </a:r>
          </a:p>
          <a:p>
            <a:pPr>
              <a:buFontTx/>
              <a:buNone/>
            </a:pPr>
            <a:r>
              <a:rPr lang="fr-FR" dirty="0" smtClean="0"/>
              <a:t>      - receveur avec RAI positive.</a:t>
            </a:r>
          </a:p>
          <a:p>
            <a:pPr>
              <a:buFontTx/>
              <a:buNone/>
            </a:pPr>
            <a:r>
              <a:rPr lang="fr-FR" dirty="0" smtClean="0"/>
              <a:t>      - femmes enceintes</a:t>
            </a:r>
          </a:p>
          <a:p>
            <a:pPr>
              <a:buFontTx/>
              <a:buNone/>
            </a:pPr>
            <a:r>
              <a:rPr lang="fr-FR" dirty="0" smtClean="0"/>
              <a:t>      - polytransfusés itératifs.</a:t>
            </a:r>
          </a:p>
          <a:p>
            <a:pPr>
              <a:buFontTx/>
              <a:buNone/>
            </a:pPr>
            <a:r>
              <a:rPr lang="fr-FR" dirty="0" smtClean="0"/>
              <a:t>      - nouveau-nés: compatibilité avec le sérum    ou le plasma de la mère. </a:t>
            </a:r>
          </a:p>
          <a:p>
            <a:pPr>
              <a:buFontTx/>
              <a:buNone/>
            </a:pPr>
            <a:endParaRPr lang="fr-FR" dirty="0" smtClean="0"/>
          </a:p>
          <a:p>
            <a:r>
              <a:rPr lang="fr-FR" b="1" dirty="0" smtClean="0">
                <a:solidFill>
                  <a:srgbClr val="FF3300"/>
                </a:solidFill>
              </a:rPr>
              <a:t>Délai de validité</a:t>
            </a:r>
            <a:r>
              <a:rPr lang="fr-FR" dirty="0" smtClean="0">
                <a:solidFill>
                  <a:srgbClr val="FF3300"/>
                </a:solidFill>
              </a:rPr>
              <a:t> :</a:t>
            </a:r>
            <a:r>
              <a:rPr lang="fr-FR" dirty="0" smtClean="0"/>
              <a:t>72 h à partir prélèvement</a:t>
            </a:r>
          </a:p>
          <a:p>
            <a:pPr>
              <a:buFontTx/>
              <a:buNone/>
            </a:pPr>
            <a:r>
              <a:rPr lang="fr-FR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9EE5E-2C6C-41D4-9DFF-51828F7C7FB2}" type="slidenum">
              <a:rPr lang="fr-FR"/>
              <a:pPr>
                <a:defRPr/>
              </a:pPr>
              <a:t>22</a:t>
            </a:fld>
            <a:endParaRPr lang="fr-FR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CGR « CMV négatif »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fr-FR" b="1" smtClean="0">
                <a:solidFill>
                  <a:srgbClr val="FF3300"/>
                </a:solidFill>
              </a:rPr>
              <a:t>Indications:</a:t>
            </a:r>
          </a:p>
          <a:p>
            <a:r>
              <a:rPr lang="fr-FR" smtClean="0"/>
              <a:t>Immuno -immatures (prémat. , n.né ).</a:t>
            </a:r>
          </a:p>
          <a:p>
            <a:r>
              <a:rPr lang="fr-FR" smtClean="0"/>
              <a:t>Femmes enceintes CMV négatif. </a:t>
            </a:r>
          </a:p>
          <a:p>
            <a:r>
              <a:rPr lang="fr-FR" smtClean="0"/>
              <a:t>Immuno - déprimés CMV négatif .</a:t>
            </a:r>
          </a:p>
          <a:p>
            <a:r>
              <a:rPr lang="fr-FR" smtClean="0"/>
              <a:t>Attente de greffe:</a:t>
            </a:r>
          </a:p>
          <a:p>
            <a:pPr>
              <a:buFontTx/>
              <a:buNone/>
            </a:pPr>
            <a:r>
              <a:rPr lang="fr-FR" smtClean="0"/>
              <a:t>         - M.O.</a:t>
            </a:r>
          </a:p>
          <a:p>
            <a:pPr>
              <a:buFontTx/>
              <a:buNone/>
            </a:pPr>
            <a:r>
              <a:rPr lang="fr-FR" smtClean="0"/>
              <a:t>         - receveur d’organe CMV négatif.</a:t>
            </a:r>
          </a:p>
          <a:p>
            <a:r>
              <a:rPr lang="fr-FR" smtClean="0"/>
              <a:t>Transfusion fœtale.</a:t>
            </a:r>
          </a:p>
          <a:p>
            <a:pPr>
              <a:buFontTx/>
              <a:buNone/>
            </a:pPr>
            <a:r>
              <a:rPr lang="fr-FR" smtClean="0"/>
              <a:t> </a:t>
            </a:r>
          </a:p>
          <a:p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6D28B2-650E-4419-8107-8BB41914C3B6}" type="slidenum">
              <a:rPr lang="fr-FR"/>
              <a:pPr>
                <a:defRPr/>
              </a:pPr>
              <a:t>23</a:t>
            </a:fld>
            <a:endParaRPr lang="fr-FR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CGR  « </a:t>
            </a:r>
            <a:r>
              <a:rPr lang="fr-FR" b="1" dirty="0" err="1" smtClean="0">
                <a:solidFill>
                  <a:schemeClr val="tx2"/>
                </a:solidFill>
              </a:rPr>
              <a:t>deplasmatisé</a:t>
            </a:r>
            <a:r>
              <a:rPr lang="fr-FR" b="1" dirty="0" smtClean="0">
                <a:solidFill>
                  <a:schemeClr val="tx2"/>
                </a:solidFill>
              </a:rPr>
              <a:t> »</a:t>
            </a:r>
            <a:r>
              <a:rPr lang="fr-FR" dirty="0" smtClean="0">
                <a:solidFill>
                  <a:schemeClr val="tx2"/>
                </a:solidFill>
              </a:rPr>
              <a:t> </a:t>
            </a:r>
            <a:r>
              <a:rPr lang="fr-FR" dirty="0" smtClean="0"/>
              <a:t>  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5129234"/>
          </a:xfrm>
        </p:spPr>
        <p:txBody>
          <a:bodyPr>
            <a:normAutofit fontScale="85000" lnSpcReduction="20000"/>
          </a:bodyPr>
          <a:lstStyle/>
          <a:p>
            <a:r>
              <a:rPr lang="fr-FR" b="1" dirty="0" smtClean="0">
                <a:solidFill>
                  <a:srgbClr val="FF3300"/>
                </a:solidFill>
              </a:rPr>
              <a:t>Par  lavage en eau </a:t>
            </a:r>
            <a:r>
              <a:rPr lang="fr-FR" b="1" dirty="0" err="1" smtClean="0">
                <a:solidFill>
                  <a:srgbClr val="FF3300"/>
                </a:solidFill>
              </a:rPr>
              <a:t>physiol</a:t>
            </a:r>
            <a:r>
              <a:rPr lang="fr-FR" dirty="0" smtClean="0">
                <a:solidFill>
                  <a:srgbClr val="FF3300"/>
                </a:solidFill>
              </a:rPr>
              <a:t>. </a:t>
            </a:r>
          </a:p>
          <a:p>
            <a:endParaRPr lang="fr-FR" dirty="0" smtClean="0">
              <a:solidFill>
                <a:srgbClr val="FF3300"/>
              </a:solidFill>
            </a:endParaRPr>
          </a:p>
          <a:p>
            <a:r>
              <a:rPr lang="fr-FR" b="1" dirty="0" smtClean="0">
                <a:solidFill>
                  <a:srgbClr val="FF3300"/>
                </a:solidFill>
              </a:rPr>
              <a:t>Indications:</a:t>
            </a:r>
          </a:p>
          <a:p>
            <a:pPr>
              <a:buFontTx/>
              <a:buNone/>
            </a:pPr>
            <a:r>
              <a:rPr lang="fr-FR" dirty="0" smtClean="0"/>
              <a:t>   - ATCD d ’accident transfusionnel avec urticaire </a:t>
            </a:r>
          </a:p>
          <a:p>
            <a:pPr>
              <a:buFontTx/>
              <a:buNone/>
            </a:pPr>
            <a:endParaRPr lang="fr-FR" dirty="0" smtClean="0"/>
          </a:p>
          <a:p>
            <a:pPr>
              <a:buFontTx/>
              <a:buNone/>
            </a:pPr>
            <a:r>
              <a:rPr lang="fr-FR" dirty="0" smtClean="0"/>
              <a:t>   - choc anaphylactique</a:t>
            </a:r>
          </a:p>
          <a:p>
            <a:pPr>
              <a:buFontTx/>
              <a:buNone/>
            </a:pPr>
            <a:endParaRPr lang="fr-FR" dirty="0" smtClean="0"/>
          </a:p>
          <a:p>
            <a:pPr>
              <a:buFontTx/>
              <a:buNone/>
            </a:pPr>
            <a:r>
              <a:rPr lang="fr-FR" dirty="0" smtClean="0"/>
              <a:t>   - bronchospasme ou œdème de Quincke</a:t>
            </a:r>
          </a:p>
          <a:p>
            <a:pPr>
              <a:buFontTx/>
              <a:buNone/>
            </a:pPr>
            <a:endParaRPr lang="fr-FR" dirty="0" smtClean="0"/>
          </a:p>
          <a:p>
            <a:pPr>
              <a:buFontTx/>
              <a:buNone/>
            </a:pPr>
            <a:r>
              <a:rPr lang="fr-FR" dirty="0" smtClean="0"/>
              <a:t>   - déficit en </a:t>
            </a:r>
            <a:r>
              <a:rPr lang="fr-FR" dirty="0" err="1" smtClean="0"/>
              <a:t>IgA</a:t>
            </a:r>
            <a:r>
              <a:rPr lang="fr-FR" dirty="0" smtClean="0"/>
              <a:t> avec présence d ’anti-</a:t>
            </a:r>
            <a:r>
              <a:rPr lang="fr-FR" dirty="0" err="1" smtClean="0"/>
              <a:t>IgA</a:t>
            </a:r>
            <a:r>
              <a:rPr lang="fr-FR" dirty="0" smtClean="0"/>
              <a:t>               </a:t>
            </a:r>
          </a:p>
          <a:p>
            <a:pPr>
              <a:buFontTx/>
              <a:buNone/>
            </a:pPr>
            <a:r>
              <a:rPr lang="fr-FR" dirty="0" smtClean="0"/>
              <a:t> </a:t>
            </a:r>
          </a:p>
          <a:p>
            <a:pPr>
              <a:buFontTx/>
              <a:buNone/>
            </a:pPr>
            <a:r>
              <a:rPr lang="fr-FR" dirty="0" smtClean="0"/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D5F4F-2A14-475B-B54E-B40CC42287D0}" type="slidenum">
              <a:rPr lang="fr-FR"/>
              <a:pPr>
                <a:defRPr/>
              </a:pPr>
              <a:t>24</a:t>
            </a:fld>
            <a:endParaRPr lang="fr-FR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CGR  CRYOCONSERVE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smtClean="0">
                <a:solidFill>
                  <a:srgbClr val="FF3300"/>
                </a:solidFill>
              </a:rPr>
              <a:t>Conservation</a:t>
            </a:r>
            <a:r>
              <a:rPr lang="fr-FR" b="1" smtClean="0"/>
              <a:t> </a:t>
            </a:r>
            <a:r>
              <a:rPr lang="fr-FR" smtClean="0"/>
              <a:t>&gt; 10 ans à -80°C, et &gt; 20 ans </a:t>
            </a:r>
          </a:p>
          <a:p>
            <a:pPr>
              <a:buFontTx/>
              <a:buNone/>
            </a:pPr>
            <a:r>
              <a:rPr lang="fr-FR" smtClean="0"/>
              <a:t>    à  - 196°C.</a:t>
            </a:r>
          </a:p>
          <a:p>
            <a:pPr>
              <a:buFontTx/>
              <a:buNone/>
            </a:pPr>
            <a:endParaRPr lang="fr-FR" smtClean="0"/>
          </a:p>
          <a:p>
            <a:r>
              <a:rPr lang="fr-FR" b="1" smtClean="0">
                <a:solidFill>
                  <a:srgbClr val="FF3300"/>
                </a:solidFill>
              </a:rPr>
              <a:t>Interet :</a:t>
            </a:r>
          </a:p>
          <a:p>
            <a:pPr>
              <a:buFontTx/>
              <a:buNone/>
            </a:pPr>
            <a:r>
              <a:rPr lang="fr-FR" smtClean="0"/>
              <a:t>     - groupes  sanguins rares.</a:t>
            </a:r>
          </a:p>
          <a:p>
            <a:pPr>
              <a:buFontTx/>
              <a:buNone/>
            </a:pPr>
            <a:r>
              <a:rPr lang="fr-FR" smtClean="0"/>
              <a:t>     - RAI + avec allo -Ac  multiples.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72E90D-D424-4129-B5B4-15E2C96AA9B8}" type="slidenum">
              <a:rPr lang="fr-FR"/>
              <a:pPr>
                <a:defRPr/>
              </a:pPr>
              <a:t>25</a:t>
            </a:fld>
            <a:endParaRPr lang="fr-FR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fr-FR" sz="4000" b="1" dirty="0" smtClean="0">
                <a:solidFill>
                  <a:schemeClr val="tx2"/>
                </a:solidFill>
              </a:rPr>
              <a:t>Les concentrés de plaquettes: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357298"/>
            <a:ext cx="7772400" cy="5214974"/>
          </a:xfrm>
        </p:spPr>
        <p:txBody>
          <a:bodyPr>
            <a:normAutofit lnSpcReduction="10000"/>
          </a:bodyPr>
          <a:lstStyle/>
          <a:p>
            <a:r>
              <a:rPr lang="fr-FR" b="1" dirty="0" smtClean="0">
                <a:solidFill>
                  <a:srgbClr val="FF3300"/>
                </a:solidFill>
              </a:rPr>
              <a:t>Conservation</a:t>
            </a:r>
            <a:r>
              <a:rPr lang="fr-FR" dirty="0" smtClean="0"/>
              <a:t>: 5 jours entre 20 et 24°C en   agitation lente et continue.</a:t>
            </a:r>
          </a:p>
          <a:p>
            <a:r>
              <a:rPr lang="fr-FR" b="1" dirty="0" smtClean="0">
                <a:solidFill>
                  <a:srgbClr val="FF3300"/>
                </a:solidFill>
              </a:rPr>
              <a:t>DDV des </a:t>
            </a:r>
            <a:r>
              <a:rPr lang="fr-FR" b="1" dirty="0" err="1" smtClean="0">
                <a:solidFill>
                  <a:srgbClr val="FF3300"/>
                </a:solidFill>
              </a:rPr>
              <a:t>plaq</a:t>
            </a:r>
            <a:r>
              <a:rPr lang="fr-FR" b="1" dirty="0" smtClean="0">
                <a:solidFill>
                  <a:srgbClr val="FF3300"/>
                </a:solidFill>
              </a:rPr>
              <a:t>. Transfusées</a:t>
            </a:r>
            <a:r>
              <a:rPr lang="fr-FR" dirty="0" smtClean="0">
                <a:solidFill>
                  <a:srgbClr val="FF3300"/>
                </a:solidFill>
              </a:rPr>
              <a:t>:</a:t>
            </a:r>
            <a:r>
              <a:rPr lang="fr-FR" dirty="0" smtClean="0"/>
              <a:t> 3 à 4 jours</a:t>
            </a:r>
          </a:p>
          <a:p>
            <a:r>
              <a:rPr lang="fr-FR" b="1" dirty="0" smtClean="0">
                <a:solidFill>
                  <a:srgbClr val="FF3300"/>
                </a:solidFill>
              </a:rPr>
              <a:t>2 types de produits</a:t>
            </a:r>
            <a:r>
              <a:rPr lang="fr-FR" dirty="0" smtClean="0">
                <a:solidFill>
                  <a:srgbClr val="FF3300"/>
                </a:solidFill>
              </a:rPr>
              <a:t> :</a:t>
            </a:r>
          </a:p>
          <a:p>
            <a:pPr>
              <a:buFontTx/>
              <a:buNone/>
            </a:pPr>
            <a:r>
              <a:rPr lang="fr-FR" dirty="0" smtClean="0"/>
              <a:t>         1- CPS issues de sang total:</a:t>
            </a:r>
          </a:p>
          <a:p>
            <a:pPr>
              <a:buFontTx/>
              <a:buNone/>
            </a:pPr>
            <a:r>
              <a:rPr lang="fr-FR" dirty="0" smtClean="0"/>
              <a:t>            &gt; 0,375 X10</a:t>
            </a:r>
            <a:r>
              <a:rPr lang="fr-FR" baseline="30000" dirty="0" smtClean="0"/>
              <a:t>11 </a:t>
            </a:r>
            <a:r>
              <a:rPr lang="fr-FR" dirty="0" err="1" smtClean="0"/>
              <a:t>plaq.dans</a:t>
            </a:r>
            <a:r>
              <a:rPr lang="fr-FR" dirty="0" smtClean="0"/>
              <a:t> 60 </a:t>
            </a:r>
            <a:r>
              <a:rPr lang="fr-FR" dirty="0" err="1" smtClean="0"/>
              <a:t>ml.plasma</a:t>
            </a:r>
            <a:r>
              <a:rPr lang="fr-FR" dirty="0" smtClean="0"/>
              <a:t>   </a:t>
            </a:r>
          </a:p>
          <a:p>
            <a:pPr>
              <a:buFontTx/>
              <a:buNone/>
            </a:pPr>
            <a:endParaRPr lang="fr-FR" baseline="30000" dirty="0" smtClean="0"/>
          </a:p>
          <a:p>
            <a:pPr>
              <a:buFontTx/>
              <a:buNone/>
            </a:pPr>
            <a:r>
              <a:rPr lang="fr-FR" baseline="30000" dirty="0" smtClean="0"/>
              <a:t>              </a:t>
            </a:r>
            <a:r>
              <a:rPr lang="fr-FR" dirty="0" smtClean="0"/>
              <a:t>2- CPA issues d ’ aphérèse:</a:t>
            </a:r>
          </a:p>
          <a:p>
            <a:pPr>
              <a:buFontTx/>
              <a:buNone/>
            </a:pPr>
            <a:r>
              <a:rPr lang="fr-FR" dirty="0" smtClean="0"/>
              <a:t>                  2 à 8  X10 </a:t>
            </a:r>
            <a:r>
              <a:rPr lang="fr-FR" baseline="30000" dirty="0" err="1" smtClean="0"/>
              <a:t>11</a:t>
            </a:r>
            <a:r>
              <a:rPr lang="fr-FR" dirty="0" err="1" smtClean="0"/>
              <a:t>plaq.dans</a:t>
            </a:r>
            <a:r>
              <a:rPr lang="fr-FR" dirty="0" smtClean="0"/>
              <a:t> 200 à 650                        </a:t>
            </a:r>
            <a:r>
              <a:rPr lang="fr-FR" dirty="0" smtClean="0">
                <a:solidFill>
                  <a:schemeClr val="bg1"/>
                </a:solidFill>
              </a:rPr>
              <a:t>.   </a:t>
            </a:r>
            <a:r>
              <a:rPr lang="fr-FR" dirty="0" smtClean="0"/>
              <a:t>            ml  de plasma.</a:t>
            </a:r>
          </a:p>
          <a:p>
            <a:pPr>
              <a:buFontTx/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F6AFB-73CC-4C6E-82A4-98742C381C86}" type="slidenum">
              <a:rPr lang="fr-FR"/>
              <a:pPr>
                <a:defRPr/>
              </a:pPr>
              <a:t>26</a:t>
            </a:fld>
            <a:endParaRPr lang="fr-FR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Les concentrés de plaquettes: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772400" cy="4114800"/>
          </a:xfrm>
        </p:spPr>
        <p:txBody>
          <a:bodyPr>
            <a:normAutofit fontScale="92500" lnSpcReduction="10000"/>
          </a:bodyPr>
          <a:lstStyle/>
          <a:p>
            <a:r>
              <a:rPr lang="fr-FR" b="1" smtClean="0">
                <a:solidFill>
                  <a:srgbClr val="FF3300"/>
                </a:solidFill>
              </a:rPr>
              <a:t>Transfusion </a:t>
            </a:r>
            <a:r>
              <a:rPr lang="fr-FR" smtClean="0">
                <a:solidFill>
                  <a:srgbClr val="FF3300"/>
                </a:solidFill>
              </a:rPr>
              <a:t>:</a:t>
            </a:r>
          </a:p>
          <a:p>
            <a:pPr>
              <a:buFontTx/>
              <a:buNone/>
            </a:pPr>
            <a:r>
              <a:rPr lang="fr-FR" smtClean="0"/>
              <a:t> - iso groupe ABO si possible.</a:t>
            </a:r>
          </a:p>
          <a:p>
            <a:pPr>
              <a:buFontTx/>
              <a:buNone/>
            </a:pPr>
            <a:r>
              <a:rPr lang="fr-FR" smtClean="0"/>
              <a:t> -compatibilité ABO pas nécessaire.</a:t>
            </a:r>
          </a:p>
          <a:p>
            <a:pPr>
              <a:buFontTx/>
              <a:buNone/>
            </a:pPr>
            <a:r>
              <a:rPr lang="fr-FR" smtClean="0"/>
              <a:t> -compatibilité Rh D obligatoire</a:t>
            </a:r>
          </a:p>
          <a:p>
            <a:r>
              <a:rPr lang="fr-FR" b="1" smtClean="0">
                <a:solidFill>
                  <a:srgbClr val="FF3300"/>
                </a:solidFill>
              </a:rPr>
              <a:t>indications:</a:t>
            </a:r>
          </a:p>
          <a:p>
            <a:pPr>
              <a:buFontTx/>
              <a:buNone/>
            </a:pPr>
            <a:r>
              <a:rPr lang="fr-FR" smtClean="0"/>
              <a:t>- Thrombopénie environ 20.000 /mm</a:t>
            </a:r>
            <a:r>
              <a:rPr lang="fr-FR" baseline="30000" smtClean="0"/>
              <a:t>3</a:t>
            </a:r>
            <a:r>
              <a:rPr lang="fr-FR" smtClean="0"/>
              <a:t>(80.000 pour geste invasif).</a:t>
            </a:r>
          </a:p>
          <a:p>
            <a:pPr>
              <a:buFontTx/>
              <a:buNone/>
            </a:pPr>
            <a:r>
              <a:rPr lang="fr-FR" smtClean="0"/>
              <a:t>-Thrombopathie.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A5252-4E88-4DCF-92C4-C33FC81AC6FD}" type="slidenum">
              <a:rPr lang="fr-FR"/>
              <a:pPr>
                <a:defRPr/>
              </a:pPr>
              <a:t>27</a:t>
            </a:fld>
            <a:endParaRPr lang="fr-FR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Les concentrés de plaquettes: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114800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3300"/>
                </a:solidFill>
              </a:rPr>
              <a:t>Posologie:</a:t>
            </a:r>
            <a:r>
              <a:rPr lang="fr-FR" dirty="0" smtClean="0"/>
              <a:t> </a:t>
            </a:r>
          </a:p>
          <a:p>
            <a:pPr>
              <a:buFontTx/>
              <a:buNone/>
            </a:pPr>
            <a:r>
              <a:rPr lang="fr-FR" dirty="0" smtClean="0"/>
              <a:t>      - 1 CPS / 7 Kg de poids.</a:t>
            </a:r>
          </a:p>
          <a:p>
            <a:pPr>
              <a:buFontTx/>
              <a:buNone/>
            </a:pPr>
            <a:r>
              <a:rPr lang="fr-FR" dirty="0" smtClean="0"/>
              <a:t>      - 4 à 6 CPS         les </a:t>
            </a:r>
            <a:r>
              <a:rPr lang="fr-FR" dirty="0" err="1" smtClean="0"/>
              <a:t>plaq</a:t>
            </a:r>
            <a:r>
              <a:rPr lang="fr-FR" dirty="0" smtClean="0"/>
              <a:t>. de 20 -40x10</a:t>
            </a:r>
            <a:r>
              <a:rPr lang="fr-FR" baseline="30000" dirty="0" smtClean="0"/>
              <a:t>9</a:t>
            </a:r>
            <a:r>
              <a:rPr lang="fr-FR" dirty="0" smtClean="0"/>
              <a:t>/l.</a:t>
            </a:r>
          </a:p>
          <a:p>
            <a:pPr>
              <a:buFontTx/>
              <a:buNone/>
            </a:pPr>
            <a:r>
              <a:rPr lang="fr-FR" dirty="0" smtClean="0"/>
              <a:t>          </a:t>
            </a:r>
          </a:p>
          <a:p>
            <a:r>
              <a:rPr lang="fr-FR" dirty="0" smtClean="0"/>
              <a:t> </a:t>
            </a:r>
            <a:r>
              <a:rPr lang="fr-FR" b="1" dirty="0" smtClean="0">
                <a:solidFill>
                  <a:srgbClr val="FF3300"/>
                </a:solidFill>
              </a:rPr>
              <a:t>inefficacité transfusionnelle :</a:t>
            </a:r>
            <a:r>
              <a:rPr lang="fr-FR" dirty="0" smtClean="0"/>
              <a:t>                    </a:t>
            </a:r>
          </a:p>
          <a:p>
            <a:pPr>
              <a:buFontTx/>
              <a:buNone/>
            </a:pPr>
            <a:r>
              <a:rPr lang="fr-FR" dirty="0" smtClean="0"/>
              <a:t>     rendement à 24h &lt; 20 %</a:t>
            </a:r>
          </a:p>
        </p:txBody>
      </p:sp>
      <p:sp>
        <p:nvSpPr>
          <p:cNvPr id="26629" name="Line 4"/>
          <p:cNvSpPr>
            <a:spLocks noChangeShapeType="1"/>
          </p:cNvSpPr>
          <p:nvPr/>
        </p:nvSpPr>
        <p:spPr bwMode="auto">
          <a:xfrm flipV="1">
            <a:off x="3348038" y="27813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6630" name="Line 5"/>
          <p:cNvSpPr>
            <a:spLocks noChangeShapeType="1"/>
          </p:cNvSpPr>
          <p:nvPr/>
        </p:nvSpPr>
        <p:spPr bwMode="auto">
          <a:xfrm>
            <a:off x="2484438" y="4365625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EA7ED8-5142-4864-9CFE-31EFB518FD91}" type="slidenum">
              <a:rPr lang="fr-FR"/>
              <a:pPr>
                <a:defRPr/>
              </a:pPr>
              <a:t>28</a:t>
            </a:fld>
            <a:endParaRPr lang="fr-FR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Les concentrés de plaquettes</a:t>
            </a:r>
            <a:r>
              <a:rPr lang="fr-FR" dirty="0" smtClean="0">
                <a:solidFill>
                  <a:schemeClr val="tx2"/>
                </a:solidFill>
              </a:rPr>
              <a:t>: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772400" cy="41148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fr-FR" b="1" dirty="0" smtClean="0">
                <a:solidFill>
                  <a:srgbClr val="FF3300"/>
                </a:solidFill>
              </a:rPr>
              <a:t>Les CP « </a:t>
            </a:r>
            <a:r>
              <a:rPr lang="fr-FR" b="1" dirty="0" err="1" smtClean="0">
                <a:solidFill>
                  <a:srgbClr val="FF3300"/>
                </a:solidFill>
              </a:rPr>
              <a:t>phenotypés</a:t>
            </a:r>
            <a:r>
              <a:rPr lang="fr-FR" b="1" dirty="0" smtClean="0">
                <a:solidFill>
                  <a:srgbClr val="FF3300"/>
                </a:solidFill>
              </a:rPr>
              <a:t> »:</a:t>
            </a:r>
          </a:p>
          <a:p>
            <a:pPr>
              <a:buFontTx/>
              <a:buNone/>
            </a:pPr>
            <a:r>
              <a:rPr lang="fr-FR" dirty="0" smtClean="0"/>
              <a:t>     -uniquement pour CPA</a:t>
            </a:r>
          </a:p>
          <a:p>
            <a:pPr>
              <a:buFontTx/>
              <a:buNone/>
            </a:pPr>
            <a:r>
              <a:rPr lang="fr-FR" dirty="0" smtClean="0"/>
              <a:t>     </a:t>
            </a:r>
          </a:p>
          <a:p>
            <a:pPr>
              <a:buFontTx/>
              <a:buNone/>
            </a:pPr>
            <a:r>
              <a:rPr lang="fr-FR" b="1" dirty="0" smtClean="0">
                <a:solidFill>
                  <a:srgbClr val="FF3300"/>
                </a:solidFill>
              </a:rPr>
              <a:t>     -indications:</a:t>
            </a:r>
          </a:p>
          <a:p>
            <a:pPr>
              <a:buFontTx/>
              <a:buNone/>
            </a:pPr>
            <a:r>
              <a:rPr lang="fr-FR" dirty="0" smtClean="0"/>
              <a:t>               - inefficacité des </a:t>
            </a:r>
            <a:r>
              <a:rPr lang="fr-FR" dirty="0" err="1" smtClean="0"/>
              <a:t>transf.chez</a:t>
            </a:r>
            <a:r>
              <a:rPr lang="fr-FR" dirty="0" smtClean="0"/>
              <a:t> </a:t>
            </a:r>
          </a:p>
          <a:p>
            <a:pPr>
              <a:buFontTx/>
              <a:buNone/>
            </a:pPr>
            <a:r>
              <a:rPr lang="fr-FR" dirty="0" smtClean="0"/>
              <a:t>                         poly immunisé</a:t>
            </a:r>
          </a:p>
          <a:p>
            <a:pPr>
              <a:buFontTx/>
              <a:buNone/>
            </a:pPr>
            <a:r>
              <a:rPr lang="fr-FR" dirty="0" smtClean="0"/>
              <a:t>               -Thrombopénie néonatale</a:t>
            </a:r>
          </a:p>
          <a:p>
            <a:pPr>
              <a:buFontTx/>
              <a:buNone/>
            </a:pPr>
            <a:r>
              <a:rPr lang="fr-FR" dirty="0" smtClean="0"/>
              <a:t>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70686-74C3-4E96-90E6-E6B1A3195E2E}" type="slidenum">
              <a:rPr lang="fr-FR"/>
              <a:pPr>
                <a:defRPr/>
              </a:pPr>
              <a:t>29</a:t>
            </a:fld>
            <a:endParaRPr lang="fr-FR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524000"/>
          </a:xfrm>
        </p:spPr>
        <p:txBody>
          <a:bodyPr/>
          <a:lstStyle/>
          <a:p>
            <a:r>
              <a:rPr lang="fr-FR" sz="3600" b="1" dirty="0" smtClean="0">
                <a:solidFill>
                  <a:schemeClr val="tx2"/>
                </a:solidFill>
              </a:rPr>
              <a:t>LE  PLASMA  FRAIS CONGELE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fr-FR" dirty="0" smtClean="0"/>
              <a:t> - volume : 200 ml</a:t>
            </a:r>
          </a:p>
          <a:p>
            <a:pPr>
              <a:buFontTx/>
              <a:buNone/>
            </a:pPr>
            <a:r>
              <a:rPr lang="fr-FR" dirty="0" smtClean="0"/>
              <a:t> - 1  an à une T° &lt; -25°C</a:t>
            </a:r>
          </a:p>
          <a:p>
            <a:pPr>
              <a:buFontTx/>
              <a:buNone/>
            </a:pPr>
            <a:r>
              <a:rPr lang="fr-FR" dirty="0" smtClean="0"/>
              <a:t> - Facteur VIII &gt; 0,7 UI/ml</a:t>
            </a:r>
          </a:p>
          <a:p>
            <a:pPr>
              <a:buFontTx/>
              <a:buNone/>
            </a:pPr>
            <a:r>
              <a:rPr lang="fr-FR" dirty="0" smtClean="0"/>
              <a:t> - décongélation au  CTS.</a:t>
            </a:r>
          </a:p>
          <a:p>
            <a:pPr>
              <a:buFontTx/>
              <a:buNone/>
            </a:pPr>
            <a:r>
              <a:rPr lang="fr-FR" dirty="0" smtClean="0"/>
              <a:t> - transfusion dans les 6H après décongélation</a:t>
            </a:r>
          </a:p>
          <a:p>
            <a:pPr>
              <a:buFontTx/>
              <a:buNone/>
            </a:pPr>
            <a:r>
              <a:rPr lang="fr-FR" dirty="0" smtClean="0"/>
              <a:t> - respecter la compatibilité ABO </a:t>
            </a:r>
            <a:r>
              <a:rPr lang="fr-FR" dirty="0" smtClean="0"/>
              <a:t>plasmatique</a:t>
            </a:r>
          </a:p>
          <a:p>
            <a:pPr>
              <a:buFontTx/>
              <a:buNone/>
            </a:pPr>
            <a:r>
              <a:rPr lang="fr-FR" dirty="0" smtClean="0"/>
              <a:t> </a:t>
            </a:r>
            <a:r>
              <a:rPr lang="fr-FR" dirty="0" smtClean="0"/>
              <a:t>-</a:t>
            </a:r>
            <a:r>
              <a:rPr lang="fr-FR" dirty="0" smtClean="0"/>
              <a:t>200ml/10 </a:t>
            </a:r>
            <a:r>
              <a:rPr lang="fr-FR" dirty="0" smtClean="0"/>
              <a:t>Kg </a:t>
            </a:r>
          </a:p>
          <a:p>
            <a:pPr>
              <a:buFontTx/>
              <a:buNone/>
            </a:pPr>
            <a:r>
              <a:rPr lang="fr-FR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b="1" u="sng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fr-FR" b="1" u="sng" dirty="0" smtClean="0">
                <a:solidFill>
                  <a:schemeClr val="tx2"/>
                </a:solidFill>
              </a:rPr>
              <a:t>Définition:</a:t>
            </a:r>
          </a:p>
          <a:p>
            <a:pPr>
              <a:buNone/>
            </a:pPr>
            <a:r>
              <a:rPr lang="fr-FR" dirty="0" smtClean="0"/>
              <a:t>		Transfusion=passage du sang total ou l’un de ses composants d’un sujet saint dit </a:t>
            </a:r>
            <a:r>
              <a:rPr lang="fr-FR" dirty="0" smtClean="0">
                <a:solidFill>
                  <a:srgbClr val="FF0000"/>
                </a:solidFill>
              </a:rPr>
              <a:t>donneur </a:t>
            </a:r>
            <a:r>
              <a:rPr lang="fr-FR" dirty="0" smtClean="0"/>
              <a:t>à un sujet malade dit </a:t>
            </a:r>
            <a:r>
              <a:rPr lang="fr-FR" dirty="0" smtClean="0">
                <a:solidFill>
                  <a:srgbClr val="FF0000"/>
                </a:solidFill>
              </a:rPr>
              <a:t>receveur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Rectangle avec flèche vers le bas 3"/>
          <p:cNvSpPr/>
          <p:nvPr/>
        </p:nvSpPr>
        <p:spPr>
          <a:xfrm>
            <a:off x="251520" y="332656"/>
            <a:ext cx="8712968" cy="1728192"/>
          </a:xfrm>
          <a:prstGeom prst="downArrowCallou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/>
              <a:t>Introduction </a:t>
            </a:r>
            <a:endParaRPr lang="fr-F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6FA555-B889-4D57-A9D4-0B19044B1EFF}" type="slidenum">
              <a:rPr lang="fr-FR"/>
              <a:pPr>
                <a:defRPr/>
              </a:pPr>
              <a:t>30</a:t>
            </a:fld>
            <a:endParaRPr lang="fr-FR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1143000"/>
          </a:xfrm>
        </p:spPr>
        <p:txBody>
          <a:bodyPr/>
          <a:lstStyle/>
          <a:p>
            <a:r>
              <a:rPr lang="fr-FR" sz="4000" b="1" dirty="0" smtClean="0">
                <a:solidFill>
                  <a:schemeClr val="tx2"/>
                </a:solidFill>
              </a:rPr>
              <a:t>LE  PLASMA  FRAIS CONGELE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fr-FR" b="1" smtClean="0">
                <a:solidFill>
                  <a:srgbClr val="FF3300"/>
                </a:solidFill>
              </a:rPr>
              <a:t>Indications :</a:t>
            </a:r>
          </a:p>
          <a:p>
            <a:pPr>
              <a:buFontTx/>
              <a:buNone/>
            </a:pPr>
            <a:r>
              <a:rPr lang="fr-FR" smtClean="0"/>
              <a:t>  -  CIVD</a:t>
            </a:r>
          </a:p>
          <a:p>
            <a:pPr>
              <a:buFontTx/>
              <a:buNone/>
            </a:pPr>
            <a:r>
              <a:rPr lang="fr-FR" smtClean="0"/>
              <a:t>  - Hémorragie massive avec effondrement de tous les facteurs de la coagulation.</a:t>
            </a:r>
          </a:p>
          <a:p>
            <a:pPr>
              <a:buFontTx/>
              <a:buNone/>
            </a:pPr>
            <a:r>
              <a:rPr lang="fr-FR" smtClean="0"/>
              <a:t>  - Déficit en facteurs de la coagulation dont on ne possède pas les fractions coagulantes stables.</a:t>
            </a:r>
          </a:p>
          <a:p>
            <a:pPr>
              <a:buFontTx/>
              <a:buNone/>
            </a:pPr>
            <a:r>
              <a:rPr lang="fr-FR" smtClean="0"/>
              <a:t> - échanges plasmatiques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A672FD-45C0-4D14-AE87-ED28E4311EB5}" type="slidenum">
              <a:rPr lang="fr-FR"/>
              <a:pPr>
                <a:defRPr/>
              </a:pPr>
              <a:t>31</a:t>
            </a:fld>
            <a:endParaRPr lang="fr-FR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r>
              <a:rPr lang="fr-FR" sz="4000" b="1" dirty="0" smtClean="0">
                <a:solidFill>
                  <a:schemeClr val="tx2"/>
                </a:solidFill>
              </a:rPr>
              <a:t>LE  PLASMA  FRAIS CONGELE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smtClean="0">
                <a:solidFill>
                  <a:srgbClr val="FF3300"/>
                </a:solidFill>
              </a:rPr>
              <a:t>PFC sécurisé:</a:t>
            </a:r>
            <a:r>
              <a:rPr lang="fr-FR" smtClean="0"/>
              <a:t> contrôle du donneur après 120 jours  pour validation du produit.</a:t>
            </a:r>
          </a:p>
          <a:p>
            <a:pPr>
              <a:buFontTx/>
              <a:buNone/>
            </a:pPr>
            <a:endParaRPr lang="fr-FR" smtClean="0"/>
          </a:p>
          <a:p>
            <a:r>
              <a:rPr lang="fr-FR" b="1" smtClean="0">
                <a:solidFill>
                  <a:srgbClr val="FF3300"/>
                </a:solidFill>
              </a:rPr>
              <a:t>Plasma viro-atténué:</a:t>
            </a:r>
          </a:p>
          <a:p>
            <a:pPr>
              <a:buFontTx/>
              <a:buNone/>
            </a:pPr>
            <a:r>
              <a:rPr lang="fr-FR" smtClean="0"/>
              <a:t>   - solvant détergents</a:t>
            </a:r>
          </a:p>
          <a:p>
            <a:pPr>
              <a:buFontTx/>
              <a:buNone/>
            </a:pPr>
            <a:r>
              <a:rPr lang="fr-FR" smtClean="0"/>
              <a:t>   - bleu de méthylène</a:t>
            </a:r>
          </a:p>
          <a:p>
            <a:pPr>
              <a:buFontTx/>
              <a:buNone/>
            </a:pPr>
            <a:r>
              <a:rPr lang="fr-FR" smtClean="0"/>
              <a:t>   - pasteurisation.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9BDC51-6ED0-4511-B3B9-28838DC09925}" type="slidenum">
              <a:rPr lang="fr-FR"/>
              <a:pPr>
                <a:defRPr/>
              </a:pPr>
              <a:t>32</a:t>
            </a:fld>
            <a:endParaRPr lang="fr-FR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LE CRYOPRECIPITE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mtClean="0"/>
              <a:t>Congélation - décongélation du plasma à   +4°C.</a:t>
            </a:r>
          </a:p>
          <a:p>
            <a:r>
              <a:rPr lang="fr-FR" smtClean="0"/>
              <a:t> Rendement environ 50 %. </a:t>
            </a:r>
          </a:p>
          <a:p>
            <a:r>
              <a:rPr lang="fr-FR" smtClean="0"/>
              <a:t>80 à   100 UI de facteur VIII/poche.</a:t>
            </a:r>
          </a:p>
          <a:p>
            <a:r>
              <a:rPr lang="fr-FR" smtClean="0"/>
              <a:t>150 à 300 mg/poche.</a:t>
            </a:r>
          </a:p>
          <a:p>
            <a:r>
              <a:rPr lang="fr-FR" smtClean="0"/>
              <a:t>pool de 4 à 6 poches.</a:t>
            </a:r>
          </a:p>
          <a:p>
            <a:r>
              <a:rPr lang="fr-FR" smtClean="0"/>
              <a:t>Conservation : 1 an à plus de - 30° C.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1E5F9-9B95-4C5A-AB82-B7DB537F48C5}" type="slidenum">
              <a:rPr lang="fr-FR"/>
              <a:pPr>
                <a:defRPr/>
              </a:pPr>
              <a:t>33</a:t>
            </a:fld>
            <a:endParaRPr lang="fr-FR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LE CRYOPRECIPITE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smtClean="0">
                <a:solidFill>
                  <a:srgbClr val="FF3300"/>
                </a:solidFill>
              </a:rPr>
              <a:t>INDICATIONS:</a:t>
            </a:r>
          </a:p>
          <a:p>
            <a:pPr>
              <a:buFontTx/>
              <a:buNone/>
            </a:pPr>
            <a:r>
              <a:rPr lang="fr-FR" smtClean="0"/>
              <a:t> - Hémophilie A.</a:t>
            </a:r>
          </a:p>
          <a:p>
            <a:pPr>
              <a:buFontTx/>
              <a:buNone/>
            </a:pPr>
            <a:r>
              <a:rPr lang="fr-FR" smtClean="0"/>
              <a:t> - Maladie de Willebrand.</a:t>
            </a:r>
          </a:p>
          <a:p>
            <a:pPr>
              <a:buFontTx/>
              <a:buNone/>
            </a:pPr>
            <a:r>
              <a:rPr lang="fr-FR" smtClean="0"/>
              <a:t> - déficit en facteur  XIII.</a:t>
            </a:r>
          </a:p>
          <a:p>
            <a:pPr>
              <a:buFontTx/>
              <a:buNone/>
            </a:pPr>
            <a:r>
              <a:rPr lang="fr-FR" smtClean="0"/>
              <a:t> - CIVD.</a:t>
            </a:r>
          </a:p>
          <a:p>
            <a:pPr>
              <a:buFontTx/>
              <a:buNone/>
            </a:pPr>
            <a:r>
              <a:rPr lang="fr-FR" smtClean="0"/>
              <a:t> - déficits en fibrinogène.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/>
            </a:r>
            <a:br>
              <a:rPr lang="fr-FR" b="1" dirty="0" smtClean="0">
                <a:solidFill>
                  <a:srgbClr val="FF0000"/>
                </a:solidFill>
              </a:rPr>
            </a:b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132856"/>
            <a:ext cx="8291264" cy="45365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		1/ évaluation des besoins aussi </a:t>
            </a:r>
            <a:r>
              <a:rPr lang="fr-FR" dirty="0"/>
              <a:t>e</a:t>
            </a:r>
            <a:r>
              <a:rPr lang="fr-FR" dirty="0" smtClean="0"/>
              <a:t>xacte que possible évaluation qualitative et quantitative.</a:t>
            </a:r>
          </a:p>
          <a:p>
            <a:pPr>
              <a:buNone/>
            </a:pPr>
            <a:r>
              <a:rPr lang="fr-FR" dirty="0" smtClean="0"/>
              <a:t>		2/la répartition des besoins transfusionnels </a:t>
            </a:r>
          </a:p>
          <a:p>
            <a:pPr>
              <a:buNone/>
            </a:pPr>
            <a:r>
              <a:rPr lang="fr-FR" dirty="0" smtClean="0"/>
              <a:t>En fonction des pertes et la durée de vie des produits injectés. </a:t>
            </a:r>
          </a:p>
          <a:p>
            <a:pPr>
              <a:buNone/>
            </a:pPr>
            <a:r>
              <a:rPr lang="fr-FR" dirty="0" smtClean="0"/>
              <a:t>		3/le control de l’efficacité du produit transfusé</a:t>
            </a:r>
          </a:p>
          <a:p>
            <a:pPr>
              <a:buNone/>
            </a:pPr>
            <a:r>
              <a:rPr lang="fr-FR" dirty="0" smtClean="0"/>
              <a:t>Clinique et biologique.</a:t>
            </a:r>
          </a:p>
          <a:p>
            <a:pPr>
              <a:buNone/>
            </a:pPr>
            <a:r>
              <a:rPr lang="fr-FR" dirty="0" smtClean="0"/>
              <a:t>		4/Tenir conte des indications de la transfusion. </a:t>
            </a:r>
          </a:p>
          <a:p>
            <a:pPr>
              <a:buNone/>
            </a:pPr>
            <a:r>
              <a:rPr lang="fr-FR" dirty="0" smtClean="0"/>
              <a:t>		5/Bénéfice, risque.</a:t>
            </a:r>
          </a:p>
          <a:p>
            <a:pPr>
              <a:buNone/>
            </a:pPr>
            <a:r>
              <a:rPr lang="fr-FR" dirty="0" smtClean="0"/>
              <a:t>		6/Complications de la transfusion sanguine.</a:t>
            </a:r>
            <a:endParaRPr lang="fr-FR" dirty="0"/>
          </a:p>
        </p:txBody>
      </p:sp>
      <p:sp>
        <p:nvSpPr>
          <p:cNvPr id="4" name="Titre 3"/>
          <p:cNvSpPr txBox="1">
            <a:spLocks/>
          </p:cNvSpPr>
          <p:nvPr/>
        </p:nvSpPr>
        <p:spPr>
          <a:xfrm>
            <a:off x="457200" y="274638"/>
            <a:ext cx="8229600" cy="1858218"/>
          </a:xfrm>
          <a:prstGeom prst="downArrowCallout">
            <a:avLst/>
          </a:prstGeom>
          <a:solidFill>
            <a:schemeClr val="accent2"/>
          </a:solidFill>
          <a:ln w="25400" cap="flat" cmpd="sng" algn="ctr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Principe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la transfusion sanguine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Don de sang 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Don du sang bénévole volontaire.</a:t>
            </a:r>
          </a:p>
          <a:p>
            <a:r>
              <a:rPr lang="fr-FR" dirty="0" smtClean="0"/>
              <a:t>Age 18 ans à 65 ans.	</a:t>
            </a:r>
          </a:p>
          <a:p>
            <a:r>
              <a:rPr lang="fr-FR" dirty="0" smtClean="0"/>
              <a:t>Nombre de don de sang/an :</a:t>
            </a:r>
          </a:p>
          <a:p>
            <a:pPr>
              <a:buNone/>
            </a:pPr>
            <a:r>
              <a:rPr lang="fr-FR" dirty="0" smtClean="0"/>
              <a:t>		Femme 3 fois </a:t>
            </a:r>
          </a:p>
          <a:p>
            <a:pPr>
              <a:buNone/>
            </a:pPr>
            <a:r>
              <a:rPr lang="fr-FR" dirty="0" smtClean="0"/>
              <a:t>		Homme 5 fois </a:t>
            </a:r>
          </a:p>
          <a:p>
            <a:r>
              <a:rPr lang="fr-FR" dirty="0" smtClean="0"/>
              <a:t>Groupage ABO.</a:t>
            </a:r>
          </a:p>
          <a:p>
            <a:r>
              <a:rPr lang="fr-FR" dirty="0" smtClean="0"/>
              <a:t>Dépistage des hépatites B,C , HIV, syphilis .</a:t>
            </a:r>
          </a:p>
          <a:p>
            <a:r>
              <a:rPr lang="fr-FR" dirty="0" smtClean="0"/>
              <a:t>Détection des O dit dangereux.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28625" y="24288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smtClean="0">
                <a:solidFill>
                  <a:srgbClr val="FF3300"/>
                </a:solidFill>
              </a:rPr>
              <a:t>LES   BASES IMMUNOLOGIQUES DE LA TRANSFUSION SANGUINE</a:t>
            </a: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4E2643-A526-4DCD-9D4D-B7A1A4B8E9BE}" type="slidenum">
              <a:rPr lang="fr-FR"/>
              <a:pPr>
                <a:defRPr/>
              </a:pPr>
              <a:t>37</a:t>
            </a:fld>
            <a:endParaRPr lang="fr-FR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419225"/>
          </a:xfrm>
        </p:spPr>
        <p:txBody>
          <a:bodyPr/>
          <a:lstStyle/>
          <a:p>
            <a:r>
              <a:rPr lang="fr-FR" sz="3600" smtClean="0"/>
              <a:t>Rappel sur le  système ABO</a:t>
            </a:r>
          </a:p>
        </p:txBody>
      </p:sp>
      <p:graphicFrame>
        <p:nvGraphicFramePr>
          <p:cNvPr id="33830" name="Group 38"/>
          <p:cNvGraphicFramePr>
            <a:graphicFrameLocks noGrp="1"/>
          </p:cNvGraphicFramePr>
          <p:nvPr>
            <p:ph idx="1"/>
          </p:nvPr>
        </p:nvGraphicFramePr>
        <p:xfrm>
          <a:off x="468313" y="1341438"/>
          <a:ext cx="8362950" cy="5025771"/>
        </p:xfrm>
        <a:graphic>
          <a:graphicData uri="http://schemas.openxmlformats.org/drawingml/2006/table">
            <a:tbl>
              <a:tblPr/>
              <a:tblGrid>
                <a:gridCol w="1584325"/>
                <a:gridCol w="3095625"/>
                <a:gridCol w="3683000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Groupe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sanguin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Antigènes sur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le GR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Anticorps dans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le plasma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 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1B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Antigènes 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06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Anti 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551"/>
                    </a:solidFill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 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1B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Antigènes  B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06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Anti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551"/>
                    </a:soli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 AB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1B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Antigènes  A et B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06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Absence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551"/>
                    </a:soli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  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1B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Aucun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06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Anti A et anti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55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Règles de la transfusion sanguine 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2" descr="http://www.soins-infirmiers.com/images/transfusion_sanguine/compatibilite_transfusion_sanguin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7848872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09EA09-0C87-40A7-A7C6-C5F32004431E}" type="slidenum">
              <a:rPr lang="fr-FR"/>
              <a:pPr>
                <a:defRPr/>
              </a:pPr>
              <a:t>39</a:t>
            </a:fld>
            <a:endParaRPr lang="fr-FR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mtClean="0">
                <a:solidFill>
                  <a:srgbClr val="FF3300"/>
                </a:solidFill>
              </a:rPr>
              <a:t>Systèmes immunogènes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16113"/>
            <a:ext cx="7772400" cy="4114800"/>
          </a:xfrm>
        </p:spPr>
        <p:txBody>
          <a:bodyPr/>
          <a:lstStyle/>
          <a:p>
            <a:r>
              <a:rPr lang="fr-FR" smtClean="0"/>
              <a:t>Système Rhesus ( Rh) : D ,C , c , E , e </a:t>
            </a:r>
          </a:p>
          <a:p>
            <a:endParaRPr lang="fr-FR" smtClean="0"/>
          </a:p>
          <a:p>
            <a:r>
              <a:rPr lang="fr-FR" smtClean="0"/>
              <a:t>Système Kell : K , k </a:t>
            </a:r>
          </a:p>
          <a:p>
            <a:endParaRPr lang="fr-FR" smtClean="0"/>
          </a:p>
          <a:p>
            <a:r>
              <a:rPr lang="fr-FR" smtClean="0"/>
              <a:t>Ordre d’immunogénicité =D , Kell, E, c </a:t>
            </a:r>
          </a:p>
          <a:p>
            <a:pPr>
              <a:buFontTx/>
              <a:buNone/>
            </a:pPr>
            <a:endParaRPr lang="fr-FR" smtClean="0"/>
          </a:p>
          <a:p>
            <a:r>
              <a:rPr lang="fr-FR" smtClean="0"/>
              <a:t>Autres : Fya , jka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9251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	La transfusion sanguine est une </a:t>
            </a:r>
            <a:r>
              <a:rPr lang="fr-FR" dirty="0" smtClean="0">
                <a:solidFill>
                  <a:srgbClr val="FF0000"/>
                </a:solidFill>
              </a:rPr>
              <a:t>entité :</a:t>
            </a:r>
          </a:p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Physique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 les centre de la transfusion sanguine CTS.</a:t>
            </a:r>
          </a:p>
          <a:p>
            <a:endParaRPr lang="fr-FR" dirty="0" smtClean="0"/>
          </a:p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Fonctionnelle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smtClean="0"/>
              <a:t>: le fonctionnement des centres et leurs relation avec les services de clinique.</a:t>
            </a:r>
          </a:p>
          <a:p>
            <a:endParaRPr lang="fr-FR" dirty="0" smtClean="0"/>
          </a:p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Politique</a:t>
            </a:r>
            <a:r>
              <a:rPr lang="fr-FR" dirty="0" smtClean="0"/>
              <a:t>: c’est l’organisation transfusionnelle dans un système de santé d’un pays.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mtClean="0">
                <a:solidFill>
                  <a:srgbClr val="FF3300"/>
                </a:solidFill>
              </a:rPr>
              <a:t>LA SECURITE TRANSFUSIONNELLE</a:t>
            </a:r>
            <a:endParaRPr lang="fr-FR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lang="fr-FR" dirty="0" smtClean="0"/>
              <a:t>1/Sécurité immunologique:</a:t>
            </a:r>
          </a:p>
          <a:p>
            <a:pPr marL="609600" indent="-609600">
              <a:buFontTx/>
              <a:buNone/>
              <a:defRPr/>
            </a:pPr>
            <a:r>
              <a:rPr lang="fr-FR" dirty="0" smtClean="0"/>
              <a:t>Groupage à 2 reprises</a:t>
            </a:r>
          </a:p>
          <a:p>
            <a:pPr marL="609600" indent="-609600">
              <a:buFontTx/>
              <a:buNone/>
              <a:defRPr/>
            </a:pPr>
            <a:r>
              <a:rPr lang="fr-FR" dirty="0" smtClean="0"/>
              <a:t>   - sang </a:t>
            </a:r>
            <a:r>
              <a:rPr lang="fr-FR" dirty="0" err="1" smtClean="0"/>
              <a:t>phénotypé</a:t>
            </a:r>
            <a:endParaRPr lang="fr-FR" dirty="0" smtClean="0"/>
          </a:p>
          <a:p>
            <a:pPr marL="609600" indent="-609600">
              <a:buFontTx/>
              <a:buNone/>
              <a:defRPr/>
            </a:pPr>
            <a:r>
              <a:rPr lang="fr-FR" dirty="0" smtClean="0"/>
              <a:t>   - RAI</a:t>
            </a:r>
          </a:p>
          <a:p>
            <a:pPr marL="609600" indent="-609600">
              <a:buFontTx/>
              <a:buNone/>
              <a:defRPr/>
            </a:pPr>
            <a:r>
              <a:rPr lang="fr-FR" dirty="0" smtClean="0"/>
              <a:t>   - Test de compatibilité</a:t>
            </a:r>
          </a:p>
          <a:p>
            <a:pPr marL="609600" indent="-609600">
              <a:buFontTx/>
              <a:buNone/>
              <a:defRPr/>
            </a:pPr>
            <a:r>
              <a:rPr lang="fr-FR" dirty="0" smtClean="0"/>
              <a:t>   - </a:t>
            </a:r>
            <a:r>
              <a:rPr lang="fr-FR" b="1" u="sng" dirty="0" smtClean="0">
                <a:solidFill>
                  <a:srgbClr val="FF3300"/>
                </a:solidFill>
              </a:rPr>
              <a:t>compatibilité ultime au lit du malade++</a:t>
            </a:r>
          </a:p>
          <a:p>
            <a:pPr marL="609600" indent="-609600">
              <a:buFontTx/>
              <a:buNone/>
              <a:defRPr/>
            </a:pPr>
            <a:r>
              <a:rPr lang="fr-FR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mtClean="0">
                <a:solidFill>
                  <a:srgbClr val="FF3300"/>
                </a:solidFill>
              </a:rPr>
              <a:t>LA SECURITE TRANSFUSIONNELLE</a:t>
            </a:r>
            <a:endParaRPr lang="fr-FR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2/</a:t>
            </a:r>
            <a:r>
              <a:rPr lang="fr-FR" dirty="0" smtClean="0"/>
              <a:t>Sécurité microbiologique:</a:t>
            </a:r>
          </a:p>
          <a:p>
            <a:pPr>
              <a:buFontTx/>
              <a:buChar char="-"/>
              <a:defRPr/>
            </a:pPr>
            <a:r>
              <a:rPr lang="fr-FR" dirty="0" smtClean="0"/>
              <a:t>Sélection médicale des donneurs de sang.</a:t>
            </a:r>
          </a:p>
          <a:p>
            <a:pPr>
              <a:buFontTx/>
              <a:buChar char="-"/>
              <a:defRPr/>
            </a:pPr>
            <a:r>
              <a:rPr lang="fr-FR" dirty="0" smtClean="0"/>
              <a:t>Qualification microbiologique des dons de sang.</a:t>
            </a:r>
          </a:p>
          <a:p>
            <a:pPr>
              <a:buFontTx/>
              <a:buChar char="-"/>
              <a:defRPr/>
            </a:pPr>
            <a:r>
              <a:rPr lang="fr-FR" dirty="0" smtClean="0"/>
              <a:t>Stérilité bactérienne des PSL.</a:t>
            </a:r>
          </a:p>
          <a:p>
            <a:pPr>
              <a:buFontTx/>
              <a:buChar char="-"/>
              <a:defRPr/>
            </a:pPr>
            <a:r>
              <a:rPr lang="fr-FR" dirty="0" smtClean="0"/>
              <a:t>Transport et conservation.</a:t>
            </a:r>
          </a:p>
          <a:p>
            <a:pPr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>
                <a:solidFill>
                  <a:srgbClr val="FF0000"/>
                </a:solidFill>
              </a:rPr>
              <a:t>La transfusion en cas d’anémie aigue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126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Elle recouvre essentiellement les anémies par hémorragies.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La nécessité de transfuser des GR repose sur le besoin d'augmenter le transport artériel de l'O2 aux tissus.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267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Seuil transfusionnel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825" y="1556792"/>
            <a:ext cx="8435975" cy="530120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dirty="0" smtClean="0"/>
              <a:t>La notion de seuil transfusionnel est critiquée, la transfusion est une décision complexe, dans laquelle intervient: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*la concentration en hémoglobine [</a:t>
            </a:r>
            <a:r>
              <a:rPr lang="fr-FR" dirty="0" err="1" smtClean="0"/>
              <a:t>Hb</a:t>
            </a:r>
            <a:r>
              <a:rPr lang="fr-FR" dirty="0" smtClean="0"/>
              <a:t>].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*la réserve cardiaque.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*l’estimation de la vitesse du saignement.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*la tolérance clinique.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dirty="0" smtClean="0"/>
              <a:t> Il n’existe pratiquement pas de situation nécessitant une concentration supérieure à 10 g/</a:t>
            </a:r>
            <a:r>
              <a:rPr lang="fr-FR" dirty="0" err="1" smtClean="0"/>
              <a:t>dL</a:t>
            </a:r>
            <a:r>
              <a:rPr lang="fr-FR" dirty="0" smtClean="0"/>
              <a:t> 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dirty="0" smtClean="0"/>
              <a:t> les seuils suivants sont retenus (Accord professionnel) 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b="1" dirty="0" smtClean="0">
                <a:solidFill>
                  <a:srgbClr val="C00000"/>
                </a:solidFill>
              </a:rPr>
              <a:t>7 g/</a:t>
            </a:r>
            <a:r>
              <a:rPr lang="fr-FR" b="1" dirty="0" err="1" smtClean="0">
                <a:solidFill>
                  <a:srgbClr val="C00000"/>
                </a:solidFill>
              </a:rPr>
              <a:t>dL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smtClean="0"/>
              <a:t>chez les personnes sans antécédents particuliers.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b="1" dirty="0" smtClean="0">
                <a:solidFill>
                  <a:srgbClr val="C00000"/>
                </a:solidFill>
              </a:rPr>
              <a:t>8-9 g/</a:t>
            </a:r>
            <a:r>
              <a:rPr lang="fr-FR" b="1" dirty="0" err="1" smtClean="0">
                <a:solidFill>
                  <a:srgbClr val="C00000"/>
                </a:solidFill>
              </a:rPr>
              <a:t>dL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smtClean="0"/>
              <a:t>chez les personnes ayant des antécédents cardio-vasculaires.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b="1" dirty="0" smtClean="0">
                <a:solidFill>
                  <a:srgbClr val="C00000"/>
                </a:solidFill>
              </a:rPr>
              <a:t>10 g/</a:t>
            </a:r>
            <a:r>
              <a:rPr lang="fr-FR" b="1" dirty="0" err="1" smtClean="0">
                <a:solidFill>
                  <a:srgbClr val="C00000"/>
                </a:solidFill>
              </a:rPr>
              <a:t>dL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dirty="0" smtClean="0"/>
              <a:t>chez les personnes ne tolérant pas cliniquement les concentrations inférieures ou atteintes d’insuffisance coronaire aiguë ou d’insuffisance cardiaque avérée.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Volume à transfuser: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13788" cy="532765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4000" dirty="0" smtClean="0"/>
              <a:t>La transfusion est réalisée de préférence sur une veine périphérique.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4000" dirty="0" smtClean="0"/>
              <a:t>Le nombre de CGR à transfuser (NCGR) dépend :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fr-FR" sz="4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- La quantité d'</a:t>
            </a:r>
            <a:r>
              <a:rPr lang="fr-FR" sz="4000" dirty="0" err="1" smtClean="0"/>
              <a:t>Hb</a:t>
            </a:r>
            <a:r>
              <a:rPr lang="fr-FR" sz="4000" dirty="0" smtClean="0"/>
              <a:t> présente dans chaque CGR (</a:t>
            </a:r>
            <a:r>
              <a:rPr lang="fr-FR" sz="4000" dirty="0" err="1" smtClean="0"/>
              <a:t>QHbCG</a:t>
            </a:r>
            <a:r>
              <a:rPr lang="fr-FR" sz="4000" dirty="0" smtClean="0"/>
              <a:t>) 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- Le volume sanguin total du patient (VST en </a:t>
            </a:r>
            <a:r>
              <a:rPr lang="fr-FR" sz="4000" dirty="0" err="1" smtClean="0"/>
              <a:t>mL</a:t>
            </a:r>
            <a:r>
              <a:rPr lang="fr-FR" sz="4000" dirty="0" smtClean="0"/>
              <a:t>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- La concentration initiale d'</a:t>
            </a:r>
            <a:r>
              <a:rPr lang="fr-FR" sz="4000" dirty="0" err="1" smtClean="0"/>
              <a:t>Hb</a:t>
            </a:r>
            <a:r>
              <a:rPr lang="fr-FR" sz="4000" dirty="0" smtClean="0"/>
              <a:t> (</a:t>
            </a:r>
            <a:r>
              <a:rPr lang="fr-FR" sz="4000" dirty="0" err="1" smtClean="0"/>
              <a:t>Hbi</a:t>
            </a:r>
            <a:r>
              <a:rPr lang="fr-FR" sz="4000" dirty="0" smtClean="0"/>
              <a:t> en g/</a:t>
            </a:r>
            <a:r>
              <a:rPr lang="fr-FR" sz="4000" dirty="0" err="1" smtClean="0"/>
              <a:t>dL</a:t>
            </a:r>
            <a:r>
              <a:rPr lang="fr-FR" sz="4000" dirty="0" smtClean="0"/>
              <a:t>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- La concentration finale d'</a:t>
            </a:r>
            <a:r>
              <a:rPr lang="fr-FR" sz="4000" dirty="0" err="1" smtClean="0"/>
              <a:t>Hb</a:t>
            </a:r>
            <a:r>
              <a:rPr lang="fr-FR" sz="4000" dirty="0" smtClean="0"/>
              <a:t> désirée (</a:t>
            </a:r>
            <a:r>
              <a:rPr lang="fr-FR" sz="4000" dirty="0" err="1" smtClean="0"/>
              <a:t>Hbd</a:t>
            </a:r>
            <a:r>
              <a:rPr lang="fr-FR" sz="4000" dirty="0" smtClean="0"/>
              <a:t> en g/</a:t>
            </a:r>
            <a:r>
              <a:rPr lang="fr-FR" sz="4000" dirty="0" err="1" smtClean="0"/>
              <a:t>dL</a:t>
            </a:r>
            <a:r>
              <a:rPr lang="fr-FR" sz="4000" dirty="0" smtClean="0"/>
              <a:t>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		</a:t>
            </a:r>
            <a:r>
              <a:rPr lang="fr-FR" sz="5100" b="1" dirty="0" smtClean="0">
                <a:solidFill>
                  <a:srgbClr val="C00000"/>
                </a:solidFill>
              </a:rPr>
              <a:t>NCGR = (VST / 100) (</a:t>
            </a:r>
            <a:r>
              <a:rPr lang="fr-FR" sz="5100" b="1" dirty="0" err="1" smtClean="0">
                <a:solidFill>
                  <a:srgbClr val="C00000"/>
                </a:solidFill>
              </a:rPr>
              <a:t>Hbd</a:t>
            </a:r>
            <a:r>
              <a:rPr lang="fr-FR" sz="5100" b="1" dirty="0" smtClean="0">
                <a:solidFill>
                  <a:srgbClr val="C00000"/>
                </a:solidFill>
              </a:rPr>
              <a:t> - </a:t>
            </a:r>
            <a:r>
              <a:rPr lang="fr-FR" sz="5100" b="1" dirty="0" err="1" smtClean="0">
                <a:solidFill>
                  <a:srgbClr val="C00000"/>
                </a:solidFill>
              </a:rPr>
              <a:t>Hbi</a:t>
            </a:r>
            <a:r>
              <a:rPr lang="fr-FR" sz="5100" b="1" dirty="0" smtClean="0">
                <a:solidFill>
                  <a:srgbClr val="C00000"/>
                </a:solidFill>
              </a:rPr>
              <a:t>) / </a:t>
            </a:r>
            <a:r>
              <a:rPr lang="fr-FR" sz="5100" b="1" dirty="0" err="1" smtClean="0">
                <a:solidFill>
                  <a:srgbClr val="C00000"/>
                </a:solidFill>
              </a:rPr>
              <a:t>QHbCG</a:t>
            </a:r>
            <a:endParaRPr lang="fr-FR" sz="5100" b="1" dirty="0" smtClean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4000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4000" i="1" dirty="0" smtClean="0"/>
              <a:t> </a:t>
            </a:r>
            <a:r>
              <a:rPr lang="fr-FR" sz="4000" dirty="0" smtClean="0"/>
              <a:t>Chez l'enfant, le volume est calculé sachant que 3-4 ml/kg de CGR élèvent [</a:t>
            </a:r>
            <a:r>
              <a:rPr lang="fr-FR" sz="4000" dirty="0" err="1" smtClean="0"/>
              <a:t>Hb</a:t>
            </a:r>
            <a:r>
              <a:rPr lang="fr-FR" sz="4000" dirty="0" smtClean="0"/>
              <a:t>] de 1 g/</a:t>
            </a:r>
            <a:r>
              <a:rPr lang="fr-FR" sz="4000" dirty="0" err="1" smtClean="0"/>
              <a:t>dL</a:t>
            </a:r>
            <a:r>
              <a:rPr lang="fr-FR" sz="400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4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Vitesse de correction</a:t>
            </a:r>
            <a:br>
              <a:rPr lang="fr-FR" b="1" dirty="0" smtClean="0">
                <a:solidFill>
                  <a:schemeClr val="tx2"/>
                </a:solidFill>
              </a:rPr>
            </a:br>
            <a:endParaRPr lang="fr-FR" b="1" dirty="0" smtClean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81075"/>
            <a:ext cx="8964613" cy="5616575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dirty="0" smtClean="0"/>
              <a:t>Aucune étude ne permet de déterminer la vitesse optimale de correction, en particulier chez le coronarien.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fr-FR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dirty="0" smtClean="0"/>
              <a:t>La vitesse de perfusion habituellement utilisée 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		- chez l'adulte : 10 à 15 ml/min, soit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un CGR en 20 minutes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		-chez le nouveau-né : 3 à 15 ml/kg/h.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dirty="0" smtClean="0"/>
              <a:t>La vitesse maximale est limitée par 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- Les effets délétères potentiels d'un apport massif de GR.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- Complications hémodynamiques, dominées par l'OAP.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- Hyperkaliémie secondaire à l'apport rapide de potassium (n'a en pratique de conséquences qu'en pédiatrie ou chez l'insuffisant rénal, l'effet étant généralement minime chez l'adulte normal).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- Hypothermie 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>
                <a:solidFill>
                  <a:srgbClr val="FF0000"/>
                </a:solidFill>
              </a:rPr>
              <a:t>TRANSFUSION DE GLOBULES ROUGES EN CAS D'ANEMIE CHRONIQUE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388" y="1484313"/>
            <a:ext cx="8713787" cy="5373687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dirty="0" smtClean="0"/>
              <a:t>Les symptômes d'anémie chronique sont : asthénie, irritabilité, palpitations, dyspnée d'effort, céphalées et vertiges.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dirty="0" smtClean="0"/>
              <a:t>La tolérance clinique est très variable d'un individu à l'autre et varie selon son activité physique.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dirty="0" smtClean="0"/>
              <a:t>Une transfusion n’est indiquée qu’en l’absence de traitement étiologique disponible (traitement d’une carence en fer, folates, vitamine B12, arrêt d'un médicament </a:t>
            </a:r>
            <a:r>
              <a:rPr lang="fr-FR" dirty="0" err="1" smtClean="0"/>
              <a:t>hématotoxique</a:t>
            </a:r>
            <a:r>
              <a:rPr lang="fr-FR" dirty="0" smtClean="0"/>
              <a:t> lorsque c’est possible, traitement d'une maladie inflammatoire), ou lorsque la sévérité de l’anémie ne permet pas d’attendre la réponse à ce traitement étiologique.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contenu 2"/>
          <p:cNvSpPr>
            <a:spLocks noGrp="1"/>
          </p:cNvSpPr>
          <p:nvPr>
            <p:ph idx="1"/>
          </p:nvPr>
        </p:nvSpPr>
        <p:spPr>
          <a:xfrm>
            <a:off x="250825" y="333375"/>
            <a:ext cx="8435975" cy="579278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sz="2800" dirty="0" smtClean="0"/>
              <a:t>Au cours d'une anémie chronique, l'indication d'une transfusion de CGR doit être discutée en fonction :</a:t>
            </a:r>
          </a:p>
          <a:p>
            <a:pPr>
              <a:buFont typeface="Arial" charset="0"/>
              <a:buNone/>
            </a:pPr>
            <a:endParaRPr lang="fr-FR" sz="2800" dirty="0" smtClean="0"/>
          </a:p>
          <a:p>
            <a:pPr>
              <a:buFont typeface="Arial" charset="0"/>
              <a:buNone/>
            </a:pPr>
            <a:r>
              <a:rPr lang="fr-FR" sz="2800" dirty="0" smtClean="0"/>
              <a:t>- de sa </a:t>
            </a: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sévérité</a:t>
            </a:r>
            <a:r>
              <a:rPr lang="fr-FR" sz="2800" dirty="0" smtClean="0"/>
              <a:t>, jugée sur l'hémoglobinémie et la tolérance clinique, en tenant compte des mécanismes compensateurs du patient (adaptabilité du débit cardiaque en particulier).</a:t>
            </a:r>
          </a:p>
          <a:p>
            <a:pPr>
              <a:buFont typeface="Arial" charset="0"/>
              <a:buNone/>
            </a:pPr>
            <a:r>
              <a:rPr lang="fr-FR" sz="2800" dirty="0" smtClean="0"/>
              <a:t> </a:t>
            </a:r>
          </a:p>
          <a:p>
            <a:pPr>
              <a:buFontTx/>
              <a:buChar char="-"/>
            </a:pPr>
            <a:r>
              <a:rPr lang="fr-FR" sz="2800" dirty="0" smtClean="0"/>
              <a:t>de sa </a:t>
            </a: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cause</a:t>
            </a:r>
            <a:r>
              <a:rPr lang="fr-FR" sz="2800" dirty="0" smtClean="0"/>
              <a:t> et de son mode d'installation.</a:t>
            </a:r>
          </a:p>
          <a:p>
            <a:pPr>
              <a:buFontTx/>
              <a:buChar char="-"/>
            </a:pPr>
            <a:endParaRPr lang="fr-FR" sz="2800" dirty="0" smtClean="0"/>
          </a:p>
          <a:p>
            <a:pPr>
              <a:buFont typeface="Arial" charset="0"/>
              <a:buNone/>
            </a:pPr>
            <a:r>
              <a:rPr lang="fr-FR" sz="2800" dirty="0" smtClean="0"/>
              <a:t>- du rapport </a:t>
            </a: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bénéfice/risques</a:t>
            </a:r>
            <a:r>
              <a:rPr lang="fr-FR" sz="2800" dirty="0" smtClean="0"/>
              <a:t> de la transfusion pour le patient</a:t>
            </a:r>
            <a:r>
              <a:rPr lang="fr-FR" dirty="0" smtClean="0"/>
              <a:t>.</a:t>
            </a:r>
          </a:p>
          <a:p>
            <a:pPr>
              <a:buFont typeface="Arial" charset="0"/>
              <a:buNone/>
            </a:pPr>
            <a:endParaRPr lang="fr-FR" i="1" dirty="0" smtClean="0"/>
          </a:p>
          <a:p>
            <a:pPr>
              <a:buFont typeface="Arial" charset="0"/>
              <a:buNone/>
            </a:pPr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713"/>
            <a:ext cx="8435975" cy="5903912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			</a:t>
            </a:r>
            <a:r>
              <a:rPr lang="fr-FR" sz="4800" b="1" dirty="0" smtClean="0">
                <a:solidFill>
                  <a:schemeClr val="tx2"/>
                </a:solidFill>
              </a:rPr>
              <a:t>Seuil transfusionnel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b="1" dirty="0" smtClean="0">
                <a:solidFill>
                  <a:srgbClr val="C00000"/>
                </a:solidFill>
              </a:rPr>
              <a:t>- [</a:t>
            </a:r>
            <a:r>
              <a:rPr lang="fr-FR" b="1" dirty="0" err="1" smtClean="0">
                <a:solidFill>
                  <a:srgbClr val="C00000"/>
                </a:solidFill>
              </a:rPr>
              <a:t>Hb</a:t>
            </a:r>
            <a:r>
              <a:rPr lang="fr-FR" b="1" dirty="0" smtClean="0">
                <a:solidFill>
                  <a:srgbClr val="C00000"/>
                </a:solidFill>
              </a:rPr>
              <a:t>] = 10 g/</a:t>
            </a:r>
            <a:r>
              <a:rPr lang="fr-FR" b="1" dirty="0" err="1" smtClean="0">
                <a:solidFill>
                  <a:srgbClr val="C00000"/>
                </a:solidFill>
              </a:rPr>
              <a:t>dL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dirty="0" smtClean="0"/>
              <a:t>: les indications sont rares et restreintes aux patients atteints de pathologie cardio-pulmonaire manifestant des signes d’intolérance.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b="1" dirty="0" smtClean="0">
                <a:solidFill>
                  <a:srgbClr val="C00000"/>
                </a:solidFill>
              </a:rPr>
              <a:t>- [</a:t>
            </a:r>
            <a:r>
              <a:rPr lang="fr-FR" b="1" dirty="0" err="1" smtClean="0">
                <a:solidFill>
                  <a:srgbClr val="C00000"/>
                </a:solidFill>
              </a:rPr>
              <a:t>Hb</a:t>
            </a:r>
            <a:r>
              <a:rPr lang="fr-FR" b="1" dirty="0" smtClean="0">
                <a:solidFill>
                  <a:srgbClr val="C00000"/>
                </a:solidFill>
              </a:rPr>
              <a:t>] = 8 g/</a:t>
            </a:r>
            <a:r>
              <a:rPr lang="fr-FR" b="1" dirty="0" err="1" smtClean="0">
                <a:solidFill>
                  <a:srgbClr val="C00000"/>
                </a:solidFill>
              </a:rPr>
              <a:t>dL</a:t>
            </a:r>
            <a:r>
              <a:rPr lang="fr-FR" dirty="0" smtClean="0"/>
              <a:t>: les indications sont restreintes aux patients devant être actifs et limités dans leur activité, ainsi qu’aux personnes ayant des antécédents cardio-vasculaires.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- </a:t>
            </a:r>
            <a:r>
              <a:rPr lang="fr-FR" b="1" dirty="0" smtClean="0">
                <a:solidFill>
                  <a:srgbClr val="C00000"/>
                </a:solidFill>
              </a:rPr>
              <a:t>[</a:t>
            </a:r>
            <a:r>
              <a:rPr lang="fr-FR" b="1" dirty="0" err="1" smtClean="0">
                <a:solidFill>
                  <a:srgbClr val="C00000"/>
                </a:solidFill>
              </a:rPr>
              <a:t>Hb</a:t>
            </a:r>
            <a:r>
              <a:rPr lang="fr-FR" b="1" dirty="0" smtClean="0">
                <a:solidFill>
                  <a:srgbClr val="C00000"/>
                </a:solidFill>
              </a:rPr>
              <a:t>] = 6 g/</a:t>
            </a:r>
            <a:r>
              <a:rPr lang="fr-FR" b="1" dirty="0" err="1" smtClean="0">
                <a:solidFill>
                  <a:srgbClr val="C00000"/>
                </a:solidFill>
              </a:rPr>
              <a:t>dL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smtClean="0"/>
              <a:t>: la transfusion est généralement indiquée, sauf en cas de bonne tolérance (anémie de Biermer, anémies ferriprives, certaines anémies hémolytiques chroniques.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Rappelle sur les constituants du sang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Les constituants cellulaire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Les constituants plasmatique 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  <a:prstGeom prst="downArrowCallou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fr-FR" sz="4400" b="1" dirty="0" smtClean="0"/>
              <a:t>Les produits sanguins </a:t>
            </a:r>
            <a:endParaRPr lang="fr-F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r-FR" dirty="0" smtClean="0"/>
              <a:t>			</a:t>
            </a:r>
            <a:r>
              <a:rPr lang="fr-FR" sz="4400" b="1" dirty="0" smtClean="0">
                <a:solidFill>
                  <a:schemeClr val="tx2"/>
                </a:solidFill>
              </a:rPr>
              <a:t>Volume à transfuser</a:t>
            </a:r>
          </a:p>
          <a:p>
            <a:pPr>
              <a:buFont typeface="Arial" charset="0"/>
              <a:buNone/>
            </a:pPr>
            <a:endParaRPr lang="fr-FR" sz="4400" b="1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Il n’existe pas d’autre mode de calcul que celui défini pour l’anémie aiguë.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Chez les personnes âgées ou insuffisants cardiaques, la transfusion se fait sur la base d’un seul CGR à la fois (Accord professionnel).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640871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			</a:t>
            </a:r>
            <a:r>
              <a:rPr lang="fr-FR" sz="4400" b="1" dirty="0" smtClean="0">
                <a:solidFill>
                  <a:schemeClr val="tx2"/>
                </a:solidFill>
              </a:rPr>
              <a:t>Vitesse de correction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dirty="0" smtClean="0"/>
              <a:t>Elle doit être lente pendant les 15 premières minutes (≤ 5 ml/min), puis peut être augmentée (jusqu'à 10 ml/min) en l'absence de signes cliniques d'intolérance.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fr-FR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dirty="0" smtClean="0"/>
              <a:t>En cas de surcharge volumique, notamment chez l'insuffisant cardiaque, elle reste lente durant toute la transfusion (≤ 5 </a:t>
            </a:r>
            <a:r>
              <a:rPr lang="fr-FR" dirty="0" err="1" smtClean="0"/>
              <a:t>mL</a:t>
            </a:r>
            <a:r>
              <a:rPr lang="fr-FR" dirty="0" smtClean="0"/>
              <a:t> /min) ; la position demi-assise et l'emploi de diurétiques peuvent alors être indiqués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Comme tout acte thérapeutique , la transfusion sanguine à ces risques, ce sont les accidents et les incidents survenant lors d’injection de sang total ou l’un de ses dérivés et en rapport direct avec le produit injecté.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Les complications de la TS peuvent être </a:t>
            </a:r>
            <a:r>
              <a:rPr lang="fr-FR" b="1" dirty="0" smtClean="0">
                <a:solidFill>
                  <a:schemeClr val="tx2"/>
                </a:solidFill>
              </a:rPr>
              <a:t>immédiates</a:t>
            </a:r>
            <a:r>
              <a:rPr lang="fr-FR" dirty="0" smtClean="0"/>
              <a:t> ou </a:t>
            </a:r>
            <a:r>
              <a:rPr lang="fr-FR" b="1" dirty="0" smtClean="0">
                <a:solidFill>
                  <a:schemeClr val="tx2"/>
                </a:solidFill>
              </a:rPr>
              <a:t>tardives</a:t>
            </a:r>
            <a:r>
              <a:rPr lang="fr-FR" dirty="0" smtClean="0"/>
              <a:t> d’ordre </a:t>
            </a:r>
            <a:r>
              <a:rPr lang="fr-FR" b="1" dirty="0" smtClean="0">
                <a:solidFill>
                  <a:schemeClr val="tx2"/>
                </a:solidFill>
              </a:rPr>
              <a:t>immunologique</a:t>
            </a:r>
            <a:r>
              <a:rPr lang="fr-FR" dirty="0" smtClean="0"/>
              <a:t> ou </a:t>
            </a:r>
            <a:r>
              <a:rPr lang="fr-FR" b="1" dirty="0" smtClean="0">
                <a:solidFill>
                  <a:schemeClr val="tx2"/>
                </a:solidFill>
              </a:rPr>
              <a:t>non immunologique  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  <a:prstGeom prst="downArrowCallou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fr-FR" b="1" dirty="0" smtClean="0"/>
              <a:t>Les complication de la transfusion</a:t>
            </a:r>
            <a:r>
              <a:rPr lang="fr-FR" sz="4400" b="1" dirty="0" smtClean="0"/>
              <a:t> </a:t>
            </a:r>
            <a:endParaRPr lang="fr-F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Les différents types d’accidents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381642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Accidents infectieux.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Accidents de surcharge.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Accident immunologique.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Les différents types d’accidents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381642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Accidents infectieux.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Accidents de surcharge.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Accident immunologique.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1988840"/>
            <a:ext cx="439248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u="sng" dirty="0" smtClean="0">
                <a:solidFill>
                  <a:srgbClr val="FF0000"/>
                </a:solidFill>
              </a:rPr>
              <a:t>Choc septique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Passage de </a:t>
            </a:r>
            <a:r>
              <a:rPr lang="fr-FR" sz="2400" dirty="0" err="1" smtClean="0"/>
              <a:t>qlq</a:t>
            </a:r>
            <a:r>
              <a:rPr lang="fr-FR" sz="2400" dirty="0" smtClean="0"/>
              <a:t> gouttes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Immédiat , grave , exceptionnel</a:t>
            </a:r>
          </a:p>
          <a:p>
            <a:r>
              <a:rPr lang="fr-FR" sz="2400" dirty="0" smtClean="0"/>
              <a:t>→patient conscient :  frissons fièvre, myalgie, angoisse, douleurs abdominal , diarrhée, syndrome hémorragique voir CIVD ,collapsus , Mort </a:t>
            </a:r>
          </a:p>
          <a:p>
            <a:r>
              <a:rPr lang="fr-FR" sz="2400" dirty="0" smtClean="0"/>
              <a:t>→Si </a:t>
            </a:r>
            <a:r>
              <a:rPr lang="fr-FR" sz="2400" dirty="0" smtClean="0"/>
              <a:t>anesthésie:  cyanose,  collapsus </a:t>
            </a:r>
            <a:r>
              <a:rPr lang="fr-FR" sz="2400" dirty="0" err="1" smtClean="0"/>
              <a:t>sd</a:t>
            </a:r>
            <a:r>
              <a:rPr lang="fr-FR" sz="2400" dirty="0" smtClean="0"/>
              <a:t> défibrillation</a:t>
            </a:r>
          </a:p>
          <a:p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23528" y="332656"/>
            <a:ext cx="813690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/>
              <a:t>Précoce</a:t>
            </a:r>
            <a:endParaRPr lang="fr-FR" sz="4000" b="1" dirty="0"/>
          </a:p>
        </p:txBody>
      </p:sp>
      <p:sp>
        <p:nvSpPr>
          <p:cNvPr id="8" name="Flèche vers le bas 7"/>
          <p:cNvSpPr/>
          <p:nvPr/>
        </p:nvSpPr>
        <p:spPr>
          <a:xfrm>
            <a:off x="1547664" y="1412776"/>
            <a:ext cx="113270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5364088" y="1556792"/>
            <a:ext cx="34563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2400" dirty="0" smtClean="0"/>
              <a:t>Arrêt de la transfusion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Information du CTS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L’examen de la poche 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Éliminer un accident immunologique/ incompatibilité </a:t>
            </a:r>
            <a:endParaRPr lang="fr-FR" sz="2400" dirty="0"/>
          </a:p>
        </p:txBody>
      </p:sp>
      <p:sp>
        <p:nvSpPr>
          <p:cNvPr id="14" name="Rectangle avec flèche vers le bas 13"/>
          <p:cNvSpPr/>
          <p:nvPr/>
        </p:nvSpPr>
        <p:spPr>
          <a:xfrm>
            <a:off x="5508104" y="3933056"/>
            <a:ext cx="2354560" cy="86409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pronostic</a:t>
            </a:r>
            <a:endParaRPr lang="fr-FR" sz="28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5076056" y="4869160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2400" dirty="0" smtClean="0"/>
              <a:t>Quantité de sang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Le germe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Rapidité de la réanimation du choc septique</a:t>
            </a:r>
            <a:endParaRPr lang="fr-FR" sz="2400" dirty="0"/>
          </a:p>
        </p:txBody>
      </p:sp>
      <p:sp>
        <p:nvSpPr>
          <p:cNvPr id="16" name="Rectangle avec flèche vers la droite 15"/>
          <p:cNvSpPr/>
          <p:nvPr/>
        </p:nvSpPr>
        <p:spPr>
          <a:xfrm>
            <a:off x="3851920" y="1700808"/>
            <a:ext cx="1440160" cy="720080"/>
          </a:xfrm>
          <a:prstGeom prst="rightArrowCallout">
            <a:avLst>
              <a:gd name="adj1" fmla="val 25000"/>
              <a:gd name="adj2" fmla="val 25000"/>
              <a:gd name="adj3" fmla="val 27116"/>
              <a:gd name="adj4" fmla="val 778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conduite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8" grpId="0" animBg="1"/>
      <p:bldP spid="13" grpId="0"/>
      <p:bldP spid="14" grpId="0" animBg="1"/>
      <p:bldP spid="15" grpId="0"/>
      <p:bldP spid="1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467544" y="332656"/>
            <a:ext cx="820891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/>
              <a:t>Tardives</a:t>
            </a:r>
            <a:endParaRPr lang="fr-FR" sz="4000" b="1" dirty="0"/>
          </a:p>
        </p:txBody>
      </p:sp>
      <p:graphicFrame>
        <p:nvGraphicFramePr>
          <p:cNvPr id="9" name="Diagramme 8"/>
          <p:cNvGraphicFramePr/>
          <p:nvPr/>
        </p:nvGraphicFramePr>
        <p:xfrm>
          <a:off x="683568" y="2060848"/>
          <a:ext cx="777686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9" grpId="0">
        <p:bldAsOne/>
      </p:bldGraphic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Les différents types d’accidents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381642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Accidents infectieux.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Accidents de surcharge.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Accident immunologique.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51520" y="404664"/>
            <a:ext cx="266429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Surcharge circulatoire</a:t>
            </a:r>
            <a:endParaRPr lang="fr-FR" sz="3200" b="1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23528" y="1916832"/>
            <a:ext cx="266429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/>
              <a:t>Surcharge en Fer</a:t>
            </a:r>
            <a:endParaRPr lang="fr-FR" sz="3600" b="1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23528" y="3501008"/>
            <a:ext cx="266429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Complications métaboliques</a:t>
            </a:r>
            <a:endParaRPr lang="fr-FR" sz="2800" b="1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179512" y="5373216"/>
            <a:ext cx="266429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Complications hémorragiques</a:t>
            </a:r>
            <a:endParaRPr lang="fr-FR" sz="2800" b="1" dirty="0"/>
          </a:p>
        </p:txBody>
      </p:sp>
      <p:sp>
        <p:nvSpPr>
          <p:cNvPr id="12" name="Flèche droite 11"/>
          <p:cNvSpPr/>
          <p:nvPr/>
        </p:nvSpPr>
        <p:spPr>
          <a:xfrm>
            <a:off x="3131840" y="476672"/>
            <a:ext cx="648072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4427984" y="332656"/>
            <a:ext cx="4032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2400" dirty="0" smtClean="0"/>
              <a:t>OAP 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Au moment de la transfusion ou </a:t>
            </a:r>
            <a:r>
              <a:rPr lang="fr-FR" sz="2400" dirty="0" err="1" smtClean="0"/>
              <a:t>qlq</a:t>
            </a:r>
            <a:r>
              <a:rPr lang="fr-FR" sz="2400" dirty="0" smtClean="0"/>
              <a:t> heures après </a:t>
            </a:r>
          </a:p>
          <a:p>
            <a:endParaRPr lang="fr-FR" dirty="0"/>
          </a:p>
        </p:txBody>
      </p:sp>
      <p:sp>
        <p:nvSpPr>
          <p:cNvPr id="14" name="Flèche droite 13"/>
          <p:cNvSpPr/>
          <p:nvPr/>
        </p:nvSpPr>
        <p:spPr>
          <a:xfrm>
            <a:off x="3131840" y="2060848"/>
            <a:ext cx="792088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131840" y="3645024"/>
            <a:ext cx="792088" cy="772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>
            <a:off x="3059832" y="5445224"/>
            <a:ext cx="792088" cy="844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4283968" y="1628800"/>
            <a:ext cx="4464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2400" dirty="0" smtClean="0"/>
              <a:t>Tardive 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Polytransfusés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1 CG →200 mg de Fer 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1L de sang→500 mg fer</a:t>
            </a:r>
            <a:endParaRPr lang="fr-FR" sz="2400" dirty="0"/>
          </a:p>
        </p:txBody>
      </p:sp>
      <p:sp>
        <p:nvSpPr>
          <p:cNvPr id="18" name="ZoneTexte 17"/>
          <p:cNvSpPr txBox="1"/>
          <p:nvPr/>
        </p:nvSpPr>
        <p:spPr>
          <a:xfrm>
            <a:off x="4283968" y="3501008"/>
            <a:ext cx="41044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2400" dirty="0" smtClean="0"/>
              <a:t>Transfusions massives ( liquide de conservation) 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Hypocalcémie , hyperkaliémie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4139952" y="5229200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2400" dirty="0" smtClean="0"/>
              <a:t>Modérée 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Dilution des plaquettes et les facteurs de la coagulation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Quantité de sang importante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Les différents types d’accidents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381642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Accidents infectieux.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Accidents de surcharge.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Accident immunologique.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Rappelle sur les constituants du sang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Les constituants cellulaire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Les constituants plasmatique 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  <a:prstGeom prst="downArrowCallou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fr-FR" sz="4400" b="1" dirty="0" smtClean="0"/>
              <a:t>Les produits sanguins </a:t>
            </a:r>
            <a:endParaRPr lang="fr-F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67544" y="332656"/>
            <a:ext cx="806489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/>
              <a:t>Complications anti-érythrocytaire</a:t>
            </a:r>
            <a:endParaRPr lang="fr-FR" sz="3600" b="1" dirty="0"/>
          </a:p>
        </p:txBody>
      </p:sp>
      <p:sp>
        <p:nvSpPr>
          <p:cNvPr id="9" name="Flèche vers le bas 8"/>
          <p:cNvSpPr/>
          <p:nvPr/>
        </p:nvSpPr>
        <p:spPr>
          <a:xfrm>
            <a:off x="3779912" y="1556792"/>
            <a:ext cx="100811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827584" y="1916832"/>
            <a:ext cx="7632848" cy="132343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Conflit Ag-</a:t>
            </a:r>
            <a:r>
              <a:rPr lang="fr-FR" sz="2000" b="1" dirty="0" err="1" smtClean="0"/>
              <a:t>Ac</a:t>
            </a:r>
            <a:endParaRPr lang="fr-FR" sz="2000" b="1" dirty="0" smtClean="0"/>
          </a:p>
          <a:p>
            <a:pPr algn="ctr"/>
            <a:r>
              <a:rPr lang="fr-FR" sz="2000" b="1" dirty="0" err="1" smtClean="0"/>
              <a:t>Ac</a:t>
            </a:r>
            <a:r>
              <a:rPr lang="fr-FR" sz="2000" b="1" dirty="0" smtClean="0"/>
              <a:t> du receveur , rarement donneur </a:t>
            </a:r>
          </a:p>
          <a:p>
            <a:pPr algn="ctr"/>
            <a:r>
              <a:rPr lang="fr-FR" sz="2000" b="1" dirty="0" smtClean="0"/>
              <a:t>Les </a:t>
            </a:r>
            <a:r>
              <a:rPr lang="fr-FR" sz="2000" b="1" dirty="0" err="1" smtClean="0"/>
              <a:t>Ac</a:t>
            </a:r>
            <a:r>
              <a:rPr lang="fr-FR" sz="2000" b="1" dirty="0" smtClean="0"/>
              <a:t> naturels →incompatibilité ABO</a:t>
            </a:r>
          </a:p>
          <a:p>
            <a:pPr algn="ctr"/>
            <a:r>
              <a:rPr lang="fr-FR" sz="2000" b="1" dirty="0" smtClean="0"/>
              <a:t>Les </a:t>
            </a:r>
            <a:r>
              <a:rPr lang="fr-FR" sz="2000" b="1" dirty="0" err="1" smtClean="0"/>
              <a:t>Ac</a:t>
            </a:r>
            <a:r>
              <a:rPr lang="fr-FR" sz="2000" b="1" dirty="0" smtClean="0"/>
              <a:t> immuns ou allo </a:t>
            </a:r>
            <a:r>
              <a:rPr lang="fr-FR" sz="2000" b="1" dirty="0" err="1" smtClean="0"/>
              <a:t>Ac</a:t>
            </a:r>
            <a:r>
              <a:rPr lang="fr-FR" sz="2000" b="1" dirty="0" smtClean="0"/>
              <a:t>→lors des transfusions répétés </a:t>
            </a:r>
            <a:endParaRPr lang="fr-FR" sz="20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2267744" y="3501008"/>
            <a:ext cx="3816424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hémolyse</a:t>
            </a:r>
            <a:endParaRPr lang="fr-FR" sz="20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1115616" y="3995678"/>
            <a:ext cx="74888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Hémolyse intra vasculaire = erreur transfusionnelle dans le système ABO → collapsus cardio-vasculaire</a:t>
            </a:r>
          </a:p>
          <a:p>
            <a:pPr algn="ctr"/>
            <a:r>
              <a:rPr lang="fr-FR" sz="2000" dirty="0" smtClean="0"/>
              <a:t>Passage de </a:t>
            </a:r>
            <a:r>
              <a:rPr lang="fr-FR" sz="2000" dirty="0" err="1" smtClean="0"/>
              <a:t>qlq</a:t>
            </a:r>
            <a:r>
              <a:rPr lang="fr-FR" sz="2000" dirty="0" smtClean="0"/>
              <a:t> gouttes →malaise , angoisse, sensation de constriction thoracique, céphalées, troubles vaso-moteurs, frissons, dlr lombaires en barre, TA effondrée, pouls petit et filant, polypnée, hyperthermie puis hypothermies </a:t>
            </a:r>
          </a:p>
          <a:p>
            <a:pPr algn="ctr"/>
            <a:r>
              <a:rPr lang="fr-FR" sz="2000" dirty="0" smtClean="0"/>
              <a:t>Malade inconscient → chute de TA, CIVD </a:t>
            </a:r>
          </a:p>
          <a:p>
            <a:pPr algn="ctr"/>
            <a:r>
              <a:rPr lang="fr-FR" sz="2000" dirty="0" smtClean="0"/>
              <a:t>Urines rouge ou noir→ oligurie→ anurie→ IRA</a:t>
            </a:r>
          </a:p>
          <a:p>
            <a:pPr algn="ctr"/>
            <a:r>
              <a:rPr lang="fr-FR" sz="2000" dirty="0" smtClean="0"/>
              <a:t>Ictère </a:t>
            </a:r>
            <a:endParaRPr lang="fr-FR" sz="2000" dirty="0"/>
          </a:p>
        </p:txBody>
      </p:sp>
      <p:sp>
        <p:nvSpPr>
          <p:cNvPr id="13" name="Flèche vers le bas 12"/>
          <p:cNvSpPr/>
          <p:nvPr/>
        </p:nvSpPr>
        <p:spPr>
          <a:xfrm>
            <a:off x="3779912" y="3284984"/>
            <a:ext cx="100811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courbée vers la droite 13"/>
          <p:cNvSpPr/>
          <p:nvPr/>
        </p:nvSpPr>
        <p:spPr>
          <a:xfrm>
            <a:off x="467544" y="3573016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2400" dirty="0" smtClean="0"/>
              <a:t>Arrêt de la transfusion</a:t>
            </a:r>
          </a:p>
          <a:p>
            <a:pPr algn="ctr">
              <a:buNone/>
            </a:pPr>
            <a:r>
              <a:rPr lang="fr-FR" sz="2400" dirty="0" smtClean="0"/>
              <a:t>Remplissage vasculaire</a:t>
            </a:r>
          </a:p>
          <a:p>
            <a:pPr algn="ctr">
              <a:buNone/>
            </a:pPr>
            <a:r>
              <a:rPr lang="fr-FR" sz="2400" dirty="0" smtClean="0"/>
              <a:t>Diurèse → </a:t>
            </a:r>
            <a:r>
              <a:rPr lang="fr-FR" sz="2400" dirty="0" err="1" smtClean="0"/>
              <a:t>lasilix</a:t>
            </a:r>
            <a:endParaRPr lang="fr-FR" sz="2400" dirty="0" smtClean="0"/>
          </a:p>
          <a:p>
            <a:pPr algn="ctr">
              <a:buNone/>
            </a:pPr>
            <a:r>
              <a:rPr lang="fr-FR" sz="2400" dirty="0" smtClean="0"/>
              <a:t>Anurie → épuration extra-rénale</a:t>
            </a:r>
          </a:p>
          <a:p>
            <a:pPr algn="ctr">
              <a:buNone/>
            </a:pPr>
            <a:r>
              <a:rPr lang="fr-FR" sz="2400" dirty="0" smtClean="0"/>
              <a:t>CIVD→ </a:t>
            </a:r>
            <a:r>
              <a:rPr lang="fr-FR" sz="2400" dirty="0" err="1" smtClean="0"/>
              <a:t>héparinothérapie</a:t>
            </a:r>
            <a:endParaRPr lang="fr-FR" sz="24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267744" y="476672"/>
            <a:ext cx="4464496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conduite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5" name="Flèche vers le bas 4"/>
          <p:cNvSpPr/>
          <p:nvPr/>
        </p:nvSpPr>
        <p:spPr>
          <a:xfrm>
            <a:off x="3635896" y="1196752"/>
            <a:ext cx="149274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fr-FR" sz="2400" dirty="0" smtClean="0"/>
              <a:t>Réaction frissons-hyperthermie</a:t>
            </a:r>
          </a:p>
          <a:p>
            <a:pPr algn="ctr"/>
            <a:r>
              <a:rPr lang="fr-FR" sz="2400" dirty="0" smtClean="0"/>
              <a:t>Ictère tardif</a:t>
            </a:r>
          </a:p>
          <a:p>
            <a:pPr algn="ctr"/>
            <a:r>
              <a:rPr lang="fr-FR" sz="2400" dirty="0" smtClean="0"/>
              <a:t>Transfusions inefficaces</a:t>
            </a:r>
          </a:p>
          <a:p>
            <a:pPr algn="ctr"/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2339752" y="620688"/>
            <a:ext cx="4752528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Les autres complications</a:t>
            </a:r>
            <a:endParaRPr lang="fr-FR" sz="2800" b="1" dirty="0"/>
          </a:p>
        </p:txBody>
      </p:sp>
      <p:sp>
        <p:nvSpPr>
          <p:cNvPr id="5" name="Flèche vers le bas 4"/>
          <p:cNvSpPr/>
          <p:nvPr/>
        </p:nvSpPr>
        <p:spPr>
          <a:xfrm>
            <a:off x="3995936" y="1412776"/>
            <a:ext cx="106069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2132856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fr-FR" sz="2800" dirty="0" smtClean="0"/>
              <a:t>Frissons hypothermie</a:t>
            </a:r>
          </a:p>
          <a:p>
            <a:pPr algn="ctr"/>
            <a:r>
              <a:rPr lang="fr-FR" sz="2800" dirty="0" smtClean="0"/>
              <a:t>Tableau OAP </a:t>
            </a:r>
          </a:p>
          <a:p>
            <a:pPr algn="ctr"/>
            <a:r>
              <a:rPr lang="fr-FR" sz="2800" dirty="0" smtClean="0"/>
              <a:t>Détresse respiratoire</a:t>
            </a:r>
          </a:p>
          <a:p>
            <a:pPr algn="ctr"/>
            <a:r>
              <a:rPr lang="fr-FR" sz="2800" dirty="0" smtClean="0"/>
              <a:t>Purpura post transfusionnel</a:t>
            </a:r>
          </a:p>
          <a:p>
            <a:pPr algn="ctr"/>
            <a:r>
              <a:rPr lang="fr-FR" sz="2800" dirty="0" smtClean="0"/>
              <a:t>État réfractaires aux transfusions de plaquettes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611560" y="332656"/>
            <a:ext cx="7560840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Immunisation </a:t>
            </a:r>
            <a:r>
              <a:rPr lang="fr-FR" sz="2800" b="1" dirty="0" err="1" smtClean="0"/>
              <a:t>leucoplaquettaire</a:t>
            </a:r>
            <a:endParaRPr lang="fr-FR" sz="2800" b="1" dirty="0"/>
          </a:p>
        </p:txBody>
      </p:sp>
      <p:sp>
        <p:nvSpPr>
          <p:cNvPr id="5" name="Flèche vers le bas 4"/>
          <p:cNvSpPr/>
          <p:nvPr/>
        </p:nvSpPr>
        <p:spPr>
          <a:xfrm>
            <a:off x="3779912" y="1052736"/>
            <a:ext cx="113270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2404864"/>
          </a:xfrm>
        </p:spPr>
        <p:txBody>
          <a:bodyPr/>
          <a:lstStyle/>
          <a:p>
            <a:pPr algn="ctr"/>
            <a:r>
              <a:rPr lang="fr-FR" dirty="0" smtClean="0"/>
              <a:t>Réaction allergiques cutanées</a:t>
            </a:r>
          </a:p>
          <a:p>
            <a:pPr algn="ctr"/>
            <a:r>
              <a:rPr lang="fr-FR" dirty="0" smtClean="0"/>
              <a:t>Œdème de quick</a:t>
            </a:r>
          </a:p>
          <a:p>
            <a:pPr algn="ctr"/>
            <a:r>
              <a:rPr lang="fr-FR" dirty="0" smtClean="0"/>
              <a:t>Anti coagulant circulant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907704" y="692696"/>
            <a:ext cx="5472608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Immunisation aux protéines plasmatique</a:t>
            </a:r>
            <a:endParaRPr lang="fr-FR" sz="2400" b="1" dirty="0"/>
          </a:p>
        </p:txBody>
      </p:sp>
      <p:sp>
        <p:nvSpPr>
          <p:cNvPr id="6" name="Flèche vers le bas 5"/>
          <p:cNvSpPr/>
          <p:nvPr/>
        </p:nvSpPr>
        <p:spPr>
          <a:xfrm>
            <a:off x="4211960" y="1412776"/>
            <a:ext cx="7006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fr-FR" dirty="0" smtClean="0"/>
              <a:t>Quelle indication?</a:t>
            </a:r>
          </a:p>
          <a:p>
            <a:r>
              <a:rPr lang="fr-FR" dirty="0" smtClean="0"/>
              <a:t>Quels produits?</a:t>
            </a:r>
          </a:p>
          <a:p>
            <a:r>
              <a:rPr lang="fr-FR" dirty="0" smtClean="0"/>
              <a:t>Quelle complication? </a:t>
            </a:r>
          </a:p>
          <a:p>
            <a:endParaRPr lang="fr-FR" dirty="0" smtClean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  <a:prstGeom prst="downArrowCallou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fr-FR" b="1" dirty="0" smtClean="0"/>
              <a:t>CONCLUSION </a:t>
            </a:r>
            <a:r>
              <a:rPr lang="fr-FR" sz="4400" b="1" dirty="0" smtClean="0"/>
              <a:t> </a:t>
            </a:r>
            <a:endParaRPr lang="fr-FR" sz="4400" b="1" dirty="0"/>
          </a:p>
        </p:txBody>
      </p:sp>
      <p:graphicFrame>
        <p:nvGraphicFramePr>
          <p:cNvPr id="5" name="Diagramme 4"/>
          <p:cNvGraphicFramePr/>
          <p:nvPr/>
        </p:nvGraphicFramePr>
        <p:xfrm>
          <a:off x="1547664" y="4077072"/>
          <a:ext cx="3888432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75856" y="548680"/>
            <a:ext cx="1368152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b="1" dirty="0" smtClean="0"/>
              <a:t>  </a:t>
            </a:r>
            <a:r>
              <a:rPr lang="fr-FR" sz="4800" b="1" dirty="0" smtClean="0">
                <a:solidFill>
                  <a:schemeClr val="accent6">
                    <a:lumMod val="75000"/>
                  </a:schemeClr>
                </a:solidFill>
              </a:rPr>
              <a:t>sang</a:t>
            </a:r>
            <a:endParaRPr lang="fr-FR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3528" y="220486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Plasma</a:t>
            </a:r>
            <a:endParaRPr lang="fr-FR" sz="28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5868144" y="2132856"/>
            <a:ext cx="3275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Éléments cellulaires</a:t>
            </a:r>
            <a:endParaRPr lang="fr-FR" sz="28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0" y="4221088"/>
            <a:ext cx="1763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albumine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683568" y="5733256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Facteurs de la coagulation</a:t>
            </a:r>
            <a:endParaRPr lang="fr-FR" sz="2800" dirty="0"/>
          </a:p>
        </p:txBody>
      </p:sp>
      <p:sp>
        <p:nvSpPr>
          <p:cNvPr id="10" name="ZoneTexte 9"/>
          <p:cNvSpPr txBox="1"/>
          <p:nvPr/>
        </p:nvSpPr>
        <p:spPr>
          <a:xfrm>
            <a:off x="3347864" y="515719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immunoglobuline</a:t>
            </a:r>
            <a:endParaRPr lang="fr-FR" sz="2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763688" y="465313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fibrinogène</a:t>
            </a:r>
            <a:endParaRPr lang="fr-FR" sz="2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6012160" y="393305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GR</a:t>
            </a:r>
            <a:endParaRPr lang="fr-FR" sz="2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6948264" y="386104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GB</a:t>
            </a:r>
            <a:endParaRPr lang="fr-FR" sz="2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8100392" y="378904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/>
              <a:t>Plq</a:t>
            </a:r>
            <a:endParaRPr lang="fr-FR" sz="2800" dirty="0"/>
          </a:p>
        </p:txBody>
      </p:sp>
      <p:sp>
        <p:nvSpPr>
          <p:cNvPr id="15" name="Double flèche horizontale 14"/>
          <p:cNvSpPr/>
          <p:nvPr/>
        </p:nvSpPr>
        <p:spPr>
          <a:xfrm>
            <a:off x="2195736" y="1988840"/>
            <a:ext cx="3600400" cy="79208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avec flèche 17"/>
          <p:cNvCxnSpPr/>
          <p:nvPr/>
        </p:nvCxnSpPr>
        <p:spPr>
          <a:xfrm flipH="1">
            <a:off x="611560" y="2924944"/>
            <a:ext cx="28803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1475656" y="2996952"/>
            <a:ext cx="720080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8388424" y="2708920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1115616" y="2852936"/>
            <a:ext cx="576064" cy="2808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>
            <a:off x="1691680" y="2924944"/>
            <a:ext cx="2376264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7308304" y="2780928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6372200" y="2780928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Rappelle sur les constituants du sang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Les constituants cellulaire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Les constituants plasmatique 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  <a:prstGeom prst="downArrowCallou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fr-FR" sz="4400" b="1" dirty="0" smtClean="0"/>
              <a:t>Les produits sanguins </a:t>
            </a:r>
            <a:endParaRPr lang="fr-F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555776" y="476672"/>
            <a:ext cx="352839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Sang total </a:t>
            </a:r>
            <a:endParaRPr lang="fr-FR" sz="3200" b="1" dirty="0"/>
          </a:p>
        </p:txBody>
      </p:sp>
      <p:sp>
        <p:nvSpPr>
          <p:cNvPr id="5" name="Espace réservé du contenu 4"/>
          <p:cNvSpPr txBox="1">
            <a:spLocks noGrp="1"/>
          </p:cNvSpPr>
          <p:nvPr>
            <p:ph idx="1"/>
          </p:nvPr>
        </p:nvSpPr>
        <p:spPr>
          <a:xfrm>
            <a:off x="971600" y="2780928"/>
            <a:ext cx="6480720" cy="3564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fr-FR" sz="2400" dirty="0" smtClean="0"/>
              <a:t>Prélevé chez un donneur.</a:t>
            </a:r>
          </a:p>
          <a:p>
            <a:pPr algn="ctr">
              <a:buFont typeface="Wingdings" pitchFamily="2" charset="2"/>
              <a:buChar char="ü"/>
            </a:pPr>
            <a:r>
              <a:rPr lang="fr-FR" sz="2400" dirty="0" smtClean="0"/>
              <a:t>Poche  simple, unique.</a:t>
            </a:r>
          </a:p>
          <a:p>
            <a:pPr algn="ctr">
              <a:buFont typeface="Wingdings" pitchFamily="2" charset="2"/>
              <a:buChar char="ü"/>
            </a:pPr>
            <a:r>
              <a:rPr lang="fr-FR" sz="2400" dirty="0" smtClean="0"/>
              <a:t>400-450 ml.</a:t>
            </a:r>
          </a:p>
          <a:p>
            <a:pPr algn="ctr">
              <a:buFont typeface="Wingdings" pitchFamily="2" charset="2"/>
              <a:buChar char="ü"/>
            </a:pPr>
            <a:r>
              <a:rPr lang="fr-FR" sz="2400" dirty="0" smtClean="0"/>
              <a:t>T°+4°.</a:t>
            </a:r>
          </a:p>
          <a:p>
            <a:pPr algn="ctr">
              <a:buFont typeface="Wingdings" pitchFamily="2" charset="2"/>
              <a:buChar char="ü"/>
            </a:pPr>
            <a:r>
              <a:rPr lang="fr-FR" sz="2400" dirty="0" smtClean="0"/>
              <a:t>Durée de</a:t>
            </a:r>
          </a:p>
          <a:p>
            <a:pPr algn="ctr">
              <a:buNone/>
            </a:pPr>
            <a:r>
              <a:rPr lang="fr-FR" sz="2400" dirty="0" smtClean="0"/>
              <a:t>conservation 35j</a:t>
            </a:r>
          </a:p>
          <a:p>
            <a:pPr algn="ctr">
              <a:buNone/>
            </a:pPr>
            <a:r>
              <a:rPr lang="fr-FR" sz="2400" dirty="0" smtClean="0"/>
              <a:t>100cc de sang total </a:t>
            </a:r>
            <a:r>
              <a:rPr lang="fr-FR" sz="2400" dirty="0" smtClean="0">
                <a:latin typeface="Calibri"/>
              </a:rPr>
              <a:t>↗Ht d’un point</a:t>
            </a:r>
            <a:endParaRPr lang="fr-FR" sz="2400" dirty="0" smtClean="0"/>
          </a:p>
          <a:p>
            <a:pPr algn="ctr">
              <a:buNone/>
            </a:pPr>
            <a:endParaRPr lang="fr-FR" sz="2400" dirty="0"/>
          </a:p>
        </p:txBody>
      </p:sp>
      <p:sp>
        <p:nvSpPr>
          <p:cNvPr id="6" name="Flèche vers le bas 5"/>
          <p:cNvSpPr/>
          <p:nvPr/>
        </p:nvSpPr>
        <p:spPr>
          <a:xfrm>
            <a:off x="3995936" y="170080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1728</TotalTime>
  <Words>1937</Words>
  <Application>Microsoft Office PowerPoint</Application>
  <PresentationFormat>Affichage à l'écran (4:3)</PresentationFormat>
  <Paragraphs>488</Paragraphs>
  <Slides>65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65</vt:i4>
      </vt:variant>
    </vt:vector>
  </HeadingPairs>
  <TitlesOfParts>
    <vt:vector size="66" baseType="lpstr">
      <vt:lpstr>Thème Office</vt:lpstr>
      <vt:lpstr>Transfusion sanguine </vt:lpstr>
      <vt:lpstr>Plan </vt:lpstr>
      <vt:lpstr>Diapositive 3</vt:lpstr>
      <vt:lpstr>Diapositive 4</vt:lpstr>
      <vt:lpstr>Les produits sanguins </vt:lpstr>
      <vt:lpstr>Les produits sanguins </vt:lpstr>
      <vt:lpstr>Diapositive 7</vt:lpstr>
      <vt:lpstr>Les produits sanguins </vt:lpstr>
      <vt:lpstr>Diapositive 9</vt:lpstr>
      <vt:lpstr>Diapositive 10</vt:lpstr>
      <vt:lpstr>Diapositive 11</vt:lpstr>
      <vt:lpstr>Diapositive 12</vt:lpstr>
      <vt:lpstr>Les produits sanguins </vt:lpstr>
      <vt:lpstr>Diapositive 14</vt:lpstr>
      <vt:lpstr> </vt:lpstr>
      <vt:lpstr>  LES DERIVES SANGUINS              LABILES  :  caractéristiques et indications</vt:lpstr>
      <vt:lpstr>Diapositive 17</vt:lpstr>
      <vt:lpstr>Le sang total</vt:lpstr>
      <vt:lpstr>Le concentré de globules rouges standard</vt:lpstr>
      <vt:lpstr>CGR   phénotypé</vt:lpstr>
      <vt:lpstr>CGR «compatibilisé »</vt:lpstr>
      <vt:lpstr>CGR « CMV négatif »</vt:lpstr>
      <vt:lpstr>CGR  « deplasmatisé »   </vt:lpstr>
      <vt:lpstr>CGR  CRYOCONSERVE</vt:lpstr>
      <vt:lpstr>Les concentrés de plaquettes:</vt:lpstr>
      <vt:lpstr>Les concentrés de plaquettes:</vt:lpstr>
      <vt:lpstr>Les concentrés de plaquettes:</vt:lpstr>
      <vt:lpstr>Les concentrés de plaquettes:</vt:lpstr>
      <vt:lpstr>LE  PLASMA  FRAIS CONGELE</vt:lpstr>
      <vt:lpstr>LE  PLASMA  FRAIS CONGELE</vt:lpstr>
      <vt:lpstr>LE  PLASMA  FRAIS CONGELE</vt:lpstr>
      <vt:lpstr>LE CRYOPRECIPITE</vt:lpstr>
      <vt:lpstr>LE CRYOPRECIPITE</vt:lpstr>
      <vt:lpstr> </vt:lpstr>
      <vt:lpstr>Don de sang </vt:lpstr>
      <vt:lpstr>LES   BASES IMMUNOLOGIQUES DE LA TRANSFUSION SANGUINE</vt:lpstr>
      <vt:lpstr>Rappel sur le  système ABO</vt:lpstr>
      <vt:lpstr>Règles de la transfusion sanguine </vt:lpstr>
      <vt:lpstr>Systèmes immunogènes</vt:lpstr>
      <vt:lpstr>LA SECURITE TRANSFUSIONNELLE</vt:lpstr>
      <vt:lpstr>LA SECURITE TRANSFUSIONNELLE</vt:lpstr>
      <vt:lpstr>La transfusion en cas d’anémie aigue </vt:lpstr>
      <vt:lpstr>Seuil transfusionnel</vt:lpstr>
      <vt:lpstr> </vt:lpstr>
      <vt:lpstr>Volume à transfuser:</vt:lpstr>
      <vt:lpstr>Vitesse de correction </vt:lpstr>
      <vt:lpstr>TRANSFUSION DE GLOBULES ROUGES EN CAS D'ANEMIE CHRONIQUE</vt:lpstr>
      <vt:lpstr>Diapositive 48</vt:lpstr>
      <vt:lpstr>Diapositive 49</vt:lpstr>
      <vt:lpstr>Diapositive 50</vt:lpstr>
      <vt:lpstr>Diapositive 51</vt:lpstr>
      <vt:lpstr>Les complication de la transfusion </vt:lpstr>
      <vt:lpstr>Les différents types d’accidents</vt:lpstr>
      <vt:lpstr>Les différents types d’accidents</vt:lpstr>
      <vt:lpstr>Diapositive 55</vt:lpstr>
      <vt:lpstr>Diapositive 56</vt:lpstr>
      <vt:lpstr>Les différents types d’accidents</vt:lpstr>
      <vt:lpstr>Diapositive 58</vt:lpstr>
      <vt:lpstr>Les différents types d’accidents</vt:lpstr>
      <vt:lpstr>Diapositive 60</vt:lpstr>
      <vt:lpstr>Diapositive 61</vt:lpstr>
      <vt:lpstr>Diapositive 62</vt:lpstr>
      <vt:lpstr>Diapositive 63</vt:lpstr>
      <vt:lpstr>Diapositive 64</vt:lpstr>
      <vt:lpstr>CONCLUSION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Transfusion sanguine</dc:title>
  <dc:creator>saturn</dc:creator>
  <cp:lastModifiedBy>SIHEM</cp:lastModifiedBy>
  <cp:revision>87</cp:revision>
  <dcterms:created xsi:type="dcterms:W3CDTF">2011-10-21T13:26:39Z</dcterms:created>
  <dcterms:modified xsi:type="dcterms:W3CDTF">2022-01-03T05:15:26Z</dcterms:modified>
</cp:coreProperties>
</file>