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7" r:id="rId8"/>
    <p:sldId id="263" r:id="rId9"/>
    <p:sldId id="264" r:id="rId10"/>
    <p:sldId id="268" r:id="rId11"/>
    <p:sldId id="265" r:id="rId12"/>
    <p:sldId id="266" r:id="rId13"/>
    <p:sldId id="269" r:id="rId14"/>
    <p:sldId id="270" r:id="rId15"/>
    <p:sldId id="271" r:id="rId16"/>
    <p:sldId id="272" r:id="rId17"/>
    <p:sldId id="276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726" autoAdjust="0"/>
    <p:restoredTop sz="94673" autoAdjust="0"/>
  </p:normalViewPr>
  <p:slideViewPr>
    <p:cSldViewPr>
      <p:cViewPr varScale="1">
        <p:scale>
          <a:sx n="80" d="100"/>
          <a:sy n="80" d="100"/>
        </p:scale>
        <p:origin x="-1440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8" y="23741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A8504-2EE0-4849-9EBD-6C2111B5C4A8}" type="datetimeFigureOut">
              <a:rPr lang="fr-FR" smtClean="0"/>
              <a:pPr/>
              <a:t>02/01/2022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DCE20-180C-41CE-8E5C-C4C3C68AC35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A8504-2EE0-4849-9EBD-6C2111B5C4A8}" type="datetimeFigureOut">
              <a:rPr lang="fr-FR" smtClean="0"/>
              <a:pPr/>
              <a:t>02/01/2022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DCE20-180C-41CE-8E5C-C4C3C68AC35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A8504-2EE0-4849-9EBD-6C2111B5C4A8}" type="datetimeFigureOut">
              <a:rPr lang="fr-FR" smtClean="0"/>
              <a:pPr/>
              <a:t>02/01/2022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DCE20-180C-41CE-8E5C-C4C3C68AC35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A8504-2EE0-4849-9EBD-6C2111B5C4A8}" type="datetimeFigureOut">
              <a:rPr lang="fr-FR" smtClean="0"/>
              <a:pPr/>
              <a:t>02/01/2022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DCE20-180C-41CE-8E5C-C4C3C68AC35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A8504-2EE0-4849-9EBD-6C2111B5C4A8}" type="datetimeFigureOut">
              <a:rPr lang="fr-FR" smtClean="0"/>
              <a:pPr/>
              <a:t>02/01/2022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DCE20-180C-41CE-8E5C-C4C3C68AC35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A8504-2EE0-4849-9EBD-6C2111B5C4A8}" type="datetimeFigureOut">
              <a:rPr lang="fr-FR" smtClean="0"/>
              <a:pPr/>
              <a:t>02/01/2022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DCE20-180C-41CE-8E5C-C4C3C68AC35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A8504-2EE0-4849-9EBD-6C2111B5C4A8}" type="datetimeFigureOut">
              <a:rPr lang="fr-FR" smtClean="0"/>
              <a:pPr/>
              <a:t>02/01/2022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DCE20-180C-41CE-8E5C-C4C3C68AC35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A8504-2EE0-4849-9EBD-6C2111B5C4A8}" type="datetimeFigureOut">
              <a:rPr lang="fr-FR" smtClean="0"/>
              <a:pPr/>
              <a:t>02/01/2022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DCE20-180C-41CE-8E5C-C4C3C68AC35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A8504-2EE0-4849-9EBD-6C2111B5C4A8}" type="datetimeFigureOut">
              <a:rPr lang="fr-FR" smtClean="0"/>
              <a:pPr/>
              <a:t>02/01/2022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DCE20-180C-41CE-8E5C-C4C3C68AC35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A8504-2EE0-4849-9EBD-6C2111B5C4A8}" type="datetimeFigureOut">
              <a:rPr lang="fr-FR" smtClean="0"/>
              <a:pPr/>
              <a:t>02/01/2022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DCE20-180C-41CE-8E5C-C4C3C68AC35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A8504-2EE0-4849-9EBD-6C2111B5C4A8}" type="datetimeFigureOut">
              <a:rPr lang="fr-FR" smtClean="0"/>
              <a:pPr/>
              <a:t>02/01/2022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DCE20-180C-41CE-8E5C-C4C3C68AC35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AA8504-2EE0-4849-9EBD-6C2111B5C4A8}" type="datetimeFigureOut">
              <a:rPr lang="fr-FR" smtClean="0"/>
              <a:pPr/>
              <a:t>02/01/2022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0DCE20-180C-41CE-8E5C-C4C3C68AC35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b="1" dirty="0" smtClean="0">
                <a:solidFill>
                  <a:srgbClr val="FF0000"/>
                </a:solidFill>
              </a:rPr>
              <a:t>Principe</a:t>
            </a:r>
            <a:r>
              <a:rPr lang="fr-FR" b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s diagnostiques et bilan pré thérapeutique en oncologie  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fr-FR" dirty="0" smtClean="0"/>
              <a:t>Dr. BENSEHAMDI.A</a:t>
            </a:r>
          </a:p>
          <a:p>
            <a:r>
              <a:rPr lang="fr-FR" dirty="0" smtClean="0"/>
              <a:t>Maître assistante en oncologie médicale</a:t>
            </a:r>
          </a:p>
          <a:p>
            <a:r>
              <a:rPr lang="fr-FR" dirty="0" smtClean="0"/>
              <a:t>CHU </a:t>
            </a:r>
            <a:r>
              <a:rPr lang="fr-FR" dirty="0" err="1" smtClean="0"/>
              <a:t>Benbadis</a:t>
            </a:r>
            <a:endParaRPr lang="fr-FR" dirty="0" smtClean="0"/>
          </a:p>
          <a:p>
            <a:r>
              <a:rPr lang="fr-FR" dirty="0" smtClean="0"/>
              <a:t>Constantine</a:t>
            </a:r>
          </a:p>
          <a:p>
            <a:r>
              <a:rPr lang="fr-FR" dirty="0" smtClean="0"/>
              <a:t>Le 06/01/202</a:t>
            </a:r>
            <a:r>
              <a:rPr lang="fr-FR" dirty="0" smtClean="0">
                <a:latin typeface="Times New Roman"/>
                <a:cs typeface="Times New Roman"/>
              </a:rPr>
              <a:t>2</a:t>
            </a:r>
            <a:endParaRPr lang="fr-FR" dirty="0" smtClean="0"/>
          </a:p>
          <a:p>
            <a:endParaRPr lang="fr-FR" dirty="0"/>
          </a:p>
        </p:txBody>
      </p:sp>
      <p:pic>
        <p:nvPicPr>
          <p:cNvPr id="4" name="Picture 3" descr="C:\Users\ASUS\Desktop\CHUC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"/>
            <a:ext cx="3000364" cy="1643050"/>
          </a:xfrm>
          <a:prstGeom prst="rect">
            <a:avLst/>
          </a:prstGeom>
          <a:noFill/>
        </p:spPr>
      </p:pic>
      <p:pic>
        <p:nvPicPr>
          <p:cNvPr id="5" name="Picture 2" descr="C:\Users\ASUS\Desktop\oncologie médicale\maitrise\index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57950" y="0"/>
            <a:ext cx="2786050" cy="15716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28596" y="-214338"/>
            <a:ext cx="8229600" cy="1143000"/>
          </a:xfrm>
        </p:spPr>
        <p:txBody>
          <a:bodyPr>
            <a:normAutofit/>
          </a:bodyPr>
          <a:lstStyle/>
          <a:p>
            <a:r>
              <a:rPr lang="fr-FR" sz="4000" b="1" dirty="0" smtClean="0">
                <a:solidFill>
                  <a:srgbClr val="0070C0"/>
                </a:solidFill>
              </a:rPr>
              <a:t>3. Diagnostic para clinique :</a:t>
            </a:r>
            <a:endParaRPr lang="fr-FR" sz="40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572164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fr-FR" b="1" dirty="0" smtClean="0">
                <a:solidFill>
                  <a:srgbClr val="00B050"/>
                </a:solidFill>
                <a:latin typeface="Times New Roman"/>
                <a:cs typeface="Times New Roman"/>
              </a:rPr>
              <a:t>B/</a:t>
            </a:r>
            <a:r>
              <a:rPr lang="fr-FR" b="1" dirty="0" smtClean="0">
                <a:solidFill>
                  <a:srgbClr val="00B050"/>
                </a:solidFill>
              </a:rPr>
              <a:t>Diagnostic radiologique :</a:t>
            </a:r>
          </a:p>
          <a:p>
            <a:pPr>
              <a:buNone/>
            </a:pPr>
            <a:endParaRPr lang="fr-FR" b="1" dirty="0" smtClean="0"/>
          </a:p>
          <a:p>
            <a:pPr>
              <a:buNone/>
            </a:pPr>
            <a:r>
              <a:rPr lang="fr-FR" b="1" dirty="0" smtClean="0"/>
              <a:t>    6. Scintigraphie osseuse au </a:t>
            </a:r>
            <a:r>
              <a:rPr lang="fr-FR" b="1" dirty="0" err="1" smtClean="0"/>
              <a:t>technetium</a:t>
            </a:r>
            <a:r>
              <a:rPr lang="fr-FR" b="1" dirty="0" smtClean="0"/>
              <a:t> 99m:</a:t>
            </a:r>
          </a:p>
          <a:p>
            <a:pPr>
              <a:buNone/>
            </a:pPr>
            <a:r>
              <a:rPr lang="fr-FR" dirty="0" smtClean="0"/>
              <a:t>   repose sur la fixation dans les structures osseuses de molécules phosphatées marquées au </a:t>
            </a:r>
            <a:r>
              <a:rPr lang="fr-FR" b="1" dirty="0" smtClean="0"/>
              <a:t>technétium</a:t>
            </a:r>
            <a:r>
              <a:rPr lang="fr-FR" dirty="0" smtClean="0"/>
              <a:t>-</a:t>
            </a:r>
            <a:r>
              <a:rPr lang="fr-FR" b="1" dirty="0" smtClean="0"/>
              <a:t>99m</a:t>
            </a:r>
            <a:r>
              <a:rPr lang="fr-FR" dirty="0" smtClean="0"/>
              <a:t>.</a:t>
            </a:r>
          </a:p>
          <a:p>
            <a:pPr>
              <a:buNone/>
            </a:pPr>
            <a:endParaRPr lang="fr-FR" b="1" dirty="0" smtClean="0"/>
          </a:p>
          <a:p>
            <a:pPr>
              <a:buNone/>
            </a:pPr>
            <a:r>
              <a:rPr lang="fr-FR" b="1" dirty="0" smtClean="0"/>
              <a:t>    7. Scintigraphie thyroïdienne:</a:t>
            </a:r>
          </a:p>
          <a:p>
            <a:pPr>
              <a:buNone/>
            </a:pPr>
            <a:r>
              <a:rPr lang="fr-FR" dirty="0" smtClean="0"/>
              <a:t>   Elle fournit des informations morphologiques et fonctionnelles de la glande thyroïde.</a:t>
            </a:r>
          </a:p>
          <a:p>
            <a:pPr>
              <a:buNone/>
            </a:pPr>
            <a:r>
              <a:rPr lang="fr-FR" dirty="0" smtClean="0"/>
              <a:t>   </a:t>
            </a:r>
          </a:p>
          <a:p>
            <a:pPr>
              <a:buNone/>
            </a:pPr>
            <a:r>
              <a:rPr lang="fr-FR" b="1" dirty="0" smtClean="0"/>
              <a:t>    8. Imagerie interventionnelle:</a:t>
            </a:r>
          </a:p>
          <a:p>
            <a:r>
              <a:rPr lang="fr-FR" dirty="0" smtClean="0"/>
              <a:t>     C’est un examen qui permet d’apporter la preuve histologique cancers.</a:t>
            </a:r>
          </a:p>
          <a:p>
            <a:r>
              <a:rPr lang="fr-FR" dirty="0" smtClean="0"/>
              <a:t>Le guidage et le suivi des aiguilles s’effectue par échographie ou par TDM.</a:t>
            </a:r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/>
          <a:lstStyle/>
          <a:p>
            <a:r>
              <a:rPr lang="fr-FR" b="1" dirty="0" smtClean="0">
                <a:solidFill>
                  <a:srgbClr val="0070C0"/>
                </a:solidFill>
              </a:rPr>
              <a:t>3. Diagnostic para clinique :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840303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fr-FR" b="1" dirty="0" smtClean="0">
                <a:solidFill>
                  <a:srgbClr val="00B050"/>
                </a:solidFill>
                <a:latin typeface="Times New Roman"/>
                <a:cs typeface="Times New Roman"/>
              </a:rPr>
              <a:t>C/</a:t>
            </a:r>
            <a:r>
              <a:rPr lang="fr-FR" b="1" dirty="0" smtClean="0">
                <a:solidFill>
                  <a:srgbClr val="00B050"/>
                </a:solidFill>
              </a:rPr>
              <a:t>Diagnostic endoscopique :</a:t>
            </a:r>
            <a:endParaRPr lang="fr-FR" dirty="0" smtClean="0">
              <a:solidFill>
                <a:srgbClr val="00B050"/>
              </a:solidFill>
            </a:endParaRPr>
          </a:p>
          <a:p>
            <a:endParaRPr lang="fr-FR" dirty="0" smtClean="0"/>
          </a:p>
          <a:p>
            <a:r>
              <a:rPr lang="fr-FR" dirty="0" smtClean="0"/>
              <a:t> Pour organes creux: Pan endoscopie, fibroscopie, coloscopie, cystoscopie </a:t>
            </a:r>
          </a:p>
          <a:p>
            <a:pPr>
              <a:buNone/>
            </a:pPr>
            <a:endParaRPr lang="fr-FR" dirty="0" smtClean="0"/>
          </a:p>
          <a:p>
            <a:r>
              <a:rPr lang="fr-FR" dirty="0" smtClean="0"/>
              <a:t>Cœlioscopie ou laparoscopie visé diagnostic et thérapeutique</a:t>
            </a:r>
          </a:p>
          <a:p>
            <a:pPr>
              <a:buNone/>
            </a:pPr>
            <a:endParaRPr lang="fr-FR" dirty="0" smtClean="0"/>
          </a:p>
          <a:p>
            <a:r>
              <a:rPr lang="fr-FR" dirty="0" smtClean="0"/>
              <a:t>Avantage: visualisation  directe des lésions  prélèvement biopsiques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28596" y="-214338"/>
            <a:ext cx="8229600" cy="1143000"/>
          </a:xfrm>
        </p:spPr>
        <p:txBody>
          <a:bodyPr/>
          <a:lstStyle/>
          <a:p>
            <a:r>
              <a:rPr lang="fr-FR" b="1" dirty="0" smtClean="0">
                <a:solidFill>
                  <a:srgbClr val="0070C0"/>
                </a:solidFill>
              </a:rPr>
              <a:t>3. Diagnostic para clinique :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14282" y="928670"/>
            <a:ext cx="8786874" cy="5929330"/>
          </a:xfrm>
        </p:spPr>
        <p:txBody>
          <a:bodyPr>
            <a:normAutofit fontScale="62500" lnSpcReduction="20000"/>
          </a:bodyPr>
          <a:lstStyle/>
          <a:p>
            <a:pPr algn="ctr">
              <a:buNone/>
            </a:pPr>
            <a:r>
              <a:rPr lang="fr-FR" sz="4200" b="1" dirty="0" smtClean="0">
                <a:solidFill>
                  <a:srgbClr val="00B050"/>
                </a:solidFill>
                <a:latin typeface="Times New Roman"/>
                <a:cs typeface="Times New Roman"/>
              </a:rPr>
              <a:t>D/</a:t>
            </a:r>
            <a:r>
              <a:rPr lang="fr-FR" sz="4200" b="1" dirty="0" smtClean="0">
                <a:solidFill>
                  <a:srgbClr val="00B050"/>
                </a:solidFill>
              </a:rPr>
              <a:t>Diagnostic histologique</a:t>
            </a:r>
            <a:endParaRPr lang="fr-FR" sz="4200" dirty="0" smtClean="0">
              <a:solidFill>
                <a:srgbClr val="00B050"/>
              </a:solidFill>
            </a:endParaRPr>
          </a:p>
          <a:p>
            <a:endParaRPr lang="fr-FR" b="1" dirty="0" smtClean="0"/>
          </a:p>
          <a:p>
            <a:pPr>
              <a:buNone/>
            </a:pPr>
            <a:r>
              <a:rPr lang="fr-FR" b="1" dirty="0" smtClean="0"/>
              <a:t> 1. La cytologie (étalement)</a:t>
            </a:r>
            <a:r>
              <a:rPr lang="fr-FR" b="1" i="1" dirty="0" smtClean="0"/>
              <a:t> :  </a:t>
            </a:r>
            <a:endParaRPr lang="fr-FR" dirty="0" smtClean="0"/>
          </a:p>
          <a:p>
            <a:r>
              <a:rPr lang="fr-FR" dirty="0" smtClean="0"/>
              <a:t>Par exfoliation (Col, Cavité buccale, lavage broncho alvéolaire)</a:t>
            </a:r>
          </a:p>
          <a:p>
            <a:r>
              <a:rPr lang="fr-FR" dirty="0" smtClean="0"/>
              <a:t>Liquidienne : par ponction d’un épanchement (Pleurésie ascite, LCR)</a:t>
            </a:r>
          </a:p>
          <a:p>
            <a:r>
              <a:rPr lang="fr-FR" dirty="0" smtClean="0"/>
              <a:t> ponction d’une masse </a:t>
            </a:r>
          </a:p>
          <a:p>
            <a:r>
              <a:rPr lang="fr-FR" dirty="0" smtClean="0"/>
              <a:t>Souvent moins performante (faux négatifs) : </a:t>
            </a:r>
            <a:r>
              <a:rPr lang="fr-FR" b="1" dirty="0" smtClean="0">
                <a:solidFill>
                  <a:srgbClr val="FF0000"/>
                </a:solidFill>
              </a:rPr>
              <a:t>une cytologie n’a de valeur que+</a:t>
            </a:r>
          </a:p>
          <a:p>
            <a:pPr>
              <a:buNone/>
            </a:pPr>
            <a:endParaRPr lang="fr-FR" b="1" dirty="0" smtClean="0"/>
          </a:p>
          <a:p>
            <a:pPr>
              <a:buNone/>
            </a:pPr>
            <a:r>
              <a:rPr lang="fr-FR" b="1" dirty="0" smtClean="0">
                <a:latin typeface="Times New Roman"/>
                <a:cs typeface="Times New Roman"/>
              </a:rPr>
              <a:t>2. </a:t>
            </a:r>
            <a:r>
              <a:rPr lang="fr-FR" b="1" dirty="0" smtClean="0"/>
              <a:t>La biopsie +++ (fragment) :</a:t>
            </a:r>
            <a:endParaRPr lang="fr-FR" dirty="0" smtClean="0"/>
          </a:p>
          <a:p>
            <a:r>
              <a:rPr lang="fr-FR" dirty="0" smtClean="0"/>
              <a:t>Chirurgicale  -Endoscopique (ORL, Branche, estomac, Colon) </a:t>
            </a:r>
          </a:p>
          <a:p>
            <a:r>
              <a:rPr lang="fr-FR" dirty="0" smtClean="0"/>
              <a:t>Radiologique (Sein, Foie, Rein, Prostate, Poumon, </a:t>
            </a:r>
            <a:r>
              <a:rPr lang="fr-FR" dirty="0" err="1" smtClean="0"/>
              <a:t>Gg</a:t>
            </a:r>
            <a:r>
              <a:rPr lang="fr-FR" dirty="0" smtClean="0"/>
              <a:t> </a:t>
            </a:r>
            <a:r>
              <a:rPr lang="fr-FR" dirty="0" err="1" smtClean="0"/>
              <a:t>Lombo</a:t>
            </a:r>
            <a:r>
              <a:rPr lang="fr-FR" dirty="0" smtClean="0"/>
              <a:t>-aortique)</a:t>
            </a:r>
          </a:p>
          <a:p>
            <a:pPr>
              <a:buNone/>
            </a:pPr>
            <a:endParaRPr lang="fr-FR" b="1" dirty="0" smtClean="0"/>
          </a:p>
          <a:p>
            <a:pPr>
              <a:buNone/>
            </a:pPr>
            <a:r>
              <a:rPr lang="fr-FR" b="1" dirty="0" smtClean="0"/>
              <a:t>3- </a:t>
            </a:r>
            <a:r>
              <a:rPr lang="fr-FR" b="1" dirty="0" err="1" smtClean="0"/>
              <a:t>Immunohistochimie</a:t>
            </a:r>
            <a:endParaRPr lang="fr-FR" b="1" dirty="0" smtClean="0"/>
          </a:p>
          <a:p>
            <a:r>
              <a:rPr lang="fr-FR" b="1" dirty="0" smtClean="0"/>
              <a:t> </a:t>
            </a:r>
            <a:r>
              <a:rPr lang="fr-FR" dirty="0" smtClean="0"/>
              <a:t>technique d'histologie visant à localiser une protéine donnée dans un tissu. </a:t>
            </a:r>
          </a:p>
          <a:p>
            <a:r>
              <a:rPr lang="fr-FR" dirty="0" smtClean="0"/>
              <a:t>Le principe repose sur la reconnaissance d'un antigène par un anticorps spécifique et la révélation de ce complexe antigène-anticorps par une réaction chimique grâce à une enzyme et son substrat. 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/>
          <a:lstStyle/>
          <a:p>
            <a:r>
              <a:rPr lang="fr-FR" b="1" dirty="0" smtClean="0">
                <a:solidFill>
                  <a:srgbClr val="0070C0"/>
                </a:solidFill>
              </a:rPr>
              <a:t>3. Diagnostic para clinique :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5072098"/>
          </a:xfrm>
        </p:spPr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fr-FR" b="1" dirty="0" smtClean="0">
                <a:solidFill>
                  <a:srgbClr val="00B050"/>
                </a:solidFill>
                <a:latin typeface="Times New Roman"/>
                <a:cs typeface="Times New Roman"/>
              </a:rPr>
              <a:t>D/</a:t>
            </a:r>
            <a:r>
              <a:rPr lang="fr-FR" b="1" dirty="0" smtClean="0">
                <a:solidFill>
                  <a:srgbClr val="00B050"/>
                </a:solidFill>
              </a:rPr>
              <a:t>Diagnostic histologique</a:t>
            </a:r>
            <a:endParaRPr lang="fr-FR" dirty="0" smtClean="0">
              <a:solidFill>
                <a:srgbClr val="00B050"/>
              </a:solidFill>
            </a:endParaRPr>
          </a:p>
          <a:p>
            <a:endParaRPr lang="fr-FR" b="1" dirty="0" smtClean="0"/>
          </a:p>
          <a:p>
            <a:pPr>
              <a:buNone/>
            </a:pPr>
            <a:r>
              <a:rPr lang="fr-FR" b="1" dirty="0" smtClean="0"/>
              <a:t>4-Le compte rendu anatomo-pathologique +++ :</a:t>
            </a:r>
          </a:p>
          <a:p>
            <a:pPr>
              <a:buNone/>
            </a:pPr>
            <a:endParaRPr lang="fr-FR" dirty="0" smtClean="0"/>
          </a:p>
          <a:p>
            <a:r>
              <a:rPr lang="fr-FR" b="1" dirty="0" smtClean="0"/>
              <a:t>Aspect macroscopique </a:t>
            </a:r>
          </a:p>
          <a:p>
            <a:pPr>
              <a:buNone/>
            </a:pPr>
            <a:endParaRPr lang="fr-FR" b="1" dirty="0" smtClean="0"/>
          </a:p>
          <a:p>
            <a:r>
              <a:rPr lang="fr-FR" b="1" dirty="0" smtClean="0"/>
              <a:t>Aspect microscopique +++ :</a:t>
            </a:r>
            <a:endParaRPr lang="fr-FR" dirty="0" smtClean="0"/>
          </a:p>
          <a:p>
            <a:pPr>
              <a:buNone/>
            </a:pPr>
            <a:r>
              <a:rPr lang="fr-FR" dirty="0" smtClean="0"/>
              <a:t>    -variété histologique : ADK , carcinome , lymphome , sarcome …</a:t>
            </a:r>
          </a:p>
          <a:p>
            <a:pPr>
              <a:buNone/>
            </a:pPr>
            <a:r>
              <a:rPr lang="fr-FR" dirty="0" smtClean="0"/>
              <a:t>    -infiltration ou non au-delà de la membrane basale</a:t>
            </a:r>
          </a:p>
          <a:p>
            <a:pPr>
              <a:buNone/>
            </a:pPr>
            <a:r>
              <a:rPr lang="fr-FR" dirty="0" smtClean="0"/>
              <a:t>    -Différenciation -Grade -Limites de résection</a:t>
            </a:r>
          </a:p>
          <a:p>
            <a:pPr>
              <a:buNone/>
            </a:pPr>
            <a:r>
              <a:rPr lang="fr-FR" dirty="0" smtClean="0"/>
              <a:t>    -Envahissement ganglionnaire +++, Ruptures capsulaire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28596" y="1214422"/>
            <a:ext cx="82296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fr-FR" b="1" dirty="0" smtClean="0">
                <a:solidFill>
                  <a:srgbClr val="FF0000"/>
                </a:solidFill>
              </a:rPr>
              <a:t>TRIADE: </a:t>
            </a:r>
          </a:p>
          <a:p>
            <a:pPr marL="0" indent="0" algn="ctr">
              <a:buNone/>
            </a:pPr>
            <a:endParaRPr lang="fr-FR" b="1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fr-FR" b="1" dirty="0" smtClean="0"/>
              <a:t>Clinique – Radiologie – Histologie </a:t>
            </a:r>
          </a:p>
          <a:p>
            <a:pPr marL="0" indent="0" algn="ctr">
              <a:buNone/>
            </a:pPr>
            <a:endParaRPr lang="fr-FR" b="1" dirty="0" smtClean="0"/>
          </a:p>
          <a:p>
            <a:pPr marL="0" indent="0" algn="ctr">
              <a:buNone/>
            </a:pPr>
            <a:r>
              <a:rPr lang="fr-FR" sz="3600" b="1" dirty="0" smtClean="0">
                <a:solidFill>
                  <a:srgbClr val="FF0000"/>
                </a:solidFill>
              </a:rPr>
              <a:t>=&gt;&gt;&gt;  </a:t>
            </a:r>
          </a:p>
          <a:p>
            <a:pPr marL="0" indent="0" algn="ctr">
              <a:buNone/>
            </a:pPr>
            <a:endParaRPr lang="fr-FR" sz="3600" b="1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fr-FR" sz="3600" b="1" dirty="0" smtClean="0">
                <a:solidFill>
                  <a:srgbClr val="0000FF"/>
                </a:solidFill>
              </a:rPr>
              <a:t>Diagn</a:t>
            </a:r>
            <a:r>
              <a:rPr lang="fr-FR" sz="3600" b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ostic</a:t>
            </a:r>
            <a:r>
              <a:rPr lang="fr-FR" sz="3600" b="1" dirty="0" smtClean="0">
                <a:solidFill>
                  <a:srgbClr val="0000FF"/>
                </a:solidFill>
              </a:rPr>
              <a:t> de certitude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III/ Diagnostic différentiel</a:t>
            </a: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Pathologies infectieuses: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virale, parasitaire, bactérienne</a:t>
            </a:r>
          </a:p>
          <a:p>
            <a:pPr marL="0" lvl="0" indent="0">
              <a:buNone/>
            </a:pPr>
            <a:endParaRPr lang="fr-FR" b="1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Pathologies bénignes</a:t>
            </a:r>
          </a:p>
          <a:p>
            <a:pPr marL="0" lvl="0" indent="0">
              <a:buNone/>
            </a:pPr>
            <a:endParaRPr lang="fr-FR" b="1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Pathologies malignes: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du même organe, en général ou métastase des autres cancers dans l’organe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0034" y="78579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fr-FR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IV/ Diagnostic pré thérapeutique et pronostique :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sz="31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1. Bilan d’extension:</a:t>
            </a:r>
            <a:r>
              <a:rPr lang="fr-FR" b="1" dirty="0" smtClean="0"/>
              <a:t/>
            </a:r>
            <a:br>
              <a:rPr lang="fr-FR" b="1" dirty="0" smtClean="0"/>
            </a:br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idx="1"/>
          </p:nvPr>
        </p:nvSpPr>
        <p:spPr>
          <a:xfrm>
            <a:off x="500034" y="2214554"/>
            <a:ext cx="4040188" cy="639762"/>
          </a:xfrm>
        </p:spPr>
        <p:txBody>
          <a:bodyPr/>
          <a:lstStyle/>
          <a:p>
            <a:pPr algn="ctr"/>
            <a:r>
              <a:rPr lang="fr-FR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Clinique</a:t>
            </a:r>
            <a:endParaRPr lang="fr-FR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2"/>
          </p:nvPr>
        </p:nvSpPr>
        <p:spPr>
          <a:xfrm>
            <a:off x="428596" y="2906712"/>
            <a:ext cx="4040188" cy="3951288"/>
          </a:xfrm>
        </p:spPr>
        <p:txBody>
          <a:bodyPr>
            <a:normAutofit/>
          </a:bodyPr>
          <a:lstStyle/>
          <a:p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Extension locale : diamètre de la tumeur  </a:t>
            </a:r>
          </a:p>
          <a:p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Extension régionale : extension aux organes voisinage,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gg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régionaux.</a:t>
            </a:r>
          </a:p>
          <a:p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A distance : HPM ,  SPM,  épanchement pleural.</a:t>
            </a:r>
          </a:p>
          <a:p>
            <a:endParaRPr lang="fr-FR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786314" y="2643182"/>
            <a:ext cx="4041775" cy="639762"/>
          </a:xfrm>
        </p:spPr>
        <p:txBody>
          <a:bodyPr/>
          <a:lstStyle/>
          <a:p>
            <a:pPr algn="ctr"/>
            <a:r>
              <a:rPr lang="fr-FR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Para clinique</a:t>
            </a:r>
          </a:p>
          <a:p>
            <a:endParaRPr lang="fr-FR" dirty="0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787869" y="2928934"/>
            <a:ext cx="4356131" cy="4468835"/>
          </a:xfrm>
        </p:spPr>
        <p:txBody>
          <a:bodyPr>
            <a:normAutofit/>
          </a:bodyPr>
          <a:lstStyle/>
          <a:p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Radiologique : échographie, scanner, IRM</a:t>
            </a:r>
          </a:p>
          <a:p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Radio isotopique : scintigraphie, PET scan </a:t>
            </a:r>
          </a:p>
          <a:p>
            <a:pPr>
              <a:buNone/>
            </a:pPr>
            <a:endParaRPr lang="fr-FR" dirty="0"/>
          </a:p>
        </p:txBody>
      </p:sp>
      <p:sp>
        <p:nvSpPr>
          <p:cNvPr id="7" name="ZoneTexte 6"/>
          <p:cNvSpPr txBox="1"/>
          <p:nvPr/>
        </p:nvSpPr>
        <p:spPr>
          <a:xfrm>
            <a:off x="785786" y="6000768"/>
            <a:ext cx="78581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=&gt; TNM, </a:t>
            </a:r>
            <a:r>
              <a:rPr lang="fr-FR" sz="2400" b="1" dirty="0" err="1" smtClean="0">
                <a:latin typeface="Times New Roman" pitchFamily="18" charset="0"/>
                <a:cs typeface="Times New Roman" pitchFamily="18" charset="0"/>
              </a:rPr>
              <a:t>stadification</a:t>
            </a:r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  <p:bldP spid="3" grpId="0" build="p"/>
      <p:bldP spid="5" grpId="0" build="p"/>
      <p:bldP spid="6" grpId="0" build="p"/>
      <p:bldP spid="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>
            <a:normAutofit/>
          </a:bodyPr>
          <a:lstStyle/>
          <a:p>
            <a:r>
              <a:rPr lang="fr-FR" sz="3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TNM, </a:t>
            </a:r>
            <a:r>
              <a:rPr lang="fr-FR" sz="32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stadification</a:t>
            </a:r>
            <a:endParaRPr lang="fr-FR" sz="3200" dirty="0">
              <a:solidFill>
                <a:srgbClr val="00B050"/>
              </a:solidFill>
            </a:endParaRPr>
          </a:p>
        </p:txBody>
      </p:sp>
      <p:sp>
        <p:nvSpPr>
          <p:cNvPr id="9" name="Espace réservé du texte 8"/>
          <p:cNvSpPr>
            <a:spLocks noGrp="1"/>
          </p:cNvSpPr>
          <p:nvPr>
            <p:ph type="body" idx="1"/>
          </p:nvPr>
        </p:nvSpPr>
        <p:spPr>
          <a:xfrm>
            <a:off x="357158" y="1071546"/>
            <a:ext cx="4040188" cy="639762"/>
          </a:xfrm>
        </p:spPr>
        <p:txBody>
          <a:bodyPr/>
          <a:lstStyle/>
          <a:p>
            <a:pPr algn="ctr"/>
            <a:r>
              <a:rPr lang="fr-FR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Classement  TNM:</a:t>
            </a:r>
          </a:p>
          <a:p>
            <a:endParaRPr lang="fr-FR" dirty="0"/>
          </a:p>
        </p:txBody>
      </p:sp>
      <p:sp>
        <p:nvSpPr>
          <p:cNvPr id="8" name="Espace réservé du contenu 7"/>
          <p:cNvSpPr>
            <a:spLocks noGrp="1"/>
          </p:cNvSpPr>
          <p:nvPr>
            <p:ph sz="half" idx="2"/>
          </p:nvPr>
        </p:nvSpPr>
        <p:spPr>
          <a:xfrm>
            <a:off x="0" y="1571612"/>
            <a:ext cx="4497388" cy="5286388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70000"/>
              </a:lnSpc>
            </a:pPr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: tumeur, /</a:t>
            </a:r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nodes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: ganglion, /</a:t>
            </a:r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: métastases</a:t>
            </a:r>
          </a:p>
          <a:p>
            <a:pPr>
              <a:lnSpc>
                <a:spcPct val="170000"/>
              </a:lnSpc>
              <a:buNone/>
            </a:pPr>
            <a:endParaRPr lang="fr-FR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70000"/>
              </a:lnSpc>
            </a:pP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Le système TNM est une description abrégée de l’extension d’un cancer  , il comporte deux classifications:</a:t>
            </a:r>
          </a:p>
          <a:p>
            <a:pPr>
              <a:lnSpc>
                <a:spcPct val="170000"/>
              </a:lnSpc>
              <a:buNone/>
            </a:pPr>
            <a:endParaRPr lang="fr-FR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70000"/>
              </a:lnSpc>
              <a:buNone/>
            </a:pP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* une classification clinique pré-thérapeutique, appelée TNM ou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cTNM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( c pour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clinical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lnSpc>
                <a:spcPct val="170000"/>
              </a:lnSpc>
            </a:pPr>
            <a:endParaRPr lang="fr-FR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70000"/>
              </a:lnSpc>
              <a:buNone/>
            </a:pP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*Une classification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histo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-pathologique  postopératoire , appelée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pTNM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( p pour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pathological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)</a:t>
            </a:r>
          </a:p>
          <a:p>
            <a:pPr>
              <a:lnSpc>
                <a:spcPct val="170000"/>
              </a:lnSpc>
              <a:buNone/>
            </a:pPr>
            <a:endParaRPr lang="fr-FR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70000"/>
              </a:lnSpc>
            </a:pP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  le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pTNM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est plus pertinent que le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cTNM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pour l’évaluation  du pronostic .</a:t>
            </a:r>
          </a:p>
          <a:p>
            <a:pPr>
              <a:lnSpc>
                <a:spcPct val="170000"/>
              </a:lnSpc>
            </a:pPr>
            <a:endParaRPr lang="fr-FR" dirty="0" smtClean="0"/>
          </a:p>
          <a:p>
            <a:pPr>
              <a:lnSpc>
                <a:spcPct val="170000"/>
              </a:lnSpc>
            </a:pPr>
            <a:endParaRPr lang="fr-FR" dirty="0" smtClean="0"/>
          </a:p>
          <a:p>
            <a:pPr>
              <a:lnSpc>
                <a:spcPct val="170000"/>
              </a:lnSpc>
            </a:pPr>
            <a:endParaRPr lang="fr-FR" dirty="0" smtClean="0"/>
          </a:p>
          <a:p>
            <a:endParaRPr lang="fr-FR" dirty="0"/>
          </a:p>
        </p:txBody>
      </p:sp>
      <p:sp>
        <p:nvSpPr>
          <p:cNvPr id="10" name="Espace réservé du texte 9"/>
          <p:cNvSpPr>
            <a:spLocks noGrp="1"/>
          </p:cNvSpPr>
          <p:nvPr>
            <p:ph type="body" sz="quarter" idx="3"/>
          </p:nvPr>
        </p:nvSpPr>
        <p:spPr>
          <a:xfrm>
            <a:off x="4714876" y="1071546"/>
            <a:ext cx="4041775" cy="639762"/>
          </a:xfrm>
        </p:spPr>
        <p:txBody>
          <a:bodyPr/>
          <a:lstStyle/>
          <a:p>
            <a:pPr algn="ctr"/>
            <a:r>
              <a:rPr lang="fr-FR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Stades:</a:t>
            </a:r>
          </a:p>
          <a:p>
            <a:endParaRPr lang="fr-FR" dirty="0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4"/>
          </p:nvPr>
        </p:nvSpPr>
        <p:spPr>
          <a:xfrm>
            <a:off x="4645025" y="1428736"/>
            <a:ext cx="4498975" cy="5429264"/>
          </a:xfrm>
        </p:spPr>
        <p:txBody>
          <a:bodyPr>
            <a:normAutofit fontScale="25000" lnSpcReduction="20000"/>
          </a:bodyPr>
          <a:lstStyle/>
          <a:p>
            <a:pPr marL="274320" indent="-274320">
              <a:lnSpc>
                <a:spcPct val="80000"/>
              </a:lnSpc>
              <a:defRPr/>
            </a:pPr>
            <a:endParaRPr lang="fr-FR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274320" indent="-274320">
              <a:lnSpc>
                <a:spcPct val="170000"/>
              </a:lnSpc>
              <a:defRPr/>
            </a:pPr>
            <a:r>
              <a:rPr lang="fr-FR" sz="5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Stade I</a:t>
            </a:r>
            <a:r>
              <a:rPr lang="fr-FR" sz="5600" dirty="0" smtClean="0">
                <a:latin typeface="Times New Roman" pitchFamily="18" charset="0"/>
                <a:cs typeface="Times New Roman" pitchFamily="18" charset="0"/>
              </a:rPr>
              <a:t>: T1 N0 M0( locaux) contrôle local aisé ,potentialité de guérison dans 70% a 90% des cas .</a:t>
            </a:r>
          </a:p>
          <a:p>
            <a:pPr marL="274320" indent="-274320">
              <a:lnSpc>
                <a:spcPct val="170000"/>
              </a:lnSpc>
              <a:defRPr/>
            </a:pPr>
            <a:endParaRPr lang="fr-FR" sz="5600" dirty="0" smtClean="0">
              <a:latin typeface="Times New Roman" pitchFamily="18" charset="0"/>
              <a:cs typeface="Times New Roman" pitchFamily="18" charset="0"/>
            </a:endParaRPr>
          </a:p>
          <a:p>
            <a:pPr marL="274320" indent="-274320">
              <a:lnSpc>
                <a:spcPct val="170000"/>
              </a:lnSpc>
              <a:defRPr/>
            </a:pPr>
            <a:r>
              <a:rPr lang="fr-FR" sz="5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Stade II</a:t>
            </a:r>
            <a:r>
              <a:rPr lang="fr-FR" sz="5600" dirty="0" smtClean="0">
                <a:latin typeface="Times New Roman" pitchFamily="18" charset="0"/>
                <a:cs typeface="Times New Roman" pitchFamily="18" charset="0"/>
              </a:rPr>
              <a:t>: T2  et/ouN1 M0( extension  </a:t>
            </a:r>
            <a:r>
              <a:rPr lang="fr-FR" sz="5600" dirty="0" err="1" smtClean="0">
                <a:latin typeface="Times New Roman" pitchFamily="18" charset="0"/>
                <a:cs typeface="Times New Roman" pitchFamily="18" charset="0"/>
              </a:rPr>
              <a:t>loco-régionale</a:t>
            </a:r>
            <a:r>
              <a:rPr lang="fr-FR" sz="5600" dirty="0" smtClean="0">
                <a:latin typeface="Times New Roman" pitchFamily="18" charset="0"/>
                <a:cs typeface="Times New Roman" pitchFamily="18" charset="0"/>
              </a:rPr>
              <a:t>  avec risque  de métastases  occultes ) contrôle loco régionale possible , potentialité de guérison  voisine de 50% des cas .</a:t>
            </a:r>
          </a:p>
          <a:p>
            <a:pPr marL="274320" indent="-274320">
              <a:lnSpc>
                <a:spcPct val="170000"/>
              </a:lnSpc>
              <a:defRPr/>
            </a:pPr>
            <a:endParaRPr lang="fr-FR" sz="5600" dirty="0" smtClean="0">
              <a:latin typeface="Times New Roman" pitchFamily="18" charset="0"/>
              <a:cs typeface="Times New Roman" pitchFamily="18" charset="0"/>
            </a:endParaRPr>
          </a:p>
          <a:p>
            <a:pPr marL="274320" indent="-274320">
              <a:lnSpc>
                <a:spcPct val="170000"/>
              </a:lnSpc>
              <a:defRPr/>
            </a:pPr>
            <a:r>
              <a:rPr lang="fr-FR" sz="5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Stade III</a:t>
            </a:r>
            <a:r>
              <a:rPr lang="fr-FR" sz="5600" dirty="0" smtClean="0">
                <a:latin typeface="Times New Roman" pitchFamily="18" charset="0"/>
                <a:cs typeface="Times New Roman" pitchFamily="18" charset="0"/>
              </a:rPr>
              <a:t>:  T3 et/ou N2 M0 ( extension  aux  organes  de  voisinage et  forte  probabilité  de  métastases   occultes ) contrôle </a:t>
            </a:r>
            <a:r>
              <a:rPr lang="fr-FR" sz="5600" dirty="0" err="1" smtClean="0">
                <a:latin typeface="Times New Roman" pitchFamily="18" charset="0"/>
                <a:cs typeface="Times New Roman" pitchFamily="18" charset="0"/>
              </a:rPr>
              <a:t>loco-régionale</a:t>
            </a:r>
            <a:r>
              <a:rPr lang="fr-FR" sz="5600" dirty="0" smtClean="0">
                <a:latin typeface="Times New Roman" pitchFamily="18" charset="0"/>
                <a:cs typeface="Times New Roman" pitchFamily="18" charset="0"/>
              </a:rPr>
              <a:t>  aléatoire , potentialité  de  guérison  de l’ordre de 20% des cas .</a:t>
            </a:r>
          </a:p>
          <a:p>
            <a:pPr marL="274320" indent="-274320">
              <a:lnSpc>
                <a:spcPct val="170000"/>
              </a:lnSpc>
              <a:defRPr/>
            </a:pPr>
            <a:endParaRPr lang="fr-FR" sz="5600" dirty="0" smtClean="0">
              <a:latin typeface="Times New Roman" pitchFamily="18" charset="0"/>
              <a:cs typeface="Times New Roman" pitchFamily="18" charset="0"/>
            </a:endParaRPr>
          </a:p>
          <a:p>
            <a:pPr marL="274320" indent="-274320">
              <a:lnSpc>
                <a:spcPct val="170000"/>
              </a:lnSpc>
              <a:defRPr/>
            </a:pPr>
            <a:r>
              <a:rPr lang="fr-FR" sz="5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Stade IV</a:t>
            </a:r>
            <a:r>
              <a:rPr lang="fr-FR" sz="5600" dirty="0" smtClean="0">
                <a:latin typeface="Times New Roman" pitchFamily="18" charset="0"/>
                <a:cs typeface="Times New Roman" pitchFamily="18" charset="0"/>
              </a:rPr>
              <a:t>: T4 et /ou M+, contrôle  local impossible , guérison  </a:t>
            </a:r>
            <a:r>
              <a:rPr lang="fr-FR" sz="5600" dirty="0" err="1" smtClean="0">
                <a:latin typeface="Times New Roman" pitchFamily="18" charset="0"/>
                <a:cs typeface="Times New Roman" pitchFamily="18" charset="0"/>
              </a:rPr>
              <a:t>exceptinnelle</a:t>
            </a:r>
            <a:r>
              <a:rPr lang="fr-FR" sz="56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endParaRPr lang="fr-FR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  <p:bldP spid="8" grpId="0" uiExpand="1" build="p"/>
      <p:bldP spid="10" grpId="0" build="p"/>
      <p:bldP spid="11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2.Bilan général et fonctionnel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fr-FR" dirty="0" smtClean="0">
                <a:latin typeface="Times New Roman" pitchFamily="18" charset="0"/>
                <a:cs typeface="Times New Roman" pitchFamily="18" charset="0"/>
              </a:rPr>
            </a:br>
            <a:endParaRPr lang="fr-F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Espace réservé du contenu 7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911741"/>
          </a:xfrm>
        </p:spPr>
        <p:txBody>
          <a:bodyPr>
            <a:normAutofit fontScale="92500" lnSpcReduction="10000"/>
          </a:bodyPr>
          <a:lstStyle/>
          <a:p>
            <a:pPr lvl="0" algn="ctr">
              <a:buNone/>
            </a:pPr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Bilan du patient : </a:t>
            </a:r>
          </a:p>
          <a:p>
            <a:pPr lvl="0"/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Evaluation des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co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morbidités</a:t>
            </a:r>
          </a:p>
          <a:p>
            <a:pPr lvl="0"/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Etat général selon l’échelle OMS</a:t>
            </a:r>
          </a:p>
          <a:p>
            <a:pPr lvl="0"/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Etat cardiovasculaire: ECG; échocardiographie</a:t>
            </a:r>
            <a:r>
              <a:rPr lang="fr-FR" dirty="0" smtClean="0">
                <a:latin typeface="Times New Roman"/>
                <a:cs typeface="Times New Roman"/>
              </a:rPr>
              <a:t>.</a:t>
            </a:r>
            <a:endParaRPr lang="fr-FR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Etat respiratoire: EFR.</a:t>
            </a:r>
          </a:p>
          <a:p>
            <a:pPr lvl="0"/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Etat rénal</a:t>
            </a:r>
          </a:p>
          <a:p>
            <a:pPr lvl="0"/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Etat neurologique</a:t>
            </a:r>
          </a:p>
          <a:p>
            <a:pPr lvl="0"/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Etat psychologique</a:t>
            </a:r>
          </a:p>
          <a:p>
            <a:pPr lvl="0"/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Etat nutritionnel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V/ Pronostic</a:t>
            </a:r>
            <a:r>
              <a:rPr lang="fr-FR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fr-FR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fr-FR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A évaluer durant toutes les phases de la maladie. </a:t>
            </a:r>
          </a:p>
          <a:p>
            <a:pPr>
              <a:buNone/>
            </a:pPr>
            <a:endParaRPr lang="fr-FR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Dépend de 3 facteurs : Tumeur (siège, classification, histologie), patient (âge, tares, symptômes, EG) et Thérapeutique (qualité de la chirurgie). </a:t>
            </a:r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/>
          <a:lstStyle/>
          <a:p>
            <a:r>
              <a:rPr lang="fr-FR" b="1" dirty="0" smtClean="0">
                <a:solidFill>
                  <a:srgbClr val="FF0000"/>
                </a:solidFill>
                <a:cs typeface="Arial" pitchFamily="34" charset="0"/>
              </a:rPr>
              <a:t>plan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00034" y="928670"/>
            <a:ext cx="8229600" cy="5572164"/>
          </a:xfrm>
        </p:spPr>
        <p:txBody>
          <a:bodyPr>
            <a:normAutofit fontScale="32500" lnSpcReduction="20000"/>
          </a:bodyPr>
          <a:lstStyle/>
          <a:p>
            <a:pPr>
              <a:buNone/>
            </a:pPr>
            <a:r>
              <a:rPr lang="fr-FR" sz="6200" dirty="0" smtClean="0">
                <a:cs typeface="Arial"/>
              </a:rPr>
              <a:t>I</a:t>
            </a:r>
            <a:r>
              <a:rPr lang="fr-FR" sz="6200" dirty="0" smtClean="0">
                <a:cs typeface="Arial" pitchFamily="34" charset="0"/>
              </a:rPr>
              <a:t>/ Introduction</a:t>
            </a:r>
          </a:p>
          <a:p>
            <a:pPr>
              <a:buNone/>
            </a:pPr>
            <a:r>
              <a:rPr lang="fr-FR" sz="6200" dirty="0" smtClean="0">
                <a:cs typeface="Arial" pitchFamily="34" charset="0"/>
              </a:rPr>
              <a:t>    1.Définitions</a:t>
            </a:r>
          </a:p>
          <a:p>
            <a:pPr>
              <a:buNone/>
            </a:pPr>
            <a:r>
              <a:rPr lang="fr-FR" sz="6200" dirty="0" smtClean="0">
                <a:cs typeface="Arial" pitchFamily="34" charset="0"/>
              </a:rPr>
              <a:t>    2.objectifs</a:t>
            </a:r>
          </a:p>
          <a:p>
            <a:pPr>
              <a:buNone/>
            </a:pPr>
            <a:r>
              <a:rPr lang="fr-FR" sz="6200" dirty="0" smtClean="0"/>
              <a:t>II/ Diagnostic positif </a:t>
            </a:r>
          </a:p>
          <a:p>
            <a:pPr>
              <a:buNone/>
            </a:pPr>
            <a:r>
              <a:rPr lang="fr-FR" sz="6200" dirty="0" smtClean="0"/>
              <a:t>   1. Circonstances de découverte</a:t>
            </a:r>
            <a:r>
              <a:rPr lang="fr-FR" sz="6200" i="1" dirty="0" smtClean="0"/>
              <a:t> </a:t>
            </a:r>
            <a:endParaRPr lang="fr-FR" sz="6200" dirty="0" smtClean="0"/>
          </a:p>
          <a:p>
            <a:pPr>
              <a:buNone/>
            </a:pPr>
            <a:r>
              <a:rPr lang="fr-FR" sz="6200" i="1" dirty="0" smtClean="0"/>
              <a:t>   2</a:t>
            </a:r>
            <a:r>
              <a:rPr lang="fr-FR" sz="6200" dirty="0" smtClean="0"/>
              <a:t>. Diagnostic clinique </a:t>
            </a:r>
          </a:p>
          <a:p>
            <a:pPr>
              <a:buNone/>
            </a:pPr>
            <a:r>
              <a:rPr lang="fr-FR" sz="6200" dirty="0" smtClean="0"/>
              <a:t>   3. Diagnostic para clinique </a:t>
            </a:r>
          </a:p>
          <a:p>
            <a:pPr>
              <a:buNone/>
            </a:pPr>
            <a:r>
              <a:rPr lang="fr-FR" sz="6200" b="1" dirty="0" smtClean="0"/>
              <a:t>        </a:t>
            </a:r>
            <a:r>
              <a:rPr lang="fr-FR" sz="6200" dirty="0" smtClean="0">
                <a:cs typeface="Times New Roman"/>
              </a:rPr>
              <a:t>A/</a:t>
            </a:r>
            <a:r>
              <a:rPr lang="fr-FR" sz="6200" dirty="0" smtClean="0"/>
              <a:t>Diagnostic biologique </a:t>
            </a:r>
          </a:p>
          <a:p>
            <a:pPr>
              <a:buNone/>
            </a:pPr>
            <a:r>
              <a:rPr lang="fr-FR" sz="6200" dirty="0" smtClean="0">
                <a:cs typeface="Times New Roman"/>
              </a:rPr>
              <a:t>        </a:t>
            </a:r>
            <a:r>
              <a:rPr lang="fr-FR" sz="6200" dirty="0" smtClean="0">
                <a:latin typeface="Times New Roman"/>
                <a:cs typeface="Times New Roman"/>
              </a:rPr>
              <a:t>B</a:t>
            </a:r>
            <a:r>
              <a:rPr lang="fr-FR" sz="6200" dirty="0" smtClean="0">
                <a:cs typeface="Times New Roman"/>
              </a:rPr>
              <a:t>/</a:t>
            </a:r>
            <a:r>
              <a:rPr lang="fr-FR" sz="6200" dirty="0" smtClean="0"/>
              <a:t>Diagnostic radiologique </a:t>
            </a:r>
          </a:p>
          <a:p>
            <a:pPr>
              <a:buNone/>
            </a:pPr>
            <a:r>
              <a:rPr lang="fr-FR" sz="6200" dirty="0" smtClean="0">
                <a:cs typeface="Times New Roman"/>
              </a:rPr>
              <a:t>        </a:t>
            </a:r>
            <a:r>
              <a:rPr lang="fr-FR" sz="6200" dirty="0" smtClean="0">
                <a:latin typeface="Times New Roman"/>
                <a:cs typeface="Times New Roman"/>
              </a:rPr>
              <a:t>C</a:t>
            </a:r>
            <a:r>
              <a:rPr lang="fr-FR" sz="6200" dirty="0" smtClean="0">
                <a:cs typeface="Times New Roman"/>
              </a:rPr>
              <a:t>/</a:t>
            </a:r>
            <a:r>
              <a:rPr lang="fr-FR" sz="6200" dirty="0" smtClean="0"/>
              <a:t>Diagnostic endoscopique </a:t>
            </a:r>
          </a:p>
          <a:p>
            <a:pPr>
              <a:buNone/>
            </a:pPr>
            <a:r>
              <a:rPr lang="fr-FR" sz="6200" b="1" dirty="0" smtClean="0"/>
              <a:t>        </a:t>
            </a:r>
            <a:r>
              <a:rPr lang="fr-FR" sz="6200" dirty="0" smtClean="0"/>
              <a:t>D/ Diagnostic histologique</a:t>
            </a:r>
          </a:p>
          <a:p>
            <a:pPr>
              <a:buNone/>
            </a:pPr>
            <a:r>
              <a:rPr lang="fr-FR" sz="6200" dirty="0" smtClean="0"/>
              <a:t>III/ Diagnostic différentiel</a:t>
            </a:r>
          </a:p>
          <a:p>
            <a:pPr>
              <a:buNone/>
            </a:pPr>
            <a:r>
              <a:rPr lang="fr-FR" sz="6200" dirty="0" smtClean="0"/>
              <a:t>IV/ Diagnostic pré thérapeutique et pronostique </a:t>
            </a:r>
          </a:p>
          <a:p>
            <a:pPr>
              <a:buNone/>
            </a:pPr>
            <a:r>
              <a:rPr lang="fr-FR" sz="6200" dirty="0" smtClean="0"/>
              <a:t>      1. Bilan d’extension:</a:t>
            </a:r>
          </a:p>
          <a:p>
            <a:pPr>
              <a:buNone/>
            </a:pPr>
            <a:r>
              <a:rPr lang="fr-FR" sz="6200" dirty="0" smtClean="0"/>
              <a:t>      2.Bilan général et fonctionnel</a:t>
            </a:r>
          </a:p>
          <a:p>
            <a:pPr>
              <a:lnSpc>
                <a:spcPct val="120000"/>
              </a:lnSpc>
              <a:buNone/>
            </a:pPr>
            <a:r>
              <a:rPr lang="fr-FR" sz="6200" dirty="0" smtClean="0"/>
              <a:t>V/ Pronostic</a:t>
            </a:r>
          </a:p>
          <a:p>
            <a:pPr>
              <a:lnSpc>
                <a:spcPct val="120000"/>
              </a:lnSpc>
              <a:buNone/>
            </a:pPr>
            <a:r>
              <a:rPr lang="fr-FR" sz="6200" dirty="0" smtClean="0"/>
              <a:t>VI/ Conclusion</a:t>
            </a:r>
          </a:p>
          <a:p>
            <a:endParaRPr lang="fr-FR" b="1" dirty="0"/>
          </a:p>
        </p:txBody>
      </p:sp>
      <p:sp>
        <p:nvSpPr>
          <p:cNvPr id="4" name="Titre 1"/>
          <p:cNvSpPr txBox="1">
            <a:spLocks/>
          </p:cNvSpPr>
          <p:nvPr/>
        </p:nvSpPr>
        <p:spPr>
          <a:xfrm>
            <a:off x="500034" y="785794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fr-FR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fr-FR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VI/ Conclusion</a:t>
            </a: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Le diagnostic des cancers a bénéficié des progrès de l’imagerie moderne, notamment pour ce qui est du bilan d’extension préalable a tous traitement.</a:t>
            </a:r>
          </a:p>
          <a:p>
            <a:pPr>
              <a:buNone/>
            </a:pPr>
            <a:endParaRPr lang="fr-FR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Le  diagnostic  individuel précoce a une influence majeur sur le pronostic global améliorant les possibilités de contrôle local et diminuant le risque de métastase à distance .</a:t>
            </a:r>
          </a:p>
          <a:p>
            <a:endParaRPr lang="fr-FR" dirty="0" smtClean="0"/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I/ Introduction</a:t>
            </a:r>
            <a:r>
              <a:rPr lang="fr-FR" b="1" dirty="0" smtClean="0"/>
              <a:t/>
            </a:r>
            <a:br>
              <a:rPr lang="fr-FR" b="1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911741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fr-FR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1.Définitions:</a:t>
            </a:r>
          </a:p>
          <a:p>
            <a:pPr algn="ctr">
              <a:buNone/>
            </a:pPr>
            <a:endParaRPr lang="fr-FR" b="1" dirty="0" smtClean="0">
              <a:solidFill>
                <a:srgbClr val="002060"/>
              </a:solidFill>
            </a:endParaRPr>
          </a:p>
          <a:p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Le diagnostic de cancer est établi devant un symptôme d’alerte, cette définition s’oppose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à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celle du dépistage </a:t>
            </a:r>
            <a:r>
              <a:rPr lang="fr-FR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fr-FR" smtClean="0">
                <a:latin typeface="Times New Roman" pitchFamily="18" charset="0"/>
                <a:cs typeface="Times New Roman" pitchFamily="18" charset="0"/>
              </a:rPr>
              <a:t>où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on </a:t>
            </a:r>
            <a:r>
              <a:rPr lang="fr-FR" smtClean="0">
                <a:latin typeface="Times New Roman" pitchFamily="18" charset="0"/>
                <a:cs typeface="Times New Roman" pitchFamily="18" charset="0"/>
              </a:rPr>
              <a:t>recherche </a:t>
            </a:r>
            <a:r>
              <a:rPr lang="fr-FR" smtClean="0">
                <a:latin typeface="Times New Roman" pitchFamily="18" charset="0"/>
                <a:cs typeface="Times New Roman" pitchFamily="18" charset="0"/>
              </a:rPr>
              <a:t>à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découvrir une tumeur en absence de symptôme (surtout sujet à risque ). </a:t>
            </a:r>
          </a:p>
          <a:p>
            <a:endParaRPr lang="fr-FR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démarche aboutissant à l’affirmation  d’un cancer chez un patient consultant pour un symptôme. </a:t>
            </a:r>
          </a:p>
          <a:p>
            <a:pPr algn="ctr">
              <a:buNone/>
            </a:pPr>
            <a:endParaRPr lang="fr-FR" dirty="0" smtClean="0"/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/>
          <a:lstStyle/>
          <a:p>
            <a:r>
              <a:rPr lang="fr-FR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2.Objectifs</a:t>
            </a:r>
            <a:endParaRPr lang="fr-F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0"/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Arriver le plus rapidement possible au diagnostic.</a:t>
            </a:r>
          </a:p>
          <a:p>
            <a:pPr>
              <a:buNone/>
            </a:pP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lvl="0"/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Connaissance histologique précise.</a:t>
            </a:r>
          </a:p>
          <a:p>
            <a:pPr>
              <a:buNone/>
            </a:pP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lvl="0"/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Faire le bilan complet de la pathologie cancéreuse.</a:t>
            </a:r>
          </a:p>
          <a:p>
            <a:pPr>
              <a:buNone/>
            </a:pPr>
            <a:endParaRPr lang="fr-FR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Définir le stade du cancer que l’on va devoir traiter.</a:t>
            </a:r>
          </a:p>
          <a:p>
            <a:pPr>
              <a:buNone/>
            </a:pPr>
            <a:endParaRPr lang="fr-FR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Mettre en route un projet thérapeutique concerté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fr-FR" sz="4000" b="1" dirty="0" smtClean="0">
                <a:solidFill>
                  <a:srgbClr val="FF0000"/>
                </a:solidFill>
              </a:rPr>
              <a:t>II/ Diagnostic positif</a:t>
            </a:r>
            <a:r>
              <a:rPr lang="fr-FR" b="1" dirty="0" smtClean="0">
                <a:solidFill>
                  <a:srgbClr val="FF0000"/>
                </a:solidFill>
              </a:rPr>
              <a:t> </a:t>
            </a: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857916"/>
          </a:xfrm>
        </p:spPr>
        <p:txBody>
          <a:bodyPr>
            <a:normAutofit fontScale="77500" lnSpcReduction="20000"/>
          </a:bodyPr>
          <a:lstStyle/>
          <a:p>
            <a:pPr marL="514350" indent="-514350" algn="ctr">
              <a:buAutoNum type="arabicPeriod"/>
            </a:pPr>
            <a:r>
              <a:rPr lang="fr-FR" sz="4100" b="1" i="1" dirty="0" smtClean="0">
                <a:solidFill>
                  <a:srgbClr val="0070C0"/>
                </a:solidFill>
              </a:rPr>
              <a:t>Circonstances de découverte :</a:t>
            </a:r>
          </a:p>
          <a:p>
            <a:pPr marL="514350" indent="-514350" algn="ctr">
              <a:buNone/>
            </a:pPr>
            <a:endParaRPr lang="fr-FR" b="1" dirty="0" smtClean="0">
              <a:solidFill>
                <a:srgbClr val="0070C0"/>
              </a:solidFill>
            </a:endParaRPr>
          </a:p>
          <a:p>
            <a:r>
              <a:rPr lang="fr-FR" b="1" dirty="0" smtClean="0"/>
              <a:t>Symptôme révélateur +++</a:t>
            </a:r>
            <a:r>
              <a:rPr lang="fr-FR" dirty="0" smtClean="0"/>
              <a:t> : douleur, hépatomégalie, lésions nodulaire, masse palpable.</a:t>
            </a:r>
          </a:p>
          <a:p>
            <a:pPr>
              <a:buNone/>
            </a:pPr>
            <a:endParaRPr lang="fr-FR" dirty="0" smtClean="0"/>
          </a:p>
          <a:p>
            <a:r>
              <a:rPr lang="fr-FR" b="1" dirty="0" smtClean="0"/>
              <a:t>Syndrome inflammatoire</a:t>
            </a:r>
            <a:r>
              <a:rPr lang="fr-FR" dirty="0" smtClean="0"/>
              <a:t> : (fièvre persistante’ vs augmentée)</a:t>
            </a:r>
          </a:p>
          <a:p>
            <a:pPr>
              <a:buNone/>
            </a:pPr>
            <a:endParaRPr lang="fr-FR" dirty="0" smtClean="0"/>
          </a:p>
          <a:p>
            <a:r>
              <a:rPr lang="fr-FR" b="1" dirty="0" smtClean="0"/>
              <a:t>Signes généraux :</a:t>
            </a:r>
            <a:r>
              <a:rPr lang="fr-FR" dirty="0" smtClean="0"/>
              <a:t> (A, A, A )</a:t>
            </a:r>
          </a:p>
          <a:p>
            <a:pPr>
              <a:buNone/>
            </a:pPr>
            <a:endParaRPr lang="fr-FR" dirty="0" smtClean="0"/>
          </a:p>
          <a:p>
            <a:r>
              <a:rPr lang="fr-FR" b="1" dirty="0" smtClean="0"/>
              <a:t>Métastase révélatrice</a:t>
            </a:r>
            <a:r>
              <a:rPr lang="fr-FR" dirty="0" smtClean="0"/>
              <a:t> : gangli</a:t>
            </a:r>
            <a:r>
              <a:rPr lang="fr-FR" dirty="0" smtClean="0">
                <a:latin typeface="Times New Roman"/>
                <a:cs typeface="Times New Roman"/>
              </a:rPr>
              <a:t>onnaires</a:t>
            </a:r>
            <a:r>
              <a:rPr lang="fr-FR" dirty="0" smtClean="0"/>
              <a:t>, osseuses, pulmonaires, hépatiques, cérébrales </a:t>
            </a:r>
          </a:p>
          <a:p>
            <a:pPr>
              <a:buNone/>
            </a:pPr>
            <a:endParaRPr lang="fr-FR" dirty="0" smtClean="0"/>
          </a:p>
          <a:p>
            <a:r>
              <a:rPr lang="fr-FR" b="1" dirty="0" smtClean="0"/>
              <a:t>Syndrome paranéoplasique</a:t>
            </a:r>
            <a:r>
              <a:rPr lang="fr-FR" dirty="0" smtClean="0"/>
              <a:t> : ensemble de modification biologique et </a:t>
            </a:r>
            <a:r>
              <a:rPr lang="fr-FR" dirty="0" err="1" smtClean="0"/>
              <a:t>anatomoclinique</a:t>
            </a:r>
            <a:r>
              <a:rPr lang="fr-FR" dirty="0" smtClean="0"/>
              <a:t> non cancéreuse associée au développement d’un cancer</a:t>
            </a:r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fr-FR" b="1" i="1" dirty="0" smtClean="0">
                <a:solidFill>
                  <a:srgbClr val="0070C0"/>
                </a:solidFill>
              </a:rPr>
              <a:t>2. Diagnostic clinique :</a:t>
            </a: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929330"/>
          </a:xfrm>
        </p:spPr>
        <p:txBody>
          <a:bodyPr>
            <a:normAutofit fontScale="85000" lnSpcReduction="10000"/>
          </a:bodyPr>
          <a:lstStyle/>
          <a:p>
            <a:pPr algn="ctr">
              <a:buNone/>
            </a:pPr>
            <a:r>
              <a:rPr lang="fr-FR" b="1" dirty="0" smtClean="0"/>
              <a:t>a/Anamnèse (interrogatoire) :</a:t>
            </a:r>
            <a:endParaRPr lang="fr-FR" dirty="0" smtClean="0"/>
          </a:p>
          <a:p>
            <a:r>
              <a:rPr lang="fr-FR" dirty="0" smtClean="0"/>
              <a:t> Histoire de la symptomatologie : début des symptômes ,caractère, évolution… </a:t>
            </a:r>
          </a:p>
          <a:p>
            <a:r>
              <a:rPr lang="fr-FR" dirty="0" smtClean="0"/>
              <a:t> Antécédents personnels et familiaux.</a:t>
            </a:r>
          </a:p>
          <a:p>
            <a:pPr algn="ctr">
              <a:buNone/>
            </a:pPr>
            <a:endParaRPr lang="fr-FR" b="1" dirty="0" smtClean="0"/>
          </a:p>
          <a:p>
            <a:pPr algn="ctr">
              <a:buNone/>
            </a:pPr>
            <a:r>
              <a:rPr lang="fr-FR" b="1" dirty="0" smtClean="0"/>
              <a:t>b/Examen clinique :</a:t>
            </a:r>
          </a:p>
          <a:p>
            <a:pPr algn="ctr">
              <a:buNone/>
            </a:pPr>
            <a:r>
              <a:rPr lang="fr-FR" dirty="0" smtClean="0"/>
              <a:t>(inspec</a:t>
            </a:r>
            <a:r>
              <a:rPr lang="fr-FR" dirty="0" smtClean="0">
                <a:latin typeface="Times New Roman"/>
                <a:cs typeface="Times New Roman"/>
              </a:rPr>
              <a:t>tion</a:t>
            </a:r>
            <a:r>
              <a:rPr lang="fr-FR" dirty="0" smtClean="0"/>
              <a:t>, palpat</a:t>
            </a:r>
            <a:r>
              <a:rPr lang="fr-FR" dirty="0" smtClean="0">
                <a:latin typeface="Times New Roman"/>
                <a:cs typeface="Times New Roman"/>
              </a:rPr>
              <a:t>ion</a:t>
            </a:r>
            <a:r>
              <a:rPr lang="fr-FR" dirty="0" smtClean="0"/>
              <a:t>, percussion, touchers pelviens) </a:t>
            </a:r>
          </a:p>
          <a:p>
            <a:r>
              <a:rPr lang="fr-FR" dirty="0" smtClean="0"/>
              <a:t>examen de la zone d’appel.</a:t>
            </a:r>
          </a:p>
          <a:p>
            <a:r>
              <a:rPr lang="fr-FR" dirty="0" smtClean="0"/>
              <a:t>Les territoires ganglionnaires régionaux +++(ADP satellites)</a:t>
            </a:r>
          </a:p>
          <a:p>
            <a:r>
              <a:rPr lang="fr-FR" dirty="0" smtClean="0"/>
              <a:t>Les éventuelles métastases à distance</a:t>
            </a:r>
          </a:p>
          <a:p>
            <a:r>
              <a:rPr lang="fr-FR" dirty="0" smtClean="0"/>
              <a:t>noter (mobilité ou fixité, aspect), mesurer, photographier…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 smtClean="0">
                <a:solidFill>
                  <a:srgbClr val="0070C0"/>
                </a:solidFill>
              </a:rPr>
              <a:t>3. Diagnostic para clinique :</a:t>
            </a: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5572164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fr-FR" b="1" dirty="0" smtClean="0">
                <a:solidFill>
                  <a:srgbClr val="FF0000"/>
                </a:solidFill>
              </a:rPr>
              <a:t> </a:t>
            </a:r>
            <a:r>
              <a:rPr lang="fr-FR" b="1" dirty="0" smtClean="0">
                <a:solidFill>
                  <a:srgbClr val="00B050"/>
                </a:solidFill>
                <a:latin typeface="Times New Roman"/>
                <a:cs typeface="Times New Roman"/>
              </a:rPr>
              <a:t>A/</a:t>
            </a:r>
            <a:r>
              <a:rPr lang="fr-FR" b="1" dirty="0" smtClean="0">
                <a:solidFill>
                  <a:srgbClr val="00B050"/>
                </a:solidFill>
              </a:rPr>
              <a:t>Diagnostic biologique :</a:t>
            </a:r>
          </a:p>
          <a:p>
            <a:pPr algn="ctr">
              <a:buNone/>
            </a:pPr>
            <a:endParaRPr lang="fr-FR" b="1" dirty="0" smtClean="0">
              <a:solidFill>
                <a:srgbClr val="00B050"/>
              </a:solidFill>
            </a:endParaRPr>
          </a:p>
          <a:p>
            <a:r>
              <a:rPr lang="fr-FR" b="1" dirty="0" smtClean="0"/>
              <a:t>Examens utiles pour le Diagn</a:t>
            </a:r>
            <a:r>
              <a:rPr lang="fr-FR" b="1" dirty="0" smtClean="0">
                <a:latin typeface="Times New Roman"/>
                <a:cs typeface="Times New Roman"/>
              </a:rPr>
              <a:t>osti</a:t>
            </a:r>
            <a:r>
              <a:rPr lang="fr-FR" b="1" dirty="0" smtClean="0"/>
              <a:t>c +: / Marqueurs </a:t>
            </a:r>
            <a:r>
              <a:rPr lang="fr-FR" b="1" dirty="0" err="1" smtClean="0"/>
              <a:t>Tmx</a:t>
            </a:r>
            <a:r>
              <a:rPr lang="fr-FR" b="1" dirty="0" smtClean="0"/>
              <a:t>: </a:t>
            </a:r>
          </a:p>
          <a:p>
            <a:pPr lvl="1"/>
            <a:r>
              <a:rPr lang="fr-FR" dirty="0" smtClean="0"/>
              <a:t>Ag </a:t>
            </a:r>
            <a:r>
              <a:rPr lang="fr-FR" dirty="0" err="1" smtClean="0"/>
              <a:t>onco</a:t>
            </a:r>
            <a:r>
              <a:rPr lang="fr-FR" dirty="0" smtClean="0"/>
              <a:t>-fœtaux (ACE, AFP)</a:t>
            </a:r>
          </a:p>
          <a:p>
            <a:pPr lvl="1"/>
            <a:r>
              <a:rPr lang="fr-FR" dirty="0" smtClean="0"/>
              <a:t>Ag spécifiques d’organes (CA 125, CA 15.3, CA 19.9, SCC, PSA)</a:t>
            </a:r>
          </a:p>
          <a:p>
            <a:pPr lvl="1"/>
            <a:r>
              <a:rPr lang="fr-FR" dirty="0" smtClean="0"/>
              <a:t>Enzymes (PAP, NSE)</a:t>
            </a:r>
          </a:p>
          <a:p>
            <a:pPr lvl="1"/>
            <a:r>
              <a:rPr lang="fr-FR" dirty="0" smtClean="0"/>
              <a:t>Hormones et métabolites (HCG et </a:t>
            </a:r>
            <a:r>
              <a:rPr lang="fr-FR" dirty="0" err="1" smtClean="0"/>
              <a:t>βHCG</a:t>
            </a:r>
            <a:r>
              <a:rPr lang="fr-FR" dirty="0" smtClean="0"/>
              <a:t>, Calcitonine, Thyroglobuline</a:t>
            </a:r>
          </a:p>
          <a:p>
            <a:pPr lvl="1">
              <a:buNone/>
            </a:pPr>
            <a:endParaRPr lang="fr-FR" b="1" dirty="0" smtClean="0"/>
          </a:p>
          <a:p>
            <a:r>
              <a:rPr lang="fr-FR" b="1" dirty="0" smtClean="0"/>
              <a:t>Examens utiles pour le bilan d’extension:</a:t>
            </a:r>
          </a:p>
          <a:p>
            <a:pPr lvl="1"/>
            <a:r>
              <a:rPr lang="fr-FR" dirty="0" smtClean="0"/>
              <a:t>Bilan phosphocalcique</a:t>
            </a:r>
          </a:p>
          <a:p>
            <a:pPr lvl="1"/>
            <a:r>
              <a:rPr lang="fr-FR" dirty="0" smtClean="0"/>
              <a:t>Bilan hépatique</a:t>
            </a:r>
          </a:p>
          <a:p>
            <a:pPr lvl="1"/>
            <a:r>
              <a:rPr lang="fr-FR" dirty="0" smtClean="0"/>
              <a:t>Bilan hématologique</a:t>
            </a:r>
          </a:p>
          <a:p>
            <a:pPr lvl="1"/>
            <a:r>
              <a:rPr lang="fr-FR" dirty="0" smtClean="0"/>
              <a:t>LDH</a:t>
            </a:r>
          </a:p>
          <a:p>
            <a:pPr lvl="1"/>
            <a:r>
              <a:rPr lang="fr-FR" dirty="0" smtClean="0"/>
              <a:t>Marqueurs </a:t>
            </a:r>
            <a:r>
              <a:rPr lang="fr-FR" dirty="0" err="1" smtClean="0"/>
              <a:t>Tmx</a:t>
            </a:r>
            <a:r>
              <a:rPr lang="fr-FR" dirty="0" smtClean="0"/>
              <a:t>: AFP, HCG =&gt;&gt; Tm germinales, AFP =&gt;&gt; CHC, PSA, =&gt;&gt; </a:t>
            </a:r>
            <a:r>
              <a:rPr lang="fr-FR" dirty="0" err="1" smtClean="0"/>
              <a:t>Kc</a:t>
            </a:r>
            <a:r>
              <a:rPr lang="fr-FR" dirty="0" smtClean="0"/>
              <a:t> prostate, TG =&gt;&gt; </a:t>
            </a:r>
            <a:r>
              <a:rPr lang="fr-FR" dirty="0" err="1" smtClean="0"/>
              <a:t>Kc</a:t>
            </a:r>
            <a:r>
              <a:rPr lang="fr-FR" dirty="0" smtClean="0"/>
              <a:t> différencié de la thyroïde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>
            <a:noAutofit/>
          </a:bodyPr>
          <a:lstStyle/>
          <a:p>
            <a:r>
              <a:rPr lang="fr-FR" sz="3600" b="1" dirty="0" smtClean="0">
                <a:solidFill>
                  <a:srgbClr val="0070C0"/>
                </a:solidFill>
              </a:rPr>
              <a:t>3. Diagnostic para clinique :</a:t>
            </a:r>
            <a:r>
              <a:rPr lang="fr-FR" sz="3600" dirty="0" smtClean="0"/>
              <a:t/>
            </a:r>
            <a:br>
              <a:rPr lang="fr-FR" sz="3600" dirty="0" smtClean="0"/>
            </a:br>
            <a:endParaRPr lang="fr-FR" sz="3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14282" y="714356"/>
            <a:ext cx="8786874" cy="6000792"/>
          </a:xfrm>
        </p:spPr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lang="fr-FR" sz="3600" b="1" dirty="0" smtClean="0">
                <a:solidFill>
                  <a:srgbClr val="00B050"/>
                </a:solidFill>
                <a:latin typeface="Times New Roman"/>
                <a:cs typeface="Times New Roman"/>
              </a:rPr>
              <a:t>B/</a:t>
            </a:r>
            <a:r>
              <a:rPr lang="fr-FR" sz="3600" b="1" dirty="0" smtClean="0">
                <a:solidFill>
                  <a:srgbClr val="00B050"/>
                </a:solidFill>
              </a:rPr>
              <a:t>Diagnostic radiologique :</a:t>
            </a:r>
          </a:p>
          <a:p>
            <a:pPr algn="ctr">
              <a:buNone/>
            </a:pPr>
            <a:endParaRPr lang="fr-FR" dirty="0" smtClean="0"/>
          </a:p>
          <a:p>
            <a:pPr algn="ctr">
              <a:buNone/>
            </a:pPr>
            <a:endParaRPr lang="fr-FR" dirty="0" smtClean="0"/>
          </a:p>
          <a:p>
            <a:pPr>
              <a:buNone/>
            </a:pPr>
            <a:r>
              <a:rPr lang="fr-FR" dirty="0" smtClean="0"/>
              <a:t>    1</a:t>
            </a:r>
            <a:r>
              <a:rPr lang="fr-FR" b="1" dirty="0" smtClean="0"/>
              <a:t>. Radiologie conventionnelle : </a:t>
            </a:r>
            <a:endParaRPr lang="fr-FR" dirty="0" smtClean="0"/>
          </a:p>
          <a:p>
            <a:r>
              <a:rPr lang="fr-FR" dirty="0" smtClean="0"/>
              <a:t>garde une place malgré les progrès des techniques d’imagerie.</a:t>
            </a:r>
          </a:p>
          <a:p>
            <a:r>
              <a:rPr lang="fr-FR" dirty="0" smtClean="0"/>
              <a:t>Radio osseuses :tumeur primitive ou secondaire, myélome multiple</a:t>
            </a:r>
          </a:p>
          <a:p>
            <a:r>
              <a:rPr lang="fr-FR" dirty="0" smtClean="0"/>
              <a:t>Mammographie : ex de 1ère intention pour le sein.</a:t>
            </a:r>
          </a:p>
          <a:p>
            <a:r>
              <a:rPr lang="fr-FR" dirty="0" smtClean="0"/>
              <a:t>Télé thorax :kC Bronchiques </a:t>
            </a:r>
            <a:r>
              <a:rPr lang="fr-FR" dirty="0" err="1" smtClean="0"/>
              <a:t>médiastinales</a:t>
            </a:r>
            <a:r>
              <a:rPr lang="fr-FR" dirty="0" smtClean="0"/>
              <a:t>, thymiques</a:t>
            </a:r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r>
              <a:rPr lang="fr-FR" b="1" dirty="0" smtClean="0"/>
              <a:t>    2. Echographie et écho-endoscopie</a:t>
            </a:r>
            <a:r>
              <a:rPr lang="fr-FR" dirty="0" smtClean="0"/>
              <a:t> :</a:t>
            </a:r>
          </a:p>
          <a:p>
            <a:r>
              <a:rPr lang="fr-FR" dirty="0" smtClean="0"/>
              <a:t>Examen peu coûteux ,simple, non invasif</a:t>
            </a:r>
          </a:p>
          <a:p>
            <a:r>
              <a:rPr lang="fr-FR" dirty="0" smtClean="0"/>
              <a:t>A demander en 1ère intention pour une masse abdomino-pelvienne(VB, foie ,rein, pancréas, et même péritoine….)</a:t>
            </a:r>
          </a:p>
          <a:p>
            <a:r>
              <a:rPr lang="fr-FR" dirty="0" smtClean="0"/>
              <a:t>Echo rectale , vaginale </a:t>
            </a:r>
          </a:p>
          <a:p>
            <a:r>
              <a:rPr lang="fr-FR" dirty="0" smtClean="0"/>
              <a:t>  Permet Biopsies ou </a:t>
            </a:r>
            <a:r>
              <a:rPr lang="fr-FR" dirty="0" err="1" smtClean="0"/>
              <a:t>cyto</a:t>
            </a:r>
            <a:r>
              <a:rPr lang="fr-FR" dirty="0" smtClean="0"/>
              <a:t> écho guidées.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0034" y="-285776"/>
            <a:ext cx="8229600" cy="1143000"/>
          </a:xfrm>
        </p:spPr>
        <p:txBody>
          <a:bodyPr>
            <a:normAutofit/>
          </a:bodyPr>
          <a:lstStyle/>
          <a:p>
            <a:r>
              <a:rPr lang="fr-FR" sz="3600" b="1" dirty="0" smtClean="0">
                <a:solidFill>
                  <a:srgbClr val="0070C0"/>
                </a:solidFill>
              </a:rPr>
              <a:t>3. Diagnostic para clinique :</a:t>
            </a:r>
            <a:endParaRPr lang="fr-FR" sz="3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14282" y="1214398"/>
            <a:ext cx="8715436" cy="564360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fr-FR" sz="2000" b="1" dirty="0" smtClean="0"/>
              <a:t>     3. TDM : </a:t>
            </a:r>
            <a:r>
              <a:rPr lang="fr-FR" sz="2000" dirty="0" smtClean="0"/>
              <a:t>Examen de choix</a:t>
            </a:r>
          </a:p>
          <a:p>
            <a:r>
              <a:rPr lang="fr-FR" sz="2000" dirty="0" smtClean="0"/>
              <a:t>Permet de rechercher des </a:t>
            </a:r>
            <a:r>
              <a:rPr lang="fr-FR" sz="2000" dirty="0" smtClean="0">
                <a:latin typeface="Times New Roman"/>
                <a:cs typeface="Times New Roman"/>
              </a:rPr>
              <a:t>tumeurs</a:t>
            </a:r>
            <a:r>
              <a:rPr lang="fr-FR" sz="2000" dirty="0" smtClean="0"/>
              <a:t>  dans tous les territoires  et bilan extension :</a:t>
            </a:r>
          </a:p>
          <a:p>
            <a:r>
              <a:rPr lang="fr-FR" sz="2000" dirty="0" smtClean="0"/>
              <a:t>(Cérébral, rachidienne, thoracique, abdominal, pelvienne…)</a:t>
            </a:r>
          </a:p>
          <a:p>
            <a:pPr>
              <a:buNone/>
            </a:pPr>
            <a:endParaRPr lang="fr-FR" sz="2000" dirty="0" smtClean="0"/>
          </a:p>
          <a:p>
            <a:pPr>
              <a:buNone/>
            </a:pPr>
            <a:r>
              <a:rPr lang="fr-FR" sz="2000" b="1" dirty="0" smtClean="0"/>
              <a:t>    4</a:t>
            </a:r>
            <a:r>
              <a:rPr lang="fr-FR" sz="2000" dirty="0" smtClean="0"/>
              <a:t>. </a:t>
            </a:r>
            <a:r>
              <a:rPr lang="fr-FR" sz="2000" b="1" dirty="0" smtClean="0"/>
              <a:t>IRM :</a:t>
            </a:r>
          </a:p>
          <a:p>
            <a:r>
              <a:rPr lang="fr-FR" sz="2000" dirty="0" smtClean="0"/>
              <a:t>Meilleur contraste  tissus mous avant  l’injection de produit iodé.</a:t>
            </a:r>
          </a:p>
          <a:p>
            <a:r>
              <a:rPr lang="fr-FR" sz="2000" b="1" dirty="0" smtClean="0"/>
              <a:t> Ci </a:t>
            </a:r>
            <a:r>
              <a:rPr lang="fr-FR" sz="2000" dirty="0" smtClean="0"/>
              <a:t>: présence d’1 stimulateur cardiaque ou de clips chirurgicaux </a:t>
            </a:r>
          </a:p>
          <a:p>
            <a:pPr>
              <a:buNone/>
            </a:pPr>
            <a:endParaRPr lang="fr-FR" sz="2000" dirty="0" smtClean="0"/>
          </a:p>
          <a:p>
            <a:pPr>
              <a:buNone/>
            </a:pPr>
            <a:r>
              <a:rPr lang="fr-FR" sz="2000" b="1" dirty="0" smtClean="0"/>
              <a:t>   5. La </a:t>
            </a:r>
            <a:r>
              <a:rPr lang="fr-FR" sz="2000" b="1" dirty="0" smtClean="0">
                <a:cs typeface="Times New Roman"/>
              </a:rPr>
              <a:t>tomographie </a:t>
            </a:r>
            <a:r>
              <a:rPr lang="fr-FR" sz="2000" b="1" dirty="0" smtClean="0"/>
              <a:t>par émission de positons: Le PET scan</a:t>
            </a:r>
            <a:r>
              <a:rPr lang="fr-FR" sz="2000" dirty="0" smtClean="0"/>
              <a:t> </a:t>
            </a:r>
          </a:p>
          <a:p>
            <a:r>
              <a:rPr lang="fr-FR" sz="2000" dirty="0" smtClean="0"/>
              <a:t>      méthode d'imagerie médicale obtenue par injection d’un traceur faiblement radioactif par voie intraveineuse.</a:t>
            </a:r>
          </a:p>
          <a:p>
            <a:r>
              <a:rPr lang="fr-FR" sz="2000" dirty="0" smtClean="0"/>
              <a:t> Le marqueur est le plus souvent le </a:t>
            </a:r>
            <a:r>
              <a:rPr lang="fr-FR" sz="2000" b="1" dirty="0" smtClean="0"/>
              <a:t>fluor 18 </a:t>
            </a:r>
            <a:r>
              <a:rPr lang="fr-FR" sz="2000" dirty="0" smtClean="0"/>
              <a:t>(</a:t>
            </a:r>
            <a:r>
              <a:rPr lang="fr-FR" sz="2000" baseline="30000" dirty="0" smtClean="0"/>
              <a:t>18</a:t>
            </a:r>
            <a:r>
              <a:rPr lang="fr-FR" sz="2000" dirty="0" smtClean="0"/>
              <a:t>F) incorporé dans une molécule de</a:t>
            </a:r>
            <a:r>
              <a:rPr lang="fr-FR" sz="2000" b="1" dirty="0" smtClean="0"/>
              <a:t> glucose </a:t>
            </a:r>
            <a:r>
              <a:rPr lang="fr-FR" sz="2000" dirty="0" smtClean="0"/>
              <a:t>formant le </a:t>
            </a:r>
            <a:r>
              <a:rPr lang="fr-FR" sz="2000" baseline="30000" dirty="0" smtClean="0"/>
              <a:t>18</a:t>
            </a:r>
            <a:r>
              <a:rPr lang="fr-FR" sz="2000" dirty="0" smtClean="0"/>
              <a:t>F-</a:t>
            </a:r>
            <a:r>
              <a:rPr lang="fr-FR" sz="2000" dirty="0" err="1" smtClean="0"/>
              <a:t>fluorodésoxyglucose</a:t>
            </a:r>
            <a:r>
              <a:rPr lang="fr-FR" sz="2000" dirty="0" smtClean="0"/>
              <a:t> ( </a:t>
            </a:r>
            <a:r>
              <a:rPr lang="fr-FR" sz="2000" baseline="30000" dirty="0" smtClean="0"/>
              <a:t>18</a:t>
            </a:r>
            <a:r>
              <a:rPr lang="fr-FR" sz="2000" dirty="0" smtClean="0"/>
              <a:t>F-FDG) . </a:t>
            </a:r>
          </a:p>
          <a:p>
            <a:r>
              <a:rPr lang="fr-FR" sz="2000" dirty="0" smtClean="0"/>
              <a:t>permet de mesurer l’activité métabolique ou moléculaire d'un organe grâce aux émissions produites par les positons issus du produit radioactif.</a:t>
            </a:r>
          </a:p>
        </p:txBody>
      </p:sp>
      <p:sp>
        <p:nvSpPr>
          <p:cNvPr id="4" name="Rectangle 3"/>
          <p:cNvSpPr/>
          <p:nvPr/>
        </p:nvSpPr>
        <p:spPr>
          <a:xfrm>
            <a:off x="2214546" y="571480"/>
            <a:ext cx="435771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fr-FR" sz="2800" b="1" dirty="0" smtClean="0">
                <a:solidFill>
                  <a:srgbClr val="00B050"/>
                </a:solidFill>
                <a:latin typeface="Times New Roman"/>
                <a:cs typeface="Times New Roman"/>
              </a:rPr>
              <a:t>B/</a:t>
            </a:r>
            <a:r>
              <a:rPr lang="fr-FR" sz="2800" b="1" dirty="0" smtClean="0">
                <a:solidFill>
                  <a:srgbClr val="00B050"/>
                </a:solidFill>
              </a:rPr>
              <a:t>Diagnostic radiologique 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453</TotalTime>
  <Words>485</Words>
  <Application>Microsoft Office PowerPoint</Application>
  <PresentationFormat>Affichage à l'écran (4:3)</PresentationFormat>
  <Paragraphs>219</Paragraphs>
  <Slides>20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20</vt:i4>
      </vt:variant>
    </vt:vector>
  </HeadingPairs>
  <TitlesOfParts>
    <vt:vector size="21" baseType="lpstr">
      <vt:lpstr>Thème Office</vt:lpstr>
      <vt:lpstr>Principes diagnostiques et bilan pré thérapeutique en oncologie  </vt:lpstr>
      <vt:lpstr>plan</vt:lpstr>
      <vt:lpstr>I/ Introduction </vt:lpstr>
      <vt:lpstr>2.Objectifs</vt:lpstr>
      <vt:lpstr>II/ Diagnostic positif  </vt:lpstr>
      <vt:lpstr>2. Diagnostic clinique : </vt:lpstr>
      <vt:lpstr>3. Diagnostic para clinique : </vt:lpstr>
      <vt:lpstr>3. Diagnostic para clinique : </vt:lpstr>
      <vt:lpstr>3. Diagnostic para clinique :</vt:lpstr>
      <vt:lpstr>3. Diagnostic para clinique :</vt:lpstr>
      <vt:lpstr>3. Diagnostic para clinique :</vt:lpstr>
      <vt:lpstr>3. Diagnostic para clinique :</vt:lpstr>
      <vt:lpstr>3. Diagnostic para clinique :</vt:lpstr>
      <vt:lpstr>Diapositive 14</vt:lpstr>
      <vt:lpstr>III/ Diagnostic différentiel </vt:lpstr>
      <vt:lpstr>IV/ Diagnostic pré thérapeutique et pronostique :  1. Bilan d’extension: </vt:lpstr>
      <vt:lpstr>TNM, stadification</vt:lpstr>
      <vt:lpstr>2.Bilan général et fonctionnel  </vt:lpstr>
      <vt:lpstr>V/ Pronostic </vt:lpstr>
      <vt:lpstr>VI/ Conclusion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Principes de diagnostic </dc:title>
  <dc:creator>ASUS</dc:creator>
  <cp:lastModifiedBy>ASUS</cp:lastModifiedBy>
  <cp:revision>58</cp:revision>
  <dcterms:created xsi:type="dcterms:W3CDTF">2021-11-13T10:53:55Z</dcterms:created>
  <dcterms:modified xsi:type="dcterms:W3CDTF">2022-01-02T15:52:07Z</dcterms:modified>
</cp:coreProperties>
</file>