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4" r:id="rId3"/>
    <p:sldId id="259" r:id="rId4"/>
    <p:sldId id="261" r:id="rId5"/>
    <p:sldId id="280" r:id="rId6"/>
    <p:sldId id="275" r:id="rId7"/>
    <p:sldId id="281" r:id="rId8"/>
    <p:sldId id="282" r:id="rId9"/>
    <p:sldId id="284" r:id="rId10"/>
    <p:sldId id="285" r:id="rId11"/>
    <p:sldId id="286" r:id="rId12"/>
    <p:sldId id="287" r:id="rId13"/>
    <p:sldId id="288" r:id="rId14"/>
    <p:sldId id="289" r:id="rId15"/>
    <p:sldId id="279" r:id="rId16"/>
    <p:sldId id="290" r:id="rId17"/>
    <p:sldId id="291" r:id="rId18"/>
    <p:sldId id="292" r:id="rId19"/>
    <p:sldId id="293" r:id="rId20"/>
    <p:sldId id="294" r:id="rId2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68"/>
  </p:normalViewPr>
  <p:slideViewPr>
    <p:cSldViewPr>
      <p:cViewPr varScale="1">
        <p:scale>
          <a:sx n="88" d="100"/>
          <a:sy n="88" d="100"/>
        </p:scale>
        <p:origin x="1688" y="1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F45BC637-9A9A-4697-B32E-39C1FEF43E2C}" type="datetimeFigureOut">
              <a:rPr lang="fr-FR" smtClean="0"/>
              <a:pPr/>
              <a:t>04/05/2021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F80CDDB-DD9D-4F6B-AB8F-07FD66B7C31E}"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F45BC637-9A9A-4697-B32E-39C1FEF43E2C}" type="datetimeFigureOut">
              <a:rPr lang="fr-FR" smtClean="0"/>
              <a:pPr/>
              <a:t>04/05/2021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F80CDDB-DD9D-4F6B-AB8F-07FD66B7C31E}"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F45BC637-9A9A-4697-B32E-39C1FEF43E2C}" type="datetimeFigureOut">
              <a:rPr lang="fr-FR" smtClean="0"/>
              <a:pPr/>
              <a:t>04/05/2021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F80CDDB-DD9D-4F6B-AB8F-07FD66B7C31E}"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F45BC637-9A9A-4697-B32E-39C1FEF43E2C}" type="datetimeFigureOut">
              <a:rPr lang="fr-FR" smtClean="0"/>
              <a:pPr/>
              <a:t>04/05/2021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F80CDDB-DD9D-4F6B-AB8F-07FD66B7C31E}"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F45BC637-9A9A-4697-B32E-39C1FEF43E2C}" type="datetimeFigureOut">
              <a:rPr lang="fr-FR" smtClean="0"/>
              <a:pPr/>
              <a:t>04/05/2021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F80CDDB-DD9D-4F6B-AB8F-07FD66B7C31E}"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F45BC637-9A9A-4697-B32E-39C1FEF43E2C}" type="datetimeFigureOut">
              <a:rPr lang="fr-FR" smtClean="0"/>
              <a:pPr/>
              <a:t>04/05/2021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F80CDDB-DD9D-4F6B-AB8F-07FD66B7C31E}"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F45BC637-9A9A-4697-B32E-39C1FEF43E2C}" type="datetimeFigureOut">
              <a:rPr lang="fr-FR" smtClean="0"/>
              <a:pPr/>
              <a:t>04/05/2021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FF80CDDB-DD9D-4F6B-AB8F-07FD66B7C31E}"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2"/>
          <p:cNvSpPr>
            <a:spLocks noGrp="1"/>
          </p:cNvSpPr>
          <p:nvPr>
            <p:ph type="dt" sz="half" idx="10"/>
          </p:nvPr>
        </p:nvSpPr>
        <p:spPr/>
        <p:txBody>
          <a:bodyPr/>
          <a:lstStyle/>
          <a:p>
            <a:fld id="{F45BC637-9A9A-4697-B32E-39C1FEF43E2C}" type="datetimeFigureOut">
              <a:rPr lang="fr-FR" smtClean="0"/>
              <a:pPr/>
              <a:t>04/05/2021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FF80CDDB-DD9D-4F6B-AB8F-07FD66B7C31E}"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45BC637-9A9A-4697-B32E-39C1FEF43E2C}" type="datetimeFigureOut">
              <a:rPr lang="fr-FR" smtClean="0"/>
              <a:pPr/>
              <a:t>04/05/2021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FF80CDDB-DD9D-4F6B-AB8F-07FD66B7C31E}"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F45BC637-9A9A-4697-B32E-39C1FEF43E2C}" type="datetimeFigureOut">
              <a:rPr lang="fr-FR" smtClean="0"/>
              <a:pPr/>
              <a:t>04/05/2021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F80CDDB-DD9D-4F6B-AB8F-07FD66B7C31E}"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F45BC637-9A9A-4697-B32E-39C1FEF43E2C}" type="datetimeFigureOut">
              <a:rPr lang="fr-FR" smtClean="0"/>
              <a:pPr/>
              <a:t>04/05/2021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F80CDDB-DD9D-4F6B-AB8F-07FD66B7C31E}"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pour modifier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5BC637-9A9A-4697-B32E-39C1FEF43E2C}" type="datetimeFigureOut">
              <a:rPr lang="fr-FR" smtClean="0"/>
              <a:pPr/>
              <a:t>04/05/2021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80CDDB-DD9D-4F6B-AB8F-07FD66B7C31E}"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lwr_frs@yahoo.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ctrTitle"/>
          </p:nvPr>
        </p:nvSpPr>
        <p:spPr>
          <a:xfrm>
            <a:off x="0" y="404664"/>
            <a:ext cx="9144000" cy="3600400"/>
          </a:xfrm>
          <a:solidFill>
            <a:srgbClr val="663300"/>
          </a:solidFill>
        </p:spPr>
        <p:txBody>
          <a:bodyPr>
            <a:normAutofit/>
          </a:bodyPr>
          <a:lstStyle/>
          <a:p>
            <a:r>
              <a:rPr lang="fr-FR" sz="5400" b="1" dirty="0">
                <a:solidFill>
                  <a:schemeClr val="bg1"/>
                </a:solidFill>
                <a:latin typeface="Trebuchet MS" pitchFamily="34" charset="0"/>
              </a:rPr>
              <a:t>HYPERTENSION INTRACRÂNIENNE </a:t>
            </a:r>
            <a:br>
              <a:rPr lang="fr-FR" sz="5400" b="1" dirty="0">
                <a:solidFill>
                  <a:schemeClr val="bg1"/>
                </a:solidFill>
                <a:latin typeface="Trebuchet MS" pitchFamily="34" charset="0"/>
              </a:rPr>
            </a:br>
            <a:r>
              <a:rPr lang="fr-FR" sz="5400" b="1" dirty="0">
                <a:solidFill>
                  <a:schemeClr val="bg1"/>
                </a:solidFill>
                <a:latin typeface="Trebuchet MS" pitchFamily="34" charset="0"/>
              </a:rPr>
              <a:t>(HIC)</a:t>
            </a:r>
          </a:p>
        </p:txBody>
      </p:sp>
      <p:sp>
        <p:nvSpPr>
          <p:cNvPr id="3" name="Sous-titre 2"/>
          <p:cNvSpPr>
            <a:spLocks noGrp="1"/>
          </p:cNvSpPr>
          <p:nvPr>
            <p:ph type="subTitle" idx="1"/>
          </p:nvPr>
        </p:nvSpPr>
        <p:spPr>
          <a:xfrm>
            <a:off x="1371600" y="4772744"/>
            <a:ext cx="6400800" cy="1752600"/>
          </a:xfrm>
        </p:spPr>
        <p:txBody>
          <a:bodyPr>
            <a:normAutofit/>
          </a:bodyPr>
          <a:lstStyle/>
          <a:p>
            <a:pPr algn="l"/>
            <a:r>
              <a:rPr lang="fr-FR" sz="2800" b="1">
                <a:solidFill>
                  <a:srgbClr val="663300"/>
                </a:solidFill>
                <a:latin typeface="Trebuchet MS" pitchFamily="34" charset="0"/>
              </a:rPr>
              <a:t>Pr. </a:t>
            </a:r>
            <a:r>
              <a:rPr lang="fr-FR" sz="2800" b="1" dirty="0">
                <a:solidFill>
                  <a:srgbClr val="663300"/>
                </a:solidFill>
                <a:latin typeface="Trebuchet MS" pitchFamily="34" charset="0"/>
              </a:rPr>
              <a:t>LAOUAR </a:t>
            </a:r>
            <a:r>
              <a:rPr lang="fr-FR" sz="2800" b="1" dirty="0" err="1">
                <a:solidFill>
                  <a:srgbClr val="663300"/>
                </a:solidFill>
                <a:latin typeface="Trebuchet MS" pitchFamily="34" charset="0"/>
              </a:rPr>
              <a:t>Fares</a:t>
            </a:r>
            <a:endParaRPr lang="fr-FR" sz="2800" b="1" dirty="0">
              <a:solidFill>
                <a:srgbClr val="663300"/>
              </a:solidFill>
              <a:latin typeface="Trebuchet MS" pitchFamily="34" charset="0"/>
            </a:endParaRPr>
          </a:p>
          <a:p>
            <a:pPr algn="l"/>
            <a:r>
              <a:rPr lang="fr-FR" sz="1800" b="1" dirty="0">
                <a:solidFill>
                  <a:srgbClr val="663300"/>
                </a:solidFill>
                <a:latin typeface="Trebuchet MS" pitchFamily="34" charset="0"/>
              </a:rPr>
              <a:t>Service de Neurochirurgie</a:t>
            </a:r>
          </a:p>
          <a:p>
            <a:pPr algn="l"/>
            <a:r>
              <a:rPr lang="fr-FR" sz="1800" b="1" dirty="0">
                <a:solidFill>
                  <a:srgbClr val="663300"/>
                </a:solidFill>
                <a:latin typeface="Trebuchet MS" pitchFamily="34" charset="0"/>
              </a:rPr>
              <a:t>CHU Constantine </a:t>
            </a:r>
          </a:p>
          <a:p>
            <a:pPr algn="l"/>
            <a:r>
              <a:rPr lang="fr-FR" sz="1600" dirty="0">
                <a:solidFill>
                  <a:srgbClr val="002060"/>
                </a:solidFill>
                <a:latin typeface="Trebuchet MS" pitchFamily="34" charset="0"/>
                <a:hlinkClick r:id="rId2"/>
              </a:rPr>
              <a:t>laouarfares@hotmail.com</a:t>
            </a:r>
            <a:endParaRPr lang="fr-FR" sz="1600" dirty="0">
              <a:solidFill>
                <a:srgbClr val="002060"/>
              </a:solidFill>
              <a:latin typeface="Trebuchet MS" pitchFamily="34" charset="0"/>
            </a:endParaRPr>
          </a:p>
        </p:txBody>
      </p:sp>
      <p:sp>
        <p:nvSpPr>
          <p:cNvPr id="5" name="Sous-titre 2">
            <a:extLst>
              <a:ext uri="{FF2B5EF4-FFF2-40B4-BE49-F238E27FC236}">
                <a16:creationId xmlns:a16="http://schemas.microsoft.com/office/drawing/2014/main" id="{035D8517-D163-C149-A14D-3EBF21FCE990}"/>
              </a:ext>
            </a:extLst>
          </p:cNvPr>
          <p:cNvSpPr txBox="1">
            <a:spLocks/>
          </p:cNvSpPr>
          <p:nvPr/>
        </p:nvSpPr>
        <p:spPr>
          <a:xfrm>
            <a:off x="431032" y="3480019"/>
            <a:ext cx="8712968" cy="885085"/>
          </a:xfrm>
          <a:prstGeom prst="rect">
            <a:avLst/>
          </a:prstGeom>
          <a:effectLst>
            <a:outerShdw blurRad="50800" dist="38100" dir="2700000" algn="tl" rotWithShape="0">
              <a:prstClr val="black">
                <a:alpha val="40000"/>
              </a:prstClr>
            </a:outerShdw>
          </a:effectLst>
        </p:spPr>
        <p:txBody>
          <a:bodyPr vert="horz" lIns="45720" tIns="0" rIns="45720" bIns="0" anchor="ctr">
            <a:normAutofit/>
          </a:bodyPr>
          <a:lstStyle/>
          <a:p>
            <a:pPr>
              <a:spcBef>
                <a:spcPts val="600"/>
              </a:spcBef>
              <a:buClr>
                <a:schemeClr val="tx2"/>
              </a:buClr>
              <a:buSzPct val="73000"/>
              <a:defRPr/>
            </a:pPr>
            <a:r>
              <a:rPr kumimoji="0" lang="fr-FR" sz="1700" b="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mn-lt"/>
                <a:ea typeface="+mn-ea"/>
                <a:cs typeface="+mn-cs"/>
              </a:rPr>
              <a:t>Cours de Neurochirurgie destiné aux étudiants de 4éme année médecine </a:t>
            </a:r>
            <a:r>
              <a:rPr lang="fr-FR" sz="1700" dirty="0">
                <a:solidFill>
                  <a:srgbClr val="FFFFFF"/>
                </a:solidFill>
                <a:effectLst>
                  <a:outerShdw blurRad="38100" dist="38100" dir="2700000" algn="tl">
                    <a:srgbClr val="000000">
                      <a:alpha val="43137"/>
                    </a:srgbClr>
                  </a:outerShdw>
                </a:effectLst>
              </a:rPr>
              <a:t>(Module Neurologie)</a:t>
            </a:r>
          </a:p>
          <a:p>
            <a:pPr marL="0" marR="0" lvl="0" indent="0" defTabSz="914400" rtl="0" eaLnBrk="1" fontAlgn="auto" latinLnBrk="0" hangingPunct="1">
              <a:lnSpc>
                <a:spcPct val="100000"/>
              </a:lnSpc>
              <a:spcBef>
                <a:spcPts val="600"/>
              </a:spcBef>
              <a:spcAft>
                <a:spcPts val="0"/>
              </a:spcAft>
              <a:buClr>
                <a:schemeClr val="tx2"/>
              </a:buClr>
              <a:buSzPct val="73000"/>
              <a:buFont typeface="Wingdings 2"/>
              <a:buNone/>
              <a:tabLst/>
              <a:defRPr/>
            </a:pPr>
            <a:endParaRPr kumimoji="0" lang="fr-FR" sz="1600" b="0" i="1"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mn-lt"/>
              <a:ea typeface="+mn-ea"/>
              <a:cs typeface="+mn-cs"/>
            </a:endParaRPr>
          </a:p>
        </p:txBody>
      </p:sp>
    </p:spTree>
  </p:cSld>
  <p:clrMapOvr>
    <a:masterClrMapping/>
  </p:clrMapOvr>
  <p:transition advClick="0"/>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Titre 1"/>
          <p:cNvSpPr>
            <a:spLocks noGrp="1"/>
          </p:cNvSpPr>
          <p:nvPr>
            <p:ph type="title"/>
          </p:nvPr>
        </p:nvSpPr>
        <p:spPr>
          <a:xfrm>
            <a:off x="0" y="332656"/>
            <a:ext cx="9144000" cy="778098"/>
          </a:xfrm>
          <a:solidFill>
            <a:srgbClr val="663300"/>
          </a:solidFill>
        </p:spPr>
        <p:txBody>
          <a:bodyPr/>
          <a:lstStyle/>
          <a:p>
            <a:pPr marL="514350" indent="-514350"/>
            <a:r>
              <a:rPr lang="fr-FR" b="1" dirty="0">
                <a:solidFill>
                  <a:schemeClr val="bg1"/>
                </a:solidFill>
                <a:latin typeface="Trebuchet MS" pitchFamily="34" charset="0"/>
              </a:rPr>
              <a:t>PHYSIOPATHOLOGIE</a:t>
            </a:r>
          </a:p>
        </p:txBody>
      </p:sp>
      <p:sp>
        <p:nvSpPr>
          <p:cNvPr id="7" name="Organigramme : Connecteur 6"/>
          <p:cNvSpPr/>
          <p:nvPr/>
        </p:nvSpPr>
        <p:spPr>
          <a:xfrm>
            <a:off x="179512" y="188640"/>
            <a:ext cx="1080120" cy="1080120"/>
          </a:xfrm>
          <a:prstGeom prst="flowChartConnector">
            <a:avLst/>
          </a:prstGeom>
          <a:solidFill>
            <a:srgbClr val="663300"/>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400" b="1" dirty="0">
                <a:latin typeface="Trebuchet MS" pitchFamily="34" charset="0"/>
              </a:rPr>
              <a:t>3</a:t>
            </a:r>
          </a:p>
        </p:txBody>
      </p:sp>
      <p:sp>
        <p:nvSpPr>
          <p:cNvPr id="9" name="Espace réservé du contenu 2"/>
          <p:cNvSpPr txBox="1">
            <a:spLocks/>
          </p:cNvSpPr>
          <p:nvPr/>
        </p:nvSpPr>
        <p:spPr>
          <a:xfrm>
            <a:off x="755576" y="1628800"/>
            <a:ext cx="7488832" cy="4680520"/>
          </a:xfrm>
          <a:prstGeom prst="rect">
            <a:avLst/>
          </a:prstGeom>
        </p:spPr>
        <p:txBody>
          <a:bodyPr vert="horz" lIns="91440" tIns="45720" rIns="91440" bIns="45720" rtlCol="0">
            <a:noAutofit/>
          </a:bodyPr>
          <a:lstStyle/>
          <a:p>
            <a:endParaRPr lang="fr-FR" sz="2400" b="1" dirty="0">
              <a:latin typeface="Trebuchet MS" pitchFamily="34" charset="0"/>
            </a:endParaRPr>
          </a:p>
        </p:txBody>
      </p:sp>
      <p:sp>
        <p:nvSpPr>
          <p:cNvPr id="8" name="Rectangle 7"/>
          <p:cNvSpPr/>
          <p:nvPr/>
        </p:nvSpPr>
        <p:spPr>
          <a:xfrm>
            <a:off x="611560" y="1956896"/>
            <a:ext cx="7848872" cy="3416320"/>
          </a:xfrm>
          <a:prstGeom prst="rect">
            <a:avLst/>
          </a:prstGeom>
        </p:spPr>
        <p:txBody>
          <a:bodyPr wrap="square">
            <a:spAutoFit/>
          </a:bodyPr>
          <a:lstStyle/>
          <a:p>
            <a:pPr marL="457200" indent="-457200">
              <a:buFont typeface="+mj-lt"/>
              <a:buAutoNum type="arabicPeriod" startAt="2"/>
            </a:pPr>
            <a:r>
              <a:rPr lang="fr-FR" sz="2400" b="1" u="sng" dirty="0">
                <a:latin typeface="Trebuchet MS" pitchFamily="34" charset="0"/>
              </a:rPr>
              <a:t>Conséquence mécanique ou anatomique :</a:t>
            </a:r>
            <a:r>
              <a:rPr lang="fr-FR" sz="2400" b="1" dirty="0">
                <a:latin typeface="Trebuchet MS" pitchFamily="34" charset="0"/>
              </a:rPr>
              <a:t> </a:t>
            </a:r>
            <a:r>
              <a:rPr lang="fr-FR" sz="2400" dirty="0">
                <a:latin typeface="Trebuchet MS" pitchFamily="34" charset="0"/>
              </a:rPr>
              <a:t>le déplacement du cerveau et sa migration au travers des orifices </a:t>
            </a:r>
            <a:r>
              <a:rPr lang="fr-FR" sz="2400" dirty="0" err="1">
                <a:latin typeface="Trebuchet MS" pitchFamily="34" charset="0"/>
              </a:rPr>
              <a:t>ostéoduraux</a:t>
            </a:r>
            <a:r>
              <a:rPr lang="fr-FR" sz="2400" dirty="0">
                <a:latin typeface="Trebuchet MS" pitchFamily="34" charset="0"/>
              </a:rPr>
              <a:t> = </a:t>
            </a:r>
            <a:r>
              <a:rPr lang="fr-FR" sz="2400" b="1" dirty="0">
                <a:latin typeface="Trebuchet MS" pitchFamily="34" charset="0"/>
              </a:rPr>
              <a:t>engagements</a:t>
            </a:r>
            <a:r>
              <a:rPr lang="fr-FR" sz="2400" dirty="0">
                <a:latin typeface="Trebuchet MS" pitchFamily="34" charset="0"/>
              </a:rPr>
              <a:t> </a:t>
            </a:r>
          </a:p>
          <a:p>
            <a:pPr>
              <a:buNone/>
            </a:pPr>
            <a:endParaRPr lang="fr-FR" sz="2400" u="sng" dirty="0">
              <a:latin typeface="Trebuchet MS" pitchFamily="34" charset="0"/>
            </a:endParaRPr>
          </a:p>
          <a:p>
            <a:pPr>
              <a:spcBef>
                <a:spcPts val="0"/>
              </a:spcBef>
              <a:buNone/>
            </a:pPr>
            <a:r>
              <a:rPr lang="fr-FR" sz="2400" b="1" dirty="0">
                <a:latin typeface="Trebuchet MS" pitchFamily="34" charset="0"/>
              </a:rPr>
              <a:t>     </a:t>
            </a:r>
            <a:r>
              <a:rPr lang="fr-FR" sz="2400" b="1" u="sng" dirty="0">
                <a:latin typeface="Trebuchet MS" pitchFamily="34" charset="0"/>
              </a:rPr>
              <a:t>NB:</a:t>
            </a:r>
            <a:r>
              <a:rPr lang="fr-FR" sz="2400" b="1" dirty="0">
                <a:latin typeface="Trebuchet MS" pitchFamily="34" charset="0"/>
              </a:rPr>
              <a:t> </a:t>
            </a:r>
            <a:r>
              <a:rPr lang="fr-FR" sz="2400" dirty="0">
                <a:latin typeface="Trebuchet MS" pitchFamily="34" charset="0"/>
              </a:rPr>
              <a:t>Le mécanisme d’engagement peut être déclenché ou aggravé par une PL, la soustraction de LCR provoque un « appel » des structures sus-jacentes vers l’aval. </a:t>
            </a:r>
          </a:p>
          <a:p>
            <a:pPr lvl="1" indent="-457200">
              <a:buFont typeface="+mj-lt"/>
              <a:buAutoNum type="arabicPeriod"/>
            </a:pPr>
            <a:endParaRPr lang="fr-FR" sz="2400" dirty="0">
              <a:latin typeface="Trebuchet MS"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Titre 1"/>
          <p:cNvSpPr>
            <a:spLocks noGrp="1"/>
          </p:cNvSpPr>
          <p:nvPr>
            <p:ph type="title"/>
          </p:nvPr>
        </p:nvSpPr>
        <p:spPr>
          <a:xfrm>
            <a:off x="0" y="332656"/>
            <a:ext cx="9144000" cy="778098"/>
          </a:xfrm>
          <a:solidFill>
            <a:srgbClr val="663300"/>
          </a:solidFill>
        </p:spPr>
        <p:txBody>
          <a:bodyPr/>
          <a:lstStyle/>
          <a:p>
            <a:pPr marL="514350" indent="-514350"/>
            <a:r>
              <a:rPr lang="fr-FR" b="1" dirty="0">
                <a:solidFill>
                  <a:schemeClr val="bg1"/>
                </a:solidFill>
                <a:latin typeface="Trebuchet MS" pitchFamily="34" charset="0"/>
              </a:rPr>
              <a:t>PHYSIOPATHOLOGIE</a:t>
            </a:r>
          </a:p>
        </p:txBody>
      </p:sp>
      <p:sp>
        <p:nvSpPr>
          <p:cNvPr id="7" name="Organigramme : Connecteur 6"/>
          <p:cNvSpPr/>
          <p:nvPr/>
        </p:nvSpPr>
        <p:spPr>
          <a:xfrm>
            <a:off x="179512" y="188640"/>
            <a:ext cx="1080120" cy="1080120"/>
          </a:xfrm>
          <a:prstGeom prst="flowChartConnector">
            <a:avLst/>
          </a:prstGeom>
          <a:solidFill>
            <a:srgbClr val="663300"/>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400" b="1" dirty="0">
                <a:latin typeface="Trebuchet MS" pitchFamily="34" charset="0"/>
              </a:rPr>
              <a:t>3</a:t>
            </a:r>
          </a:p>
        </p:txBody>
      </p:sp>
      <p:sp>
        <p:nvSpPr>
          <p:cNvPr id="9" name="Espace réservé du contenu 2"/>
          <p:cNvSpPr txBox="1">
            <a:spLocks/>
          </p:cNvSpPr>
          <p:nvPr/>
        </p:nvSpPr>
        <p:spPr>
          <a:xfrm>
            <a:off x="755576" y="1628800"/>
            <a:ext cx="7488832" cy="4680520"/>
          </a:xfrm>
          <a:prstGeom prst="rect">
            <a:avLst/>
          </a:prstGeom>
        </p:spPr>
        <p:txBody>
          <a:bodyPr vert="horz" lIns="91440" tIns="45720" rIns="91440" bIns="45720" rtlCol="0">
            <a:noAutofit/>
          </a:bodyPr>
          <a:lstStyle/>
          <a:p>
            <a:endParaRPr lang="fr-FR" sz="2400" b="1" dirty="0">
              <a:latin typeface="Trebuchet MS" pitchFamily="34" charset="0"/>
            </a:endParaRPr>
          </a:p>
        </p:txBody>
      </p:sp>
      <p:pic>
        <p:nvPicPr>
          <p:cNvPr id="10" name="Picture 2"/>
          <p:cNvPicPr>
            <a:picLocks noChangeAspect="1" noChangeArrowheads="1"/>
          </p:cNvPicPr>
          <p:nvPr/>
        </p:nvPicPr>
        <p:blipFill>
          <a:blip r:embed="rId2" cstate="print"/>
          <a:srcRect/>
          <a:stretch>
            <a:fillRect/>
          </a:stretch>
        </p:blipFill>
        <p:spPr bwMode="auto">
          <a:xfrm>
            <a:off x="4468911" y="1484784"/>
            <a:ext cx="4495577" cy="5112568"/>
          </a:xfrm>
          <a:prstGeom prst="rect">
            <a:avLst/>
          </a:prstGeom>
          <a:noFill/>
          <a:ln w="3175">
            <a:solidFill>
              <a:schemeClr val="tx1"/>
            </a:solidFill>
            <a:miter lim="800000"/>
            <a:headEnd/>
            <a:tailEnd/>
          </a:ln>
        </p:spPr>
      </p:pic>
      <p:sp>
        <p:nvSpPr>
          <p:cNvPr id="11" name="Espace réservé du contenu 2"/>
          <p:cNvSpPr>
            <a:spLocks noGrp="1"/>
          </p:cNvSpPr>
          <p:nvPr>
            <p:ph idx="1"/>
          </p:nvPr>
        </p:nvSpPr>
        <p:spPr>
          <a:xfrm>
            <a:off x="395536" y="1340769"/>
            <a:ext cx="3888432" cy="1368152"/>
          </a:xfrm>
          <a:ln>
            <a:solidFill>
              <a:schemeClr val="tx1"/>
            </a:solidFill>
          </a:ln>
        </p:spPr>
        <p:txBody>
          <a:bodyPr>
            <a:normAutofit/>
          </a:bodyPr>
          <a:lstStyle/>
          <a:p>
            <a:pPr marL="514350" indent="-514350">
              <a:buFont typeface="+mj-lt"/>
              <a:buAutoNum type="arabicPeriod"/>
            </a:pPr>
            <a:r>
              <a:rPr lang="fr-FR" sz="2000" b="1" dirty="0">
                <a:latin typeface="Trebuchet MS" pitchFamily="34" charset="0"/>
              </a:rPr>
              <a:t>Engagement sous </a:t>
            </a:r>
            <a:r>
              <a:rPr lang="fr-FR" sz="2000" b="1" dirty="0" err="1">
                <a:latin typeface="Trebuchet MS" pitchFamily="34" charset="0"/>
              </a:rPr>
              <a:t>falcique</a:t>
            </a:r>
            <a:r>
              <a:rPr lang="fr-FR" sz="2000" b="1" dirty="0">
                <a:latin typeface="Trebuchet MS" pitchFamily="34" charset="0"/>
              </a:rPr>
              <a:t> </a:t>
            </a:r>
            <a:r>
              <a:rPr lang="fr-FR" sz="2000" dirty="0">
                <a:latin typeface="Trebuchet MS" pitchFamily="34" charset="0"/>
              </a:rPr>
              <a:t> </a:t>
            </a:r>
            <a:r>
              <a:rPr lang="fr-FR" sz="1800" dirty="0">
                <a:latin typeface="Trebuchet MS" pitchFamily="34" charset="0"/>
              </a:rPr>
              <a:t>engagement du gyrus </a:t>
            </a:r>
            <a:r>
              <a:rPr lang="fr-FR" sz="1800" dirty="0" err="1">
                <a:latin typeface="Trebuchet MS" pitchFamily="34" charset="0"/>
              </a:rPr>
              <a:t>singulaire</a:t>
            </a:r>
            <a:r>
              <a:rPr lang="fr-FR" sz="1800" dirty="0">
                <a:latin typeface="Trebuchet MS" pitchFamily="34" charset="0"/>
              </a:rPr>
              <a:t> sous la faux du cerveau</a:t>
            </a:r>
            <a:endParaRPr lang="fr-FR" sz="2000" dirty="0">
              <a:latin typeface="Trebuchet MS" pitchFamily="34" charset="0"/>
            </a:endParaRPr>
          </a:p>
          <a:p>
            <a:endParaRPr lang="fr-FR" sz="2000" dirty="0">
              <a:latin typeface="Trebuchet MS" pitchFamily="34" charset="0"/>
            </a:endParaRPr>
          </a:p>
        </p:txBody>
      </p:sp>
      <p:sp>
        <p:nvSpPr>
          <p:cNvPr id="12" name="Espace réservé du contenu 2"/>
          <p:cNvSpPr txBox="1">
            <a:spLocks/>
          </p:cNvSpPr>
          <p:nvPr/>
        </p:nvSpPr>
        <p:spPr>
          <a:xfrm>
            <a:off x="395536" y="2852936"/>
            <a:ext cx="3888432" cy="1008112"/>
          </a:xfrm>
          <a:prstGeom prst="rect">
            <a:avLst/>
          </a:prstGeom>
          <a:ln>
            <a:solidFill>
              <a:schemeClr val="tx1"/>
            </a:solidFill>
          </a:ln>
        </p:spPr>
        <p:txBody>
          <a:bodyPr vert="horz" lIns="91440" tIns="45720" rIns="91440" bIns="45720" rtlCol="0">
            <a:normAutofit/>
          </a:bodyPr>
          <a:lstStyle/>
          <a:p>
            <a:pPr marL="514350" lvl="0" indent="-514350">
              <a:spcBef>
                <a:spcPct val="20000"/>
              </a:spcBef>
              <a:buFont typeface="+mj-lt"/>
              <a:buAutoNum type="arabicPeriod" startAt="2"/>
            </a:pPr>
            <a:r>
              <a:rPr lang="fr-FR" sz="2000" b="1" dirty="0">
                <a:latin typeface="Trebuchet MS" pitchFamily="34" charset="0"/>
              </a:rPr>
              <a:t>Engagement temporal </a:t>
            </a:r>
            <a:r>
              <a:rPr lang="fr-FR" sz="2000" dirty="0">
                <a:latin typeface="Trebuchet MS" pitchFamily="34" charset="0"/>
              </a:rPr>
              <a:t> </a:t>
            </a:r>
            <a:r>
              <a:rPr lang="fr-FR" dirty="0">
                <a:latin typeface="Trebuchet MS" pitchFamily="34" charset="0"/>
              </a:rPr>
              <a:t>hernie de T5 dans le foramen ovale (mydriase)</a:t>
            </a:r>
            <a:endParaRPr kumimoji="0" lang="fr-FR" sz="2000" b="0" i="0" u="none" strike="noStrike" kern="1200" cap="none" spc="0" normalizeH="0" baseline="0" noProof="0" dirty="0">
              <a:ln>
                <a:noFill/>
              </a:ln>
              <a:solidFill>
                <a:schemeClr val="tx1"/>
              </a:solidFill>
              <a:effectLst/>
              <a:uLnTx/>
              <a:uFillTx/>
              <a:latin typeface="Trebuchet MS" pitchFamily="34" charset="0"/>
            </a:endParaRPr>
          </a:p>
        </p:txBody>
      </p:sp>
      <p:sp>
        <p:nvSpPr>
          <p:cNvPr id="13" name="Espace réservé du contenu 2"/>
          <p:cNvSpPr txBox="1">
            <a:spLocks/>
          </p:cNvSpPr>
          <p:nvPr/>
        </p:nvSpPr>
        <p:spPr>
          <a:xfrm>
            <a:off x="395536" y="5229200"/>
            <a:ext cx="3888432" cy="1412776"/>
          </a:xfrm>
          <a:prstGeom prst="rect">
            <a:avLst/>
          </a:prstGeom>
          <a:ln>
            <a:solidFill>
              <a:schemeClr val="tx1"/>
            </a:solidFill>
          </a:ln>
        </p:spPr>
        <p:txBody>
          <a:bodyPr vert="horz" lIns="91440" tIns="45720" rIns="91440" bIns="45720" rtlCol="0">
            <a:noAutofit/>
          </a:bodyPr>
          <a:lstStyle/>
          <a:p>
            <a:pPr marL="514350" lvl="0" indent="-514350">
              <a:spcBef>
                <a:spcPct val="20000"/>
              </a:spcBef>
              <a:buFont typeface="+mj-lt"/>
              <a:buAutoNum type="arabicPeriod" startAt="4"/>
            </a:pPr>
            <a:r>
              <a:rPr lang="fr-FR" sz="2000" b="1" dirty="0">
                <a:latin typeface="Trebuchet MS" pitchFamily="34" charset="0"/>
              </a:rPr>
              <a:t>Engagement des amygdales </a:t>
            </a:r>
            <a:r>
              <a:rPr lang="fr-FR" sz="2000" dirty="0">
                <a:latin typeface="Trebuchet MS" pitchFamily="34" charset="0"/>
              </a:rPr>
              <a:t>cérébelleuses</a:t>
            </a:r>
            <a:r>
              <a:rPr lang="fr-FR" dirty="0">
                <a:latin typeface="Trebuchet MS" pitchFamily="34" charset="0"/>
              </a:rPr>
              <a:t> à travers le trou occipital (compression du bulbe).</a:t>
            </a:r>
            <a:endParaRPr kumimoji="0" lang="fr-FR" sz="2000" i="0" u="none" strike="noStrike" kern="1200" cap="none" spc="0" normalizeH="0" baseline="0" noProof="0" dirty="0">
              <a:ln>
                <a:noFill/>
              </a:ln>
              <a:solidFill>
                <a:schemeClr val="tx1"/>
              </a:solidFill>
              <a:effectLst/>
              <a:uLnTx/>
              <a:uFillTx/>
              <a:latin typeface="Trebuchet MS" pitchFamily="34" charset="0"/>
            </a:endParaRPr>
          </a:p>
        </p:txBody>
      </p:sp>
      <p:sp>
        <p:nvSpPr>
          <p:cNvPr id="14" name="Espace réservé du contenu 2"/>
          <p:cNvSpPr txBox="1">
            <a:spLocks/>
          </p:cNvSpPr>
          <p:nvPr/>
        </p:nvSpPr>
        <p:spPr>
          <a:xfrm>
            <a:off x="395536" y="4005064"/>
            <a:ext cx="3888432" cy="1080120"/>
          </a:xfrm>
          <a:prstGeom prst="rect">
            <a:avLst/>
          </a:prstGeom>
          <a:ln>
            <a:solidFill>
              <a:schemeClr val="tx1"/>
            </a:solidFill>
          </a:ln>
        </p:spPr>
        <p:txBody>
          <a:bodyPr vert="horz" lIns="91440" tIns="45720" rIns="91440" bIns="45720" rtlCol="0">
            <a:normAutofit/>
          </a:bodyPr>
          <a:lstStyle/>
          <a:p>
            <a:pPr marL="514350" indent="-514350">
              <a:buFont typeface="+mj-lt"/>
              <a:buAutoNum type="arabicPeriod" startAt="3"/>
            </a:pPr>
            <a:r>
              <a:rPr lang="fr-FR" sz="2000" b="1" dirty="0">
                <a:latin typeface="Trebuchet MS" pitchFamily="34" charset="0"/>
              </a:rPr>
              <a:t>Engagement diencéphalique </a:t>
            </a:r>
            <a:r>
              <a:rPr lang="fr-FR" sz="2000" dirty="0">
                <a:latin typeface="Trebuchet MS" pitchFamily="34" charset="0"/>
              </a:rPr>
              <a:t>central,</a:t>
            </a:r>
            <a:r>
              <a:rPr lang="fr-FR" dirty="0">
                <a:latin typeface="Trebuchet MS" pitchFamily="34" charset="0"/>
              </a:rPr>
              <a:t> à travers l’orifice </a:t>
            </a:r>
            <a:r>
              <a:rPr lang="fr-FR" dirty="0" err="1">
                <a:latin typeface="Trebuchet MS" pitchFamily="34" charset="0"/>
              </a:rPr>
              <a:t>tentoriel</a:t>
            </a:r>
            <a:r>
              <a:rPr lang="fr-FR" dirty="0">
                <a:latin typeface="Trebuchet MS" pitchFamily="34" charset="0"/>
              </a:rPr>
              <a:t> </a:t>
            </a:r>
            <a:endParaRPr lang="fr-FR" sz="2000" dirty="0">
              <a:latin typeface="Trebuchet MS"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fr-FR" sz="2000" b="0" i="0" u="none" strike="noStrike" kern="1200" cap="none" spc="0" normalizeH="0" baseline="0" noProof="0" dirty="0">
              <a:ln>
                <a:noFill/>
              </a:ln>
              <a:solidFill>
                <a:schemeClr val="tx1"/>
              </a:solidFill>
              <a:effectLst/>
              <a:uLnTx/>
              <a:uFillTx/>
              <a:latin typeface="Trebuchet MS" pitchFamily="34" charset="0"/>
            </a:endParaRPr>
          </a:p>
        </p:txBody>
      </p:sp>
      <p:sp>
        <p:nvSpPr>
          <p:cNvPr id="15" name="Ellipse 14"/>
          <p:cNvSpPr/>
          <p:nvPr/>
        </p:nvSpPr>
        <p:spPr>
          <a:xfrm>
            <a:off x="6876256" y="2780928"/>
            <a:ext cx="576064" cy="504056"/>
          </a:xfrm>
          <a:prstGeom prst="ellips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Ellipse 15"/>
          <p:cNvSpPr/>
          <p:nvPr/>
        </p:nvSpPr>
        <p:spPr>
          <a:xfrm>
            <a:off x="6948264" y="5085184"/>
            <a:ext cx="576064" cy="504056"/>
          </a:xfrm>
          <a:prstGeom prst="ellips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Ellipse 16"/>
          <p:cNvSpPr/>
          <p:nvPr/>
        </p:nvSpPr>
        <p:spPr>
          <a:xfrm>
            <a:off x="7164288" y="4077072"/>
            <a:ext cx="576064" cy="504056"/>
          </a:xfrm>
          <a:prstGeom prst="ellips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Ellipse 17"/>
          <p:cNvSpPr/>
          <p:nvPr/>
        </p:nvSpPr>
        <p:spPr>
          <a:xfrm>
            <a:off x="6300192" y="3573016"/>
            <a:ext cx="576064" cy="504056"/>
          </a:xfrm>
          <a:prstGeom prst="ellips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1">
                                            <p:bg/>
                                          </p:spTgt>
                                        </p:tgtEl>
                                        <p:attrNameLst>
                                          <p:attrName>style.visibility</p:attrName>
                                        </p:attrNameLst>
                                      </p:cBhvr>
                                      <p:to>
                                        <p:strVal val="visible"/>
                                      </p:to>
                                    </p:set>
                                    <p:anim calcmode="lin" valueType="num">
                                      <p:cBhvr additive="base">
                                        <p:cTn id="11" dur="500" fill="hold"/>
                                        <p:tgtEl>
                                          <p:spTgt spid="11">
                                            <p:bg/>
                                          </p:spTgt>
                                        </p:tgtEl>
                                        <p:attrNameLst>
                                          <p:attrName>ppt_x</p:attrName>
                                        </p:attrNameLst>
                                      </p:cBhvr>
                                      <p:tavLst>
                                        <p:tav tm="0">
                                          <p:val>
                                            <p:strVal val="#ppt_x"/>
                                          </p:val>
                                        </p:tav>
                                        <p:tav tm="100000">
                                          <p:val>
                                            <p:strVal val="#ppt_x"/>
                                          </p:val>
                                        </p:tav>
                                      </p:tavLst>
                                    </p:anim>
                                    <p:anim calcmode="lin" valueType="num">
                                      <p:cBhvr additive="base">
                                        <p:cTn id="12" dur="500" fill="hold"/>
                                        <p:tgtEl>
                                          <p:spTgt spid="11">
                                            <p:bg/>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1">
                                            <p:txEl>
                                              <p:pRg st="0" end="0"/>
                                            </p:txEl>
                                          </p:spTgt>
                                        </p:tgtEl>
                                        <p:attrNameLst>
                                          <p:attrName>style.visibility</p:attrName>
                                        </p:attrNameLst>
                                      </p:cBhvr>
                                      <p:to>
                                        <p:strVal val="visible"/>
                                      </p:to>
                                    </p:set>
                                    <p:anim calcmode="lin" valueType="num">
                                      <p:cBhvr additive="base">
                                        <p:cTn id="15"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7"/>
                                        </p:tgtEl>
                                        <p:attrNameLst>
                                          <p:attrName>style.visibility</p:attrName>
                                        </p:attrNameLst>
                                      </p:cBhvr>
                                      <p:to>
                                        <p:strVal val="visible"/>
                                      </p:to>
                                    </p:set>
                                    <p:anim calcmode="lin" valueType="num">
                                      <p:cBhvr additive="base">
                                        <p:cTn id="21" dur="500" fill="hold"/>
                                        <p:tgtEl>
                                          <p:spTgt spid="17"/>
                                        </p:tgtEl>
                                        <p:attrNameLst>
                                          <p:attrName>ppt_x</p:attrName>
                                        </p:attrNameLst>
                                      </p:cBhvr>
                                      <p:tavLst>
                                        <p:tav tm="0">
                                          <p:val>
                                            <p:strVal val="#ppt_x"/>
                                          </p:val>
                                        </p:tav>
                                        <p:tav tm="100000">
                                          <p:val>
                                            <p:strVal val="#ppt_x"/>
                                          </p:val>
                                        </p:tav>
                                      </p:tavLst>
                                    </p:anim>
                                    <p:anim calcmode="lin" valueType="num">
                                      <p:cBhvr additive="base">
                                        <p:cTn id="22" dur="500" fill="hold"/>
                                        <p:tgtEl>
                                          <p:spTgt spid="17"/>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ppt_x"/>
                                          </p:val>
                                        </p:tav>
                                        <p:tav tm="100000">
                                          <p:val>
                                            <p:strVal val="#ppt_x"/>
                                          </p:val>
                                        </p:tav>
                                      </p:tavLst>
                                    </p:anim>
                                    <p:anim calcmode="lin" valueType="num">
                                      <p:cBhvr additive="base">
                                        <p:cTn id="2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anim calcmode="lin" valueType="num">
                                      <p:cBhvr additive="base">
                                        <p:cTn id="31" dur="500" fill="hold"/>
                                        <p:tgtEl>
                                          <p:spTgt spid="18"/>
                                        </p:tgtEl>
                                        <p:attrNameLst>
                                          <p:attrName>ppt_x</p:attrName>
                                        </p:attrNameLst>
                                      </p:cBhvr>
                                      <p:tavLst>
                                        <p:tav tm="0">
                                          <p:val>
                                            <p:strVal val="#ppt_x"/>
                                          </p:val>
                                        </p:tav>
                                        <p:tav tm="100000">
                                          <p:val>
                                            <p:strVal val="#ppt_x"/>
                                          </p:val>
                                        </p:tav>
                                      </p:tavLst>
                                    </p:anim>
                                    <p:anim calcmode="lin" valueType="num">
                                      <p:cBhvr additive="base">
                                        <p:cTn id="32" dur="500" fill="hold"/>
                                        <p:tgtEl>
                                          <p:spTgt spid="18"/>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4"/>
                                        </p:tgtEl>
                                        <p:attrNameLst>
                                          <p:attrName>style.visibility</p:attrName>
                                        </p:attrNameLst>
                                      </p:cBhvr>
                                      <p:to>
                                        <p:strVal val="visible"/>
                                      </p:to>
                                    </p:set>
                                    <p:anim calcmode="lin" valueType="num">
                                      <p:cBhvr additive="base">
                                        <p:cTn id="35" dur="500" fill="hold"/>
                                        <p:tgtEl>
                                          <p:spTgt spid="14"/>
                                        </p:tgtEl>
                                        <p:attrNameLst>
                                          <p:attrName>ppt_x</p:attrName>
                                        </p:attrNameLst>
                                      </p:cBhvr>
                                      <p:tavLst>
                                        <p:tav tm="0">
                                          <p:val>
                                            <p:strVal val="#ppt_x"/>
                                          </p:val>
                                        </p:tav>
                                        <p:tav tm="100000">
                                          <p:val>
                                            <p:strVal val="#ppt_x"/>
                                          </p:val>
                                        </p:tav>
                                      </p:tavLst>
                                    </p:anim>
                                    <p:anim calcmode="lin" valueType="num">
                                      <p:cBhvr additive="base">
                                        <p:cTn id="3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6"/>
                                        </p:tgtEl>
                                        <p:attrNameLst>
                                          <p:attrName>style.visibility</p:attrName>
                                        </p:attrNameLst>
                                      </p:cBhvr>
                                      <p:to>
                                        <p:strVal val="visible"/>
                                      </p:to>
                                    </p:set>
                                    <p:anim calcmode="lin" valueType="num">
                                      <p:cBhvr additive="base">
                                        <p:cTn id="41" dur="500" fill="hold"/>
                                        <p:tgtEl>
                                          <p:spTgt spid="16"/>
                                        </p:tgtEl>
                                        <p:attrNameLst>
                                          <p:attrName>ppt_x</p:attrName>
                                        </p:attrNameLst>
                                      </p:cBhvr>
                                      <p:tavLst>
                                        <p:tav tm="0">
                                          <p:val>
                                            <p:strVal val="#ppt_x"/>
                                          </p:val>
                                        </p:tav>
                                        <p:tav tm="100000">
                                          <p:val>
                                            <p:strVal val="#ppt_x"/>
                                          </p:val>
                                        </p:tav>
                                      </p:tavLst>
                                    </p:anim>
                                    <p:anim calcmode="lin" valueType="num">
                                      <p:cBhvr additive="base">
                                        <p:cTn id="42" dur="500" fill="hold"/>
                                        <p:tgtEl>
                                          <p:spTgt spid="16"/>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13"/>
                                        </p:tgtEl>
                                        <p:attrNameLst>
                                          <p:attrName>style.visibility</p:attrName>
                                        </p:attrNameLst>
                                      </p:cBhvr>
                                      <p:to>
                                        <p:strVal val="visible"/>
                                      </p:to>
                                    </p:set>
                                    <p:anim calcmode="lin" valueType="num">
                                      <p:cBhvr additive="base">
                                        <p:cTn id="45" dur="500" fill="hold"/>
                                        <p:tgtEl>
                                          <p:spTgt spid="13"/>
                                        </p:tgtEl>
                                        <p:attrNameLst>
                                          <p:attrName>ppt_x</p:attrName>
                                        </p:attrNameLst>
                                      </p:cBhvr>
                                      <p:tavLst>
                                        <p:tav tm="0">
                                          <p:val>
                                            <p:strVal val="#ppt_x"/>
                                          </p:val>
                                        </p:tav>
                                        <p:tav tm="100000">
                                          <p:val>
                                            <p:strVal val="#ppt_x"/>
                                          </p:val>
                                        </p:tav>
                                      </p:tavLst>
                                    </p:anim>
                                    <p:anim calcmode="lin" valueType="num">
                                      <p:cBhvr additive="base">
                                        <p:cTn id="4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animBg="1"/>
      <p:bldP spid="12" grpId="0" animBg="1"/>
      <p:bldP spid="13" grpId="0" animBg="1"/>
      <p:bldP spid="14" grpId="0" animBg="1"/>
      <p:bldP spid="15" grpId="0" animBg="1"/>
      <p:bldP spid="16" grpId="0" animBg="1"/>
      <p:bldP spid="17" grpId="0" animBg="1"/>
      <p:bldP spid="1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Titre 1"/>
          <p:cNvSpPr>
            <a:spLocks noGrp="1"/>
          </p:cNvSpPr>
          <p:nvPr>
            <p:ph type="title"/>
          </p:nvPr>
        </p:nvSpPr>
        <p:spPr>
          <a:xfrm>
            <a:off x="0" y="332656"/>
            <a:ext cx="9144000" cy="778098"/>
          </a:xfrm>
          <a:solidFill>
            <a:srgbClr val="663300"/>
          </a:solidFill>
        </p:spPr>
        <p:txBody>
          <a:bodyPr/>
          <a:lstStyle/>
          <a:p>
            <a:pPr marL="514350" indent="-514350"/>
            <a:r>
              <a:rPr lang="fr-FR" b="1" dirty="0">
                <a:solidFill>
                  <a:schemeClr val="bg1"/>
                </a:solidFill>
                <a:latin typeface="Trebuchet MS" pitchFamily="34" charset="0"/>
              </a:rPr>
              <a:t>CLINIQUE </a:t>
            </a:r>
          </a:p>
        </p:txBody>
      </p:sp>
      <p:sp>
        <p:nvSpPr>
          <p:cNvPr id="7" name="Organigramme : Connecteur 6"/>
          <p:cNvSpPr/>
          <p:nvPr/>
        </p:nvSpPr>
        <p:spPr>
          <a:xfrm>
            <a:off x="179512" y="188640"/>
            <a:ext cx="1080120" cy="1080120"/>
          </a:xfrm>
          <a:prstGeom prst="flowChartConnector">
            <a:avLst/>
          </a:prstGeom>
          <a:solidFill>
            <a:srgbClr val="663300"/>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400" b="1" dirty="0">
                <a:latin typeface="Trebuchet MS" pitchFamily="34" charset="0"/>
              </a:rPr>
              <a:t>4</a:t>
            </a:r>
          </a:p>
        </p:txBody>
      </p:sp>
      <p:sp>
        <p:nvSpPr>
          <p:cNvPr id="9" name="Espace réservé du contenu 2"/>
          <p:cNvSpPr txBox="1">
            <a:spLocks/>
          </p:cNvSpPr>
          <p:nvPr/>
        </p:nvSpPr>
        <p:spPr>
          <a:xfrm>
            <a:off x="611560" y="1340768"/>
            <a:ext cx="7920880" cy="5184576"/>
          </a:xfrm>
          <a:prstGeom prst="rect">
            <a:avLst/>
          </a:prstGeom>
        </p:spPr>
        <p:txBody>
          <a:bodyPr vert="horz" lIns="91440" tIns="45720" rIns="91440" bIns="45720" rtlCol="0">
            <a:noAutofit/>
          </a:bodyPr>
          <a:lstStyle/>
          <a:p>
            <a:pPr>
              <a:buFont typeface="Wingdings" pitchFamily="2" charset="2"/>
              <a:buChar char="§"/>
            </a:pPr>
            <a:r>
              <a:rPr lang="fr-FR" sz="2400" dirty="0">
                <a:latin typeface="Trebuchet MS" pitchFamily="34" charset="0"/>
              </a:rPr>
              <a:t> </a:t>
            </a:r>
            <a:r>
              <a:rPr lang="fr-FR" sz="2400" b="1" dirty="0">
                <a:latin typeface="Trebuchet MS" pitchFamily="34" charset="0"/>
              </a:rPr>
              <a:t>Les Céphalées : </a:t>
            </a:r>
            <a:r>
              <a:rPr lang="fr-FR" sz="2400" dirty="0">
                <a:latin typeface="Trebuchet MS" pitchFamily="34" charset="0"/>
              </a:rPr>
              <a:t>surviennent surtout le matin au réveil ou vers la 2</a:t>
            </a:r>
            <a:r>
              <a:rPr lang="fr-FR" sz="2400" baseline="30000" dirty="0">
                <a:latin typeface="Trebuchet MS" pitchFamily="34" charset="0"/>
              </a:rPr>
              <a:t>éme</a:t>
            </a:r>
            <a:r>
              <a:rPr lang="fr-FR" sz="2400" dirty="0">
                <a:latin typeface="Trebuchet MS" pitchFamily="34" charset="0"/>
              </a:rPr>
              <a:t> moitié de la nuit.</a:t>
            </a:r>
          </a:p>
          <a:p>
            <a:pPr>
              <a:buFont typeface="Wingdings" pitchFamily="2" charset="2"/>
              <a:buChar char="§"/>
            </a:pPr>
            <a:endParaRPr lang="fr-FR" sz="2400" dirty="0">
              <a:latin typeface="Trebuchet MS" pitchFamily="34" charset="0"/>
            </a:endParaRPr>
          </a:p>
          <a:p>
            <a:pPr>
              <a:buFont typeface="Wingdings" pitchFamily="2" charset="2"/>
              <a:buChar char="§"/>
            </a:pPr>
            <a:r>
              <a:rPr lang="fr-FR" sz="2400" b="1" dirty="0">
                <a:latin typeface="Trebuchet MS" pitchFamily="34" charset="0"/>
              </a:rPr>
              <a:t> Vomissements :</a:t>
            </a:r>
            <a:r>
              <a:rPr lang="fr-FR" sz="2400" dirty="0">
                <a:latin typeface="Trebuchet MS" pitchFamily="34" charset="0"/>
              </a:rPr>
              <a:t> faciles en jet, soulageant les céphalées.</a:t>
            </a:r>
          </a:p>
          <a:p>
            <a:pPr>
              <a:buFont typeface="Wingdings" pitchFamily="2" charset="2"/>
              <a:buChar char="§"/>
            </a:pPr>
            <a:endParaRPr lang="fr-FR" sz="2400" dirty="0">
              <a:latin typeface="Trebuchet MS" pitchFamily="34" charset="0"/>
            </a:endParaRPr>
          </a:p>
          <a:p>
            <a:pPr>
              <a:buFont typeface="Wingdings" pitchFamily="2" charset="2"/>
              <a:buChar char="§"/>
            </a:pPr>
            <a:r>
              <a:rPr lang="fr-FR" sz="2400" b="1" dirty="0">
                <a:latin typeface="Trebuchet MS" pitchFamily="34" charset="0"/>
              </a:rPr>
              <a:t> Troubles visuels : </a:t>
            </a:r>
            <a:r>
              <a:rPr lang="fr-FR" sz="2400" dirty="0">
                <a:latin typeface="Trebuchet MS" pitchFamily="34" charset="0"/>
              </a:rPr>
              <a:t>tardifs :</a:t>
            </a:r>
          </a:p>
          <a:p>
            <a:pPr>
              <a:buNone/>
            </a:pPr>
            <a:r>
              <a:rPr lang="fr-FR" sz="2400" dirty="0">
                <a:latin typeface="Trebuchet MS" pitchFamily="34" charset="0"/>
              </a:rPr>
              <a:t>    - Baisse de l’acuité visuelle</a:t>
            </a:r>
          </a:p>
          <a:p>
            <a:pPr>
              <a:buNone/>
            </a:pPr>
            <a:r>
              <a:rPr lang="fr-FR" sz="2400" dirty="0">
                <a:latin typeface="Trebuchet MS" pitchFamily="34" charset="0"/>
              </a:rPr>
              <a:t>    - Diplopie par paralysie du nerf VI</a:t>
            </a:r>
          </a:p>
          <a:p>
            <a:pPr>
              <a:buNone/>
            </a:pPr>
            <a:r>
              <a:rPr lang="fr-FR" sz="2400" dirty="0">
                <a:latin typeface="Trebuchet MS" pitchFamily="34" charset="0"/>
              </a:rPr>
              <a:t>    - Le fond d’œil (FO) est impératif à la recherche d’un œdème papillaire</a:t>
            </a:r>
          </a:p>
          <a:p>
            <a:pPr>
              <a:buNone/>
            </a:pPr>
            <a:endParaRPr lang="fr-FR" sz="2400" dirty="0">
              <a:latin typeface="Trebuchet MS" pitchFamily="34" charset="0"/>
            </a:endParaRPr>
          </a:p>
          <a:p>
            <a:pPr>
              <a:buFont typeface="Wingdings" pitchFamily="2" charset="2"/>
              <a:buChar char="§"/>
            </a:pPr>
            <a:r>
              <a:rPr lang="fr-FR" sz="2400" b="1" dirty="0">
                <a:latin typeface="Trebuchet MS" pitchFamily="34" charset="0"/>
              </a:rPr>
              <a:t> Trouble de la conscience : </a:t>
            </a:r>
            <a:r>
              <a:rPr lang="fr-FR" sz="2400" dirty="0">
                <a:latin typeface="Trebuchet MS" pitchFamily="34" charset="0"/>
              </a:rPr>
              <a:t>somnolence, obnubilation, coma.  </a:t>
            </a:r>
          </a:p>
          <a:p>
            <a:pPr>
              <a:buFont typeface="Wingdings" pitchFamily="2" charset="2"/>
              <a:buChar char="§"/>
            </a:pPr>
            <a:endParaRPr lang="fr-FR" sz="2400" dirty="0">
              <a:latin typeface="Trebuchet MS"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Titre 1"/>
          <p:cNvSpPr>
            <a:spLocks noGrp="1"/>
          </p:cNvSpPr>
          <p:nvPr>
            <p:ph type="title"/>
          </p:nvPr>
        </p:nvSpPr>
        <p:spPr>
          <a:xfrm>
            <a:off x="0" y="332656"/>
            <a:ext cx="9144000" cy="778098"/>
          </a:xfrm>
          <a:solidFill>
            <a:srgbClr val="663300"/>
          </a:solidFill>
        </p:spPr>
        <p:txBody>
          <a:bodyPr/>
          <a:lstStyle/>
          <a:p>
            <a:pPr marL="514350" indent="-514350"/>
            <a:r>
              <a:rPr lang="fr-FR" b="1" dirty="0">
                <a:solidFill>
                  <a:schemeClr val="bg1"/>
                </a:solidFill>
                <a:latin typeface="Trebuchet MS" pitchFamily="34" charset="0"/>
              </a:rPr>
              <a:t>CLINIQUE </a:t>
            </a:r>
          </a:p>
        </p:txBody>
      </p:sp>
      <p:sp>
        <p:nvSpPr>
          <p:cNvPr id="7" name="Organigramme : Connecteur 6"/>
          <p:cNvSpPr/>
          <p:nvPr/>
        </p:nvSpPr>
        <p:spPr>
          <a:xfrm>
            <a:off x="179512" y="188640"/>
            <a:ext cx="1080120" cy="1080120"/>
          </a:xfrm>
          <a:prstGeom prst="flowChartConnector">
            <a:avLst/>
          </a:prstGeom>
          <a:solidFill>
            <a:srgbClr val="663300"/>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400" b="1" dirty="0">
                <a:latin typeface="Trebuchet MS" pitchFamily="34" charset="0"/>
              </a:rPr>
              <a:t>4</a:t>
            </a:r>
          </a:p>
        </p:txBody>
      </p:sp>
      <p:sp>
        <p:nvSpPr>
          <p:cNvPr id="9" name="Espace réservé du contenu 2"/>
          <p:cNvSpPr txBox="1">
            <a:spLocks/>
          </p:cNvSpPr>
          <p:nvPr/>
        </p:nvSpPr>
        <p:spPr>
          <a:xfrm>
            <a:off x="611560" y="1844824"/>
            <a:ext cx="7920880" cy="4104456"/>
          </a:xfrm>
          <a:prstGeom prst="rect">
            <a:avLst/>
          </a:prstGeom>
        </p:spPr>
        <p:txBody>
          <a:bodyPr vert="horz" lIns="91440" tIns="45720" rIns="91440" bIns="45720" rtlCol="0">
            <a:noAutofit/>
          </a:bodyPr>
          <a:lstStyle/>
          <a:p>
            <a:pPr>
              <a:buFont typeface="Wingdings" pitchFamily="2" charset="2"/>
              <a:buChar char="§"/>
            </a:pPr>
            <a:r>
              <a:rPr lang="fr-FR" sz="2400" b="1" dirty="0">
                <a:latin typeface="Trebuchet MS" pitchFamily="34" charset="0"/>
              </a:rPr>
              <a:t> Signes d’engagement : </a:t>
            </a:r>
          </a:p>
          <a:p>
            <a:pPr>
              <a:buFont typeface="Wingdings" pitchFamily="2" charset="2"/>
              <a:buChar char="§"/>
            </a:pPr>
            <a:endParaRPr lang="fr-FR" sz="2400" dirty="0">
              <a:latin typeface="Trebuchet MS" pitchFamily="34" charset="0"/>
            </a:endParaRPr>
          </a:p>
          <a:p>
            <a:pPr lvl="1"/>
            <a:r>
              <a:rPr lang="fr-FR" sz="2200" dirty="0">
                <a:latin typeface="Trebuchet MS" pitchFamily="34" charset="0"/>
              </a:rPr>
              <a:t>- temporal : mydriase homolatérale, troubles de la conscience, hypertonie de décérébration unie ou bilatérale, spontanée ou provoquée </a:t>
            </a:r>
          </a:p>
          <a:p>
            <a:pPr lvl="1"/>
            <a:endParaRPr lang="fr-FR" sz="2200" dirty="0">
              <a:latin typeface="Trebuchet MS" pitchFamily="34" charset="0"/>
            </a:endParaRPr>
          </a:p>
          <a:p>
            <a:pPr lvl="1"/>
            <a:r>
              <a:rPr lang="fr-FR" sz="2200" dirty="0">
                <a:latin typeface="Trebuchet MS" pitchFamily="34" charset="0"/>
              </a:rPr>
              <a:t>- des </a:t>
            </a:r>
            <a:r>
              <a:rPr lang="fr-FR" sz="2200" dirty="0" err="1">
                <a:latin typeface="Trebuchet MS" pitchFamily="34" charset="0"/>
              </a:rPr>
              <a:t>tonsilles</a:t>
            </a:r>
            <a:r>
              <a:rPr lang="fr-FR" sz="2200" dirty="0">
                <a:latin typeface="Trebuchet MS" pitchFamily="34" charset="0"/>
              </a:rPr>
              <a:t> cérébelleuses : cervicalgies, torticolis, raideur de la nuque, </a:t>
            </a:r>
            <a:r>
              <a:rPr lang="fr-FR" sz="2200" dirty="0" err="1">
                <a:latin typeface="Trebuchet MS" pitchFamily="34" charset="0"/>
              </a:rPr>
              <a:t>bradypnée</a:t>
            </a:r>
            <a:r>
              <a:rPr lang="fr-FR" sz="2200" dirty="0">
                <a:latin typeface="Trebuchet MS" pitchFamily="34" charset="0"/>
              </a:rPr>
              <a:t>, variation thermique, vomissements, crises toniques postérieures</a:t>
            </a:r>
          </a:p>
          <a:p>
            <a:pPr lvl="1"/>
            <a:endParaRPr lang="fr-FR" sz="2200" dirty="0">
              <a:latin typeface="Trebuchet MS" pitchFamily="34" charset="0"/>
            </a:endParaRPr>
          </a:p>
          <a:p>
            <a:pPr lvl="1"/>
            <a:r>
              <a:rPr lang="fr-FR" sz="2200" dirty="0">
                <a:latin typeface="Trebuchet MS" pitchFamily="34" charset="0"/>
              </a:rPr>
              <a:t>- sous falciforme, du culmen, sans sémiologie spécifique.</a:t>
            </a:r>
          </a:p>
          <a:p>
            <a:pPr>
              <a:buFont typeface="Wingdings" pitchFamily="2" charset="2"/>
              <a:buChar char="§"/>
            </a:pPr>
            <a:endParaRPr lang="fr-FR" sz="2400" dirty="0">
              <a:latin typeface="Trebuchet MS"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Titre 1"/>
          <p:cNvSpPr>
            <a:spLocks noGrp="1"/>
          </p:cNvSpPr>
          <p:nvPr>
            <p:ph type="title"/>
          </p:nvPr>
        </p:nvSpPr>
        <p:spPr>
          <a:xfrm>
            <a:off x="0" y="332656"/>
            <a:ext cx="9144000" cy="778098"/>
          </a:xfrm>
          <a:solidFill>
            <a:srgbClr val="663300"/>
          </a:solidFill>
        </p:spPr>
        <p:txBody>
          <a:bodyPr/>
          <a:lstStyle/>
          <a:p>
            <a:pPr marL="514350" indent="-514350"/>
            <a:r>
              <a:rPr lang="fr-FR" b="1" dirty="0">
                <a:solidFill>
                  <a:schemeClr val="bg1"/>
                </a:solidFill>
                <a:latin typeface="Trebuchet MS" pitchFamily="34" charset="0"/>
              </a:rPr>
              <a:t>CLINIQUE </a:t>
            </a:r>
          </a:p>
        </p:txBody>
      </p:sp>
      <p:sp>
        <p:nvSpPr>
          <p:cNvPr id="7" name="Organigramme : Connecteur 6"/>
          <p:cNvSpPr/>
          <p:nvPr/>
        </p:nvSpPr>
        <p:spPr>
          <a:xfrm>
            <a:off x="179512" y="188640"/>
            <a:ext cx="1080120" cy="1080120"/>
          </a:xfrm>
          <a:prstGeom prst="flowChartConnector">
            <a:avLst/>
          </a:prstGeom>
          <a:solidFill>
            <a:srgbClr val="663300"/>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400" b="1" dirty="0">
                <a:latin typeface="Trebuchet MS" pitchFamily="34" charset="0"/>
              </a:rPr>
              <a:t>4</a:t>
            </a:r>
          </a:p>
        </p:txBody>
      </p:sp>
      <p:sp>
        <p:nvSpPr>
          <p:cNvPr id="9" name="Espace réservé du contenu 2"/>
          <p:cNvSpPr txBox="1">
            <a:spLocks/>
          </p:cNvSpPr>
          <p:nvPr/>
        </p:nvSpPr>
        <p:spPr>
          <a:xfrm>
            <a:off x="611560" y="1916832"/>
            <a:ext cx="7848872" cy="3384376"/>
          </a:xfrm>
          <a:prstGeom prst="rect">
            <a:avLst/>
          </a:prstGeom>
        </p:spPr>
        <p:txBody>
          <a:bodyPr vert="horz" lIns="91440" tIns="45720" rIns="91440" bIns="45720" rtlCol="0">
            <a:noAutofit/>
          </a:bodyPr>
          <a:lstStyle/>
          <a:p>
            <a:pPr>
              <a:buFont typeface="Wingdings" pitchFamily="2" charset="2"/>
              <a:buChar char="§"/>
            </a:pPr>
            <a:r>
              <a:rPr lang="fr-FR" sz="2400" b="1" dirty="0">
                <a:latin typeface="Trebuchet MS" pitchFamily="34" charset="0"/>
              </a:rPr>
              <a:t> Chez le nourrisson :</a:t>
            </a:r>
          </a:p>
          <a:p>
            <a:endParaRPr lang="fr-FR" sz="2400" dirty="0">
              <a:latin typeface="Trebuchet MS" pitchFamily="34" charset="0"/>
            </a:endParaRPr>
          </a:p>
          <a:p>
            <a:r>
              <a:rPr lang="fr-FR" sz="2400" dirty="0">
                <a:latin typeface="Trebuchet MS" pitchFamily="34" charset="0"/>
              </a:rPr>
              <a:t>L'HIC se traduit par des troubles du comportement (apathie ou au contraire hyperactivité), des gémissements, une macrocéphalie avec augmentation du périmètre crânien, un bombement de la fontanelle, une disjonction des sutures, voire un regard en </a:t>
            </a:r>
          </a:p>
          <a:p>
            <a:r>
              <a:rPr lang="fr-FR" sz="2400" dirty="0">
                <a:latin typeface="Trebuchet MS" pitchFamily="34" charset="0"/>
              </a:rPr>
              <a:t>« coucher de soleil ».</a:t>
            </a:r>
          </a:p>
          <a:p>
            <a:pPr>
              <a:buFont typeface="Wingdings" pitchFamily="2" charset="2"/>
              <a:buChar char="§"/>
            </a:pPr>
            <a:endParaRPr lang="fr-FR" sz="2400" dirty="0">
              <a:latin typeface="Trebuchet MS"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Titre 1"/>
          <p:cNvSpPr>
            <a:spLocks noGrp="1"/>
          </p:cNvSpPr>
          <p:nvPr>
            <p:ph type="title"/>
          </p:nvPr>
        </p:nvSpPr>
        <p:spPr>
          <a:xfrm>
            <a:off x="0" y="332656"/>
            <a:ext cx="9144000" cy="778098"/>
          </a:xfrm>
          <a:solidFill>
            <a:srgbClr val="663300"/>
          </a:solidFill>
        </p:spPr>
        <p:txBody>
          <a:bodyPr>
            <a:normAutofit/>
          </a:bodyPr>
          <a:lstStyle/>
          <a:p>
            <a:r>
              <a:rPr lang="fr-FR" b="1" dirty="0">
                <a:solidFill>
                  <a:schemeClr val="bg1"/>
                </a:solidFill>
                <a:latin typeface="Trebuchet MS" pitchFamily="34" charset="0"/>
              </a:rPr>
              <a:t> PARACLINIQUE</a:t>
            </a:r>
          </a:p>
        </p:txBody>
      </p:sp>
      <p:sp>
        <p:nvSpPr>
          <p:cNvPr id="6" name="Espace réservé du contenu 2"/>
          <p:cNvSpPr>
            <a:spLocks noGrp="1"/>
          </p:cNvSpPr>
          <p:nvPr>
            <p:ph idx="1"/>
          </p:nvPr>
        </p:nvSpPr>
        <p:spPr>
          <a:xfrm>
            <a:off x="467544" y="2708920"/>
            <a:ext cx="8136904" cy="3384376"/>
          </a:xfrm>
        </p:spPr>
        <p:txBody>
          <a:bodyPr>
            <a:noAutofit/>
          </a:bodyPr>
          <a:lstStyle/>
          <a:p>
            <a:pPr>
              <a:buFont typeface="Wingdings" pitchFamily="2" charset="2"/>
              <a:buChar char="§"/>
            </a:pPr>
            <a:r>
              <a:rPr lang="fr-FR" sz="2400" dirty="0">
                <a:latin typeface="Trebuchet MS" pitchFamily="34" charset="0"/>
              </a:rPr>
              <a:t>Le scanner, l’IRM cérébrales : objectivent la ou les lésions + les engagements.</a:t>
            </a:r>
          </a:p>
          <a:p>
            <a:pPr>
              <a:buFont typeface="Wingdings" pitchFamily="2" charset="2"/>
              <a:buChar char="§"/>
            </a:pPr>
            <a:r>
              <a:rPr lang="fr-FR" sz="2400" dirty="0">
                <a:latin typeface="Trebuchet MS" pitchFamily="34" charset="0"/>
              </a:rPr>
              <a:t>La radiographie du crâne :</a:t>
            </a:r>
          </a:p>
          <a:p>
            <a:pPr>
              <a:buNone/>
            </a:pPr>
            <a:r>
              <a:rPr lang="fr-FR" sz="2400" dirty="0">
                <a:latin typeface="Trebuchet MS" pitchFamily="34" charset="0"/>
              </a:rPr>
              <a:t>   - un agrandissement de la selle turcique</a:t>
            </a:r>
          </a:p>
          <a:p>
            <a:pPr>
              <a:buNone/>
            </a:pPr>
            <a:r>
              <a:rPr lang="fr-FR" sz="2400" dirty="0">
                <a:latin typeface="Trebuchet MS" pitchFamily="34" charset="0"/>
              </a:rPr>
              <a:t>   - impression digitiforme</a:t>
            </a:r>
          </a:p>
          <a:p>
            <a:pPr>
              <a:buNone/>
            </a:pPr>
            <a:r>
              <a:rPr lang="fr-FR" sz="2400" dirty="0">
                <a:latin typeface="Trebuchet MS" pitchFamily="34" charset="0"/>
              </a:rPr>
              <a:t>   - disjonction des sutures</a:t>
            </a:r>
          </a:p>
          <a:p>
            <a:pPr>
              <a:buFont typeface="Wingdings" pitchFamily="2" charset="2"/>
              <a:buChar char="§"/>
            </a:pPr>
            <a:r>
              <a:rPr lang="fr-FR" sz="2400" dirty="0">
                <a:latin typeface="Trebuchet MS" pitchFamily="34" charset="0"/>
              </a:rPr>
              <a:t>La mesure et l’enregistrement de la PIC : capteurs de pression logés à différents niveaux </a:t>
            </a:r>
          </a:p>
          <a:p>
            <a:endParaRPr lang="fr-FR" sz="2400" b="1" dirty="0">
              <a:latin typeface="Trebuchet MS" pitchFamily="34" charset="0"/>
            </a:endParaRPr>
          </a:p>
          <a:p>
            <a:endParaRPr lang="fr-FR" sz="2400" b="1" dirty="0">
              <a:latin typeface="Trebuchet MS" pitchFamily="34" charset="0"/>
            </a:endParaRPr>
          </a:p>
          <a:p>
            <a:endParaRPr lang="fr-FR" sz="2400" b="1" dirty="0">
              <a:latin typeface="Trebuchet MS" pitchFamily="34" charset="0"/>
            </a:endParaRPr>
          </a:p>
        </p:txBody>
      </p:sp>
      <p:sp>
        <p:nvSpPr>
          <p:cNvPr id="7" name="Organigramme : Connecteur 6"/>
          <p:cNvSpPr/>
          <p:nvPr/>
        </p:nvSpPr>
        <p:spPr>
          <a:xfrm>
            <a:off x="179512" y="188640"/>
            <a:ext cx="1080120" cy="1080120"/>
          </a:xfrm>
          <a:prstGeom prst="flowChartConnector">
            <a:avLst/>
          </a:prstGeom>
          <a:solidFill>
            <a:srgbClr val="663300"/>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400" b="1" dirty="0">
                <a:latin typeface="Trebuchet MS" pitchFamily="34" charset="0"/>
              </a:rPr>
              <a:t>5</a:t>
            </a:r>
          </a:p>
        </p:txBody>
      </p:sp>
      <p:sp>
        <p:nvSpPr>
          <p:cNvPr id="8" name="Espace réservé du contenu 2"/>
          <p:cNvSpPr txBox="1">
            <a:spLocks/>
          </p:cNvSpPr>
          <p:nvPr/>
        </p:nvSpPr>
        <p:spPr>
          <a:xfrm>
            <a:off x="457200" y="1600201"/>
            <a:ext cx="8219256" cy="820687"/>
          </a:xfrm>
          <a:prstGeom prst="rect">
            <a:avLst/>
          </a:prstGeom>
          <a:solidFill>
            <a:srgbClr val="663300"/>
          </a:solidFill>
          <a:ln>
            <a:solidFill>
              <a:schemeClr val="bg1"/>
            </a:solidFill>
          </a:ln>
          <a:effectLst>
            <a:outerShdw blurRad="50800" dist="38100" dir="2700000" algn="tl" rotWithShape="0">
              <a:prstClr val="black">
                <a:alpha val="40000"/>
              </a:prstClr>
            </a:outerShdw>
          </a:effectLst>
        </p:spPr>
        <p:txBody>
          <a:bodyPr vert="horz" lIns="91440" tIns="45720" rIns="91440" bIns="45720" rtlCol="0">
            <a:noAutofit/>
          </a:bodyPr>
          <a:lstStyle/>
          <a:p>
            <a:pPr>
              <a:buFont typeface="Wingdings" pitchFamily="2" charset="2"/>
              <a:buChar char="§"/>
            </a:pPr>
            <a:r>
              <a:rPr lang="fr-FR" sz="2400" u="sng" dirty="0">
                <a:solidFill>
                  <a:schemeClr val="bg1"/>
                </a:solidFill>
                <a:latin typeface="Trebuchet MS" pitchFamily="34" charset="0"/>
              </a:rPr>
              <a:t> PL :</a:t>
            </a:r>
            <a:r>
              <a:rPr lang="fr-FR" sz="2400" dirty="0">
                <a:solidFill>
                  <a:schemeClr val="bg1"/>
                </a:solidFill>
                <a:latin typeface="Trebuchet MS" pitchFamily="34" charset="0"/>
              </a:rPr>
              <a:t> contre indiquée car il ya un risque d’engagement et de mort subite.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Titre 1"/>
          <p:cNvSpPr>
            <a:spLocks noGrp="1"/>
          </p:cNvSpPr>
          <p:nvPr>
            <p:ph type="title"/>
          </p:nvPr>
        </p:nvSpPr>
        <p:spPr>
          <a:xfrm>
            <a:off x="0" y="332656"/>
            <a:ext cx="9144000" cy="778098"/>
          </a:xfrm>
          <a:solidFill>
            <a:srgbClr val="663300"/>
          </a:solidFill>
        </p:spPr>
        <p:txBody>
          <a:bodyPr>
            <a:normAutofit/>
          </a:bodyPr>
          <a:lstStyle/>
          <a:p>
            <a:r>
              <a:rPr lang="fr-FR" b="1" dirty="0">
                <a:solidFill>
                  <a:schemeClr val="bg1"/>
                </a:solidFill>
                <a:latin typeface="Trebuchet MS" pitchFamily="34" charset="0"/>
              </a:rPr>
              <a:t> PARACLINIQUE</a:t>
            </a:r>
          </a:p>
        </p:txBody>
      </p:sp>
      <p:sp>
        <p:nvSpPr>
          <p:cNvPr id="7" name="Organigramme : Connecteur 6"/>
          <p:cNvSpPr/>
          <p:nvPr/>
        </p:nvSpPr>
        <p:spPr>
          <a:xfrm>
            <a:off x="179512" y="188640"/>
            <a:ext cx="1080120" cy="1080120"/>
          </a:xfrm>
          <a:prstGeom prst="flowChartConnector">
            <a:avLst/>
          </a:prstGeom>
          <a:solidFill>
            <a:srgbClr val="663300"/>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400" b="1" dirty="0">
                <a:latin typeface="Trebuchet MS" pitchFamily="34" charset="0"/>
              </a:rPr>
              <a:t>5</a:t>
            </a:r>
          </a:p>
        </p:txBody>
      </p:sp>
      <p:pic>
        <p:nvPicPr>
          <p:cNvPr id="9" name="Picture 2"/>
          <p:cNvPicPr>
            <a:picLocks noChangeAspect="1" noChangeArrowheads="1"/>
          </p:cNvPicPr>
          <p:nvPr/>
        </p:nvPicPr>
        <p:blipFill>
          <a:blip r:embed="rId2" cstate="print"/>
          <a:srcRect/>
          <a:stretch>
            <a:fillRect/>
          </a:stretch>
        </p:blipFill>
        <p:spPr bwMode="auto">
          <a:xfrm>
            <a:off x="1259632" y="1556792"/>
            <a:ext cx="6696744" cy="4662290"/>
          </a:xfrm>
          <a:prstGeom prst="rect">
            <a:avLst/>
          </a:prstGeom>
          <a:noFill/>
          <a:ln w="9525">
            <a:noFill/>
            <a:miter lim="800000"/>
            <a:headEnd/>
            <a:tailEnd/>
          </a:ln>
        </p:spPr>
      </p:pic>
      <p:cxnSp>
        <p:nvCxnSpPr>
          <p:cNvPr id="11" name="Connecteur droit avec flèche 10"/>
          <p:cNvCxnSpPr/>
          <p:nvPr/>
        </p:nvCxnSpPr>
        <p:spPr>
          <a:xfrm>
            <a:off x="3275856" y="1772816"/>
            <a:ext cx="648072" cy="20882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Titre 1"/>
          <p:cNvSpPr>
            <a:spLocks noGrp="1"/>
          </p:cNvSpPr>
          <p:nvPr>
            <p:ph type="title"/>
          </p:nvPr>
        </p:nvSpPr>
        <p:spPr>
          <a:xfrm>
            <a:off x="0" y="332656"/>
            <a:ext cx="9144000" cy="778098"/>
          </a:xfrm>
          <a:solidFill>
            <a:srgbClr val="663300"/>
          </a:solidFill>
        </p:spPr>
        <p:txBody>
          <a:bodyPr>
            <a:normAutofit/>
          </a:bodyPr>
          <a:lstStyle/>
          <a:p>
            <a:r>
              <a:rPr lang="fr-FR" b="1" dirty="0">
                <a:solidFill>
                  <a:schemeClr val="bg1"/>
                </a:solidFill>
                <a:latin typeface="Trebuchet MS" pitchFamily="34" charset="0"/>
              </a:rPr>
              <a:t> ÉTIOLOGIES </a:t>
            </a:r>
          </a:p>
        </p:txBody>
      </p:sp>
      <p:sp>
        <p:nvSpPr>
          <p:cNvPr id="6" name="Espace réservé du contenu 2"/>
          <p:cNvSpPr>
            <a:spLocks noGrp="1"/>
          </p:cNvSpPr>
          <p:nvPr>
            <p:ph idx="1"/>
          </p:nvPr>
        </p:nvSpPr>
        <p:spPr>
          <a:xfrm>
            <a:off x="467544" y="1484784"/>
            <a:ext cx="8136904" cy="4608512"/>
          </a:xfrm>
        </p:spPr>
        <p:txBody>
          <a:bodyPr>
            <a:noAutofit/>
          </a:bodyPr>
          <a:lstStyle/>
          <a:p>
            <a:pPr>
              <a:buFont typeface="Wingdings" pitchFamily="2" charset="2"/>
              <a:buChar char="§"/>
            </a:pPr>
            <a:r>
              <a:rPr lang="fr-FR" sz="2400" dirty="0">
                <a:latin typeface="Trebuchet MS" pitchFamily="34" charset="0"/>
              </a:rPr>
              <a:t>Tumeurs intra crâniennes</a:t>
            </a:r>
          </a:p>
          <a:p>
            <a:pPr>
              <a:buFont typeface="Wingdings" pitchFamily="2" charset="2"/>
              <a:buChar char="§"/>
            </a:pPr>
            <a:r>
              <a:rPr lang="fr-FR" sz="2400" dirty="0">
                <a:latin typeface="Trebuchet MS" pitchFamily="34" charset="0"/>
              </a:rPr>
              <a:t>Processus infectieux intra crânien, abcès cérébraux et empyèmes</a:t>
            </a:r>
          </a:p>
          <a:p>
            <a:pPr>
              <a:buFont typeface="Wingdings" pitchFamily="2" charset="2"/>
              <a:buChar char="§"/>
            </a:pPr>
            <a:r>
              <a:rPr lang="fr-FR" sz="2400" dirty="0">
                <a:latin typeface="Trebuchet MS" pitchFamily="34" charset="0"/>
              </a:rPr>
              <a:t>Hydrocéphalie</a:t>
            </a:r>
          </a:p>
          <a:p>
            <a:pPr>
              <a:buFont typeface="Wingdings" pitchFamily="2" charset="2"/>
              <a:buChar char="§"/>
            </a:pPr>
            <a:r>
              <a:rPr lang="fr-FR" sz="2400" dirty="0">
                <a:latin typeface="Trebuchet MS" pitchFamily="34" charset="0"/>
              </a:rPr>
              <a:t>Accidents vasculaires cérébraux</a:t>
            </a:r>
          </a:p>
          <a:p>
            <a:pPr>
              <a:buFont typeface="Wingdings" pitchFamily="2" charset="2"/>
              <a:buChar char="§"/>
            </a:pPr>
            <a:r>
              <a:rPr lang="fr-FR" sz="2400" dirty="0">
                <a:latin typeface="Trebuchet MS" pitchFamily="34" charset="0"/>
              </a:rPr>
              <a:t>Lésions traumatiques intracrâniennes</a:t>
            </a:r>
          </a:p>
          <a:p>
            <a:pPr>
              <a:buFont typeface="Wingdings" pitchFamily="2" charset="2"/>
              <a:buChar char="§"/>
            </a:pPr>
            <a:r>
              <a:rPr lang="fr-FR" sz="2400" dirty="0">
                <a:latin typeface="Trebuchet MS" pitchFamily="34" charset="0"/>
              </a:rPr>
              <a:t>Malformative</a:t>
            </a:r>
          </a:p>
          <a:p>
            <a:pPr>
              <a:buFont typeface="Wingdings" pitchFamily="2" charset="2"/>
              <a:buChar char="§"/>
            </a:pPr>
            <a:r>
              <a:rPr lang="fr-FR" sz="2400" dirty="0">
                <a:latin typeface="Trebuchet MS" pitchFamily="34" charset="0"/>
              </a:rPr>
              <a:t>Métabolique  </a:t>
            </a:r>
          </a:p>
          <a:p>
            <a:pPr>
              <a:buFont typeface="Wingdings" pitchFamily="2" charset="2"/>
              <a:buChar char="§"/>
            </a:pPr>
            <a:r>
              <a:rPr lang="fr-FR" sz="2400" dirty="0">
                <a:latin typeface="Trebuchet MS" pitchFamily="34" charset="0"/>
              </a:rPr>
              <a:t>Toxique </a:t>
            </a:r>
          </a:p>
          <a:p>
            <a:pPr>
              <a:buFont typeface="Wingdings" pitchFamily="2" charset="2"/>
              <a:buChar char="§"/>
            </a:pPr>
            <a:r>
              <a:rPr lang="fr-FR" sz="2400" dirty="0">
                <a:latin typeface="Trebuchet MS" pitchFamily="34" charset="0"/>
              </a:rPr>
              <a:t>HIC bénigne</a:t>
            </a:r>
          </a:p>
          <a:p>
            <a:endParaRPr lang="fr-FR" sz="2400" b="1" dirty="0">
              <a:latin typeface="Trebuchet MS" pitchFamily="34" charset="0"/>
            </a:endParaRPr>
          </a:p>
          <a:p>
            <a:endParaRPr lang="fr-FR" sz="2400" b="1" dirty="0">
              <a:latin typeface="Trebuchet MS" pitchFamily="34" charset="0"/>
            </a:endParaRPr>
          </a:p>
          <a:p>
            <a:endParaRPr lang="fr-FR" sz="2400" b="1" dirty="0">
              <a:latin typeface="Trebuchet MS" pitchFamily="34" charset="0"/>
            </a:endParaRPr>
          </a:p>
        </p:txBody>
      </p:sp>
      <p:sp>
        <p:nvSpPr>
          <p:cNvPr id="7" name="Organigramme : Connecteur 6"/>
          <p:cNvSpPr/>
          <p:nvPr/>
        </p:nvSpPr>
        <p:spPr>
          <a:xfrm>
            <a:off x="179512" y="188640"/>
            <a:ext cx="1080120" cy="1080120"/>
          </a:xfrm>
          <a:prstGeom prst="flowChartConnector">
            <a:avLst/>
          </a:prstGeom>
          <a:solidFill>
            <a:srgbClr val="663300"/>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400" b="1" dirty="0">
                <a:latin typeface="Trebuchet MS" pitchFamily="34" charset="0"/>
              </a:rPr>
              <a:t>6</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Titre 1"/>
          <p:cNvSpPr>
            <a:spLocks noGrp="1"/>
          </p:cNvSpPr>
          <p:nvPr>
            <p:ph type="title"/>
          </p:nvPr>
        </p:nvSpPr>
        <p:spPr>
          <a:xfrm>
            <a:off x="0" y="332656"/>
            <a:ext cx="9144000" cy="778098"/>
          </a:xfrm>
          <a:solidFill>
            <a:srgbClr val="663300"/>
          </a:solidFill>
        </p:spPr>
        <p:txBody>
          <a:bodyPr>
            <a:normAutofit/>
          </a:bodyPr>
          <a:lstStyle/>
          <a:p>
            <a:r>
              <a:rPr lang="fr-FR" b="1" dirty="0">
                <a:solidFill>
                  <a:schemeClr val="bg1"/>
                </a:solidFill>
                <a:latin typeface="Trebuchet MS" pitchFamily="34" charset="0"/>
              </a:rPr>
              <a:t>TRAITEMENT </a:t>
            </a:r>
          </a:p>
        </p:txBody>
      </p:sp>
      <p:sp>
        <p:nvSpPr>
          <p:cNvPr id="7" name="Organigramme : Connecteur 6"/>
          <p:cNvSpPr/>
          <p:nvPr/>
        </p:nvSpPr>
        <p:spPr>
          <a:xfrm>
            <a:off x="179512" y="188640"/>
            <a:ext cx="1080120" cy="1080120"/>
          </a:xfrm>
          <a:prstGeom prst="flowChartConnector">
            <a:avLst/>
          </a:prstGeom>
          <a:solidFill>
            <a:srgbClr val="663300"/>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400" b="1" dirty="0">
                <a:latin typeface="Trebuchet MS" pitchFamily="34" charset="0"/>
              </a:rPr>
              <a:t>7</a:t>
            </a:r>
          </a:p>
        </p:txBody>
      </p:sp>
      <p:sp>
        <p:nvSpPr>
          <p:cNvPr id="9" name="Espace réservé du contenu 2"/>
          <p:cNvSpPr txBox="1">
            <a:spLocks/>
          </p:cNvSpPr>
          <p:nvPr/>
        </p:nvSpPr>
        <p:spPr>
          <a:xfrm>
            <a:off x="827584" y="2996953"/>
            <a:ext cx="7560840" cy="720080"/>
          </a:xfrm>
          <a:prstGeom prst="rect">
            <a:avLst/>
          </a:prstGeom>
          <a:solidFill>
            <a:srgbClr val="663300"/>
          </a:solidFill>
          <a:ln>
            <a:solidFill>
              <a:schemeClr val="bg1"/>
            </a:solidFill>
          </a:ln>
          <a:effectLst>
            <a:outerShdw blurRad="50800" dist="38100" dir="2700000" algn="tl" rotWithShape="0">
              <a:prstClr val="black">
                <a:alpha val="40000"/>
              </a:prstClr>
            </a:outerShdw>
          </a:effectLst>
        </p:spPr>
        <p:txBody>
          <a:bodyPr vert="horz" lIns="91440" tIns="45720" rIns="91440" bIns="45720" rtlCol="0">
            <a:noAutofit/>
          </a:bodyPr>
          <a:lstStyle/>
          <a:p>
            <a:pPr algn="ctr">
              <a:buNone/>
            </a:pPr>
            <a:r>
              <a:rPr lang="fr-FR" sz="3600" dirty="0">
                <a:solidFill>
                  <a:schemeClr val="bg1"/>
                </a:solidFill>
                <a:latin typeface="Trebuchet MS" pitchFamily="34" charset="0"/>
              </a:rPr>
              <a:t>HIC =</a:t>
            </a:r>
            <a:r>
              <a:rPr lang="fr-FR" sz="3600" b="1" dirty="0">
                <a:solidFill>
                  <a:schemeClr val="bg1"/>
                </a:solidFill>
                <a:latin typeface="Trebuchet MS" pitchFamily="34" charset="0"/>
              </a:rPr>
              <a:t>&gt;</a:t>
            </a:r>
            <a:r>
              <a:rPr lang="fr-FR" sz="3600" dirty="0">
                <a:solidFill>
                  <a:schemeClr val="bg1"/>
                </a:solidFill>
                <a:latin typeface="Trebuchet MS" pitchFamily="34" charset="0"/>
              </a:rPr>
              <a:t> Hospitalisation en urgence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Titre 1"/>
          <p:cNvSpPr>
            <a:spLocks noGrp="1"/>
          </p:cNvSpPr>
          <p:nvPr>
            <p:ph type="title"/>
          </p:nvPr>
        </p:nvSpPr>
        <p:spPr>
          <a:xfrm>
            <a:off x="0" y="332656"/>
            <a:ext cx="9144000" cy="778098"/>
          </a:xfrm>
          <a:solidFill>
            <a:srgbClr val="663300"/>
          </a:solidFill>
        </p:spPr>
        <p:txBody>
          <a:bodyPr>
            <a:normAutofit/>
          </a:bodyPr>
          <a:lstStyle/>
          <a:p>
            <a:r>
              <a:rPr lang="fr-FR" b="1" dirty="0">
                <a:solidFill>
                  <a:schemeClr val="bg1"/>
                </a:solidFill>
                <a:latin typeface="Trebuchet MS" pitchFamily="34" charset="0"/>
              </a:rPr>
              <a:t>TRAITEMENT </a:t>
            </a:r>
          </a:p>
        </p:txBody>
      </p:sp>
      <p:sp>
        <p:nvSpPr>
          <p:cNvPr id="7" name="Organigramme : Connecteur 6"/>
          <p:cNvSpPr/>
          <p:nvPr/>
        </p:nvSpPr>
        <p:spPr>
          <a:xfrm>
            <a:off x="179512" y="188640"/>
            <a:ext cx="1080120" cy="1080120"/>
          </a:xfrm>
          <a:prstGeom prst="flowChartConnector">
            <a:avLst/>
          </a:prstGeom>
          <a:solidFill>
            <a:srgbClr val="663300"/>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400" b="1" dirty="0">
                <a:latin typeface="Trebuchet MS" pitchFamily="34" charset="0"/>
              </a:rPr>
              <a:t>7</a:t>
            </a:r>
          </a:p>
        </p:txBody>
      </p:sp>
      <p:sp>
        <p:nvSpPr>
          <p:cNvPr id="6" name="Rectangle 5"/>
          <p:cNvSpPr/>
          <p:nvPr/>
        </p:nvSpPr>
        <p:spPr>
          <a:xfrm>
            <a:off x="288032" y="1534428"/>
            <a:ext cx="8532440" cy="5062924"/>
          </a:xfrm>
          <a:prstGeom prst="rect">
            <a:avLst/>
          </a:prstGeom>
        </p:spPr>
        <p:txBody>
          <a:bodyPr wrap="square">
            <a:spAutoFit/>
          </a:bodyPr>
          <a:lstStyle/>
          <a:p>
            <a:pPr marL="514350" indent="-514350">
              <a:buFont typeface="+mj-lt"/>
              <a:buAutoNum type="arabicPeriod"/>
            </a:pPr>
            <a:r>
              <a:rPr lang="fr-FR" sz="2200" b="1" dirty="0">
                <a:latin typeface="Trebuchet MS" pitchFamily="34" charset="0"/>
              </a:rPr>
              <a:t>Chirurgical : </a:t>
            </a:r>
            <a:r>
              <a:rPr lang="fr-FR" sz="2200" dirty="0">
                <a:latin typeface="Trebuchet MS" pitchFamily="34" charset="0"/>
              </a:rPr>
              <a:t>traitement étiologique :</a:t>
            </a:r>
          </a:p>
          <a:p>
            <a:pPr marL="342000">
              <a:spcBef>
                <a:spcPts val="600"/>
              </a:spcBef>
              <a:buFont typeface="Wingdings" pitchFamily="2" charset="2"/>
              <a:buChar char="§"/>
            </a:pPr>
            <a:r>
              <a:rPr lang="fr-FR" sz="2200" dirty="0">
                <a:latin typeface="Trebuchet MS" pitchFamily="34" charset="0"/>
              </a:rPr>
              <a:t> Exérèse d’un processus expansif intracrânien(Tm, Hématome, Abcès…)</a:t>
            </a:r>
          </a:p>
          <a:p>
            <a:pPr marL="342000">
              <a:spcBef>
                <a:spcPts val="600"/>
              </a:spcBef>
              <a:buFont typeface="Wingdings" pitchFamily="2" charset="2"/>
              <a:buChar char="§"/>
            </a:pPr>
            <a:r>
              <a:rPr lang="fr-FR" sz="2200" dirty="0">
                <a:latin typeface="Trebuchet MS" pitchFamily="34" charset="0"/>
              </a:rPr>
              <a:t> Hydrocéphalie : dérivation ventriculaire.</a:t>
            </a:r>
          </a:p>
          <a:p>
            <a:pPr marL="342000">
              <a:spcBef>
                <a:spcPts val="600"/>
              </a:spcBef>
              <a:buFont typeface="Wingdings" pitchFamily="2" charset="2"/>
              <a:buChar char="§"/>
            </a:pPr>
            <a:endParaRPr lang="fr-FR" sz="2200" dirty="0">
              <a:latin typeface="Trebuchet MS" pitchFamily="34" charset="0"/>
            </a:endParaRPr>
          </a:p>
          <a:p>
            <a:pPr marL="514350" indent="-514350">
              <a:buFont typeface="+mj-lt"/>
              <a:buAutoNum type="arabicPeriod" startAt="2"/>
            </a:pPr>
            <a:r>
              <a:rPr lang="fr-FR" sz="2200" b="1" dirty="0">
                <a:latin typeface="Trebuchet MS" pitchFamily="34" charset="0"/>
              </a:rPr>
              <a:t>Médical : </a:t>
            </a:r>
            <a:r>
              <a:rPr lang="fr-FR" sz="2200" dirty="0">
                <a:latin typeface="Trebuchet MS" pitchFamily="34" charset="0"/>
              </a:rPr>
              <a:t>traitement symptomatique :</a:t>
            </a:r>
          </a:p>
          <a:p>
            <a:pPr>
              <a:buNone/>
            </a:pPr>
            <a:r>
              <a:rPr lang="fr-FR" sz="2200" dirty="0">
                <a:latin typeface="Trebuchet MS" pitchFamily="34" charset="0"/>
              </a:rPr>
              <a:t>- Position demi assise (30°)</a:t>
            </a:r>
          </a:p>
          <a:p>
            <a:pPr>
              <a:buNone/>
            </a:pPr>
            <a:r>
              <a:rPr lang="fr-FR" sz="2200" dirty="0">
                <a:latin typeface="Trebuchet MS" pitchFamily="34" charset="0"/>
              </a:rPr>
              <a:t>- Liberté des voies aériennes</a:t>
            </a:r>
          </a:p>
          <a:p>
            <a:pPr>
              <a:buNone/>
            </a:pPr>
            <a:r>
              <a:rPr lang="fr-FR" sz="2200" dirty="0">
                <a:latin typeface="Trebuchet MS" pitchFamily="34" charset="0"/>
              </a:rPr>
              <a:t>- Antalgiques</a:t>
            </a:r>
          </a:p>
          <a:p>
            <a:pPr>
              <a:buNone/>
            </a:pPr>
            <a:r>
              <a:rPr lang="fr-FR" sz="2200" dirty="0">
                <a:latin typeface="Trebuchet MS" pitchFamily="34" charset="0"/>
              </a:rPr>
              <a:t>- Mannitol 20% : 1 g/kg/ 6h</a:t>
            </a:r>
          </a:p>
          <a:p>
            <a:pPr>
              <a:buNone/>
            </a:pPr>
            <a:r>
              <a:rPr lang="fr-FR" sz="2200" dirty="0">
                <a:latin typeface="Trebuchet MS" pitchFamily="34" charset="0"/>
              </a:rPr>
              <a:t>- Corticoïdes : efficaces sur l’œdème péri lésionnel.</a:t>
            </a:r>
          </a:p>
          <a:p>
            <a:pPr>
              <a:buNone/>
            </a:pPr>
            <a:r>
              <a:rPr lang="fr-FR" sz="2200" dirty="0">
                <a:latin typeface="Trebuchet MS" pitchFamily="34" charset="0"/>
              </a:rPr>
              <a:t>- En cas de coma : Intubation-ventilation et sédation.</a:t>
            </a:r>
          </a:p>
          <a:p>
            <a:pPr>
              <a:buNone/>
            </a:pPr>
            <a:r>
              <a:rPr lang="fr-FR" sz="2200" b="1" u="sng" dirty="0">
                <a:latin typeface="Trebuchet MS" pitchFamily="34" charset="0"/>
              </a:rPr>
              <a:t>Cas particulier de l’HIC bénigne :</a:t>
            </a:r>
            <a:r>
              <a:rPr lang="fr-FR" sz="2200" b="1" dirty="0">
                <a:latin typeface="Trebuchet MS" pitchFamily="34" charset="0"/>
              </a:rPr>
              <a:t> </a:t>
            </a:r>
            <a:r>
              <a:rPr lang="fr-FR" sz="2200" dirty="0">
                <a:latin typeface="Trebuchet MS" pitchFamily="34" charset="0"/>
              </a:rPr>
              <a:t>soustraction du LCS par PL, DLP, </a:t>
            </a:r>
            <a:r>
              <a:rPr lang="fr-FR" sz="2200" dirty="0" err="1">
                <a:latin typeface="Trebuchet MS" pitchFamily="34" charset="0"/>
              </a:rPr>
              <a:t>Diamox</a:t>
            </a:r>
            <a:r>
              <a:rPr lang="fr-FR" sz="2200" dirty="0">
                <a:latin typeface="Trebuchet MS" pitchFamily="34" charset="0"/>
              </a:rPr>
              <a:t>* (250 mg)</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Titre 1"/>
          <p:cNvSpPr>
            <a:spLocks noGrp="1"/>
          </p:cNvSpPr>
          <p:nvPr>
            <p:ph type="title"/>
          </p:nvPr>
        </p:nvSpPr>
        <p:spPr>
          <a:xfrm>
            <a:off x="0" y="332656"/>
            <a:ext cx="9144000" cy="778098"/>
          </a:xfrm>
          <a:solidFill>
            <a:srgbClr val="663300"/>
          </a:solidFill>
        </p:spPr>
        <p:txBody>
          <a:bodyPr/>
          <a:lstStyle/>
          <a:p>
            <a:r>
              <a:rPr lang="fr-FR" b="1" dirty="0">
                <a:solidFill>
                  <a:schemeClr val="bg1"/>
                </a:solidFill>
                <a:latin typeface="Trebuchet MS" pitchFamily="34" charset="0"/>
              </a:rPr>
              <a:t>PLAN</a:t>
            </a:r>
            <a:endParaRPr lang="fr-FR" dirty="0"/>
          </a:p>
        </p:txBody>
      </p:sp>
      <p:sp>
        <p:nvSpPr>
          <p:cNvPr id="6" name="Espace réservé du contenu 2"/>
          <p:cNvSpPr>
            <a:spLocks noGrp="1"/>
          </p:cNvSpPr>
          <p:nvPr>
            <p:ph idx="1"/>
          </p:nvPr>
        </p:nvSpPr>
        <p:spPr>
          <a:xfrm>
            <a:off x="457200" y="1600200"/>
            <a:ext cx="6275040" cy="3989039"/>
          </a:xfrm>
        </p:spPr>
        <p:txBody>
          <a:bodyPr>
            <a:normAutofit fontScale="92500"/>
          </a:bodyPr>
          <a:lstStyle/>
          <a:p>
            <a:pPr>
              <a:buNone/>
            </a:pPr>
            <a:endParaRPr lang="fr-FR" sz="2800" dirty="0">
              <a:latin typeface="Trebuchet MS" pitchFamily="34" charset="0"/>
            </a:endParaRPr>
          </a:p>
          <a:p>
            <a:pPr marL="857250" lvl="1" indent="-457200">
              <a:buFont typeface="+mj-lt"/>
              <a:buAutoNum type="arabicPeriod"/>
            </a:pPr>
            <a:r>
              <a:rPr lang="fr-FR" dirty="0">
                <a:latin typeface="Trebuchet MS" pitchFamily="34" charset="0"/>
              </a:rPr>
              <a:t>Définition</a:t>
            </a:r>
          </a:p>
          <a:p>
            <a:pPr marL="857250" lvl="1" indent="-457200">
              <a:buFont typeface="+mj-lt"/>
              <a:buAutoNum type="arabicPeriod"/>
            </a:pPr>
            <a:r>
              <a:rPr lang="fr-FR" dirty="0">
                <a:latin typeface="Trebuchet MS" pitchFamily="34" charset="0"/>
              </a:rPr>
              <a:t>Données Anatomo-physiologiques</a:t>
            </a:r>
          </a:p>
          <a:p>
            <a:pPr marL="857250" lvl="1" indent="-457200">
              <a:buFont typeface="+mj-lt"/>
              <a:buAutoNum type="arabicPeriod"/>
            </a:pPr>
            <a:r>
              <a:rPr lang="fr-FR" dirty="0">
                <a:latin typeface="Trebuchet MS" pitchFamily="34" charset="0"/>
              </a:rPr>
              <a:t>Physiopathologie </a:t>
            </a:r>
          </a:p>
          <a:p>
            <a:pPr marL="857250" lvl="1" indent="-457200">
              <a:buFont typeface="+mj-lt"/>
              <a:buAutoNum type="arabicPeriod"/>
            </a:pPr>
            <a:r>
              <a:rPr lang="fr-FR" dirty="0">
                <a:latin typeface="Trebuchet MS" pitchFamily="34" charset="0"/>
              </a:rPr>
              <a:t>Clinique</a:t>
            </a:r>
          </a:p>
          <a:p>
            <a:pPr marL="857250" lvl="1" indent="-457200">
              <a:buFont typeface="+mj-lt"/>
              <a:buAutoNum type="arabicPeriod"/>
            </a:pPr>
            <a:r>
              <a:rPr lang="fr-FR" dirty="0">
                <a:latin typeface="Trebuchet MS" pitchFamily="34" charset="0"/>
              </a:rPr>
              <a:t>Paraclinique</a:t>
            </a:r>
          </a:p>
          <a:p>
            <a:pPr marL="857250" lvl="1" indent="-457200">
              <a:buFont typeface="+mj-lt"/>
              <a:buAutoNum type="arabicPeriod"/>
            </a:pPr>
            <a:r>
              <a:rPr lang="fr-FR" dirty="0">
                <a:latin typeface="Trebuchet MS" pitchFamily="34" charset="0"/>
              </a:rPr>
              <a:t>Étiologies</a:t>
            </a:r>
          </a:p>
          <a:p>
            <a:pPr marL="857250" lvl="1" indent="-457200">
              <a:buFont typeface="+mj-lt"/>
              <a:buAutoNum type="arabicPeriod"/>
            </a:pPr>
            <a:r>
              <a:rPr lang="fr-FR" dirty="0">
                <a:latin typeface="Trebuchet MS" pitchFamily="34" charset="0"/>
              </a:rPr>
              <a:t>Traitement</a:t>
            </a:r>
          </a:p>
          <a:p>
            <a:endParaRPr lang="fr-FR" sz="2800" dirty="0">
              <a:latin typeface="Trebuchet MS"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ctrTitle"/>
          </p:nvPr>
        </p:nvSpPr>
        <p:spPr>
          <a:xfrm>
            <a:off x="0" y="404664"/>
            <a:ext cx="9144000" cy="3600400"/>
          </a:xfrm>
          <a:solidFill>
            <a:srgbClr val="663300"/>
          </a:solidFill>
        </p:spPr>
        <p:txBody>
          <a:bodyPr>
            <a:normAutofit/>
          </a:bodyPr>
          <a:lstStyle/>
          <a:p>
            <a:pPr algn="l"/>
            <a:br>
              <a:rPr lang="fr-FR" sz="5400" b="1" dirty="0">
                <a:solidFill>
                  <a:schemeClr val="bg1"/>
                </a:solidFill>
                <a:latin typeface="Trebuchet MS" pitchFamily="34" charset="0"/>
              </a:rPr>
            </a:br>
            <a:br>
              <a:rPr lang="fr-FR" sz="5400" b="1" dirty="0">
                <a:solidFill>
                  <a:schemeClr val="bg1"/>
                </a:solidFill>
                <a:latin typeface="Trebuchet MS" pitchFamily="34" charset="0"/>
              </a:rPr>
            </a:br>
            <a:r>
              <a:rPr lang="fr-FR" sz="5400" b="1" dirty="0">
                <a:solidFill>
                  <a:schemeClr val="bg1"/>
                </a:solidFill>
                <a:latin typeface="Trebuchet MS" pitchFamily="34" charset="0"/>
              </a:rPr>
              <a:t>                Merci  </a:t>
            </a:r>
          </a:p>
        </p:txBody>
      </p:sp>
      <p:sp>
        <p:nvSpPr>
          <p:cNvPr id="5" name="Sous-titre 4"/>
          <p:cNvSpPr>
            <a:spLocks noGrp="1"/>
          </p:cNvSpPr>
          <p:nvPr>
            <p:ph type="subTitle" idx="1"/>
          </p:nvPr>
        </p:nvSpPr>
        <p:spPr/>
        <p:txBody>
          <a:bodyPr/>
          <a:lstStyle/>
          <a:p>
            <a:endParaRPr lang="fr-FR" dirty="0"/>
          </a:p>
        </p:txBody>
      </p:sp>
    </p:spTree>
  </p:cSld>
  <p:clrMapOvr>
    <a:masterClrMapping/>
  </p:clrMapOvr>
  <p:transition advClick="0"/>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Titre 1"/>
          <p:cNvSpPr>
            <a:spLocks noGrp="1"/>
          </p:cNvSpPr>
          <p:nvPr>
            <p:ph type="title"/>
          </p:nvPr>
        </p:nvSpPr>
        <p:spPr>
          <a:xfrm>
            <a:off x="0" y="332656"/>
            <a:ext cx="9144000" cy="778098"/>
          </a:xfrm>
          <a:solidFill>
            <a:srgbClr val="663300"/>
          </a:solidFill>
        </p:spPr>
        <p:txBody>
          <a:bodyPr>
            <a:normAutofit/>
          </a:bodyPr>
          <a:lstStyle/>
          <a:p>
            <a:r>
              <a:rPr lang="fr-FR" b="1" dirty="0">
                <a:solidFill>
                  <a:schemeClr val="bg1"/>
                </a:solidFill>
                <a:latin typeface="Trebuchet MS" pitchFamily="34" charset="0"/>
              </a:rPr>
              <a:t>    DÉFINITION </a:t>
            </a:r>
          </a:p>
        </p:txBody>
      </p:sp>
      <p:sp>
        <p:nvSpPr>
          <p:cNvPr id="6" name="Espace réservé du contenu 2"/>
          <p:cNvSpPr>
            <a:spLocks noGrp="1"/>
          </p:cNvSpPr>
          <p:nvPr>
            <p:ph idx="1"/>
          </p:nvPr>
        </p:nvSpPr>
        <p:spPr>
          <a:xfrm>
            <a:off x="683568" y="1484784"/>
            <a:ext cx="7776864" cy="4968552"/>
          </a:xfrm>
        </p:spPr>
        <p:txBody>
          <a:bodyPr>
            <a:noAutofit/>
          </a:bodyPr>
          <a:lstStyle/>
          <a:p>
            <a:pPr>
              <a:buFont typeface="Wingdings" pitchFamily="2" charset="2"/>
              <a:buChar char="§"/>
            </a:pPr>
            <a:r>
              <a:rPr lang="fr-FR" sz="2400" dirty="0">
                <a:latin typeface="Trebuchet MS" pitchFamily="34" charset="0"/>
              </a:rPr>
              <a:t>La PIC : est la pression qui règne dans le parenchyme cérébral ou dans le système ventriculaire. </a:t>
            </a:r>
            <a:r>
              <a:rPr lang="fr-FR" sz="2400" b="1" dirty="0">
                <a:latin typeface="Trebuchet MS" pitchFamily="34" charset="0"/>
              </a:rPr>
              <a:t>PIC normale =10 </a:t>
            </a:r>
            <a:r>
              <a:rPr lang="fr-FR" sz="2400" b="1" dirty="0" err="1">
                <a:latin typeface="Trebuchet MS" pitchFamily="34" charset="0"/>
              </a:rPr>
              <a:t>mmHg</a:t>
            </a:r>
            <a:endParaRPr lang="fr-FR" sz="2400" b="1" dirty="0">
              <a:latin typeface="Trebuchet MS" pitchFamily="34" charset="0"/>
            </a:endParaRPr>
          </a:p>
          <a:p>
            <a:pPr>
              <a:buFont typeface="Wingdings" pitchFamily="2" charset="2"/>
              <a:buChar char="§"/>
            </a:pPr>
            <a:r>
              <a:rPr lang="fr-FR" sz="2400" b="1" dirty="0">
                <a:latin typeface="Trebuchet MS" pitchFamily="34" charset="0"/>
              </a:rPr>
              <a:t>HIC</a:t>
            </a:r>
            <a:r>
              <a:rPr lang="fr-FR" sz="2400" dirty="0">
                <a:latin typeface="Trebuchet MS" pitchFamily="34" charset="0"/>
              </a:rPr>
              <a:t> : l’existence d’une pression intracrânienne </a:t>
            </a:r>
            <a:r>
              <a:rPr lang="fr-FR" sz="2400" b="1" dirty="0">
                <a:latin typeface="Trebuchet MS" pitchFamily="34" charset="0"/>
              </a:rPr>
              <a:t>supérieure à 15 </a:t>
            </a:r>
            <a:r>
              <a:rPr lang="fr-FR" sz="2400" b="1" dirty="0" err="1">
                <a:latin typeface="Trebuchet MS" pitchFamily="34" charset="0"/>
              </a:rPr>
              <a:t>mmHg</a:t>
            </a:r>
            <a:r>
              <a:rPr lang="fr-FR" sz="2400" b="1" dirty="0">
                <a:latin typeface="Trebuchet MS" pitchFamily="34" charset="0"/>
              </a:rPr>
              <a:t> </a:t>
            </a:r>
            <a:r>
              <a:rPr lang="fr-FR" sz="2400" dirty="0">
                <a:latin typeface="Trebuchet MS" pitchFamily="34" charset="0"/>
              </a:rPr>
              <a:t>de façon durable</a:t>
            </a:r>
            <a:r>
              <a:rPr lang="fr-FR" sz="2400" baseline="30000" dirty="0">
                <a:latin typeface="Trebuchet MS" pitchFamily="34" charset="0"/>
              </a:rPr>
              <a:t>(1)</a:t>
            </a:r>
            <a:r>
              <a:rPr lang="fr-FR" sz="2400" dirty="0">
                <a:latin typeface="Trebuchet MS" pitchFamily="34" charset="0"/>
              </a:rPr>
              <a:t>.</a:t>
            </a:r>
          </a:p>
          <a:p>
            <a:pPr>
              <a:buFont typeface="Wingdings" pitchFamily="2" charset="2"/>
              <a:buChar char="§"/>
            </a:pPr>
            <a:r>
              <a:rPr lang="fr-FR" sz="2400" dirty="0">
                <a:latin typeface="Trebuchet MS" pitchFamily="34" charset="0"/>
              </a:rPr>
              <a:t>Syndrome clinique non spécifique, dominé par les céphalées, vomissements et les troubles visuels.</a:t>
            </a:r>
          </a:p>
          <a:p>
            <a:pPr>
              <a:buFont typeface="Wingdings" pitchFamily="2" charset="2"/>
              <a:buChar char="§"/>
            </a:pPr>
            <a:r>
              <a:rPr lang="fr-FR" sz="2400" b="1" dirty="0">
                <a:latin typeface="Trebuchet MS" pitchFamily="34" charset="0"/>
              </a:rPr>
              <a:t>Urgence</a:t>
            </a:r>
            <a:r>
              <a:rPr lang="fr-FR" sz="2400" dirty="0">
                <a:latin typeface="Trebuchet MS" pitchFamily="34" charset="0"/>
              </a:rPr>
              <a:t> médicochirurgicale : risque d’engagement cérébral</a:t>
            </a:r>
          </a:p>
          <a:p>
            <a:pPr>
              <a:buFont typeface="Wingdings" pitchFamily="2" charset="2"/>
              <a:buChar char="§"/>
            </a:pPr>
            <a:endParaRPr lang="fr-FR" sz="2400" dirty="0">
              <a:latin typeface="Trebuchet MS" pitchFamily="34" charset="0"/>
            </a:endParaRPr>
          </a:p>
          <a:p>
            <a:pPr>
              <a:buFont typeface="Wingdings" pitchFamily="2" charset="2"/>
              <a:buChar char="§"/>
            </a:pPr>
            <a:r>
              <a:rPr lang="fr-FR" sz="1600" dirty="0">
                <a:latin typeface="Trebuchet MS" pitchFamily="34" charset="0"/>
              </a:rPr>
              <a:t>1mmHg = 1,35951002636 cmH2O</a:t>
            </a:r>
          </a:p>
          <a:p>
            <a:pPr>
              <a:buNone/>
            </a:pPr>
            <a:r>
              <a:rPr lang="fr-FR" sz="1600" dirty="0">
                <a:latin typeface="Trebuchet MS" pitchFamily="34" charset="0"/>
              </a:rPr>
              <a:t>(1)  </a:t>
            </a:r>
            <a:r>
              <a:rPr lang="fr-FR" sz="1600" dirty="0" err="1">
                <a:latin typeface="Trebuchet MS" pitchFamily="34" charset="0"/>
              </a:rPr>
              <a:t>Irthum</a:t>
            </a:r>
            <a:r>
              <a:rPr lang="fr-FR" sz="1600" dirty="0">
                <a:latin typeface="Trebuchet MS" pitchFamily="34" charset="0"/>
              </a:rPr>
              <a:t> B et Lemaire JJ. Hypertension intracrânienne. </a:t>
            </a:r>
            <a:r>
              <a:rPr lang="fr-FR" sz="1600" dirty="0" err="1">
                <a:latin typeface="Trebuchet MS" pitchFamily="34" charset="0"/>
              </a:rPr>
              <a:t>Encycl</a:t>
            </a:r>
            <a:r>
              <a:rPr lang="fr-FR" sz="1600" dirty="0">
                <a:latin typeface="Trebuchet MS" pitchFamily="34" charset="0"/>
              </a:rPr>
              <a:t> </a:t>
            </a:r>
            <a:r>
              <a:rPr lang="fr-FR" sz="1600" dirty="0" err="1">
                <a:latin typeface="Trebuchet MS" pitchFamily="34" charset="0"/>
              </a:rPr>
              <a:t>Méd</a:t>
            </a:r>
            <a:r>
              <a:rPr lang="fr-FR" sz="1600" dirty="0">
                <a:latin typeface="Trebuchet MS" pitchFamily="34" charset="0"/>
              </a:rPr>
              <a:t> </a:t>
            </a:r>
            <a:r>
              <a:rPr lang="fr-FR" sz="1600" dirty="0" err="1">
                <a:latin typeface="Trebuchet MS" pitchFamily="34" charset="0"/>
              </a:rPr>
              <a:t>Chir</a:t>
            </a:r>
            <a:r>
              <a:rPr lang="fr-FR" sz="1600" dirty="0">
                <a:latin typeface="Trebuchet MS" pitchFamily="34" charset="0"/>
              </a:rPr>
              <a:t> (Elsevier, Paris), Neurologie, 17-035-N-10, 1999, 8 p.</a:t>
            </a:r>
          </a:p>
        </p:txBody>
      </p:sp>
      <p:sp>
        <p:nvSpPr>
          <p:cNvPr id="7" name="Organigramme : Connecteur 6"/>
          <p:cNvSpPr/>
          <p:nvPr/>
        </p:nvSpPr>
        <p:spPr>
          <a:xfrm>
            <a:off x="179512" y="188640"/>
            <a:ext cx="1080120" cy="1080120"/>
          </a:xfrm>
          <a:prstGeom prst="flowChartConnector">
            <a:avLst/>
          </a:prstGeom>
          <a:solidFill>
            <a:srgbClr val="663300"/>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400" b="1" dirty="0">
                <a:latin typeface="Trebuchet MS" pitchFamily="34" charset="0"/>
              </a:rPr>
              <a:t>1</a:t>
            </a:r>
          </a:p>
        </p:txBody>
      </p:sp>
      <p:cxnSp>
        <p:nvCxnSpPr>
          <p:cNvPr id="9" name="Connecteur droit 8"/>
          <p:cNvCxnSpPr/>
          <p:nvPr/>
        </p:nvCxnSpPr>
        <p:spPr>
          <a:xfrm>
            <a:off x="755576" y="5445224"/>
            <a:ext cx="4608512"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3276872" y="2050974"/>
            <a:ext cx="3024336" cy="14773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spAutoFit/>
          </a:bodyPr>
          <a:lstStyle/>
          <a:p>
            <a:r>
              <a:rPr lang="fr-FR" dirty="0"/>
              <a:t>1 Pascal = 0,0101971621298 cmH2O</a:t>
            </a:r>
          </a:p>
          <a:p>
            <a:r>
              <a:rPr lang="fr-FR" dirty="0"/>
              <a:t>1 Pascal = 0,00750061561303 </a:t>
            </a:r>
            <a:r>
              <a:rPr lang="fr-FR" dirty="0" err="1"/>
              <a:t>mmHg</a:t>
            </a:r>
            <a:endParaRPr lang="fr-FR" dirty="0"/>
          </a:p>
          <a:p>
            <a:pPr algn="ct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Titre 1"/>
          <p:cNvSpPr>
            <a:spLocks noGrp="1"/>
          </p:cNvSpPr>
          <p:nvPr>
            <p:ph type="title"/>
          </p:nvPr>
        </p:nvSpPr>
        <p:spPr>
          <a:xfrm>
            <a:off x="0" y="332656"/>
            <a:ext cx="9144000" cy="778098"/>
          </a:xfrm>
          <a:solidFill>
            <a:srgbClr val="663300"/>
          </a:solidFill>
        </p:spPr>
        <p:txBody>
          <a:bodyPr>
            <a:normAutofit/>
          </a:bodyPr>
          <a:lstStyle/>
          <a:p>
            <a:pPr lvl="0">
              <a:defRPr/>
            </a:pPr>
            <a:r>
              <a:rPr lang="fr-FR" sz="3600" b="1" dirty="0">
                <a:solidFill>
                  <a:schemeClr val="bg1"/>
                </a:solidFill>
                <a:latin typeface="Trebuchet MS" pitchFamily="34" charset="0"/>
              </a:rPr>
              <a:t>      </a:t>
            </a:r>
            <a:r>
              <a:rPr lang="fr-FR" b="1" dirty="0">
                <a:solidFill>
                  <a:schemeClr val="bg1"/>
                </a:solidFill>
                <a:latin typeface="Trebuchet MS" pitchFamily="34" charset="0"/>
              </a:rPr>
              <a:t>ANATOMO-PHYSIOLOGIE </a:t>
            </a:r>
            <a:endParaRPr lang="fr-FR" sz="3600" b="1" dirty="0">
              <a:solidFill>
                <a:schemeClr val="bg1"/>
              </a:solidFill>
              <a:latin typeface="Trebuchet MS" pitchFamily="34" charset="0"/>
            </a:endParaRPr>
          </a:p>
        </p:txBody>
      </p:sp>
      <p:sp>
        <p:nvSpPr>
          <p:cNvPr id="6" name="Espace réservé du contenu 2"/>
          <p:cNvSpPr>
            <a:spLocks noGrp="1"/>
          </p:cNvSpPr>
          <p:nvPr>
            <p:ph idx="1"/>
          </p:nvPr>
        </p:nvSpPr>
        <p:spPr>
          <a:xfrm>
            <a:off x="755576" y="1772816"/>
            <a:ext cx="7488832" cy="3960440"/>
          </a:xfrm>
        </p:spPr>
        <p:txBody>
          <a:bodyPr>
            <a:noAutofit/>
          </a:bodyPr>
          <a:lstStyle/>
          <a:p>
            <a:pPr>
              <a:buFont typeface="Wingdings" pitchFamily="2" charset="2"/>
              <a:buChar char="§"/>
            </a:pPr>
            <a:r>
              <a:rPr lang="fr-FR" sz="2400" dirty="0">
                <a:latin typeface="Trebuchet MS" pitchFamily="34" charset="0"/>
              </a:rPr>
              <a:t>La boite crânienne est une enceinte inextensible , elle contient 03 secteurs anatomiques :</a:t>
            </a:r>
          </a:p>
          <a:p>
            <a:pPr marL="914400" lvl="1" indent="-514350">
              <a:buFont typeface="+mj-lt"/>
              <a:buAutoNum type="arabicPeriod"/>
            </a:pPr>
            <a:r>
              <a:rPr lang="fr-FR" sz="2400" b="1" dirty="0">
                <a:latin typeface="Trebuchet MS" pitchFamily="34" charset="0"/>
              </a:rPr>
              <a:t>Parenchyme cérébral</a:t>
            </a:r>
          </a:p>
          <a:p>
            <a:pPr marL="914400" lvl="1" indent="-514350">
              <a:buFont typeface="+mj-lt"/>
              <a:buAutoNum type="arabicPeriod"/>
            </a:pPr>
            <a:r>
              <a:rPr lang="fr-FR" sz="2400" b="1" dirty="0">
                <a:latin typeface="Trebuchet MS" pitchFamily="34" charset="0"/>
              </a:rPr>
              <a:t>Secteur Vasculaire</a:t>
            </a:r>
          </a:p>
          <a:p>
            <a:pPr marL="914400" lvl="1" indent="-514350">
              <a:buFont typeface="+mj-lt"/>
              <a:buAutoNum type="arabicPeriod"/>
            </a:pPr>
            <a:r>
              <a:rPr lang="fr-FR" sz="2400" b="1" dirty="0">
                <a:latin typeface="Trebuchet MS" pitchFamily="34" charset="0"/>
              </a:rPr>
              <a:t>Liquide cérébrospinal (LCS)</a:t>
            </a:r>
          </a:p>
          <a:p>
            <a:pPr marL="914400" lvl="1" indent="-514350">
              <a:buFont typeface="+mj-lt"/>
              <a:buAutoNum type="arabicPeriod"/>
            </a:pPr>
            <a:endParaRPr lang="fr-FR" sz="2400" dirty="0">
              <a:latin typeface="Trebuchet MS" pitchFamily="34" charset="0"/>
            </a:endParaRPr>
          </a:p>
          <a:p>
            <a:pPr>
              <a:buFont typeface="Wingdings" pitchFamily="2" charset="2"/>
              <a:buChar char="§"/>
            </a:pPr>
            <a:r>
              <a:rPr lang="fr-FR" sz="2400" dirty="0">
                <a:latin typeface="Trebuchet MS" pitchFamily="34" charset="0"/>
              </a:rPr>
              <a:t>La PIC repose sur la constante de la somme de ces 3 secteurs : </a:t>
            </a:r>
            <a:r>
              <a:rPr lang="fr-FR" sz="2400" b="1" dirty="0" err="1">
                <a:latin typeface="Trebuchet MS" pitchFamily="34" charset="0"/>
              </a:rPr>
              <a:t>Vol</a:t>
            </a:r>
            <a:r>
              <a:rPr lang="fr-FR" sz="2400" b="1" baseline="-16000" dirty="0" err="1">
                <a:latin typeface="Trebuchet MS" pitchFamily="34" charset="0"/>
              </a:rPr>
              <a:t>LCS</a:t>
            </a:r>
            <a:r>
              <a:rPr lang="fr-FR" sz="2400" b="1" dirty="0">
                <a:latin typeface="Trebuchet MS" pitchFamily="34" charset="0"/>
              </a:rPr>
              <a:t>+</a:t>
            </a:r>
            <a:r>
              <a:rPr lang="fr-FR" sz="2400" b="1" dirty="0" err="1">
                <a:latin typeface="Trebuchet MS" pitchFamily="34" charset="0"/>
              </a:rPr>
              <a:t>Vol</a:t>
            </a:r>
            <a:r>
              <a:rPr lang="fr-FR" sz="2400" b="1" baseline="-16000" dirty="0" err="1">
                <a:latin typeface="Trebuchet MS" pitchFamily="34" charset="0"/>
              </a:rPr>
              <a:t>sang</a:t>
            </a:r>
            <a:r>
              <a:rPr lang="fr-FR" sz="2400" b="1" dirty="0">
                <a:latin typeface="Trebuchet MS" pitchFamily="34" charset="0"/>
              </a:rPr>
              <a:t>+ </a:t>
            </a:r>
            <a:r>
              <a:rPr lang="fr-FR" sz="2400" b="1" dirty="0" err="1">
                <a:latin typeface="Trebuchet MS" pitchFamily="34" charset="0"/>
              </a:rPr>
              <a:t>Vol</a:t>
            </a:r>
            <a:r>
              <a:rPr lang="fr-FR" sz="2400" b="1" baseline="-16000" dirty="0" err="1">
                <a:latin typeface="Trebuchet MS" pitchFamily="34" charset="0"/>
              </a:rPr>
              <a:t>tissu</a:t>
            </a:r>
            <a:r>
              <a:rPr lang="fr-FR" sz="2400" b="1" baseline="-16000" dirty="0">
                <a:latin typeface="Trebuchet MS" pitchFamily="34" charset="0"/>
              </a:rPr>
              <a:t> </a:t>
            </a:r>
            <a:r>
              <a:rPr lang="fr-FR" sz="2400" b="1" dirty="0">
                <a:latin typeface="Trebuchet MS" pitchFamily="34" charset="0"/>
              </a:rPr>
              <a:t>= </a:t>
            </a:r>
            <a:r>
              <a:rPr lang="fr-FR" sz="2400" b="1" dirty="0" err="1">
                <a:latin typeface="Trebuchet MS" pitchFamily="34" charset="0"/>
              </a:rPr>
              <a:t>Cste</a:t>
            </a:r>
            <a:endParaRPr lang="fr-FR" sz="2400" b="1" dirty="0">
              <a:latin typeface="Trebuchet MS" pitchFamily="34" charset="0"/>
            </a:endParaRPr>
          </a:p>
        </p:txBody>
      </p:sp>
      <p:sp>
        <p:nvSpPr>
          <p:cNvPr id="7" name="Organigramme : Connecteur 6"/>
          <p:cNvSpPr/>
          <p:nvPr/>
        </p:nvSpPr>
        <p:spPr>
          <a:xfrm>
            <a:off x="179512" y="188640"/>
            <a:ext cx="1080120" cy="1080120"/>
          </a:xfrm>
          <a:prstGeom prst="flowChartConnector">
            <a:avLst/>
          </a:prstGeom>
          <a:solidFill>
            <a:srgbClr val="663300"/>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400" b="1" dirty="0">
                <a:latin typeface="Trebuchet MS" pitchFamily="34" charset="0"/>
              </a:rPr>
              <a:t>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Titre 1"/>
          <p:cNvSpPr>
            <a:spLocks noGrp="1"/>
          </p:cNvSpPr>
          <p:nvPr>
            <p:ph type="title"/>
          </p:nvPr>
        </p:nvSpPr>
        <p:spPr>
          <a:xfrm>
            <a:off x="0" y="332656"/>
            <a:ext cx="9144000" cy="778098"/>
          </a:xfrm>
          <a:solidFill>
            <a:srgbClr val="663300"/>
          </a:solidFill>
        </p:spPr>
        <p:txBody>
          <a:bodyPr>
            <a:normAutofit/>
          </a:bodyPr>
          <a:lstStyle/>
          <a:p>
            <a:pPr lvl="0">
              <a:defRPr/>
            </a:pPr>
            <a:r>
              <a:rPr lang="fr-FR" sz="3600" b="1" dirty="0">
                <a:solidFill>
                  <a:schemeClr val="bg1"/>
                </a:solidFill>
                <a:latin typeface="Trebuchet MS" pitchFamily="34" charset="0"/>
              </a:rPr>
              <a:t>      </a:t>
            </a:r>
            <a:r>
              <a:rPr lang="fr-FR" b="1" dirty="0">
                <a:solidFill>
                  <a:schemeClr val="bg1"/>
                </a:solidFill>
                <a:latin typeface="Trebuchet MS" pitchFamily="34" charset="0"/>
              </a:rPr>
              <a:t>ANATOMO-PHYSIOLOGIE </a:t>
            </a:r>
            <a:endParaRPr lang="fr-FR" sz="3600" b="1" dirty="0">
              <a:solidFill>
                <a:schemeClr val="bg1"/>
              </a:solidFill>
              <a:latin typeface="Trebuchet MS" pitchFamily="34" charset="0"/>
            </a:endParaRPr>
          </a:p>
        </p:txBody>
      </p:sp>
      <p:sp>
        <p:nvSpPr>
          <p:cNvPr id="6" name="Espace réservé du contenu 2"/>
          <p:cNvSpPr>
            <a:spLocks noGrp="1"/>
          </p:cNvSpPr>
          <p:nvPr>
            <p:ph idx="1"/>
          </p:nvPr>
        </p:nvSpPr>
        <p:spPr>
          <a:xfrm>
            <a:off x="755576" y="1628800"/>
            <a:ext cx="7488832" cy="3960440"/>
          </a:xfrm>
        </p:spPr>
        <p:txBody>
          <a:bodyPr>
            <a:noAutofit/>
          </a:bodyPr>
          <a:lstStyle/>
          <a:p>
            <a:pPr>
              <a:buFont typeface="Wingdings" pitchFamily="2" charset="2"/>
              <a:buChar char="§"/>
            </a:pPr>
            <a:endParaRPr lang="fr-FR" sz="2400" b="1" dirty="0">
              <a:latin typeface="Trebuchet MS" pitchFamily="34" charset="0"/>
            </a:endParaRPr>
          </a:p>
        </p:txBody>
      </p:sp>
      <p:sp>
        <p:nvSpPr>
          <p:cNvPr id="7" name="Organigramme : Connecteur 6"/>
          <p:cNvSpPr/>
          <p:nvPr/>
        </p:nvSpPr>
        <p:spPr>
          <a:xfrm>
            <a:off x="179512" y="188640"/>
            <a:ext cx="1080120" cy="1080120"/>
          </a:xfrm>
          <a:prstGeom prst="flowChartConnector">
            <a:avLst/>
          </a:prstGeom>
          <a:solidFill>
            <a:srgbClr val="663300"/>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400" b="1" dirty="0">
                <a:latin typeface="Trebuchet MS" pitchFamily="34" charset="0"/>
              </a:rPr>
              <a:t>2</a:t>
            </a:r>
          </a:p>
        </p:txBody>
      </p:sp>
      <p:pic>
        <p:nvPicPr>
          <p:cNvPr id="12" name="Picture 2" descr="I:\DCIM\Camera\20141216_014958.jpg"/>
          <p:cNvPicPr>
            <a:picLocks noChangeAspect="1" noChangeArrowheads="1"/>
          </p:cNvPicPr>
          <p:nvPr/>
        </p:nvPicPr>
        <p:blipFill>
          <a:blip r:embed="rId2" cstate="print"/>
          <a:srcRect/>
          <a:stretch>
            <a:fillRect/>
          </a:stretch>
        </p:blipFill>
        <p:spPr bwMode="auto">
          <a:xfrm>
            <a:off x="323528" y="1340768"/>
            <a:ext cx="4428265" cy="3096344"/>
          </a:xfrm>
          <a:prstGeom prst="rect">
            <a:avLst/>
          </a:prstGeom>
          <a:noFill/>
          <a:ln>
            <a:solidFill>
              <a:schemeClr val="tx1"/>
            </a:solidFill>
          </a:ln>
        </p:spPr>
      </p:pic>
      <p:pic>
        <p:nvPicPr>
          <p:cNvPr id="13" name="Picture 3" descr="I:\DCIM\Camera\20141216_015026.jpg"/>
          <p:cNvPicPr>
            <a:picLocks noChangeAspect="1" noChangeArrowheads="1"/>
          </p:cNvPicPr>
          <p:nvPr/>
        </p:nvPicPr>
        <p:blipFill>
          <a:blip r:embed="rId3" cstate="print"/>
          <a:srcRect/>
          <a:stretch>
            <a:fillRect/>
          </a:stretch>
        </p:blipFill>
        <p:spPr bwMode="auto">
          <a:xfrm>
            <a:off x="4726901" y="1343348"/>
            <a:ext cx="4093571" cy="2996742"/>
          </a:xfrm>
          <a:prstGeom prst="rect">
            <a:avLst/>
          </a:prstGeom>
          <a:noFill/>
          <a:ln>
            <a:solidFill>
              <a:schemeClr val="tx1"/>
            </a:solidFill>
          </a:ln>
        </p:spPr>
      </p:pic>
      <p:pic>
        <p:nvPicPr>
          <p:cNvPr id="14" name="Picture 4" descr="I:\DCIM\Camera\20141216_015101.jpg"/>
          <p:cNvPicPr>
            <a:picLocks noChangeAspect="1" noChangeArrowheads="1"/>
          </p:cNvPicPr>
          <p:nvPr/>
        </p:nvPicPr>
        <p:blipFill>
          <a:blip r:embed="rId4" cstate="print"/>
          <a:srcRect/>
          <a:stretch>
            <a:fillRect/>
          </a:stretch>
        </p:blipFill>
        <p:spPr bwMode="auto">
          <a:xfrm>
            <a:off x="321855" y="4077072"/>
            <a:ext cx="4479756" cy="2842984"/>
          </a:xfrm>
          <a:prstGeom prst="rect">
            <a:avLst/>
          </a:prstGeom>
          <a:noFill/>
          <a:ln>
            <a:solidFill>
              <a:schemeClr val="tx1"/>
            </a:solidFill>
          </a:ln>
        </p:spPr>
      </p:pic>
      <p:pic>
        <p:nvPicPr>
          <p:cNvPr id="15" name="Picture 5" descr="I:\DCIM\Camera\20141216_015013.jpg"/>
          <p:cNvPicPr>
            <a:picLocks noChangeAspect="1" noChangeArrowheads="1"/>
          </p:cNvPicPr>
          <p:nvPr/>
        </p:nvPicPr>
        <p:blipFill>
          <a:blip r:embed="rId5" cstate="print"/>
          <a:srcRect/>
          <a:stretch>
            <a:fillRect/>
          </a:stretch>
        </p:blipFill>
        <p:spPr bwMode="auto">
          <a:xfrm>
            <a:off x="4726901" y="4057738"/>
            <a:ext cx="4093572" cy="2862318"/>
          </a:xfrm>
          <a:prstGeom prst="rect">
            <a:avLst/>
          </a:prstGeom>
          <a:noFill/>
          <a:ln>
            <a:solidFill>
              <a:schemeClr val="tx1"/>
            </a:solid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Titre 1"/>
          <p:cNvSpPr>
            <a:spLocks noGrp="1"/>
          </p:cNvSpPr>
          <p:nvPr>
            <p:ph type="title"/>
          </p:nvPr>
        </p:nvSpPr>
        <p:spPr>
          <a:xfrm>
            <a:off x="0" y="332656"/>
            <a:ext cx="9144000" cy="778098"/>
          </a:xfrm>
          <a:solidFill>
            <a:srgbClr val="663300"/>
          </a:solidFill>
        </p:spPr>
        <p:txBody>
          <a:bodyPr/>
          <a:lstStyle/>
          <a:p>
            <a:pPr marL="514350" indent="-514350"/>
            <a:r>
              <a:rPr lang="fr-FR" b="1" dirty="0">
                <a:solidFill>
                  <a:schemeClr val="bg1"/>
                </a:solidFill>
                <a:latin typeface="Trebuchet MS" pitchFamily="34" charset="0"/>
              </a:rPr>
              <a:t>PHYSIOPATHOLOGIE</a:t>
            </a:r>
          </a:p>
        </p:txBody>
      </p:sp>
      <p:sp>
        <p:nvSpPr>
          <p:cNvPr id="7" name="Organigramme : Connecteur 6"/>
          <p:cNvSpPr/>
          <p:nvPr/>
        </p:nvSpPr>
        <p:spPr>
          <a:xfrm>
            <a:off x="179512" y="188640"/>
            <a:ext cx="1080120" cy="1080120"/>
          </a:xfrm>
          <a:prstGeom prst="flowChartConnector">
            <a:avLst/>
          </a:prstGeom>
          <a:solidFill>
            <a:srgbClr val="663300"/>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400" b="1" dirty="0">
                <a:latin typeface="Trebuchet MS" pitchFamily="34" charset="0"/>
              </a:rPr>
              <a:t>3</a:t>
            </a:r>
          </a:p>
        </p:txBody>
      </p:sp>
      <p:sp>
        <p:nvSpPr>
          <p:cNvPr id="9" name="Espace réservé du contenu 2"/>
          <p:cNvSpPr txBox="1">
            <a:spLocks/>
          </p:cNvSpPr>
          <p:nvPr/>
        </p:nvSpPr>
        <p:spPr>
          <a:xfrm>
            <a:off x="755576" y="1628800"/>
            <a:ext cx="7488832" cy="4680520"/>
          </a:xfrm>
          <a:prstGeom prst="rect">
            <a:avLst/>
          </a:prstGeom>
        </p:spPr>
        <p:txBody>
          <a:bodyPr vert="horz" lIns="91440" tIns="45720" rIns="91440" bIns="45720" rtlCol="0">
            <a:noAutofit/>
          </a:bodyPr>
          <a:lstStyle/>
          <a:p>
            <a:pPr>
              <a:buFont typeface="Wingdings" pitchFamily="2" charset="2"/>
              <a:buChar char="§"/>
            </a:pPr>
            <a:r>
              <a:rPr lang="fr-FR" sz="2400" dirty="0">
                <a:latin typeface="Trebuchet MS" pitchFamily="34" charset="0"/>
              </a:rPr>
              <a:t> Toute augmentation du volume de l’un des 03 secteurs s’accompagne d’une augmentation de la PIC.</a:t>
            </a:r>
          </a:p>
          <a:p>
            <a:pPr>
              <a:buFont typeface="Wingdings" pitchFamily="2" charset="2"/>
              <a:buChar char="§"/>
            </a:pPr>
            <a:endParaRPr lang="fr-FR" sz="2400" dirty="0">
              <a:latin typeface="Trebuchet MS" pitchFamily="34" charset="0"/>
            </a:endParaRPr>
          </a:p>
          <a:p>
            <a:pPr>
              <a:buFont typeface="Wingdings" pitchFamily="2" charset="2"/>
              <a:buChar char="§"/>
            </a:pPr>
            <a:r>
              <a:rPr lang="fr-FR" sz="2400" b="1" dirty="0">
                <a:latin typeface="Trebuchet MS" pitchFamily="34" charset="0"/>
              </a:rPr>
              <a:t> </a:t>
            </a:r>
            <a:r>
              <a:rPr lang="fr-FR" sz="2400" b="1" u="sng" dirty="0">
                <a:latin typeface="Trebuchet MS" pitchFamily="34" charset="0"/>
              </a:rPr>
              <a:t>Courbe pression/volume </a:t>
            </a:r>
            <a:r>
              <a:rPr lang="fr-FR" sz="2400" b="1" dirty="0">
                <a:latin typeface="Trebuchet MS" pitchFamily="34" charset="0"/>
              </a:rPr>
              <a:t>: </a:t>
            </a:r>
            <a:r>
              <a:rPr lang="fr-FR" sz="2400" dirty="0">
                <a:latin typeface="Trebuchet MS" pitchFamily="34" charset="0"/>
              </a:rPr>
              <a:t>Courbe de </a:t>
            </a:r>
            <a:r>
              <a:rPr lang="fr-FR" sz="2400" b="1" i="1" dirty="0">
                <a:latin typeface="Trebuchet MS" pitchFamily="34" charset="0"/>
              </a:rPr>
              <a:t>LANGFITT</a:t>
            </a:r>
            <a:r>
              <a:rPr lang="fr-FR" sz="2400" dirty="0">
                <a:latin typeface="Trebuchet MS" pitchFamily="34" charset="0"/>
              </a:rPr>
              <a:t> </a:t>
            </a:r>
          </a:p>
          <a:p>
            <a:r>
              <a:rPr lang="fr-FR" sz="2400" dirty="0">
                <a:latin typeface="Trebuchet MS" pitchFamily="34" charset="0"/>
              </a:rPr>
              <a:t>  Au début dans la phase de </a:t>
            </a:r>
            <a:r>
              <a:rPr lang="fr-FR" sz="2400" i="1" dirty="0">
                <a:latin typeface="Trebuchet MS" pitchFamily="34" charset="0"/>
              </a:rPr>
              <a:t>compensation</a:t>
            </a:r>
            <a:r>
              <a:rPr lang="fr-FR" sz="2400" dirty="0">
                <a:latin typeface="Trebuchet MS" pitchFamily="34" charset="0"/>
              </a:rPr>
              <a:t> : des grandes variations de volume s’accompagnent de petites variations de la PIC.</a:t>
            </a:r>
          </a:p>
          <a:p>
            <a:pPr>
              <a:buNone/>
            </a:pPr>
            <a:endParaRPr lang="fr-FR" sz="2400" dirty="0">
              <a:latin typeface="Trebuchet MS" pitchFamily="34" charset="0"/>
            </a:endParaRPr>
          </a:p>
          <a:p>
            <a:pPr>
              <a:buNone/>
            </a:pPr>
            <a:r>
              <a:rPr lang="fr-FR" sz="2400" dirty="0">
                <a:latin typeface="Trebuchet MS" pitchFamily="34" charset="0"/>
              </a:rPr>
              <a:t>  A partir d’un point fixe, la phase de </a:t>
            </a:r>
            <a:r>
              <a:rPr lang="fr-FR" sz="2400" i="1" dirty="0">
                <a:latin typeface="Trebuchet MS" pitchFamily="34" charset="0"/>
              </a:rPr>
              <a:t>décompensation</a:t>
            </a:r>
            <a:r>
              <a:rPr lang="fr-FR" sz="2400" dirty="0">
                <a:latin typeface="Trebuchet MS" pitchFamily="34" charset="0"/>
              </a:rPr>
              <a:t> : petite variation d’un volume entraine des grandes variations de pression.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Titre 1"/>
          <p:cNvSpPr>
            <a:spLocks noGrp="1"/>
          </p:cNvSpPr>
          <p:nvPr>
            <p:ph type="title"/>
          </p:nvPr>
        </p:nvSpPr>
        <p:spPr>
          <a:xfrm>
            <a:off x="0" y="332656"/>
            <a:ext cx="9144000" cy="778098"/>
          </a:xfrm>
          <a:solidFill>
            <a:srgbClr val="663300"/>
          </a:solidFill>
        </p:spPr>
        <p:txBody>
          <a:bodyPr/>
          <a:lstStyle/>
          <a:p>
            <a:pPr marL="514350" indent="-514350"/>
            <a:r>
              <a:rPr lang="fr-FR" b="1" dirty="0">
                <a:solidFill>
                  <a:schemeClr val="bg1"/>
                </a:solidFill>
                <a:latin typeface="Trebuchet MS" pitchFamily="34" charset="0"/>
              </a:rPr>
              <a:t>PHYSIOPATHOLOGIE</a:t>
            </a:r>
          </a:p>
        </p:txBody>
      </p:sp>
      <p:sp>
        <p:nvSpPr>
          <p:cNvPr id="7" name="Organigramme : Connecteur 6"/>
          <p:cNvSpPr/>
          <p:nvPr/>
        </p:nvSpPr>
        <p:spPr>
          <a:xfrm>
            <a:off x="179512" y="188640"/>
            <a:ext cx="1080120" cy="1080120"/>
          </a:xfrm>
          <a:prstGeom prst="flowChartConnector">
            <a:avLst/>
          </a:prstGeom>
          <a:solidFill>
            <a:srgbClr val="663300"/>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400" b="1" dirty="0">
                <a:latin typeface="Trebuchet MS" pitchFamily="34" charset="0"/>
              </a:rPr>
              <a:t>3</a:t>
            </a:r>
          </a:p>
        </p:txBody>
      </p:sp>
      <p:pic>
        <p:nvPicPr>
          <p:cNvPr id="6" name="Espace réservé du contenu 4" descr="(GIF)"/>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899592" y="1628800"/>
            <a:ext cx="7200800" cy="4176464"/>
          </a:xfrm>
          <a:prstGeom prst="rect">
            <a:avLst/>
          </a:prstGeom>
          <a:noFill/>
          <a:ln>
            <a:noFill/>
          </a:ln>
        </p:spPr>
      </p:pic>
      <p:sp>
        <p:nvSpPr>
          <p:cNvPr id="8" name="Rectangle 7"/>
          <p:cNvSpPr/>
          <p:nvPr/>
        </p:nvSpPr>
        <p:spPr>
          <a:xfrm>
            <a:off x="5652120" y="4221088"/>
            <a:ext cx="1778051" cy="338554"/>
          </a:xfrm>
          <a:prstGeom prst="rect">
            <a:avLst/>
          </a:prstGeom>
        </p:spPr>
        <p:txBody>
          <a:bodyPr wrap="none">
            <a:spAutoFit/>
          </a:bodyPr>
          <a:lstStyle/>
          <a:p>
            <a:r>
              <a:rPr lang="fr-FR" sz="1600" b="1" dirty="0">
                <a:latin typeface="Trebuchet MS" pitchFamily="34" charset="0"/>
              </a:rPr>
              <a:t>Point de rupture</a:t>
            </a:r>
          </a:p>
        </p:txBody>
      </p:sp>
      <p:sp>
        <p:nvSpPr>
          <p:cNvPr id="10" name="Rectangle 9"/>
          <p:cNvSpPr/>
          <p:nvPr/>
        </p:nvSpPr>
        <p:spPr>
          <a:xfrm>
            <a:off x="5446360" y="3501008"/>
            <a:ext cx="325730" cy="369332"/>
          </a:xfrm>
          <a:prstGeom prst="rect">
            <a:avLst/>
          </a:prstGeom>
        </p:spPr>
        <p:txBody>
          <a:bodyPr wrap="none">
            <a:spAutoFit/>
          </a:bodyPr>
          <a:lstStyle/>
          <a:p>
            <a:r>
              <a:rPr lang="fr-FR" b="1" dirty="0">
                <a:latin typeface="Trebuchet MS" pitchFamily="34" charset="0"/>
              </a:rPr>
              <a:t>R</a:t>
            </a:r>
          </a:p>
        </p:txBody>
      </p:sp>
      <p:sp>
        <p:nvSpPr>
          <p:cNvPr id="11" name="Rectangle 10"/>
          <p:cNvSpPr/>
          <p:nvPr/>
        </p:nvSpPr>
        <p:spPr>
          <a:xfrm>
            <a:off x="5652120" y="3707740"/>
            <a:ext cx="369138" cy="400110"/>
          </a:xfrm>
          <a:prstGeom prst="rect">
            <a:avLst/>
          </a:prstGeom>
        </p:spPr>
        <p:txBody>
          <a:bodyPr wrap="square">
            <a:spAutoFit/>
          </a:bodyPr>
          <a:lstStyle/>
          <a:p>
            <a:r>
              <a:rPr lang="fr-FR" sz="2000" b="1" dirty="0">
                <a:latin typeface="Trebuchet MS" pitchFamily="34" charset="0"/>
              </a:rPr>
              <a:t>x</a:t>
            </a:r>
          </a:p>
        </p:txBody>
      </p:sp>
      <p:sp>
        <p:nvSpPr>
          <p:cNvPr id="12" name="Rectangle 11"/>
          <p:cNvSpPr/>
          <p:nvPr/>
        </p:nvSpPr>
        <p:spPr>
          <a:xfrm>
            <a:off x="2771800" y="5013176"/>
            <a:ext cx="2440092" cy="338554"/>
          </a:xfrm>
          <a:prstGeom prst="rect">
            <a:avLst/>
          </a:prstGeom>
        </p:spPr>
        <p:txBody>
          <a:bodyPr wrap="none">
            <a:spAutoFit/>
          </a:bodyPr>
          <a:lstStyle/>
          <a:p>
            <a:r>
              <a:rPr lang="fr-FR" sz="1600" b="1" dirty="0">
                <a:latin typeface="Trebuchet MS" pitchFamily="34" charset="0"/>
              </a:rPr>
              <a:t>Phase de compensation</a:t>
            </a:r>
          </a:p>
        </p:txBody>
      </p:sp>
      <p:sp>
        <p:nvSpPr>
          <p:cNvPr id="13" name="Rectangle 12"/>
          <p:cNvSpPr/>
          <p:nvPr/>
        </p:nvSpPr>
        <p:spPr>
          <a:xfrm>
            <a:off x="6732240" y="2492896"/>
            <a:ext cx="1980728" cy="584775"/>
          </a:xfrm>
          <a:prstGeom prst="rect">
            <a:avLst/>
          </a:prstGeom>
        </p:spPr>
        <p:txBody>
          <a:bodyPr wrap="square">
            <a:spAutoFit/>
          </a:bodyPr>
          <a:lstStyle/>
          <a:p>
            <a:r>
              <a:rPr lang="fr-FR" sz="1600" b="1" dirty="0">
                <a:latin typeface="Trebuchet MS" pitchFamily="34" charset="0"/>
              </a:rPr>
              <a:t>Phase de décompensation</a:t>
            </a:r>
          </a:p>
        </p:txBody>
      </p:sp>
      <p:cxnSp>
        <p:nvCxnSpPr>
          <p:cNvPr id="14" name="Connecteur droit 13"/>
          <p:cNvCxnSpPr/>
          <p:nvPr/>
        </p:nvCxnSpPr>
        <p:spPr>
          <a:xfrm>
            <a:off x="5796136" y="3933056"/>
            <a:ext cx="0" cy="151216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Connecteur droit 14"/>
          <p:cNvCxnSpPr/>
          <p:nvPr/>
        </p:nvCxnSpPr>
        <p:spPr>
          <a:xfrm>
            <a:off x="6588224" y="2996952"/>
            <a:ext cx="0" cy="252028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Connecteur droit 15"/>
          <p:cNvCxnSpPr/>
          <p:nvPr/>
        </p:nvCxnSpPr>
        <p:spPr>
          <a:xfrm flipH="1">
            <a:off x="2627784" y="2996952"/>
            <a:ext cx="396044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Connecteur droit 16"/>
          <p:cNvCxnSpPr/>
          <p:nvPr/>
        </p:nvCxnSpPr>
        <p:spPr>
          <a:xfrm flipH="1">
            <a:off x="2699792" y="3933056"/>
            <a:ext cx="3096344"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Titre 1"/>
          <p:cNvSpPr>
            <a:spLocks noGrp="1"/>
          </p:cNvSpPr>
          <p:nvPr>
            <p:ph type="title"/>
          </p:nvPr>
        </p:nvSpPr>
        <p:spPr>
          <a:xfrm>
            <a:off x="0" y="332656"/>
            <a:ext cx="9144000" cy="778098"/>
          </a:xfrm>
          <a:solidFill>
            <a:srgbClr val="663300"/>
          </a:solidFill>
        </p:spPr>
        <p:txBody>
          <a:bodyPr/>
          <a:lstStyle/>
          <a:p>
            <a:pPr marL="514350" indent="-514350"/>
            <a:r>
              <a:rPr lang="fr-FR" b="1" dirty="0">
                <a:solidFill>
                  <a:schemeClr val="bg1"/>
                </a:solidFill>
                <a:latin typeface="Trebuchet MS" pitchFamily="34" charset="0"/>
              </a:rPr>
              <a:t>PHYSIOPATHOLOGIE</a:t>
            </a:r>
          </a:p>
        </p:txBody>
      </p:sp>
      <p:sp>
        <p:nvSpPr>
          <p:cNvPr id="7" name="Organigramme : Connecteur 6"/>
          <p:cNvSpPr/>
          <p:nvPr/>
        </p:nvSpPr>
        <p:spPr>
          <a:xfrm>
            <a:off x="179512" y="188640"/>
            <a:ext cx="1080120" cy="1080120"/>
          </a:xfrm>
          <a:prstGeom prst="flowChartConnector">
            <a:avLst/>
          </a:prstGeom>
          <a:solidFill>
            <a:srgbClr val="663300"/>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400" b="1" dirty="0">
                <a:latin typeface="Trebuchet MS" pitchFamily="34" charset="0"/>
              </a:rPr>
              <a:t>3</a:t>
            </a:r>
          </a:p>
        </p:txBody>
      </p:sp>
      <p:sp>
        <p:nvSpPr>
          <p:cNvPr id="9" name="Espace réservé du contenu 2"/>
          <p:cNvSpPr txBox="1">
            <a:spLocks/>
          </p:cNvSpPr>
          <p:nvPr/>
        </p:nvSpPr>
        <p:spPr>
          <a:xfrm>
            <a:off x="755576" y="1628800"/>
            <a:ext cx="7488832" cy="4680520"/>
          </a:xfrm>
          <a:prstGeom prst="rect">
            <a:avLst/>
          </a:prstGeom>
        </p:spPr>
        <p:txBody>
          <a:bodyPr vert="horz" lIns="91440" tIns="45720" rIns="91440" bIns="45720" rtlCol="0">
            <a:noAutofit/>
          </a:bodyPr>
          <a:lstStyle/>
          <a:p>
            <a:endParaRPr lang="fr-FR" sz="2400" b="1" dirty="0">
              <a:latin typeface="Trebuchet MS" pitchFamily="34" charset="0"/>
            </a:endParaRPr>
          </a:p>
        </p:txBody>
      </p:sp>
      <p:sp>
        <p:nvSpPr>
          <p:cNvPr id="8" name="Ellipse 7"/>
          <p:cNvSpPr/>
          <p:nvPr/>
        </p:nvSpPr>
        <p:spPr>
          <a:xfrm>
            <a:off x="539552" y="4248328"/>
            <a:ext cx="3888432" cy="64918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fr-FR" sz="2400" dirty="0">
                <a:solidFill>
                  <a:schemeClr val="tx1"/>
                </a:solidFill>
                <a:latin typeface="Trebuchet MS" pitchFamily="34" charset="0"/>
              </a:rPr>
              <a:t>Hémodynamiques</a:t>
            </a:r>
          </a:p>
        </p:txBody>
      </p:sp>
      <p:sp>
        <p:nvSpPr>
          <p:cNvPr id="10" name="Ellipse 9"/>
          <p:cNvSpPr/>
          <p:nvPr/>
        </p:nvSpPr>
        <p:spPr>
          <a:xfrm>
            <a:off x="5148064" y="4293096"/>
            <a:ext cx="3312368" cy="64807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dirty="0">
                <a:solidFill>
                  <a:schemeClr val="tx1"/>
                </a:solidFill>
                <a:latin typeface="Trebuchet MS" pitchFamily="34" charset="0"/>
              </a:rPr>
              <a:t>Anatomiques</a:t>
            </a:r>
          </a:p>
        </p:txBody>
      </p:sp>
      <p:cxnSp>
        <p:nvCxnSpPr>
          <p:cNvPr id="11" name="Connecteur droit avec flèche 10"/>
          <p:cNvCxnSpPr/>
          <p:nvPr/>
        </p:nvCxnSpPr>
        <p:spPr>
          <a:xfrm flipH="1">
            <a:off x="2339752" y="2420888"/>
            <a:ext cx="1872208" cy="151216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Connecteur droit avec flèche 11"/>
          <p:cNvCxnSpPr/>
          <p:nvPr/>
        </p:nvCxnSpPr>
        <p:spPr>
          <a:xfrm>
            <a:off x="5004048" y="2420888"/>
            <a:ext cx="1800200" cy="144016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2123728" y="1772816"/>
            <a:ext cx="4875053" cy="461665"/>
          </a:xfrm>
          <a:prstGeom prst="rect">
            <a:avLst/>
          </a:prstGeom>
        </p:spPr>
        <p:txBody>
          <a:bodyPr wrap="none">
            <a:spAutoFit/>
          </a:bodyPr>
          <a:lstStyle/>
          <a:p>
            <a:r>
              <a:rPr lang="fr-FR" sz="2400" b="1" u="sng" dirty="0">
                <a:latin typeface="Trebuchet MS" pitchFamily="34" charset="0"/>
              </a:rPr>
              <a:t>Les conséquences </a:t>
            </a:r>
            <a:r>
              <a:rPr lang="fr-FR" sz="2400" u="sng" dirty="0">
                <a:latin typeface="Trebuchet MS" pitchFamily="34" charset="0"/>
              </a:rPr>
              <a:t>de l'HIC sont </a:t>
            </a:r>
            <a:r>
              <a:rPr lang="fr-FR" sz="2400" dirty="0">
                <a:latin typeface="Trebuchet MS" pitchFamily="34" charset="0"/>
              </a:rPr>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Titre 1"/>
          <p:cNvSpPr>
            <a:spLocks noGrp="1"/>
          </p:cNvSpPr>
          <p:nvPr>
            <p:ph type="title"/>
          </p:nvPr>
        </p:nvSpPr>
        <p:spPr>
          <a:xfrm>
            <a:off x="0" y="332656"/>
            <a:ext cx="9144000" cy="778098"/>
          </a:xfrm>
          <a:solidFill>
            <a:srgbClr val="663300"/>
          </a:solidFill>
        </p:spPr>
        <p:txBody>
          <a:bodyPr/>
          <a:lstStyle/>
          <a:p>
            <a:pPr marL="514350" indent="-514350"/>
            <a:r>
              <a:rPr lang="fr-FR" b="1" dirty="0">
                <a:solidFill>
                  <a:schemeClr val="bg1"/>
                </a:solidFill>
                <a:latin typeface="Trebuchet MS" pitchFamily="34" charset="0"/>
              </a:rPr>
              <a:t>PHYSIOPATHOLOGIE</a:t>
            </a:r>
          </a:p>
        </p:txBody>
      </p:sp>
      <p:sp>
        <p:nvSpPr>
          <p:cNvPr id="7" name="Organigramme : Connecteur 6"/>
          <p:cNvSpPr/>
          <p:nvPr/>
        </p:nvSpPr>
        <p:spPr>
          <a:xfrm>
            <a:off x="179512" y="188640"/>
            <a:ext cx="1080120" cy="1080120"/>
          </a:xfrm>
          <a:prstGeom prst="flowChartConnector">
            <a:avLst/>
          </a:prstGeom>
          <a:solidFill>
            <a:srgbClr val="663300"/>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400" b="1" dirty="0">
                <a:latin typeface="Trebuchet MS" pitchFamily="34" charset="0"/>
              </a:rPr>
              <a:t>3</a:t>
            </a:r>
          </a:p>
        </p:txBody>
      </p:sp>
      <p:sp>
        <p:nvSpPr>
          <p:cNvPr id="9" name="Espace réservé du contenu 2"/>
          <p:cNvSpPr txBox="1">
            <a:spLocks/>
          </p:cNvSpPr>
          <p:nvPr/>
        </p:nvSpPr>
        <p:spPr>
          <a:xfrm>
            <a:off x="755576" y="1628800"/>
            <a:ext cx="7488832" cy="4680520"/>
          </a:xfrm>
          <a:prstGeom prst="rect">
            <a:avLst/>
          </a:prstGeom>
        </p:spPr>
        <p:txBody>
          <a:bodyPr vert="horz" lIns="91440" tIns="45720" rIns="91440" bIns="45720" rtlCol="0">
            <a:noAutofit/>
          </a:bodyPr>
          <a:lstStyle/>
          <a:p>
            <a:endParaRPr lang="fr-FR" sz="2400" b="1" dirty="0">
              <a:latin typeface="Trebuchet MS" pitchFamily="34" charset="0"/>
            </a:endParaRPr>
          </a:p>
        </p:txBody>
      </p:sp>
      <p:sp>
        <p:nvSpPr>
          <p:cNvPr id="8" name="Rectangle 7"/>
          <p:cNvSpPr/>
          <p:nvPr/>
        </p:nvSpPr>
        <p:spPr>
          <a:xfrm>
            <a:off x="611560" y="1412776"/>
            <a:ext cx="8208912" cy="5632311"/>
          </a:xfrm>
          <a:prstGeom prst="rect">
            <a:avLst/>
          </a:prstGeom>
        </p:spPr>
        <p:txBody>
          <a:bodyPr wrap="square">
            <a:spAutoFit/>
          </a:bodyPr>
          <a:lstStyle/>
          <a:p>
            <a:pPr lvl="1" indent="-457200">
              <a:buFont typeface="+mj-lt"/>
              <a:buAutoNum type="arabicPeriod"/>
            </a:pPr>
            <a:r>
              <a:rPr lang="fr-FR" sz="2400" b="1" u="sng" dirty="0">
                <a:latin typeface="Trebuchet MS" pitchFamily="34" charset="0"/>
              </a:rPr>
              <a:t>Conséquences hémodynamiques </a:t>
            </a:r>
            <a:r>
              <a:rPr lang="fr-FR" sz="2400" b="1" dirty="0">
                <a:latin typeface="Trebuchet MS" pitchFamily="34" charset="0"/>
              </a:rPr>
              <a:t>: </a:t>
            </a:r>
            <a:r>
              <a:rPr lang="fr-FR" sz="2400" dirty="0">
                <a:latin typeface="Trebuchet MS" pitchFamily="34" charset="0"/>
              </a:rPr>
              <a:t>Risque d’</a:t>
            </a:r>
            <a:r>
              <a:rPr lang="fr-FR" sz="2400" b="1" dirty="0">
                <a:latin typeface="Trebuchet MS" pitchFamily="34" charset="0"/>
              </a:rPr>
              <a:t>ischémie</a:t>
            </a:r>
            <a:r>
              <a:rPr lang="fr-FR" sz="2400" dirty="0">
                <a:latin typeface="Trebuchet MS" pitchFamily="34" charset="0"/>
              </a:rPr>
              <a:t> cérébrale</a:t>
            </a:r>
          </a:p>
          <a:p>
            <a:pPr>
              <a:buFont typeface="Wingdings" pitchFamily="2" charset="2"/>
              <a:buChar char="§"/>
            </a:pPr>
            <a:r>
              <a:rPr lang="fr-FR" sz="2400" dirty="0">
                <a:latin typeface="Trebuchet MS" pitchFamily="34" charset="0"/>
              </a:rPr>
              <a:t>  L'HIC détermine une baisse du flux sanguin cérébral, paramètre critique pour la fonction cérébrale et la survie.</a:t>
            </a:r>
          </a:p>
          <a:p>
            <a:pPr>
              <a:buFont typeface="Wingdings" pitchFamily="2" charset="2"/>
              <a:buChar char="§"/>
            </a:pPr>
            <a:r>
              <a:rPr lang="fr-FR" sz="2400" b="1" dirty="0">
                <a:latin typeface="Trebuchet MS" pitchFamily="34" charset="0"/>
              </a:rPr>
              <a:t>  DSC</a:t>
            </a:r>
            <a:r>
              <a:rPr lang="fr-FR" sz="2400" dirty="0">
                <a:latin typeface="Trebuchet MS" pitchFamily="34" charset="0"/>
              </a:rPr>
              <a:t> = PPC/RV = </a:t>
            </a:r>
            <a:r>
              <a:rPr lang="fr-FR" sz="2400" b="1" dirty="0">
                <a:latin typeface="Trebuchet MS" pitchFamily="34" charset="0"/>
              </a:rPr>
              <a:t>PAM – PIC/RV </a:t>
            </a:r>
          </a:p>
          <a:p>
            <a:pPr>
              <a:buFont typeface="Wingdings" pitchFamily="2" charset="2"/>
              <a:buChar char="§"/>
            </a:pPr>
            <a:r>
              <a:rPr lang="fr-FR" sz="2400" dirty="0">
                <a:latin typeface="Trebuchet MS" pitchFamily="34" charset="0"/>
              </a:rPr>
              <a:t>  DSC menacé par les variations de la PAM ou de la PIC</a:t>
            </a:r>
          </a:p>
          <a:p>
            <a:pPr>
              <a:buFont typeface="Wingdings" pitchFamily="2" charset="2"/>
              <a:buChar char="§"/>
            </a:pPr>
            <a:r>
              <a:rPr lang="fr-FR" sz="2400" dirty="0">
                <a:latin typeface="Trebuchet MS" pitchFamily="34" charset="0"/>
              </a:rPr>
              <a:t>  Donc :</a:t>
            </a:r>
          </a:p>
          <a:p>
            <a:pPr>
              <a:buNone/>
            </a:pPr>
            <a:r>
              <a:rPr lang="fr-FR" sz="2400" dirty="0">
                <a:latin typeface="Trebuchet MS" pitchFamily="34" charset="0"/>
              </a:rPr>
              <a:t> - Si PIC    ou PAM     =&gt; R     (vasodilatation artérielle)</a:t>
            </a:r>
          </a:p>
          <a:p>
            <a:pPr>
              <a:buNone/>
            </a:pPr>
            <a:r>
              <a:rPr lang="fr-FR" sz="2400" dirty="0">
                <a:latin typeface="Trebuchet MS" pitchFamily="34" charset="0"/>
              </a:rPr>
              <a:t> - Si PIC     =&gt; PAM     =&gt; Phénomène de Cushing</a:t>
            </a:r>
          </a:p>
          <a:p>
            <a:pPr>
              <a:buNone/>
            </a:pPr>
            <a:r>
              <a:rPr lang="fr-FR" sz="2400" dirty="0">
                <a:latin typeface="Trebuchet MS" pitchFamily="34" charset="0"/>
              </a:rPr>
              <a:t> - Si PIC        =&gt; PP    =&gt; Ischémie cérébrale </a:t>
            </a:r>
          </a:p>
          <a:p>
            <a:pPr>
              <a:buNone/>
            </a:pPr>
            <a:endParaRPr lang="fr-FR" sz="2400" dirty="0">
              <a:latin typeface="Trebuchet MS" pitchFamily="34" charset="0"/>
            </a:endParaRPr>
          </a:p>
          <a:p>
            <a:pPr>
              <a:buFont typeface="Arial" pitchFamily="34" charset="0"/>
              <a:buChar char="•"/>
            </a:pPr>
            <a:r>
              <a:rPr lang="fr-FR" sz="1600" dirty="0">
                <a:latin typeface="Trebuchet MS" pitchFamily="34" charset="0"/>
              </a:rPr>
              <a:t> PAM = (PAS+ 2xPAD)/3. </a:t>
            </a:r>
            <a:r>
              <a:rPr lang="fr-FR" sz="1600" dirty="0" err="1">
                <a:latin typeface="Trebuchet MS" pitchFamily="34" charset="0"/>
              </a:rPr>
              <a:t>Messai</a:t>
            </a:r>
            <a:r>
              <a:rPr lang="fr-FR" sz="1600" dirty="0">
                <a:latin typeface="Trebuchet MS" pitchFamily="34" charset="0"/>
              </a:rPr>
              <a:t> E. « Guide des chiffres et formules utiles en pratique médicale » Ed </a:t>
            </a:r>
            <a:r>
              <a:rPr lang="fr-FR" sz="1600" dirty="0" err="1">
                <a:latin typeface="Trebuchet MS" pitchFamily="34" charset="0"/>
              </a:rPr>
              <a:t>Arnette</a:t>
            </a:r>
            <a:r>
              <a:rPr lang="fr-FR" sz="1600" dirty="0">
                <a:latin typeface="Trebuchet MS" pitchFamily="34" charset="0"/>
              </a:rPr>
              <a:t> </a:t>
            </a:r>
            <a:r>
              <a:rPr lang="fr-FR" sz="1600" dirty="0" err="1">
                <a:latin typeface="Trebuchet MS" pitchFamily="34" charset="0"/>
              </a:rPr>
              <a:t>Blackwell</a:t>
            </a:r>
            <a:r>
              <a:rPr lang="fr-FR" sz="1600" dirty="0">
                <a:latin typeface="Trebuchet MS" pitchFamily="34" charset="0"/>
              </a:rPr>
              <a:t> (Paris) 1995 ISBN : 2-7184-0770-0.</a:t>
            </a:r>
          </a:p>
          <a:p>
            <a:pPr>
              <a:buFont typeface="Arial" pitchFamily="34" charset="0"/>
              <a:buChar char="•"/>
            </a:pPr>
            <a:r>
              <a:rPr lang="fr-FR" sz="1600" dirty="0">
                <a:latin typeface="Trebuchet MS" pitchFamily="34" charset="0"/>
              </a:rPr>
              <a:t> PPC : la différence entre la pression artérielle (</a:t>
            </a:r>
            <a:r>
              <a:rPr lang="fr-FR" sz="1600" dirty="0" err="1">
                <a:latin typeface="Trebuchet MS" pitchFamily="34" charset="0"/>
              </a:rPr>
              <a:t>PAcerveau</a:t>
            </a:r>
            <a:r>
              <a:rPr lang="fr-FR" sz="1600" dirty="0">
                <a:latin typeface="Trebuchet MS" pitchFamily="34" charset="0"/>
              </a:rPr>
              <a:t>) et la pression veineuse (</a:t>
            </a:r>
            <a:r>
              <a:rPr lang="fr-FR" sz="1600" dirty="0" err="1">
                <a:latin typeface="Trebuchet MS" pitchFamily="34" charset="0"/>
              </a:rPr>
              <a:t>PVcerveau</a:t>
            </a:r>
            <a:r>
              <a:rPr lang="fr-FR" sz="1600" dirty="0">
                <a:latin typeface="Trebuchet MS" pitchFamily="34" charset="0"/>
              </a:rPr>
              <a:t>) dans l’enceinte crânienne = 70 – 80 </a:t>
            </a:r>
            <a:r>
              <a:rPr lang="fr-FR" sz="1600" dirty="0" err="1">
                <a:latin typeface="Trebuchet MS" pitchFamily="34" charset="0"/>
              </a:rPr>
              <a:t>mmHg</a:t>
            </a:r>
            <a:r>
              <a:rPr lang="fr-FR" sz="1600" dirty="0">
                <a:latin typeface="Trebuchet MS" pitchFamily="34" charset="0"/>
              </a:rPr>
              <a:t> </a:t>
            </a:r>
          </a:p>
          <a:p>
            <a:pPr>
              <a:buFont typeface="Arial" pitchFamily="34" charset="0"/>
              <a:buChar char="•"/>
            </a:pPr>
            <a:r>
              <a:rPr lang="fr-FR" sz="1600" dirty="0">
                <a:latin typeface="Trebuchet MS" pitchFamily="34" charset="0"/>
              </a:rPr>
              <a:t> DSC : </a:t>
            </a:r>
            <a:r>
              <a:rPr lang="da-DK" sz="1600" dirty="0">
                <a:latin typeface="Trebuchet MS" pitchFamily="34" charset="0"/>
              </a:rPr>
              <a:t>54 (+/-12) mL/min/100 g de cerveau </a:t>
            </a:r>
            <a:endParaRPr lang="fr-FR" sz="1600" dirty="0">
              <a:latin typeface="Trebuchet MS" pitchFamily="34" charset="0"/>
            </a:endParaRPr>
          </a:p>
          <a:p>
            <a:endParaRPr lang="fr-FR" sz="1600" dirty="0">
              <a:latin typeface="Trebuchet MS" pitchFamily="34" charset="0"/>
            </a:endParaRPr>
          </a:p>
        </p:txBody>
      </p:sp>
      <p:cxnSp>
        <p:nvCxnSpPr>
          <p:cNvPr id="10" name="Connecteur droit avec flèche 9"/>
          <p:cNvCxnSpPr/>
          <p:nvPr/>
        </p:nvCxnSpPr>
        <p:spPr>
          <a:xfrm flipV="1">
            <a:off x="1835696" y="4077072"/>
            <a:ext cx="144016" cy="21602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Connecteur droit avec flèche 10"/>
          <p:cNvCxnSpPr/>
          <p:nvPr/>
        </p:nvCxnSpPr>
        <p:spPr>
          <a:xfrm>
            <a:off x="4211960" y="4149080"/>
            <a:ext cx="216024" cy="21602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Connecteur droit avec flèche 11"/>
          <p:cNvCxnSpPr/>
          <p:nvPr/>
        </p:nvCxnSpPr>
        <p:spPr>
          <a:xfrm>
            <a:off x="3275856" y="4869160"/>
            <a:ext cx="216024" cy="21602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Connecteur droit avec flèche 12"/>
          <p:cNvCxnSpPr/>
          <p:nvPr/>
        </p:nvCxnSpPr>
        <p:spPr>
          <a:xfrm flipV="1">
            <a:off x="1835696" y="4437112"/>
            <a:ext cx="144016" cy="21602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Connecteur droit avec flèche 13"/>
          <p:cNvCxnSpPr/>
          <p:nvPr/>
        </p:nvCxnSpPr>
        <p:spPr>
          <a:xfrm flipV="1">
            <a:off x="1979712" y="4437112"/>
            <a:ext cx="144016" cy="21602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Connecteur droit avec flèche 14"/>
          <p:cNvCxnSpPr/>
          <p:nvPr/>
        </p:nvCxnSpPr>
        <p:spPr>
          <a:xfrm flipV="1">
            <a:off x="3275856" y="4437112"/>
            <a:ext cx="144016" cy="21602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Connecteur droit avec flèche 15"/>
          <p:cNvCxnSpPr/>
          <p:nvPr/>
        </p:nvCxnSpPr>
        <p:spPr>
          <a:xfrm flipV="1">
            <a:off x="1835696" y="4797152"/>
            <a:ext cx="144016" cy="21602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Connecteur droit avec flèche 16"/>
          <p:cNvCxnSpPr/>
          <p:nvPr/>
        </p:nvCxnSpPr>
        <p:spPr>
          <a:xfrm flipV="1">
            <a:off x="1988096" y="4797152"/>
            <a:ext cx="144016" cy="21602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Connecteur droit avec flèche 17"/>
          <p:cNvCxnSpPr/>
          <p:nvPr/>
        </p:nvCxnSpPr>
        <p:spPr>
          <a:xfrm flipV="1">
            <a:off x="2123728" y="4797152"/>
            <a:ext cx="144016" cy="21602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Connecteur droit avec flèche 18"/>
          <p:cNvCxnSpPr/>
          <p:nvPr/>
        </p:nvCxnSpPr>
        <p:spPr>
          <a:xfrm>
            <a:off x="3131840" y="4149080"/>
            <a:ext cx="216024" cy="21602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Connecteur droit 20"/>
          <p:cNvCxnSpPr/>
          <p:nvPr/>
        </p:nvCxnSpPr>
        <p:spPr>
          <a:xfrm>
            <a:off x="683568" y="5373216"/>
            <a:ext cx="3744416"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351</TotalTime>
  <Words>961</Words>
  <Application>Microsoft Macintosh PowerPoint</Application>
  <PresentationFormat>Affichage à l'écran (4:3)</PresentationFormat>
  <Paragraphs>150</Paragraphs>
  <Slides>20</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20</vt:i4>
      </vt:variant>
    </vt:vector>
  </HeadingPairs>
  <TitlesOfParts>
    <vt:vector size="26" baseType="lpstr">
      <vt:lpstr>Arial</vt:lpstr>
      <vt:lpstr>Calibri</vt:lpstr>
      <vt:lpstr>Trebuchet MS</vt:lpstr>
      <vt:lpstr>Wingdings</vt:lpstr>
      <vt:lpstr>Wingdings 2</vt:lpstr>
      <vt:lpstr>Thème Office</vt:lpstr>
      <vt:lpstr>HYPERTENSION INTRACRÂNIENNE  (HIC)</vt:lpstr>
      <vt:lpstr>PLAN</vt:lpstr>
      <vt:lpstr>    DÉFINITION </vt:lpstr>
      <vt:lpstr>      ANATOMO-PHYSIOLOGIE </vt:lpstr>
      <vt:lpstr>      ANATOMO-PHYSIOLOGIE </vt:lpstr>
      <vt:lpstr>PHYSIOPATHOLOGIE</vt:lpstr>
      <vt:lpstr>PHYSIOPATHOLOGIE</vt:lpstr>
      <vt:lpstr>PHYSIOPATHOLOGIE</vt:lpstr>
      <vt:lpstr>PHYSIOPATHOLOGIE</vt:lpstr>
      <vt:lpstr>PHYSIOPATHOLOGIE</vt:lpstr>
      <vt:lpstr>PHYSIOPATHOLOGIE</vt:lpstr>
      <vt:lpstr>CLINIQUE </vt:lpstr>
      <vt:lpstr>CLINIQUE </vt:lpstr>
      <vt:lpstr>CLINIQUE </vt:lpstr>
      <vt:lpstr> PARACLINIQUE</vt:lpstr>
      <vt:lpstr> PARACLINIQUE</vt:lpstr>
      <vt:lpstr> ÉTIOLOGIES </vt:lpstr>
      <vt:lpstr>TRAITEMENT </vt:lpstr>
      <vt:lpstr>TRAITEMENT </vt:lpstr>
      <vt:lpstr>                  Merci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Frs</dc:creator>
  <cp:lastModifiedBy>Fares LAOUAR</cp:lastModifiedBy>
  <cp:revision>45</cp:revision>
  <dcterms:created xsi:type="dcterms:W3CDTF">2015-01-20T20:05:26Z</dcterms:created>
  <dcterms:modified xsi:type="dcterms:W3CDTF">2021-05-04T21:21:45Z</dcterms:modified>
</cp:coreProperties>
</file>