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5"/>
  </p:notesMasterIdLst>
  <p:sldIdLst>
    <p:sldId id="256" r:id="rId2"/>
    <p:sldId id="342" r:id="rId3"/>
    <p:sldId id="322" r:id="rId4"/>
    <p:sldId id="323" r:id="rId5"/>
    <p:sldId id="271" r:id="rId6"/>
    <p:sldId id="315" r:id="rId7"/>
    <p:sldId id="272" r:id="rId8"/>
    <p:sldId id="274" r:id="rId9"/>
    <p:sldId id="277" r:id="rId10"/>
    <p:sldId id="281" r:id="rId11"/>
    <p:sldId id="283" r:id="rId12"/>
    <p:sldId id="285" r:id="rId13"/>
    <p:sldId id="351" r:id="rId14"/>
    <p:sldId id="350" r:id="rId15"/>
    <p:sldId id="349" r:id="rId16"/>
    <p:sldId id="348" r:id="rId17"/>
    <p:sldId id="352" r:id="rId18"/>
    <p:sldId id="287" r:id="rId19"/>
    <p:sldId id="324" r:id="rId20"/>
    <p:sldId id="291" r:id="rId21"/>
    <p:sldId id="297" r:id="rId22"/>
    <p:sldId id="334" r:id="rId23"/>
    <p:sldId id="335" r:id="rId24"/>
    <p:sldId id="337" r:id="rId25"/>
    <p:sldId id="347" r:id="rId26"/>
    <p:sldId id="299" r:id="rId27"/>
    <p:sldId id="301" r:id="rId28"/>
    <p:sldId id="306" r:id="rId29"/>
    <p:sldId id="341" r:id="rId30"/>
    <p:sldId id="308" r:id="rId31"/>
    <p:sldId id="346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63" r:id="rId43"/>
    <p:sldId id="364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4" autoAdjust="0"/>
  </p:normalViewPr>
  <p:slideViewPr>
    <p:cSldViewPr>
      <p:cViewPr varScale="1">
        <p:scale>
          <a:sx n="68" d="100"/>
          <a:sy n="68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42183-1967-4BC7-BEEF-F02A9A5CC19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358A-DD54-4318-B825-A5594DEA6E5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983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6358A-DD54-4318-B825-A5594DEA6E5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423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FEDE5-7FD6-4229-8A37-57F4C2BF1E3A}" type="slidenum">
              <a:rPr lang="fr-MC"/>
              <a:pPr/>
              <a:t>20</a:t>
            </a:fld>
            <a:endParaRPr lang="fr-MC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7B1D6-6859-4425-95ED-CD4B32A04E74}" type="slidenum">
              <a:rPr lang="fr-MC"/>
              <a:pPr/>
              <a:t>21</a:t>
            </a:fld>
            <a:endParaRPr lang="fr-MC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AC806-8E1B-4FD3-B2FC-3AE94063E2E2}" type="slidenum">
              <a:rPr lang="fr-MC"/>
              <a:pPr/>
              <a:t>26</a:t>
            </a:fld>
            <a:endParaRPr lang="fr-MC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EF240-EE83-4EA9-8BD1-086E2A13BE6B}" type="slidenum">
              <a:rPr lang="fr-MC"/>
              <a:pPr/>
              <a:t>27</a:t>
            </a:fld>
            <a:endParaRPr lang="fr-MC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5C691D-2FA1-46F5-8860-7090EF4045F4}" type="slidenum">
              <a:rPr lang="fr-MC"/>
              <a:pPr/>
              <a:t>28</a:t>
            </a:fld>
            <a:endParaRPr lang="fr-MC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D3DC5-151D-4A70-914D-86E4466EE280}" type="slidenum">
              <a:rPr lang="fr-MC"/>
              <a:pPr/>
              <a:t>30</a:t>
            </a:fld>
            <a:endParaRPr lang="fr-MC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23CB7-E320-49A4-9770-9AEDDFC9B59D}" type="slidenum">
              <a:rPr lang="fr-MC"/>
              <a:pPr/>
              <a:t>5</a:t>
            </a:fld>
            <a:endParaRPr lang="fr-MC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7C2C8-1FC9-4FC8-9F8A-AAEA17B33A76}" type="slidenum">
              <a:rPr lang="fr-MC"/>
              <a:pPr/>
              <a:t>7</a:t>
            </a:fld>
            <a:endParaRPr lang="fr-MC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DF16E-84DA-4115-A0A0-B2AF3E1FF13A}" type="slidenum">
              <a:rPr lang="fr-MC"/>
              <a:pPr/>
              <a:t>8</a:t>
            </a:fld>
            <a:endParaRPr lang="fr-MC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379A9-7C71-43B8-B241-0602D06A49AF}" type="slidenum">
              <a:rPr lang="fr-MC"/>
              <a:pPr/>
              <a:t>9</a:t>
            </a:fld>
            <a:endParaRPr lang="fr-MC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7492B-132D-4ED0-9021-1B37BFE2E3A2}" type="slidenum">
              <a:rPr lang="fr-MC"/>
              <a:pPr/>
              <a:t>10</a:t>
            </a:fld>
            <a:endParaRPr lang="fr-MC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0ED6E-AB6B-4005-9546-7AD3D939BB8C}" type="slidenum">
              <a:rPr lang="fr-MC"/>
              <a:pPr/>
              <a:t>11</a:t>
            </a:fld>
            <a:endParaRPr lang="fr-MC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5548A-1518-4684-AA49-A962315BDA0C}" type="slidenum">
              <a:rPr lang="fr-MC"/>
              <a:pPr/>
              <a:t>12</a:t>
            </a:fld>
            <a:endParaRPr lang="fr-MC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46477-0F8E-490F-8D2C-703E5E2DF028}" type="slidenum">
              <a:rPr lang="fr-MC"/>
              <a:pPr/>
              <a:t>18</a:t>
            </a:fld>
            <a:endParaRPr lang="fr-MC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9548118-2812-4A9E-8BF4-58B16FB6799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768191-5719-4269-8438-349D58FBD806}" type="datetimeFigureOut">
              <a:rPr lang="fr-FR" smtClean="0"/>
              <a:pPr/>
              <a:t>26/10/2021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7772400" cy="1000132"/>
          </a:xfrm>
        </p:spPr>
        <p:txBody>
          <a:bodyPr/>
          <a:lstStyle/>
          <a:p>
            <a:r>
              <a:rPr lang="fr-FR" sz="2400" b="1" dirty="0" smtClean="0">
                <a:solidFill>
                  <a:srgbClr val="FFFFFF"/>
                </a:solidFill>
              </a:rPr>
              <a:t>Centre Hospitalier Universitaire Constantine </a:t>
            </a:r>
            <a:br>
              <a:rPr lang="fr-FR" sz="2400" b="1" dirty="0" smtClean="0">
                <a:solidFill>
                  <a:srgbClr val="FFFFFF"/>
                </a:solidFill>
              </a:rPr>
            </a:br>
            <a:r>
              <a:rPr lang="fr-FR" sz="2400" b="1" dirty="0" smtClean="0">
                <a:solidFill>
                  <a:srgbClr val="FFFFFF"/>
                </a:solidFill>
              </a:rPr>
              <a:t>Service De Neurologie </a:t>
            </a:r>
            <a:br>
              <a:rPr lang="fr-FR" sz="2400" b="1" dirty="0" smtClean="0">
                <a:solidFill>
                  <a:srgbClr val="FFFFFF"/>
                </a:solidFill>
              </a:rPr>
            </a:br>
            <a:r>
              <a:rPr lang="fr-FR" sz="2400" b="1" dirty="0" smtClean="0">
                <a:solidFill>
                  <a:srgbClr val="FFFFFF"/>
                </a:solidFill>
              </a:rPr>
              <a:t>Pr. A.HAMRI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200928" cy="2221988"/>
          </a:xfrm>
        </p:spPr>
        <p:txBody>
          <a:bodyPr/>
          <a:lstStyle/>
          <a:p>
            <a:r>
              <a:rPr lang="fr-FR" sz="4000" b="1" dirty="0"/>
              <a:t>LES </a:t>
            </a:r>
            <a:r>
              <a:rPr lang="fr-FR" sz="4000" b="1" dirty="0" smtClean="0"/>
              <a:t>SYNDROMES NEUROLOGIQUE PARTIE 2 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2989820" y="3717032"/>
            <a:ext cx="5398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pPr algn="ctr"/>
            <a:r>
              <a:rPr lang="fr-FR" sz="2400" dirty="0" smtClean="0"/>
              <a:t>Dr. REZIGUE </a:t>
            </a:r>
          </a:p>
          <a:p>
            <a:pPr algn="ctr"/>
            <a:endParaRPr lang="en-GB" sz="2400" dirty="0"/>
          </a:p>
          <a:p>
            <a:pPr algn="ctr"/>
            <a:endParaRPr lang="en-GB" sz="2400" dirty="0" smtClean="0"/>
          </a:p>
          <a:p>
            <a:pPr algn="r"/>
            <a:r>
              <a:rPr lang="en-GB" sz="2400" dirty="0" smtClean="0"/>
              <a:t>                                           2021-2022</a:t>
            </a:r>
            <a:endParaRPr lang="fr-FR" sz="2400" dirty="0"/>
          </a:p>
        </p:txBody>
      </p:sp>
      <p:sp>
        <p:nvSpPr>
          <p:cNvPr id="7" name="Rectangle 3"/>
          <p:cNvSpPr/>
          <p:nvPr/>
        </p:nvSpPr>
        <p:spPr>
          <a:xfrm>
            <a:off x="0" y="188640"/>
            <a:ext cx="9036496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3200" b="1" u="sng" dirty="0" smtClean="0">
                <a:solidFill>
                  <a:schemeClr val="accent5"/>
                </a:solidFill>
              </a:rPr>
              <a:t> Centre Hospitalier Universitaire</a:t>
            </a:r>
          </a:p>
          <a:p>
            <a:r>
              <a:rPr lang="fr-FR" sz="3200" b="1" u="sng" dirty="0" smtClean="0">
                <a:solidFill>
                  <a:schemeClr val="accent5"/>
                </a:solidFill>
              </a:rPr>
              <a:t>CONSTANTINE</a:t>
            </a:r>
            <a:br>
              <a:rPr lang="fr-FR" sz="3200" b="1" u="sng" dirty="0" smtClean="0">
                <a:solidFill>
                  <a:schemeClr val="accent5"/>
                </a:solidFill>
              </a:rPr>
            </a:br>
            <a:r>
              <a:rPr lang="fr-FR" sz="3200" b="1" u="sng" dirty="0">
                <a:solidFill>
                  <a:schemeClr val="accent5"/>
                </a:solidFill>
              </a:rPr>
              <a:t>F</a:t>
            </a:r>
            <a:r>
              <a:rPr lang="fr-FR" sz="3200" b="1" u="sng" dirty="0" smtClean="0">
                <a:solidFill>
                  <a:schemeClr val="accent5"/>
                </a:solidFill>
              </a:rPr>
              <a:t>aculté de Médecine </a:t>
            </a:r>
            <a:endParaRPr lang="fr-FR" sz="3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0"/>
            <a:ext cx="8280920" cy="6741368"/>
          </a:xfrm>
        </p:spPr>
        <p:txBody>
          <a:bodyPr>
            <a:normAutofit fontScale="85000" lnSpcReduction="20000"/>
          </a:bodyPr>
          <a:lstStyle/>
          <a:p>
            <a:pPr marL="114300" lvl="0" indent="0">
              <a:buNone/>
            </a:pPr>
            <a:r>
              <a:rPr lang="fr-FR" sz="32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fr-FR" sz="3200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3.Trouble de la sensibilité</a:t>
            </a:r>
            <a:r>
              <a:rPr lang="fr-FR" sz="24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endParaRPr lang="fr-FR" sz="2400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buNone/>
            </a:pPr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paresthésie :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cs typeface="Arial" pitchFamily="34" charset="0"/>
              </a:rPr>
              <a:t>Signe d’appel de plus fréquent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cs typeface="Arial" pitchFamily="34" charset="0"/>
              </a:rPr>
              <a:t>sensation spontané anormale engourdissement, picotement  fourmillement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cs typeface="Arial" pitchFamily="34" charset="0"/>
              </a:rPr>
              <a:t> impression de marcher sur le coton (atteinte des grosse fibres)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cs typeface="Arial" pitchFamily="34" charset="0"/>
              </a:rPr>
              <a:t>Sensation de pied brulant (lésion des fibres </a:t>
            </a:r>
            <a:r>
              <a:rPr lang="fr-FR" sz="2400" dirty="0" err="1">
                <a:cs typeface="Arial" pitchFamily="34" charset="0"/>
              </a:rPr>
              <a:t>thermoalgésique</a:t>
            </a:r>
            <a:r>
              <a:rPr lang="fr-FR" sz="2400" dirty="0"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dysesthésie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 </a:t>
            </a:r>
            <a:r>
              <a:rPr lang="fr-FR" sz="2400" dirty="0">
                <a:cs typeface="Arial" pitchFamily="34" charset="0"/>
              </a:rPr>
              <a:t>groupe toute les modifications de la perception objective autre que l’hypoesthésie et l’anesthésie (retard de perception ,fusion ,sommation ,épuisement ,erreurs de localisation ,altération de la sensation </a:t>
            </a:r>
          </a:p>
          <a:p>
            <a:pPr>
              <a:buNone/>
            </a:pPr>
            <a:r>
              <a:rPr lang="fr-FR" sz="2800" b="1" u="sng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hyperpathie</a:t>
            </a:r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 </a:t>
            </a:r>
            <a:r>
              <a:rPr lang="fr-FR" sz="2400" dirty="0">
                <a:cs typeface="Arial" pitchFamily="34" charset="0"/>
              </a:rPr>
              <a:t>réponse exagérée et persistante parfois explosive à des </a:t>
            </a:r>
            <a:r>
              <a:rPr lang="fr-FR" sz="2400" dirty="0" err="1">
                <a:cs typeface="Arial" pitchFamily="34" charset="0"/>
              </a:rPr>
              <a:t>stimulis</a:t>
            </a:r>
            <a:r>
              <a:rPr lang="fr-FR" sz="2400" dirty="0">
                <a:cs typeface="Arial" pitchFamily="34" charset="0"/>
              </a:rPr>
              <a:t> non douloureux répétitifs dont le seuil est augmentée</a:t>
            </a:r>
          </a:p>
          <a:p>
            <a:pPr>
              <a:buNone/>
            </a:pPr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hyperalgésie: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fr-FR" sz="2400" dirty="0">
                <a:cs typeface="Arial" pitchFamily="34" charset="0"/>
              </a:rPr>
              <a:t>réponse exagérée à une stimulation normalement douloureuse </a:t>
            </a:r>
          </a:p>
          <a:p>
            <a:pPr>
              <a:buNone/>
            </a:pPr>
            <a:r>
              <a:rPr lang="fr-FR" sz="2800" b="1" u="sng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allodynie</a:t>
            </a:r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:</a:t>
            </a:r>
            <a:r>
              <a:rPr lang="fr-FR" sz="2400" dirty="0">
                <a:cs typeface="Arial" pitchFamily="34" charset="0"/>
              </a:rPr>
              <a:t>douleur déclenchée par une stimulation normalement non  douloureuse</a:t>
            </a:r>
          </a:p>
          <a:p>
            <a:pPr>
              <a:buNone/>
            </a:pPr>
            <a:r>
              <a:rPr lang="fr-FR" sz="2800" b="1" u="sng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La douleur neuropathique:</a:t>
            </a:r>
          </a:p>
          <a:p>
            <a:pPr>
              <a:buNone/>
            </a:pPr>
            <a:r>
              <a:rPr lang="fr-FR" sz="2400" dirty="0">
                <a:cs typeface="Arial" pitchFamily="34" charset="0"/>
              </a:rPr>
              <a:t>souvent distale à type de brulure ou morsure(</a:t>
            </a:r>
            <a:r>
              <a:rPr lang="fr-FR" sz="2400" dirty="0" err="1">
                <a:cs typeface="Arial" pitchFamily="34" charset="0"/>
              </a:rPr>
              <a:t>N.diabétique</a:t>
            </a:r>
            <a:r>
              <a:rPr lang="fr-FR" sz="2400" dirty="0">
                <a:cs typeface="Arial" pitchFamily="34" charset="0"/>
              </a:rPr>
              <a:t>/</a:t>
            </a:r>
            <a:r>
              <a:rPr lang="fr-FR" sz="2400" dirty="0" err="1">
                <a:cs typeface="Arial" pitchFamily="34" charset="0"/>
              </a:rPr>
              <a:t>N.toxique</a:t>
            </a:r>
            <a:r>
              <a:rPr lang="fr-FR" sz="2400" dirty="0">
                <a:cs typeface="Arial" pitchFamily="34" charset="0"/>
              </a:rPr>
              <a:t>)</a:t>
            </a:r>
          </a:p>
          <a:p>
            <a:pPr>
              <a:buNone/>
            </a:pPr>
            <a:endParaRPr lang="fr-FR" sz="2400" u="sng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lvl="0">
              <a:buNone/>
            </a:pPr>
            <a:endParaRPr lang="fr-FR" sz="2400" dirty="0">
              <a:cs typeface="Arial" pitchFamily="34" charset="0"/>
            </a:endParaRPr>
          </a:p>
          <a:p>
            <a:pPr>
              <a:buNone/>
            </a:pPr>
            <a:r>
              <a:rPr lang="fr-FR" sz="2400" dirty="0">
                <a:cs typeface="Arial" pitchFamily="34" charset="0"/>
              </a:rPr>
              <a:t> </a:t>
            </a:r>
          </a:p>
          <a:p>
            <a:pPr>
              <a:buNone/>
            </a:pPr>
            <a:endParaRPr lang="fr-FR" sz="2400" u="sng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114300" lvl="0" indent="0">
              <a:buNone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-21951" y="19116"/>
            <a:ext cx="8229600" cy="6381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u="sng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Hypoesthésie</a:t>
            </a:r>
            <a:r>
              <a:rPr lang="fr-FR" u="sng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fr-FR" dirty="0">
                <a:cs typeface="Arial" pitchFamily="34" charset="0"/>
              </a:rPr>
              <a:t>- Classique en gants ou en chaussettes(PRN)</a:t>
            </a:r>
          </a:p>
          <a:p>
            <a:pPr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- </a:t>
            </a:r>
            <a:r>
              <a:rPr lang="fr-FR" dirty="0">
                <a:cs typeface="Arial" pitchFamily="34" charset="0"/>
              </a:rPr>
              <a:t>Hypoesthésie de topographie radiculaire ou tronculaire</a:t>
            </a:r>
          </a:p>
          <a:p>
            <a:pPr lvl="0">
              <a:buFontTx/>
              <a:buChar char="-"/>
            </a:pPr>
            <a:r>
              <a:rPr lang="fr-FR" dirty="0" smtClean="0">
                <a:cs typeface="Arial" pitchFamily="34" charset="0"/>
              </a:rPr>
              <a:t>Troubles </a:t>
            </a:r>
            <a:r>
              <a:rPr lang="fr-FR" dirty="0">
                <a:cs typeface="Arial" pitchFamily="34" charset="0"/>
              </a:rPr>
              <a:t>de la sensibilité superficielle : tact, </a:t>
            </a:r>
            <a:r>
              <a:rPr lang="fr-FR" dirty="0" err="1">
                <a:cs typeface="Arial" pitchFamily="34" charset="0"/>
              </a:rPr>
              <a:t>thermoalgésie</a:t>
            </a:r>
            <a:r>
              <a:rPr lang="fr-FR" dirty="0">
                <a:cs typeface="Arial" pitchFamily="34" charset="0"/>
              </a:rPr>
              <a:t> en cas d’atteinte des petites fibres</a:t>
            </a:r>
            <a:r>
              <a:rPr lang="fr-FR" dirty="0" smtClean="0">
                <a:cs typeface="Arial" pitchFamily="34" charset="0"/>
              </a:rPr>
              <a:t>.</a:t>
            </a:r>
          </a:p>
          <a:p>
            <a:pPr lvl="0">
              <a:buFontTx/>
              <a:buChar char="-"/>
            </a:pPr>
            <a:endParaRPr lang="en-GB" dirty="0">
              <a:cs typeface="Arial" pitchFamily="34" charset="0"/>
            </a:endParaRPr>
          </a:p>
          <a:p>
            <a:pPr lvl="0">
              <a:buFontTx/>
              <a:buChar char="-"/>
            </a:pPr>
            <a:endParaRPr lang="fr-FR" dirty="0">
              <a:cs typeface="Arial" pitchFamily="34" charset="0"/>
            </a:endParaRPr>
          </a:p>
          <a:p>
            <a:pPr lvl="0">
              <a:buFontTx/>
              <a:buChar char="-"/>
            </a:pPr>
            <a:r>
              <a:rPr lang="fr-FR" sz="2400" u="sng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Troubles </a:t>
            </a:r>
            <a:r>
              <a:rPr lang="fr-FR" sz="2400" u="sng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sensitifs profonds </a:t>
            </a:r>
            <a:r>
              <a:rPr lang="fr-FR" dirty="0" smtClean="0">
                <a:cs typeface="Arial" pitchFamily="34" charset="0"/>
              </a:rPr>
              <a:t>:</a:t>
            </a:r>
          </a:p>
          <a:p>
            <a:pPr lvl="0">
              <a:buFontTx/>
              <a:buChar char="-"/>
            </a:pPr>
            <a:r>
              <a:rPr lang="fr-FR" dirty="0" smtClean="0">
                <a:cs typeface="Arial" pitchFamily="34" charset="0"/>
              </a:rPr>
              <a:t> </a:t>
            </a:r>
            <a:r>
              <a:rPr lang="fr-FR" dirty="0">
                <a:cs typeface="Arial" pitchFamily="34" charset="0"/>
              </a:rPr>
              <a:t>par atteinte des fibres myélinisés de gros calibre : diminution de la sensibilité vibratoire, altération du sens de position, ataxie : </a:t>
            </a:r>
            <a:r>
              <a:rPr lang="fr-FR" dirty="0" smtClean="0">
                <a:cs typeface="Arial" pitchFamily="34" charset="0"/>
              </a:rPr>
              <a:t> </a:t>
            </a:r>
            <a:r>
              <a:rPr lang="fr-FR" dirty="0">
                <a:cs typeface="Arial" pitchFamily="34" charset="0"/>
              </a:rPr>
              <a:t>signe de </a:t>
            </a:r>
            <a:r>
              <a:rPr lang="fr-FR" dirty="0" err="1">
                <a:cs typeface="Arial" pitchFamily="34" charset="0"/>
              </a:rPr>
              <a:t>Romberg</a:t>
            </a:r>
            <a:r>
              <a:rPr lang="fr-FR" dirty="0">
                <a:cs typeface="Arial" pitchFamily="34" charset="0"/>
              </a:rPr>
              <a:t> , marche </a:t>
            </a:r>
            <a:r>
              <a:rPr lang="fr-FR" dirty="0" err="1">
                <a:cs typeface="Arial" pitchFamily="34" charset="0"/>
              </a:rPr>
              <a:t>talonnante</a:t>
            </a:r>
            <a:r>
              <a:rPr lang="fr-FR" dirty="0">
                <a:cs typeface="Arial" pitchFamily="34" charset="0"/>
              </a:rPr>
              <a:t>, ou tremblement d’attitude des extrémités des membres.</a:t>
            </a:r>
          </a:p>
          <a:p>
            <a:endParaRPr lang="fr-FR" dirty="0">
              <a:cs typeface="Arial" pitchFamily="34" charset="0"/>
            </a:endParaRPr>
          </a:p>
          <a:p>
            <a:endParaRPr lang="fr-FR" dirty="0">
              <a:cs typeface="Arial" pitchFamily="34" charset="0"/>
            </a:endParaRPr>
          </a:p>
          <a:p>
            <a:endParaRPr lang="fr-FR" dirty="0">
              <a:cs typeface="Arial" pitchFamily="34" charset="0"/>
            </a:endParaRPr>
          </a:p>
          <a:p>
            <a:endParaRPr lang="fr-FR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60648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r-FR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</a:t>
            </a:r>
            <a:r>
              <a:rPr lang="fr-FR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Troubles trophiques:</a:t>
            </a:r>
          </a:p>
          <a:p>
            <a:pPr>
              <a:buNone/>
            </a:pPr>
            <a:r>
              <a:rPr lang="fr-FR" sz="2400" dirty="0">
                <a:cs typeface="Arial" pitchFamily="34" charset="0"/>
              </a:rPr>
              <a:t>Rencontrés dans les neuropathies avec atteinte </a:t>
            </a:r>
            <a:r>
              <a:rPr lang="fr-FR" sz="2400" dirty="0" err="1">
                <a:cs typeface="Arial" pitchFamily="34" charset="0"/>
              </a:rPr>
              <a:t>thermoalgésique</a:t>
            </a:r>
            <a:r>
              <a:rPr lang="fr-FR" sz="2400" dirty="0">
                <a:cs typeface="Arial" pitchFamily="34" charset="0"/>
              </a:rPr>
              <a:t> ou atteinte végétative</a:t>
            </a:r>
          </a:p>
          <a:p>
            <a:r>
              <a:rPr lang="fr-FR" sz="2400" dirty="0">
                <a:cs typeface="Arial" pitchFamily="34" charset="0"/>
              </a:rPr>
              <a:t>Au début :peau sèche ,fine, lisse</a:t>
            </a:r>
          </a:p>
          <a:p>
            <a:r>
              <a:rPr lang="fr-FR" sz="2400" dirty="0">
                <a:cs typeface="Arial" pitchFamily="34" charset="0"/>
              </a:rPr>
              <a:t>plus tard: infections rapides non </a:t>
            </a:r>
            <a:r>
              <a:rPr lang="fr-FR" sz="2400" dirty="0" smtClean="0">
                <a:cs typeface="Arial" pitchFamily="34" charset="0"/>
              </a:rPr>
              <a:t>douloureuses, </a:t>
            </a:r>
            <a:r>
              <a:rPr lang="fr-FR" sz="2400" dirty="0">
                <a:cs typeface="Arial" pitchFamily="34" charset="0"/>
              </a:rPr>
              <a:t>ulcération des orteils</a:t>
            </a:r>
          </a:p>
          <a:p>
            <a:r>
              <a:rPr lang="fr-FR" sz="2400" dirty="0">
                <a:cs typeface="Arial" pitchFamily="34" charset="0"/>
              </a:rPr>
              <a:t>Les lésions peuvent être d’emblée </a:t>
            </a:r>
            <a:r>
              <a:rPr lang="fr-FR" sz="2400" dirty="0" smtClean="0">
                <a:cs typeface="Arial" pitchFamily="34" charset="0"/>
              </a:rPr>
              <a:t>articulaire . </a:t>
            </a:r>
            <a:endParaRPr lang="fr-FR" sz="2400" dirty="0">
              <a:cs typeface="Arial" pitchFamily="34" charset="0"/>
            </a:endParaRPr>
          </a:p>
          <a:p>
            <a:pPr>
              <a:buNone/>
            </a:pPr>
            <a:r>
              <a:rPr lang="fr-F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5.Signes </a:t>
            </a:r>
            <a:r>
              <a:rPr lang="fr-FR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végétatifs :</a:t>
            </a:r>
          </a:p>
          <a:p>
            <a:pPr lvl="0">
              <a:buNone/>
            </a:pPr>
            <a:r>
              <a:rPr lang="fr-FR" sz="2400" dirty="0">
                <a:cs typeface="Times New Roman" pitchFamily="18" charset="0"/>
              </a:rPr>
              <a:t>-</a:t>
            </a:r>
            <a:r>
              <a:rPr lang="fr-FR" sz="2400" dirty="0">
                <a:cs typeface="Arial" pitchFamily="34" charset="0"/>
              </a:rPr>
              <a:t>Hypotension orthostatique sans accélération compensatrice du pouls ;</a:t>
            </a:r>
          </a:p>
          <a:p>
            <a:pPr lvl="0">
              <a:buNone/>
            </a:pPr>
            <a:r>
              <a:rPr lang="fr-FR" sz="2400" dirty="0">
                <a:cs typeface="Arial" pitchFamily="34" charset="0"/>
              </a:rPr>
              <a:t>-Troubles de la sudation : anhidrose ou hypersudation ;</a:t>
            </a:r>
          </a:p>
          <a:p>
            <a:pPr lvl="0">
              <a:buNone/>
            </a:pPr>
            <a:r>
              <a:rPr lang="fr-FR" sz="2400" dirty="0">
                <a:cs typeface="Arial" pitchFamily="34" charset="0"/>
              </a:rPr>
              <a:t>-Anomalies pupillaires ;</a:t>
            </a:r>
          </a:p>
          <a:p>
            <a:pPr lvl="0">
              <a:buNone/>
            </a:pPr>
            <a:r>
              <a:rPr lang="fr-FR" sz="2400" dirty="0">
                <a:cs typeface="Arial" pitchFamily="34" charset="0"/>
              </a:rPr>
              <a:t>-Impuissance (neuropathies diabétiques)</a:t>
            </a:r>
          </a:p>
          <a:p>
            <a:pPr lvl="0">
              <a:buNone/>
            </a:pPr>
            <a:r>
              <a:rPr lang="fr-FR" sz="2400" dirty="0">
                <a:cs typeface="Arial" pitchFamily="34" charset="0"/>
              </a:rPr>
              <a:t>-Troubles urinaires </a:t>
            </a:r>
          </a:p>
          <a:p>
            <a:pPr lvl="0">
              <a:buNone/>
            </a:pPr>
            <a:r>
              <a:rPr lang="fr-FR" sz="2400" dirty="0" smtClean="0">
                <a:cs typeface="Arial" pitchFamily="34" charset="0"/>
              </a:rPr>
              <a:t>-</a:t>
            </a:r>
            <a:r>
              <a:rPr lang="fr-FR" sz="2400" dirty="0">
                <a:cs typeface="Arial" pitchFamily="34" charset="0"/>
              </a:rPr>
              <a:t>Troubles digestifs : diarrhée motrice, </a:t>
            </a:r>
            <a:r>
              <a:rPr lang="fr-FR" sz="2400" dirty="0" err="1">
                <a:cs typeface="Arial" pitchFamily="34" charset="0"/>
              </a:rPr>
              <a:t>gastroparésie</a:t>
            </a:r>
            <a:r>
              <a:rPr lang="fr-FR" sz="2400" dirty="0">
                <a:cs typeface="Arial" pitchFamily="34" charset="0"/>
              </a:rPr>
              <a:t>…</a:t>
            </a:r>
          </a:p>
          <a:p>
            <a:pPr>
              <a:buNone/>
            </a:pPr>
            <a:endParaRPr lang="fr-FR" sz="2400" b="1" dirty="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buNone/>
            </a:pPr>
            <a:endParaRPr lang="fr-FR" sz="2400" dirty="0">
              <a:cs typeface="Times New Roman" pitchFamily="18" charset="0"/>
            </a:endParaRPr>
          </a:p>
          <a:p>
            <a:pPr>
              <a:buNone/>
            </a:pPr>
            <a:endParaRPr lang="fr-FR" sz="2400" dirty="0">
              <a:cs typeface="Times New Roman" pitchFamily="18" charset="0"/>
            </a:endParaRPr>
          </a:p>
          <a:p>
            <a:pPr>
              <a:buNone/>
            </a:pPr>
            <a:endParaRPr lang="fr-FR" sz="2400" dirty="0">
              <a:cs typeface="Times New Roman" pitchFamily="18" charset="0"/>
            </a:endParaRPr>
          </a:p>
          <a:p>
            <a:pPr lvl="1">
              <a:buClr>
                <a:schemeClr val="tx2">
                  <a:lumMod val="75000"/>
                </a:schemeClr>
              </a:buClr>
              <a:buSzPct val="50000"/>
              <a:buNone/>
            </a:pPr>
            <a:endParaRPr lang="fr-FR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000" b="1" u="sng" dirty="0" smtClean="0">
                <a:solidFill>
                  <a:schemeClr val="accent6">
                    <a:lumMod val="75000"/>
                  </a:schemeClr>
                </a:solidFill>
              </a:rPr>
              <a:t>Formes topographiques</a:t>
            </a:r>
            <a:r>
              <a:rPr lang="fr-FR" sz="3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0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fr-FR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7715200" cy="54200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u="sng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A-corne antérieure: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Déficit moteur pur  souvent proximal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Abolition des réflexes ostéo-tendineux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Fasciculation+++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EMG: type </a:t>
            </a:r>
            <a:r>
              <a:rPr lang="fr-FR" sz="2000" dirty="0" err="1">
                <a:cs typeface="Arial" pitchFamily="34" charset="0"/>
              </a:rPr>
              <a:t>neurogéne</a:t>
            </a:r>
            <a:r>
              <a:rPr lang="fr-FR" sz="2000" dirty="0">
                <a:cs typeface="Arial" pitchFamily="34" charset="0"/>
              </a:rPr>
              <a:t> avec potentiels géants de grandes amplitude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Etiologie:   - Poliomyélite antérieure aigue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                       - SLA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                       - SMA</a:t>
            </a:r>
          </a:p>
          <a:p>
            <a:pPr>
              <a:buNone/>
            </a:pPr>
            <a:r>
              <a:rPr lang="fr-FR" b="1" u="sng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B-atteinte radiculaire: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Troubles sensitifs: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 -douleur à trajet bien défini qui est celui de la racine lésée ,fixe, permanente , exacerbée par la toux la défécation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-les signes objectifs sont souvent absents 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Troubles moteurs: correspond au  muscle  innervé par la racine  lésée tout en sachant qu’aucun muscle ne reçoit son innervation d’une seule racine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66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7897688" cy="6212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Aréflexie par l’atteinte de l’arc réflexe ( </a:t>
            </a:r>
            <a:r>
              <a:rPr lang="fr-FR" sz="2000" dirty="0" err="1">
                <a:cs typeface="Arial" pitchFamily="34" charset="0"/>
              </a:rPr>
              <a:t>att</a:t>
            </a:r>
            <a:r>
              <a:rPr lang="fr-FR" sz="2000" dirty="0">
                <a:cs typeface="Arial" pitchFamily="34" charset="0"/>
              </a:rPr>
              <a:t> L4 →R rotulien abolis)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Trouble végétatifs vasomoteurs ( thermique ,sudation ) et parfois trouble  trophique 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EMG: fait la différence entre atteinte radiculaire et tronculaire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cs typeface="Arial" pitchFamily="34" charset="0"/>
              </a:rPr>
              <a:t>On peut avoir une atteinte mono / pluri radiculaire:</a:t>
            </a:r>
          </a:p>
          <a:p>
            <a:pPr>
              <a:buNone/>
            </a:pPr>
            <a:r>
              <a:rPr lang="fr-FR" sz="2000" dirty="0">
                <a:solidFill>
                  <a:srgbClr val="FF0000"/>
                </a:solidFill>
                <a:cs typeface="Arial" pitchFamily="34" charset="0"/>
              </a:rPr>
              <a:t>     →atteinte </a:t>
            </a:r>
            <a:r>
              <a:rPr lang="fr-FR" sz="2000" dirty="0" err="1">
                <a:solidFill>
                  <a:srgbClr val="FF0000"/>
                </a:solidFill>
                <a:cs typeface="Arial" pitchFamily="34" charset="0"/>
              </a:rPr>
              <a:t>monoradiculaire</a:t>
            </a:r>
            <a:r>
              <a:rPr lang="fr-FR" sz="2000" dirty="0" err="1">
                <a:cs typeface="Arial" pitchFamily="34" charset="0"/>
              </a:rPr>
              <a:t>:ex</a:t>
            </a:r>
            <a:r>
              <a:rPr lang="fr-FR" sz="2000" dirty="0">
                <a:cs typeface="Arial" pitchFamily="34" charset="0"/>
              </a:rPr>
              <a:t>: sciatique (L5-S1) névralgie C7-C8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      *  étiologies : hernie discale, arthrose , tumeur, causes infectieuses (</a:t>
            </a:r>
            <a:r>
              <a:rPr lang="fr-FR" sz="2000" dirty="0" err="1">
                <a:cs typeface="Arial" pitchFamily="34" charset="0"/>
              </a:rPr>
              <a:t>méningo-radiculite,syphilis</a:t>
            </a:r>
            <a:r>
              <a:rPr lang="fr-FR" sz="2000" dirty="0">
                <a:cs typeface="Arial" pitchFamily="34" charset="0"/>
              </a:rPr>
              <a:t>) , causes traumatiques , dégénérescence chronique…</a:t>
            </a:r>
          </a:p>
          <a:p>
            <a:pPr>
              <a:buNone/>
            </a:pPr>
            <a:r>
              <a:rPr lang="fr-FR" sz="2000" dirty="0">
                <a:solidFill>
                  <a:srgbClr val="FF0000"/>
                </a:solidFill>
                <a:cs typeface="Arial" pitchFamily="34" charset="0"/>
              </a:rPr>
              <a:t>  →atteinte </a:t>
            </a:r>
            <a:r>
              <a:rPr lang="fr-FR" sz="2000" dirty="0" err="1">
                <a:solidFill>
                  <a:srgbClr val="FF0000"/>
                </a:solidFill>
                <a:cs typeface="Arial" pitchFamily="34" charset="0"/>
              </a:rPr>
              <a:t>pluriradiculaire</a:t>
            </a:r>
            <a:r>
              <a:rPr lang="fr-FR" sz="2000" dirty="0"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fr-FR" sz="2000" dirty="0">
                <a:solidFill>
                  <a:srgbClr val="0070C0"/>
                </a:solidFill>
                <a:cs typeface="Arial" pitchFamily="34" charset="0"/>
              </a:rPr>
              <a:t>         syndrome de la queue de cheval </a:t>
            </a:r>
            <a:r>
              <a:rPr lang="fr-FR" sz="2000" dirty="0">
                <a:cs typeface="Arial" pitchFamily="34" charset="0"/>
              </a:rPr>
              <a:t>: atteinte des racines de 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       L2  →   S1: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cs typeface="Arial" pitchFamily="34" charset="0"/>
              </a:rPr>
              <a:t> troubles sensitifs: surtout anesthésie au selle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cs typeface="Arial" pitchFamily="34" charset="0"/>
              </a:rPr>
              <a:t>Troubles moteurs d’un ou de deux membres inférieure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cs typeface="Arial" pitchFamily="34" charset="0"/>
              </a:rPr>
              <a:t>Troubles </a:t>
            </a:r>
            <a:r>
              <a:rPr lang="fr-FR" sz="2000" dirty="0" err="1">
                <a:cs typeface="Arial" pitchFamily="34" charset="0"/>
              </a:rPr>
              <a:t>généto</a:t>
            </a:r>
            <a:r>
              <a:rPr lang="fr-FR" sz="2000" dirty="0">
                <a:cs typeface="Arial" pitchFamily="34" charset="0"/>
              </a:rPr>
              <a:t>-sphinctériens: </a:t>
            </a:r>
            <a:r>
              <a:rPr lang="fr-FR" sz="2000" dirty="0" err="1">
                <a:cs typeface="Arial" pitchFamily="34" charset="0"/>
              </a:rPr>
              <a:t>impuissance,frégidité</a:t>
            </a:r>
            <a:r>
              <a:rPr lang="fr-FR" sz="2000" dirty="0">
                <a:cs typeface="Arial" pitchFamily="34" charset="0"/>
              </a:rPr>
              <a:t>, incontinence urinaire et anale   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cs typeface="Arial" pitchFamily="34" charset="0"/>
              </a:rPr>
              <a:t>Etiologies: </a:t>
            </a:r>
            <a:r>
              <a:rPr lang="fr-FR" sz="2000" dirty="0" err="1">
                <a:cs typeface="Arial" pitchFamily="34" charset="0"/>
              </a:rPr>
              <a:t>tm</a:t>
            </a:r>
            <a:r>
              <a:rPr lang="fr-FR" sz="2000" dirty="0">
                <a:cs typeface="Arial" pitchFamily="34" charset="0"/>
              </a:rPr>
              <a:t> intra/extra dural, traumatisme ,cause infectieuses </a:t>
            </a:r>
            <a:r>
              <a:rPr lang="fr-FR" sz="2000" dirty="0"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378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6632"/>
            <a:ext cx="7992888" cy="6336704"/>
          </a:xfrm>
        </p:spPr>
        <p:txBody>
          <a:bodyPr/>
          <a:lstStyle/>
          <a:p>
            <a:pPr>
              <a:buNone/>
            </a:pPr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C-atteinte </a:t>
            </a:r>
            <a:r>
              <a:rPr lang="fr-FR" sz="2400" b="1" u="sng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plexuelle</a:t>
            </a:r>
            <a:r>
              <a:rPr lang="fr-FR" sz="2400" b="1" u="sng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Le plexus est formé de plusieurs racines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Les deux(2) principaux plexus sont : </a:t>
            </a:r>
          </a:p>
          <a:p>
            <a:pPr>
              <a:buNone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                             brachial   →   membre supérieur</a:t>
            </a:r>
          </a:p>
          <a:p>
            <a:pPr>
              <a:buNone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                             lombo-sacré →  membre inférieur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Syndrome radiculaire sup (C5- C6)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Syndrome radiculaire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moy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(C7)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Syndrome radiculaire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inf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(C8-  T1)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sd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pancoast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tobias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Plexus lombaire : L1 L2 L3 L4</a:t>
            </a:r>
          </a:p>
          <a:p>
            <a:pPr lvl="0">
              <a:buFont typeface="Wingdings" pitchFamily="2" charset="2"/>
              <a:buChar char="Ø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Plexus sacré : L5 S1 S2 S3 S4 S5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00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0"/>
            <a:ext cx="8208912" cy="6741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u="sng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D- atteinte tronculaires: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- déficit à systématisation tronculaire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-déficit sensitif dans le territoire d’innervation du nerf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-aréflexie ou </a:t>
            </a:r>
            <a:r>
              <a:rPr lang="fr-FR" sz="2000" dirty="0" err="1">
                <a:cs typeface="Arial" pitchFamily="34" charset="0"/>
              </a:rPr>
              <a:t>hyporéflexie</a:t>
            </a:r>
            <a:r>
              <a:rPr lang="fr-FR" sz="2000" dirty="0"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-trouble trophique cutanés</a:t>
            </a:r>
          </a:p>
          <a:p>
            <a:pPr>
              <a:buNone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1- les </a:t>
            </a:r>
            <a:r>
              <a:rPr lang="fr-FR" sz="2000" b="1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mononeuropathies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fr-FR" sz="2000" dirty="0">
                <a:cs typeface="Arial" pitchFamily="34" charset="0"/>
              </a:rPr>
              <a:t>Atteinte d’un seul nerf </a:t>
            </a:r>
          </a:p>
          <a:p>
            <a:pPr>
              <a:buFontTx/>
              <a:buChar char="-"/>
            </a:pPr>
            <a:r>
              <a:rPr lang="fr-FR" sz="2000" dirty="0">
                <a:cs typeface="Arial" pitchFamily="34" charset="0"/>
              </a:rPr>
              <a:t>Membre supérieur : N  radial; cubital; médian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- Membre inférieur : N  SPE, SEI , crural</a:t>
            </a:r>
          </a:p>
          <a:p>
            <a:pPr>
              <a:buNone/>
            </a:pPr>
            <a:r>
              <a:rPr lang="fr-FR" sz="2000" dirty="0">
                <a:cs typeface="Arial" pitchFamily="34" charset="0"/>
              </a:rPr>
              <a:t> Etiologie: traumatique - la compression</a:t>
            </a:r>
          </a:p>
          <a:p>
            <a:pPr>
              <a:buNone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2-mononeuropathie multiples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endParaRPr lang="fr-FR" sz="20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000" dirty="0" err="1">
                <a:cs typeface="Arial" pitchFamily="34" charset="0"/>
              </a:rPr>
              <a:t>Sd</a:t>
            </a:r>
            <a:r>
              <a:rPr lang="fr-FR" sz="2000" dirty="0">
                <a:cs typeface="Arial" pitchFamily="34" charset="0"/>
              </a:rPr>
              <a:t> </a:t>
            </a:r>
            <a:r>
              <a:rPr lang="fr-FR" sz="2000" dirty="0" err="1">
                <a:cs typeface="Arial" pitchFamily="34" charset="0"/>
              </a:rPr>
              <a:t>neurogéne</a:t>
            </a:r>
            <a:r>
              <a:rPr lang="fr-FR" sz="2000" dirty="0">
                <a:cs typeface="Arial" pitchFamily="34" charset="0"/>
              </a:rPr>
              <a:t> périphérique pluri focale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>
                <a:cs typeface="Arial" pitchFamily="34" charset="0"/>
              </a:rPr>
              <a:t>Habituellement  bilatérale et asymétrique et </a:t>
            </a:r>
            <a:r>
              <a:rPr lang="fr-FR" sz="2000" dirty="0" smtClean="0">
                <a:cs typeface="Arial" pitchFamily="34" charset="0"/>
              </a:rPr>
              <a:t>asynchrone </a:t>
            </a:r>
            <a:r>
              <a:rPr lang="fr-FR" sz="2000" dirty="0">
                <a:cs typeface="Arial" pitchFamily="34" charset="0"/>
              </a:rPr>
              <a:t>(</a:t>
            </a:r>
            <a:r>
              <a:rPr lang="fr-FR" sz="2000" dirty="0" err="1">
                <a:cs typeface="Arial" pitchFamily="34" charset="0"/>
              </a:rPr>
              <a:t>att</a:t>
            </a:r>
            <a:r>
              <a:rPr lang="fr-FR" sz="2000" dirty="0">
                <a:cs typeface="Arial" pitchFamily="34" charset="0"/>
              </a:rPr>
              <a:t> de plusieurs troncs nerveux)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>
                <a:cs typeface="Arial" pitchFamily="34" charset="0"/>
              </a:rPr>
              <a:t>Etiologie: vascularites; </a:t>
            </a:r>
            <a:r>
              <a:rPr lang="fr-FR" sz="2000" dirty="0" err="1">
                <a:cs typeface="Arial" pitchFamily="34" charset="0"/>
              </a:rPr>
              <a:t>sd</a:t>
            </a:r>
            <a:r>
              <a:rPr lang="fr-FR" sz="2000" dirty="0">
                <a:cs typeface="Arial" pitchFamily="34" charset="0"/>
              </a:rPr>
              <a:t> paranéoplasique</a:t>
            </a:r>
          </a:p>
          <a:p>
            <a:pP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buNone/>
            </a:pPr>
            <a:endParaRPr lang="fr-FR" sz="2000" dirty="0">
              <a:cs typeface="Times New Roman" pitchFamily="18" charset="0"/>
            </a:endParaRPr>
          </a:p>
          <a:p>
            <a:pPr>
              <a:buNone/>
            </a:pPr>
            <a:endParaRPr lang="fr-F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0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7825680" cy="5996136"/>
          </a:xfrm>
        </p:spPr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None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3-polyneuropathies longueur dépendantes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None/>
            </a:pPr>
            <a:endParaRPr lang="fr-FR" dirty="0">
              <a:cs typeface="Arial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None/>
            </a:pPr>
            <a:r>
              <a:rPr lang="fr-FR" dirty="0">
                <a:cs typeface="Arial" pitchFamily="34" charset="0"/>
              </a:rPr>
              <a:t>    atteinte bilatérale et symétrique des troncs nerveux à prédominance distale et d’installation progressive   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None/>
            </a:pPr>
            <a:r>
              <a:rPr lang="fr-FR" dirty="0">
                <a:cs typeface="Arial" pitchFamily="34" charset="0"/>
              </a:rPr>
              <a:t>     elle touche surtout les fibres les plus longues en conséquence le déficit moteur prédomine sur les loges </a:t>
            </a:r>
            <a:r>
              <a:rPr lang="fr-FR" dirty="0" err="1">
                <a:cs typeface="Arial" pitchFamily="34" charset="0"/>
              </a:rPr>
              <a:t>antéroexternes</a:t>
            </a:r>
            <a:r>
              <a:rPr lang="fr-FR" dirty="0">
                <a:cs typeface="Arial" pitchFamily="34" charset="0"/>
              </a:rPr>
              <a:t> des  jambes, entraînant un steppage bilatéral, les troubles sensitifs ont une topographie dite en chaussette</a:t>
            </a:r>
            <a:r>
              <a:rPr lang="fr-FR" dirty="0" smtClean="0">
                <a:cs typeface="Arial" pitchFamily="34" charset="0"/>
              </a:rPr>
              <a:t>.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None/>
            </a:pPr>
            <a:endParaRPr lang="en-GB" dirty="0" smtClean="0"/>
          </a:p>
          <a:p>
            <a:pPr>
              <a:buNone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4- polyradiculonévrites :</a:t>
            </a:r>
          </a:p>
          <a:p>
            <a:pPr marL="114300" indent="0">
              <a:buNone/>
            </a:pPr>
            <a:r>
              <a:rPr lang="fr-FR" sz="2000" dirty="0">
                <a:cs typeface="Arial" pitchFamily="34" charset="0"/>
              </a:rPr>
              <a:t>Atteinte diffuse et symétrique des racines et des  nerfs touchants à la fois les N rachidiens et crâniens </a:t>
            </a:r>
          </a:p>
          <a:p>
            <a:pPr marL="114300" indent="0">
              <a:buNone/>
            </a:pPr>
            <a:r>
              <a:rPr lang="fr-FR" sz="2000" dirty="0">
                <a:cs typeface="Arial" pitchFamily="34" charset="0"/>
              </a:rPr>
              <a:t>D’installation aigue (PRNA)  , subaigüe ou </a:t>
            </a:r>
            <a:r>
              <a:rPr lang="fr-FR" sz="2000" dirty="0" smtClean="0">
                <a:cs typeface="Arial" pitchFamily="34" charset="0"/>
              </a:rPr>
              <a:t>  </a:t>
            </a:r>
            <a:r>
              <a:rPr lang="fr-FR" sz="2000" dirty="0">
                <a:cs typeface="Arial" pitchFamily="34" charset="0"/>
              </a:rPr>
              <a:t>chronique (PRNC)</a:t>
            </a:r>
          </a:p>
          <a:p>
            <a:pPr marL="114300" indent="0">
              <a:buNone/>
            </a:pPr>
            <a:r>
              <a:rPr lang="fr-FR" sz="2000" dirty="0" smtClean="0">
                <a:cs typeface="Arial" pitchFamily="34" charset="0"/>
              </a:rPr>
              <a:t> Tableau </a:t>
            </a:r>
            <a:r>
              <a:rPr lang="fr-FR" sz="2000" dirty="0">
                <a:cs typeface="Arial" pitchFamily="34" charset="0"/>
              </a:rPr>
              <a:t>le plus fréquent : </a:t>
            </a:r>
            <a:r>
              <a:rPr lang="fr-FR" sz="2000" dirty="0" err="1">
                <a:cs typeface="Arial" pitchFamily="34" charset="0"/>
              </a:rPr>
              <a:t>sd</a:t>
            </a:r>
            <a:r>
              <a:rPr lang="fr-FR" sz="2000" dirty="0">
                <a:cs typeface="Arial" pitchFamily="34" charset="0"/>
              </a:rPr>
              <a:t> de Guillain Barré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None/>
            </a:pPr>
            <a:endParaRPr lang="fr-FR" b="1" u="sng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7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58824" y="2780928"/>
            <a:ext cx="8229600" cy="5483245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fr-FR" sz="2400" dirty="0"/>
              <a:t>c’est l’ensemble des manifestations cliniques, biologiques, électriques et histologique résultant de l’atteinte de la fibre musculaire striée 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611560" y="781541"/>
            <a:ext cx="813690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3800" b="1" u="sng" dirty="0" smtClean="0">
                <a:solidFill>
                  <a:schemeClr val="accent6">
                    <a:lumMod val="75000"/>
                  </a:schemeClr>
                </a:solidFill>
              </a:rPr>
              <a:t>II- LE SYNDROME MYOGENE OU MYOPATHIQUE </a:t>
            </a:r>
            <a:r>
              <a:rPr lang="fr-FR" altLang="fr-FR" sz="3800" b="1" u="sng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altLang="fr-FR" sz="3800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dirty="0">
                <a:solidFill>
                  <a:schemeClr val="accent6">
                    <a:lumMod val="75000"/>
                  </a:schemeClr>
                </a:solidFill>
              </a:rPr>
            </a:br>
            <a:endParaRPr lang="fr-FR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571480"/>
          </a:xfrm>
        </p:spPr>
        <p:txBody>
          <a:bodyPr/>
          <a:lstStyle/>
          <a:p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 smtClean="0"/>
              <a:t> C/ NP bactériennes:</a:t>
            </a:r>
            <a:br>
              <a:rPr lang="fr-FR" b="1" u="sng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858280" cy="6572272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signes fonctionnels ou signes d’appels </a:t>
            </a: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Clr>
                <a:srgbClr val="002060"/>
              </a:buClr>
              <a:defRPr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  <a:cs typeface="Aparajita" pitchFamily="34" charset="0"/>
              </a:rPr>
              <a:t>Faiblesse musculaire </a:t>
            </a:r>
            <a:r>
              <a:rPr lang="fr-FR" dirty="0">
                <a:solidFill>
                  <a:schemeClr val="tx1"/>
                </a:solidFill>
                <a:cs typeface="Aparajita" pitchFamily="34" charset="0"/>
              </a:rPr>
              <a:t>:retentissant sur les activités motrices courantes</a:t>
            </a:r>
          </a:p>
          <a:p>
            <a:pPr marL="514350" indent="-514350">
              <a:buClr>
                <a:srgbClr val="002060"/>
              </a:buClr>
              <a:defRPr/>
            </a:pPr>
            <a:r>
              <a:rPr lang="fr-FR" dirty="0">
                <a:solidFill>
                  <a:schemeClr val="tx1"/>
                </a:solidFill>
                <a:cs typeface="Aparajita" pitchFamily="34" charset="0"/>
              </a:rPr>
              <a:t>-d</a:t>
            </a:r>
            <a:r>
              <a:rPr lang="fr-FR" dirty="0">
                <a:solidFill>
                  <a:schemeClr val="tx1"/>
                </a:solidFill>
              </a:rPr>
              <a:t>iminution de la capacité à courir </a:t>
            </a:r>
          </a:p>
          <a:p>
            <a:pPr marL="514350" indent="-514350">
              <a:buClr>
                <a:srgbClr val="002060"/>
              </a:buClr>
              <a:defRPr/>
            </a:pPr>
            <a:r>
              <a:rPr lang="fr-FR" dirty="0">
                <a:solidFill>
                  <a:schemeClr val="tx1"/>
                </a:solidFill>
              </a:rPr>
              <a:t>-difficulté de la marche avec fréquence des chutes</a:t>
            </a:r>
          </a:p>
          <a:p>
            <a:pPr marL="514350" indent="-514350">
              <a:buClr>
                <a:srgbClr val="002060"/>
              </a:buClr>
              <a:defRPr/>
            </a:pPr>
            <a:r>
              <a:rPr lang="fr-FR" dirty="0">
                <a:solidFill>
                  <a:schemeClr val="tx1"/>
                </a:solidFill>
              </a:rPr>
              <a:t>-à monter les escaliers </a:t>
            </a:r>
          </a:p>
          <a:p>
            <a:pPr marL="514350" indent="-514350">
              <a:buClr>
                <a:srgbClr val="002060"/>
              </a:buClr>
              <a:defRPr/>
            </a:pPr>
            <a:r>
              <a:rPr lang="fr-FR" dirty="0">
                <a:solidFill>
                  <a:schemeClr val="tx1"/>
                </a:solidFill>
              </a:rPr>
              <a:t>-à soulever des charges lourdes  ,à se raser ou se coiffer</a:t>
            </a:r>
          </a:p>
          <a:p>
            <a:pPr marL="514350" indent="-514350">
              <a:buClr>
                <a:srgbClr val="002060"/>
              </a:buClr>
              <a:defRPr/>
            </a:pPr>
            <a:r>
              <a:rPr lang="fr-FR" dirty="0">
                <a:solidFill>
                  <a:schemeClr val="tx1"/>
                </a:solidFill>
              </a:rPr>
              <a:t>-à se relever d'une position  assise ou accroupie</a:t>
            </a:r>
            <a:endParaRPr lang="fr-FR" u="sng" dirty="0">
              <a:solidFill>
                <a:schemeClr val="tx1"/>
              </a:solidFill>
              <a:cs typeface="Aparajita" pitchFamily="34" charset="0"/>
            </a:endParaRPr>
          </a:p>
          <a:p>
            <a:pPr>
              <a:buClr>
                <a:srgbClr val="002060"/>
              </a:buClr>
              <a:defRPr/>
            </a:pPr>
            <a:r>
              <a:rPr lang="fr-FR" dirty="0">
                <a:solidFill>
                  <a:schemeClr val="tx1"/>
                </a:solidFill>
                <a:cs typeface="Aparajita" pitchFamily="34" charset="0"/>
              </a:rPr>
              <a:t>-elle peut se manifester par un ptosis, une diplopie, un trouble de la </a:t>
            </a:r>
            <a:r>
              <a:rPr lang="fr-FR" dirty="0" smtClean="0">
                <a:solidFill>
                  <a:schemeClr val="tx1"/>
                </a:solidFill>
                <a:cs typeface="Aparajita" pitchFamily="34" charset="0"/>
              </a:rPr>
              <a:t>déglutition .</a:t>
            </a:r>
            <a:endParaRPr lang="fr-FR" dirty="0">
              <a:solidFill>
                <a:schemeClr val="tx1"/>
              </a:solidFill>
              <a:cs typeface="Aparajita" pitchFamily="34" charset="0"/>
            </a:endParaRPr>
          </a:p>
          <a:p>
            <a:pPr>
              <a:buClr>
                <a:srgbClr val="002060"/>
              </a:buClr>
              <a:defRPr/>
            </a:pPr>
            <a:r>
              <a:rPr lang="fr-FR" u="sng" dirty="0">
                <a:solidFill>
                  <a:schemeClr val="tx1"/>
                </a:solidFill>
              </a:rPr>
              <a:t>chez l’enfant de moins de 2 ans </a:t>
            </a:r>
            <a:r>
              <a:rPr lang="fr-FR" dirty="0">
                <a:solidFill>
                  <a:schemeClr val="tx1"/>
                </a:solidFill>
              </a:rPr>
              <a:t>la faiblesse musculaire se manifeste </a:t>
            </a:r>
          </a:p>
          <a:p>
            <a:pPr>
              <a:buClr>
                <a:srgbClr val="002060"/>
              </a:buClr>
              <a:defRPr/>
            </a:pPr>
            <a:r>
              <a:rPr lang="fr-FR" dirty="0">
                <a:solidFill>
                  <a:schemeClr val="tx1"/>
                </a:solidFill>
              </a:rPr>
              <a:t>    Par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altLang="fr-FR" dirty="0" smtClean="0">
                <a:solidFill>
                  <a:schemeClr val="tx1"/>
                </a:solidFill>
                <a:cs typeface="Times New Roman" pitchFamily="18" charset="0"/>
              </a:rPr>
              <a:t>- une </a:t>
            </a:r>
            <a:r>
              <a:rPr lang="fr-FR" altLang="fr-FR" dirty="0">
                <a:solidFill>
                  <a:schemeClr val="tx1"/>
                </a:solidFill>
                <a:cs typeface="Times New Roman" pitchFamily="18" charset="0"/>
              </a:rPr>
              <a:t>hypotonie </a:t>
            </a:r>
            <a:r>
              <a:rPr lang="fr-FR" altLang="fr-FR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fr-FR" altLang="fr-FR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fr-FR" altLang="fr-FR" dirty="0">
                <a:solidFill>
                  <a:schemeClr val="tx1"/>
                </a:solidFill>
                <a:cs typeface="Times New Roman" pitchFamily="18" charset="0"/>
              </a:rPr>
              <a:t>- un retard des acquisitions posturales et surtout des </a:t>
            </a:r>
          </a:p>
          <a:p>
            <a:r>
              <a:rPr lang="fr-FR" altLang="fr-FR" dirty="0">
                <a:solidFill>
                  <a:schemeClr val="tx1"/>
                </a:solidFill>
                <a:cs typeface="Times New Roman" pitchFamily="18" charset="0"/>
              </a:rPr>
              <a:t>  changements de posture, </a:t>
            </a:r>
          </a:p>
          <a:p>
            <a:r>
              <a:rPr lang="fr-FR" altLang="fr-FR" dirty="0">
                <a:solidFill>
                  <a:schemeClr val="tx1"/>
                </a:solidFill>
                <a:cs typeface="Times New Roman" pitchFamily="18" charset="0"/>
              </a:rPr>
              <a:t>- une immobilité des membres déficitaires (position de </a:t>
            </a:r>
          </a:p>
          <a:p>
            <a:r>
              <a:rPr lang="fr-FR" altLang="fr-FR" dirty="0">
                <a:solidFill>
                  <a:schemeClr val="tx1"/>
                </a:solidFill>
                <a:cs typeface="Times New Roman" pitchFamily="18" charset="0"/>
              </a:rPr>
              <a:t>   batracien en position allongée, cuisse dans le plan du lit </a:t>
            </a:r>
          </a:p>
          <a:p>
            <a:r>
              <a:rPr lang="fr-FR" altLang="fr-FR" dirty="0">
                <a:solidFill>
                  <a:schemeClr val="tx1"/>
                </a:solidFill>
                <a:cs typeface="Times New Roman" pitchFamily="18" charset="0"/>
              </a:rPr>
              <a:t>   en position assise)</a:t>
            </a:r>
            <a:endParaRPr lang="fr-FR" dirty="0">
              <a:solidFill>
                <a:schemeClr val="tx1"/>
              </a:solidFill>
            </a:endParaRPr>
          </a:p>
          <a:p>
            <a:pPr>
              <a:buClr>
                <a:srgbClr val="002060"/>
              </a:buClr>
              <a:defRPr/>
            </a:pPr>
            <a:endParaRPr lang="fr-FR" dirty="0">
              <a:cs typeface="Aparajita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1143000"/>
          </a:xfrm>
        </p:spPr>
        <p:txBody>
          <a:bodyPr/>
          <a:lstStyle/>
          <a:p>
            <a:r>
              <a:rPr lang="en-GB" dirty="0" smtClean="0"/>
              <a:t>Plan du </a:t>
            </a:r>
            <a:r>
              <a:rPr lang="en-GB" dirty="0" err="1" smtClean="0"/>
              <a:t>cour</a:t>
            </a:r>
            <a:r>
              <a:rPr lang="en-GB" dirty="0" smtClean="0"/>
              <a:t> </a:t>
            </a:r>
            <a:endParaRPr lang="fr-F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altLang="fr-FR" sz="2800" b="1" u="sng" dirty="0" smtClean="0"/>
              <a:t> </a:t>
            </a:r>
            <a:endParaRPr lang="fr-FR" altLang="fr-FR" sz="2800" b="1" u="sng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altLang="fr-FR" sz="2800" b="1" dirty="0" smtClean="0"/>
              <a:t>I- </a:t>
            </a:r>
            <a:r>
              <a:rPr lang="fr-FR" sz="2800" b="1" u="sng" dirty="0" smtClean="0"/>
              <a:t>LE SYNDROME NEUROGENE PERIPHERIQUE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u="sng" dirty="0" smtClean="0"/>
              <a:t> </a:t>
            </a:r>
            <a:endParaRPr lang="fr-FR" altLang="fr-FR" sz="2800" b="1" u="sng" dirty="0" smtClean="0"/>
          </a:p>
          <a:p>
            <a:pPr marL="114300" indent="0">
              <a:buNone/>
            </a:pPr>
            <a:r>
              <a:rPr lang="fr-FR" altLang="fr-FR" sz="2800" b="1" dirty="0" smtClean="0"/>
              <a:t>II- </a:t>
            </a:r>
            <a:r>
              <a:rPr lang="fr-FR" sz="2800" b="1" u="sng" dirty="0" smtClean="0"/>
              <a:t>LE SYNDROME MYOGENE OU MYOPATHIQUE</a:t>
            </a:r>
          </a:p>
          <a:p>
            <a:pPr marL="114300" indent="0">
              <a:buNone/>
            </a:pPr>
            <a:r>
              <a:rPr lang="fr-FR" sz="2800" b="1" u="sng" dirty="0" smtClean="0"/>
              <a:t> </a:t>
            </a:r>
          </a:p>
          <a:p>
            <a:pPr marL="114300" indent="0">
              <a:buNone/>
            </a:pPr>
            <a:r>
              <a:rPr lang="fr-FR" altLang="fr-FR" sz="2800" b="1" dirty="0" smtClean="0"/>
              <a:t>III- </a:t>
            </a:r>
            <a:r>
              <a:rPr lang="fr-FR" sz="2800" b="1" u="sng" dirty="0"/>
              <a:t>LE SYNDROME </a:t>
            </a:r>
            <a:r>
              <a:rPr lang="fr-FR" sz="2800" b="1" u="sng" dirty="0" smtClean="0"/>
              <a:t>MYASTHENIQUE</a:t>
            </a:r>
          </a:p>
          <a:p>
            <a:pPr marL="114300" indent="0">
              <a:buNone/>
            </a:pPr>
            <a:endParaRPr lang="fr-FR" sz="2800" b="1" u="sng" dirty="0" smtClean="0"/>
          </a:p>
          <a:p>
            <a:pPr marL="114300" indent="0">
              <a:buNone/>
            </a:pPr>
            <a:r>
              <a:rPr lang="fr-FR" sz="2800" b="1" u="sng" dirty="0" smtClean="0"/>
              <a:t>IV – LE SYNDROME PARKINSONIEN  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800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643998" cy="6551752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defRPr/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cs typeface="Aparajita" pitchFamily="34" charset="0"/>
              </a:rPr>
              <a:t>Crampes :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  <a:cs typeface="Aparajita" pitchFamily="34" charset="0"/>
              </a:rPr>
              <a:t>  </a:t>
            </a:r>
            <a:r>
              <a:rPr lang="fr-FR" sz="2400" u="sng" dirty="0">
                <a:cs typeface="Aparajita" pitchFamily="34" charset="0"/>
              </a:rPr>
              <a:t>contraction</a:t>
            </a:r>
            <a:r>
              <a:rPr lang="fr-FR" sz="2400" dirty="0">
                <a:cs typeface="Aparajita" pitchFamily="34" charset="0"/>
              </a:rPr>
              <a:t> </a:t>
            </a:r>
            <a:r>
              <a:rPr lang="fr-FR" sz="2400" u="sng" dirty="0">
                <a:cs typeface="Aparajita" pitchFamily="34" charset="0"/>
              </a:rPr>
              <a:t>musculaire</a:t>
            </a:r>
            <a:r>
              <a:rPr lang="fr-FR" sz="2400" dirty="0">
                <a:cs typeface="Aparajita" pitchFamily="34" charset="0"/>
              </a:rPr>
              <a:t> douloureuse survenant au repos ou a l’effort le muscle est douloureux et </a:t>
            </a:r>
            <a:r>
              <a:rPr lang="fr-FR" sz="2400" dirty="0" smtClean="0">
                <a:cs typeface="Aparajita" pitchFamily="34" charset="0"/>
              </a:rPr>
              <a:t>induré . </a:t>
            </a:r>
            <a:endParaRPr lang="fr-FR" sz="2400" dirty="0">
              <a:cs typeface="Aparajita" pitchFamily="34" charset="0"/>
            </a:endParaRPr>
          </a:p>
          <a:p>
            <a:pPr marL="114300" indent="0">
              <a:buNone/>
              <a:defRPr/>
            </a:pPr>
            <a:r>
              <a:rPr lang="fr-FR" altLang="fr-FR" sz="2400" dirty="0" smtClean="0">
                <a:cs typeface="Times New Roman" panose="02020603050405020304" pitchFamily="18" charset="0"/>
              </a:rPr>
              <a:t>-</a:t>
            </a:r>
            <a:r>
              <a:rPr lang="fr-FR" altLang="fr-FR" sz="2400" dirty="0">
                <a:cs typeface="Times New Roman" panose="02020603050405020304" pitchFamily="18" charset="0"/>
              </a:rPr>
              <a:t>Elles doivent être distinguées des phénomènes </a:t>
            </a:r>
            <a:r>
              <a:rPr lang="fr-FR" altLang="fr-FR" sz="2400" dirty="0" err="1">
                <a:cs typeface="Times New Roman" panose="02020603050405020304" pitchFamily="18" charset="0"/>
              </a:rPr>
              <a:t>myotoniques</a:t>
            </a:r>
            <a:r>
              <a:rPr lang="fr-FR" altLang="fr-FR" sz="2400" dirty="0">
                <a:cs typeface="Times New Roman" panose="02020603050405020304" pitchFamily="18" charset="0"/>
              </a:rPr>
              <a:t> qui ne sont généralement pas douloureux. </a:t>
            </a:r>
          </a:p>
          <a:p>
            <a:pPr marL="114300" indent="0">
              <a:buNone/>
              <a:defRPr/>
            </a:pPr>
            <a:r>
              <a:rPr lang="fr-FR" altLang="fr-FR" sz="2400" dirty="0" smtClean="0">
                <a:cs typeface="Times New Roman" panose="02020603050405020304" pitchFamily="18" charset="0"/>
              </a:rPr>
              <a:t>-</a:t>
            </a:r>
            <a:r>
              <a:rPr lang="fr-FR" altLang="fr-FR" sz="2400" dirty="0">
                <a:cs typeface="Times New Roman" panose="02020603050405020304" pitchFamily="18" charset="0"/>
              </a:rPr>
              <a:t>Elles peuvent s’observer en dehors de tout déficit de la force </a:t>
            </a:r>
            <a:r>
              <a:rPr lang="fr-FR" altLang="fr-FR" sz="2400" dirty="0" smtClean="0">
                <a:cs typeface="Times New Roman" panose="02020603050405020304" pitchFamily="18" charset="0"/>
              </a:rPr>
              <a:t>musculaire</a:t>
            </a:r>
          </a:p>
          <a:p>
            <a:pPr marL="114300" indent="0">
              <a:buNone/>
              <a:defRPr/>
            </a:pPr>
            <a:endParaRPr lang="en-GB" altLang="fr-FR" sz="2400" dirty="0">
              <a:cs typeface="Times New Roman" panose="02020603050405020304" pitchFamily="18" charset="0"/>
            </a:endParaRPr>
          </a:p>
          <a:p>
            <a:pPr marL="114300" indent="0">
              <a:buNone/>
              <a:defRPr/>
            </a:pPr>
            <a:endParaRPr lang="fr-FR" altLang="fr-FR" sz="2400" dirty="0"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defRPr/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cs typeface="Aparajita" pitchFamily="34" charset="0"/>
              </a:rPr>
              <a:t>myalgies</a:t>
            </a:r>
            <a:r>
              <a:rPr lang="fr-FR" sz="2400" b="1" dirty="0">
                <a:solidFill>
                  <a:schemeClr val="accent3"/>
                </a:solidFill>
                <a:cs typeface="Aparajita" pitchFamily="34" charset="0"/>
              </a:rPr>
              <a:t> </a:t>
            </a:r>
            <a:r>
              <a:rPr lang="fr-FR" sz="2400" dirty="0" smtClean="0">
                <a:cs typeface="Aparajita" pitchFamily="34" charset="0"/>
              </a:rPr>
              <a:t>au </a:t>
            </a:r>
            <a:r>
              <a:rPr lang="fr-FR" sz="2400" b="1" dirty="0">
                <a:cs typeface="Aparajita" pitchFamily="34" charset="0"/>
              </a:rPr>
              <a:t>repos</a:t>
            </a:r>
            <a:r>
              <a:rPr lang="fr-FR" sz="2400" dirty="0">
                <a:cs typeface="Aparajita" pitchFamily="34" charset="0"/>
              </a:rPr>
              <a:t>: motif très fréquent de consultation font penser d’abord a une myopathie inflammatoire(dermatomyosite ou </a:t>
            </a:r>
            <a:r>
              <a:rPr lang="fr-FR" sz="2400" dirty="0" err="1">
                <a:cs typeface="Aparajita" pitchFamily="34" charset="0"/>
              </a:rPr>
              <a:t>polymyosite</a:t>
            </a:r>
            <a:r>
              <a:rPr lang="fr-FR" sz="2400" dirty="0">
                <a:cs typeface="Aparajita" pitchFamily="34" charset="0"/>
              </a:rPr>
              <a:t> associées a des </a:t>
            </a:r>
            <a:r>
              <a:rPr lang="fr-FR" sz="2400" dirty="0" smtClean="0">
                <a:cs typeface="Aparajita" pitchFamily="34" charset="0"/>
              </a:rPr>
              <a:t>arthralgies),parfois </a:t>
            </a:r>
            <a:r>
              <a:rPr lang="fr-FR" sz="2400" dirty="0">
                <a:cs typeface="Aparajita" pitchFamily="34" charset="0"/>
              </a:rPr>
              <a:t>déclenchées </a:t>
            </a:r>
            <a:r>
              <a:rPr lang="fr-FR" sz="2400" b="1" dirty="0">
                <a:cs typeface="Aparajita" pitchFamily="34" charset="0"/>
              </a:rPr>
              <a:t>a</a:t>
            </a:r>
            <a:r>
              <a:rPr lang="fr-FR" sz="2400" dirty="0">
                <a:cs typeface="Aparajita" pitchFamily="34" charset="0"/>
              </a:rPr>
              <a:t> </a:t>
            </a:r>
            <a:r>
              <a:rPr lang="fr-FR" sz="2400" b="1" dirty="0">
                <a:cs typeface="Aparajita" pitchFamily="34" charset="0"/>
              </a:rPr>
              <a:t>l’effort</a:t>
            </a:r>
            <a:endParaRPr lang="fr-MC" sz="2300" dirty="0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304800" y="41275"/>
            <a:ext cx="24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 </a:t>
            </a:r>
            <a:endParaRPr lang="fr-MC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142983"/>
            <a:ext cx="8572560" cy="4983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800" dirty="0"/>
              <a:t>Classiquement un syndrome myogène :</a:t>
            </a:r>
            <a:r>
              <a:rPr lang="fr-FR" sz="2800" dirty="0">
                <a:cs typeface="Courier New" pitchFamily="49" charset="0"/>
              </a:rPr>
              <a:t> </a:t>
            </a:r>
            <a:endParaRPr lang="fr-FR" sz="2800" dirty="0"/>
          </a:p>
          <a:p>
            <a:pPr>
              <a:lnSpc>
                <a:spcPct val="150000"/>
              </a:lnSpc>
              <a:defRPr/>
            </a:pPr>
            <a:r>
              <a:rPr lang="fr-FR" sz="3600" b="1" dirty="0"/>
              <a:t>Un Déficit moteur</a:t>
            </a:r>
          </a:p>
          <a:p>
            <a:pPr>
              <a:lnSpc>
                <a:spcPct val="150000"/>
              </a:lnSpc>
              <a:defRPr/>
            </a:pPr>
            <a:r>
              <a:rPr lang="fr-FR" sz="3600" b="1" dirty="0"/>
              <a:t>Une modification du volume musculaire</a:t>
            </a:r>
          </a:p>
          <a:p>
            <a:pPr>
              <a:lnSpc>
                <a:spcPct val="150000"/>
              </a:lnSpc>
              <a:defRPr/>
            </a:pPr>
            <a:r>
              <a:rPr lang="fr-FR" sz="3600" b="1" dirty="0"/>
              <a:t>Modification de la contraction, de la décontraction et des reflexes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573700" cy="6885384"/>
          </a:xfrm>
        </p:spPr>
        <p:txBody>
          <a:bodyPr>
            <a:noAutofit/>
          </a:bodyPr>
          <a:lstStyle/>
          <a:p>
            <a:endParaRPr lang="fr-F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1- Déficit moteur : </a:t>
            </a:r>
            <a:endParaRPr lang="fr-FR" sz="2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L’atteinte de </a:t>
            </a:r>
            <a:r>
              <a:rPr lang="fr-FR" sz="2200" b="1" dirty="0">
                <a:solidFill>
                  <a:schemeClr val="tx1"/>
                </a:solidFill>
                <a:cs typeface="Aparajita" pitchFamily="34" charset="0"/>
              </a:rPr>
              <a:t>la ceinture pelvi-trochantérienne 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est le mode de début le plus fréquent dans la forme des ceinture, qui se voit dans plusieurs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myopathies </a:t>
            </a:r>
            <a:r>
              <a:rPr lang="fr-FR" sz="2200" dirty="0" smtClean="0">
                <a:solidFill>
                  <a:schemeClr val="tx1"/>
                </a:solidFill>
              </a:rPr>
              <a:t>; </a:t>
            </a:r>
            <a:r>
              <a:rPr lang="fr-FR" sz="2200" dirty="0">
                <a:solidFill>
                  <a:schemeClr val="tx1"/>
                </a:solidFill>
              </a:rPr>
              <a:t>touche les muscles: psoas , quadriceps , les adducteurs et les  muscles para vertébraux entrainant: </a:t>
            </a:r>
          </a:p>
          <a:p>
            <a:r>
              <a:rPr lang="fr-FR" sz="2200" dirty="0" smtClean="0">
                <a:solidFill>
                  <a:schemeClr val="tx1"/>
                </a:solidFill>
              </a:rPr>
              <a:t> </a:t>
            </a:r>
            <a:r>
              <a:rPr lang="fr-FR" sz="2200" dirty="0">
                <a:solidFill>
                  <a:schemeClr val="tx1"/>
                </a:solidFill>
              </a:rPr>
              <a:t>-difficulté  à se relever de l’ accroupissement  sans prendre appui sur le sol :</a:t>
            </a:r>
            <a:r>
              <a:rPr lang="fr-FR" sz="2200" b="1" i="1" dirty="0">
                <a:solidFill>
                  <a:schemeClr val="tx1"/>
                </a:solidFill>
              </a:rPr>
              <a:t>signe de tabouret</a:t>
            </a:r>
          </a:p>
          <a:p>
            <a:r>
              <a:rPr lang="fr-FR" sz="2200" dirty="0" smtClean="0">
                <a:solidFill>
                  <a:schemeClr val="tx1"/>
                </a:solidFill>
              </a:rPr>
              <a:t>  -</a:t>
            </a:r>
            <a:r>
              <a:rPr lang="fr-FR" sz="2200" dirty="0">
                <a:solidFill>
                  <a:schemeClr val="tx1"/>
                </a:solidFill>
              </a:rPr>
              <a:t>impossibilité de se relever de la position assise sans prendre appui avec les mains sur les genoux :  </a:t>
            </a:r>
            <a:r>
              <a:rPr lang="fr-FR" sz="2200" b="1" i="1" dirty="0">
                <a:solidFill>
                  <a:schemeClr val="tx1"/>
                </a:solidFill>
              </a:rPr>
              <a:t>signe du </a:t>
            </a:r>
            <a:r>
              <a:rPr lang="fr-FR" sz="2200" b="1" i="1" dirty="0" err="1">
                <a:solidFill>
                  <a:schemeClr val="tx1"/>
                </a:solidFill>
              </a:rPr>
              <a:t>Gowres</a:t>
            </a:r>
            <a:endParaRPr lang="fr-FR" sz="2200" b="1" i="1" dirty="0">
              <a:solidFill>
                <a:schemeClr val="tx1"/>
              </a:solidFill>
            </a:endParaRPr>
          </a:p>
          <a:p>
            <a:r>
              <a:rPr lang="fr-FR" sz="2200" b="1" i="1" dirty="0" smtClean="0">
                <a:solidFill>
                  <a:schemeClr val="tx1"/>
                </a:solidFill>
              </a:rPr>
              <a:t> </a:t>
            </a:r>
            <a:r>
              <a:rPr lang="fr-FR" sz="2200" dirty="0" smtClean="0">
                <a:solidFill>
                  <a:schemeClr val="tx1"/>
                </a:solidFill>
              </a:rPr>
              <a:t>-</a:t>
            </a:r>
            <a:r>
              <a:rPr lang="fr-FR" sz="2200" dirty="0">
                <a:solidFill>
                  <a:schemeClr val="tx1"/>
                </a:solidFill>
              </a:rPr>
              <a:t>une démarche lente </a:t>
            </a:r>
            <a:r>
              <a:rPr lang="fr-FR" sz="2200" b="1" dirty="0" err="1">
                <a:solidFill>
                  <a:schemeClr val="tx1"/>
                </a:solidFill>
              </a:rPr>
              <a:t>dandinante</a:t>
            </a:r>
            <a:r>
              <a:rPr lang="fr-FR" sz="2200" dirty="0">
                <a:solidFill>
                  <a:schemeClr val="tx1"/>
                </a:solidFill>
              </a:rPr>
              <a:t> avec a chaque pas une inclinaison du corps vers le membre qui prend appui sur le sol (déficit des muscle moyen et petit fessier)</a:t>
            </a:r>
          </a:p>
          <a:p>
            <a:r>
              <a:rPr lang="fr-FR" sz="2200" dirty="0" smtClean="0">
                <a:solidFill>
                  <a:schemeClr val="tx1"/>
                </a:solidFill>
              </a:rPr>
              <a:t>  -difficulté </a:t>
            </a:r>
            <a:r>
              <a:rPr lang="fr-FR" sz="2200" dirty="0">
                <a:solidFill>
                  <a:schemeClr val="tx1"/>
                </a:solidFill>
              </a:rPr>
              <a:t>a monter les escaliers</a:t>
            </a:r>
          </a:p>
          <a:p>
            <a:endParaRPr lang="fr-FR" sz="2200" dirty="0" smtClean="0">
              <a:solidFill>
                <a:schemeClr val="tx1"/>
              </a:solidFill>
              <a:cs typeface="Aparajita" pitchFamily="34" charset="0"/>
            </a:endParaRPr>
          </a:p>
          <a:p>
            <a:endParaRPr lang="fr-FR" sz="2200" dirty="0">
              <a:solidFill>
                <a:schemeClr val="tx1"/>
              </a:solidFill>
            </a:endParaRPr>
          </a:p>
          <a:p>
            <a:pPr lvl="0"/>
            <a:endParaRPr lang="fr-FR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1934" y="188640"/>
            <a:ext cx="8429684" cy="6552728"/>
          </a:xfrm>
        </p:spPr>
        <p:txBody>
          <a:bodyPr>
            <a:normAutofit/>
          </a:bodyPr>
          <a:lstStyle/>
          <a:p>
            <a:r>
              <a:rPr lang="fr-FR" sz="2200" b="1" dirty="0">
                <a:solidFill>
                  <a:schemeClr val="tx1"/>
                </a:solidFill>
              </a:rPr>
              <a:t>la Ceinture scapulo-humérale </a:t>
            </a:r>
            <a:r>
              <a:rPr lang="fr-FR" sz="2200" b="1" dirty="0" smtClean="0">
                <a:solidFill>
                  <a:schemeClr val="tx1"/>
                </a:solidFill>
              </a:rPr>
              <a:t>: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surtout 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des muscles :grand dentelé, deltoïde, le </a:t>
            </a:r>
            <a:r>
              <a:rPr lang="fr-FR" sz="2200" dirty="0" err="1">
                <a:solidFill>
                  <a:schemeClr val="tx1"/>
                </a:solidFill>
                <a:cs typeface="Aparajita" pitchFamily="34" charset="0"/>
              </a:rPr>
              <a:t>trapèze,les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 pectoraux et le biceps brachial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  <a:sym typeface="Wingdings" pitchFamily="2" charset="2"/>
              </a:rPr>
              <a:t> :</a:t>
            </a:r>
          </a:p>
          <a:p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-difficulté à lever les bras au dessus de la tête exemple: de se peigner </a:t>
            </a:r>
          </a:p>
          <a:p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-chute du moignon de l’épaule</a:t>
            </a:r>
          </a:p>
          <a:p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-décollement des omoplates (scapula </a:t>
            </a:r>
            <a:r>
              <a:rPr lang="fr-FR" sz="2200" dirty="0" err="1">
                <a:solidFill>
                  <a:schemeClr val="tx1"/>
                </a:solidFill>
                <a:cs typeface="Aparajita" pitchFamily="34" charset="0"/>
              </a:rPr>
              <a:t>alatae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)</a:t>
            </a:r>
          </a:p>
          <a:p>
            <a:r>
              <a:rPr lang="fr-FR" sz="2200" b="1" dirty="0" smtClean="0">
                <a:solidFill>
                  <a:schemeClr val="tx1"/>
                </a:solidFill>
                <a:cs typeface="Aparajita" pitchFamily="34" charset="0"/>
              </a:rPr>
              <a:t>Déficit </a:t>
            </a:r>
            <a:r>
              <a:rPr lang="fr-FR" sz="2200" b="1" dirty="0">
                <a:solidFill>
                  <a:schemeClr val="tx1"/>
                </a:solidFill>
                <a:cs typeface="Aparajita" pitchFamily="34" charset="0"/>
              </a:rPr>
              <a:t>moteur des muscles du tronc </a:t>
            </a:r>
            <a:r>
              <a:rPr lang="fr-FR" sz="2200" b="1" dirty="0" smtClean="0">
                <a:solidFill>
                  <a:schemeClr val="tx1"/>
                </a:solidFill>
                <a:cs typeface="Aparajita" pitchFamily="34" charset="0"/>
              </a:rPr>
              <a:t>: 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muscles para vertébraux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cervicaux;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 muscles axiaux dorso-lombaires 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entrainant une difficulté à se relever d’une position couchée ;</a:t>
            </a:r>
            <a:r>
              <a:rPr lang="fr-FR" sz="2200" dirty="0" smtClean="0">
                <a:solidFill>
                  <a:schemeClr val="tx1"/>
                </a:solidFill>
              </a:rPr>
              <a:t>D'une </a:t>
            </a:r>
            <a:r>
              <a:rPr lang="fr-FR" sz="2200" dirty="0">
                <a:solidFill>
                  <a:schemeClr val="tx1"/>
                </a:solidFill>
              </a:rPr>
              <a:t>incapacité a se retourner dans son </a:t>
            </a:r>
            <a:r>
              <a:rPr lang="fr-FR" sz="2200" dirty="0" smtClean="0">
                <a:solidFill>
                  <a:schemeClr val="tx1"/>
                </a:solidFill>
              </a:rPr>
              <a:t>lit ;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un 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trouble de la statique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vertébrale.</a:t>
            </a:r>
          </a:p>
          <a:p>
            <a:r>
              <a:rPr lang="fr-FR" sz="2200" b="1" dirty="0">
                <a:solidFill>
                  <a:schemeClr val="tx1"/>
                </a:solidFill>
              </a:rPr>
              <a:t>Les muscles de l’extrémité </a:t>
            </a:r>
            <a:r>
              <a:rPr lang="fr-FR" sz="2200" b="1" dirty="0" smtClean="0">
                <a:solidFill>
                  <a:schemeClr val="tx1"/>
                </a:solidFill>
              </a:rPr>
              <a:t>céphalique : 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Un faciès  inexpressif avec effacement des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rides ; 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Une occlusion palpébrale incomplète ou le patient dort les yeux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ouvert ; 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Atteinte des muscles oculomoteurs:  un ptosis( uni ou </a:t>
            </a:r>
            <a:r>
              <a:rPr lang="fr-FR" sz="2200" dirty="0" err="1">
                <a:solidFill>
                  <a:schemeClr val="tx1"/>
                </a:solidFill>
                <a:cs typeface="Aparajita" pitchFamily="34" charset="0"/>
              </a:rPr>
              <a:t>bilat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), 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 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une </a:t>
            </a:r>
            <a:r>
              <a:rPr lang="fr-FR" sz="2200" dirty="0" err="1" smtClean="0">
                <a:solidFill>
                  <a:schemeClr val="tx1"/>
                </a:solidFill>
                <a:cs typeface="Aparajita" pitchFamily="34" charset="0"/>
              </a:rPr>
              <a:t>ophtalmoplégie</a:t>
            </a:r>
            <a:r>
              <a:rPr lang="fr-FR" sz="2200" dirty="0" smtClean="0">
                <a:solidFill>
                  <a:schemeClr val="tx1"/>
                </a:solidFill>
                <a:cs typeface="Aparajita" pitchFamily="34" charset="0"/>
              </a:rPr>
              <a:t>.</a:t>
            </a:r>
          </a:p>
          <a:p>
            <a:r>
              <a:rPr lang="fr-FR" sz="2200" b="1" dirty="0" smtClean="0">
                <a:solidFill>
                  <a:srgbClr val="000000"/>
                </a:solidFill>
                <a:cs typeface="Aparajita" pitchFamily="34" charset="0"/>
              </a:rPr>
              <a:t>Atteinte </a:t>
            </a:r>
            <a:r>
              <a:rPr lang="fr-FR" sz="2200" b="1" dirty="0" err="1" smtClean="0">
                <a:solidFill>
                  <a:srgbClr val="000000"/>
                </a:solidFill>
                <a:cs typeface="Aparajita" pitchFamily="34" charset="0"/>
              </a:rPr>
              <a:t>pharyngo-laryngée</a:t>
            </a:r>
            <a:r>
              <a:rPr lang="fr-FR" sz="2200" b="1" dirty="0" smtClean="0">
                <a:solidFill>
                  <a:srgbClr val="000000"/>
                </a:solidFill>
                <a:cs typeface="Aparajita" pitchFamily="34" charset="0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cs typeface="Aparajita" pitchFamily="34" charset="0"/>
              </a:rPr>
              <a:t>: formes dites bulbaire rarement inaugurale et isolé elle est tardive et constitue un élément de gravité(perte de </a:t>
            </a:r>
            <a:r>
              <a:rPr lang="fr-FR" sz="2200" dirty="0" err="1" smtClean="0">
                <a:solidFill>
                  <a:srgbClr val="000000"/>
                </a:solidFill>
                <a:cs typeface="Aparajita" pitchFamily="34" charset="0"/>
              </a:rPr>
              <a:t>poids,survenue</a:t>
            </a:r>
            <a:r>
              <a:rPr lang="fr-FR" sz="2200" dirty="0" smtClean="0">
                <a:solidFill>
                  <a:srgbClr val="000000"/>
                </a:solidFill>
                <a:cs typeface="Aparajita" pitchFamily="34" charset="0"/>
              </a:rPr>
              <a:t> d’une pneumopathie de </a:t>
            </a:r>
            <a:r>
              <a:rPr lang="fr-FR" sz="2200" dirty="0" err="1" smtClean="0">
                <a:solidFill>
                  <a:srgbClr val="000000"/>
                </a:solidFill>
                <a:cs typeface="Aparajita" pitchFamily="34" charset="0"/>
              </a:rPr>
              <a:t>déglution</a:t>
            </a:r>
            <a:r>
              <a:rPr lang="fr-FR" sz="2200" dirty="0" smtClean="0">
                <a:solidFill>
                  <a:srgbClr val="000000"/>
                </a:solidFill>
                <a:cs typeface="Aparajita" pitchFamily="34" charset="0"/>
              </a:rPr>
              <a:t>) entraine </a:t>
            </a:r>
            <a:r>
              <a:rPr lang="fr-FR" sz="2200" dirty="0">
                <a:solidFill>
                  <a:srgbClr val="000000"/>
                </a:solidFill>
                <a:cs typeface="Aparajita" pitchFamily="34" charset="0"/>
              </a:rPr>
              <a:t>une dysphagie, une </a:t>
            </a:r>
            <a:r>
              <a:rPr lang="fr-FR" sz="2200" dirty="0" err="1" smtClean="0">
                <a:solidFill>
                  <a:srgbClr val="000000"/>
                </a:solidFill>
                <a:cs typeface="Aparajita" pitchFamily="34" charset="0"/>
              </a:rPr>
              <a:t>dysphonie;nasonnement</a:t>
            </a:r>
            <a:r>
              <a:rPr lang="fr-FR" sz="2200" dirty="0" smtClean="0">
                <a:solidFill>
                  <a:srgbClr val="000000"/>
                </a:solidFill>
                <a:cs typeface="Aparajita" pitchFamily="34" charset="0"/>
              </a:rPr>
              <a:t> par déficit des muscles </a:t>
            </a:r>
            <a:r>
              <a:rPr lang="fr-FR" sz="2200" dirty="0" err="1" smtClean="0">
                <a:solidFill>
                  <a:srgbClr val="000000"/>
                </a:solidFill>
                <a:cs typeface="Aparajita" pitchFamily="34" charset="0"/>
              </a:rPr>
              <a:t>pharango</a:t>
            </a:r>
            <a:r>
              <a:rPr lang="fr-FR" sz="2200" dirty="0" smtClean="0">
                <a:solidFill>
                  <a:srgbClr val="000000"/>
                </a:solidFill>
                <a:cs typeface="Aparajita" pitchFamily="34" charset="0"/>
              </a:rPr>
              <a:t>-laryngés     (a un stade évolué) .</a:t>
            </a:r>
          </a:p>
          <a:p>
            <a:endParaRPr lang="fr-FR" sz="2200" dirty="0">
              <a:solidFill>
                <a:schemeClr val="tx1"/>
              </a:solidFill>
            </a:endParaRPr>
          </a:p>
          <a:p>
            <a:endParaRPr lang="fr-FR" sz="2200" dirty="0">
              <a:solidFill>
                <a:schemeClr val="tx1"/>
              </a:solidFill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237699" y="148107"/>
            <a:ext cx="8643998" cy="6286544"/>
          </a:xfrm>
        </p:spPr>
        <p:txBody>
          <a:bodyPr>
            <a:normAutofit/>
          </a:bodyPr>
          <a:lstStyle/>
          <a:p>
            <a:pPr lvl="1" algn="l"/>
            <a:r>
              <a:rPr lang="fr-FR" sz="2200" b="1" dirty="0">
                <a:solidFill>
                  <a:schemeClr val="tx1"/>
                </a:solidFill>
              </a:rPr>
              <a:t>Déficit moteur des muscles distaux  des </a:t>
            </a:r>
            <a:r>
              <a:rPr lang="fr-FR" sz="2200" b="1" dirty="0" smtClean="0">
                <a:solidFill>
                  <a:schemeClr val="tx1"/>
                </a:solidFill>
              </a:rPr>
              <a:t>membres :</a:t>
            </a:r>
          </a:p>
          <a:p>
            <a:pPr lvl="1" algn="l"/>
            <a:r>
              <a:rPr lang="fr-FR" sz="2200" b="1" dirty="0" smtClean="0">
                <a:solidFill>
                  <a:schemeClr val="tx1"/>
                </a:solidFill>
              </a:rPr>
              <a:t> </a:t>
            </a:r>
            <a:r>
              <a:rPr lang="fr-FR" sz="2200" b="1" dirty="0">
                <a:solidFill>
                  <a:schemeClr val="tx1"/>
                </a:solidFill>
              </a:rPr>
              <a:t>Avant bras et mains : </a:t>
            </a:r>
            <a:r>
              <a:rPr lang="fr-FR" sz="2200" dirty="0">
                <a:solidFill>
                  <a:schemeClr val="tx1"/>
                </a:solidFill>
              </a:rPr>
              <a:t>difficulté à réaliser les mouvements  fins des </a:t>
            </a:r>
            <a:r>
              <a:rPr lang="fr-FR" sz="2200" dirty="0" err="1">
                <a:solidFill>
                  <a:schemeClr val="tx1"/>
                </a:solidFill>
              </a:rPr>
              <a:t>doigts:boutonner</a:t>
            </a:r>
            <a:r>
              <a:rPr lang="fr-FR" sz="2200" dirty="0">
                <a:solidFill>
                  <a:schemeClr val="tx1"/>
                </a:solidFill>
              </a:rPr>
              <a:t> les </a:t>
            </a:r>
            <a:r>
              <a:rPr lang="fr-FR" sz="2200" dirty="0" err="1">
                <a:solidFill>
                  <a:schemeClr val="tx1"/>
                </a:solidFill>
              </a:rPr>
              <a:t>vetements</a:t>
            </a:r>
            <a:r>
              <a:rPr lang="fr-FR" sz="2200" dirty="0">
                <a:solidFill>
                  <a:schemeClr val="tx1"/>
                </a:solidFill>
              </a:rPr>
              <a:t>, ouvrir une porte taper sur une machine faire des nœuds </a:t>
            </a:r>
            <a:r>
              <a:rPr lang="fr-FR" sz="2200" dirty="0" smtClean="0">
                <a:solidFill>
                  <a:schemeClr val="tx1"/>
                </a:solidFill>
              </a:rPr>
              <a:t>.</a:t>
            </a:r>
            <a:endParaRPr lang="fr-FR" sz="2200" dirty="0">
              <a:solidFill>
                <a:schemeClr val="tx1"/>
              </a:solidFill>
            </a:endParaRPr>
          </a:p>
          <a:p>
            <a:pPr lvl="1" algn="l"/>
            <a:r>
              <a:rPr lang="fr-FR" sz="2200" b="1" dirty="0" smtClean="0">
                <a:solidFill>
                  <a:schemeClr val="tx1"/>
                </a:solidFill>
              </a:rPr>
              <a:t>les </a:t>
            </a:r>
            <a:r>
              <a:rPr lang="fr-FR" sz="2200" b="1" dirty="0">
                <a:solidFill>
                  <a:schemeClr val="tx1"/>
                </a:solidFill>
              </a:rPr>
              <a:t>Membres inférieures </a:t>
            </a:r>
            <a:r>
              <a:rPr lang="fr-FR" sz="2200" b="1" dirty="0" smtClean="0">
                <a:solidFill>
                  <a:schemeClr val="tx1"/>
                </a:solidFill>
              </a:rPr>
              <a:t>:</a:t>
            </a:r>
          </a:p>
          <a:p>
            <a:pPr lvl="1" algn="l"/>
            <a:r>
              <a:rPr lang="fr-FR" sz="2200" b="1" i="1" dirty="0" smtClean="0">
                <a:solidFill>
                  <a:schemeClr val="tx1"/>
                </a:solidFill>
              </a:rPr>
              <a:t>la </a:t>
            </a:r>
            <a:r>
              <a:rPr lang="fr-FR" sz="2200" b="1" i="1" dirty="0">
                <a:solidFill>
                  <a:schemeClr val="tx1"/>
                </a:solidFill>
              </a:rPr>
              <a:t>loge </a:t>
            </a:r>
            <a:r>
              <a:rPr lang="fr-FR" sz="2200" b="1" i="1" dirty="0" err="1">
                <a:solidFill>
                  <a:schemeClr val="tx1"/>
                </a:solidFill>
              </a:rPr>
              <a:t>antero</a:t>
            </a:r>
            <a:r>
              <a:rPr lang="fr-FR" sz="2200" b="1" i="1" dirty="0">
                <a:solidFill>
                  <a:schemeClr val="tx1"/>
                </a:solidFill>
              </a:rPr>
              <a:t>-externe : 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(jambier antérieur, péroniers latéraux)</a:t>
            </a:r>
          </a:p>
          <a:p>
            <a:pPr lvl="1" algn="l"/>
            <a:r>
              <a:rPr lang="fr-FR" sz="2200" dirty="0">
                <a:solidFill>
                  <a:schemeClr val="tx1"/>
                </a:solidFill>
              </a:rPr>
              <a:t>Impossibilité à  se tenir sur les talons avec un  steppage et  une tendance a </a:t>
            </a:r>
            <a:r>
              <a:rPr lang="fr-FR" sz="2200" dirty="0" smtClean="0">
                <a:solidFill>
                  <a:schemeClr val="tx1"/>
                </a:solidFill>
              </a:rPr>
              <a:t>trébucher</a:t>
            </a:r>
            <a:endParaRPr lang="fr-FR" sz="2200" dirty="0">
              <a:solidFill>
                <a:schemeClr val="tx1"/>
              </a:solidFill>
            </a:endParaRPr>
          </a:p>
          <a:p>
            <a:pPr lvl="1" algn="l"/>
            <a:r>
              <a:rPr lang="fr-FR" sz="2200" b="1" i="1" dirty="0" smtClean="0">
                <a:solidFill>
                  <a:schemeClr val="tx1"/>
                </a:solidFill>
              </a:rPr>
              <a:t>la </a:t>
            </a:r>
            <a:r>
              <a:rPr lang="fr-FR" sz="2200" b="1" i="1" dirty="0">
                <a:solidFill>
                  <a:schemeClr val="tx1"/>
                </a:solidFill>
              </a:rPr>
              <a:t>loge postérieur</a:t>
            </a:r>
            <a:r>
              <a:rPr lang="fr-FR" sz="2200" dirty="0">
                <a:solidFill>
                  <a:schemeClr val="tx1"/>
                </a:solidFill>
                <a:cs typeface="Aparajita" pitchFamily="34" charset="0"/>
              </a:rPr>
              <a:t>  : (triceps sural, jambier postérieur )</a:t>
            </a:r>
            <a:r>
              <a:rPr lang="fr-FR" sz="2200" dirty="0">
                <a:solidFill>
                  <a:schemeClr val="tx1"/>
                </a:solidFill>
              </a:rPr>
              <a:t> :difficulté à se tenir sur la pointe des pieds ,a monter rapidement les escaliers et a courir , marche trainante </a:t>
            </a:r>
          </a:p>
          <a:p>
            <a:pPr lvl="0"/>
            <a:endParaRPr lang="fr-FR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251519" y="332655"/>
            <a:ext cx="8154779" cy="6101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2-MODIFICATION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DU VOLUME MUSCULAIRE  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 smtClean="0"/>
          </a:p>
          <a:p>
            <a:pPr lvl="1"/>
            <a:r>
              <a:rPr lang="fr-FR" sz="2200" b="1" u="sng" dirty="0">
                <a:cs typeface="Arial" pitchFamily="34" charset="0"/>
              </a:rPr>
              <a:t>Amyotrophie musculaire</a:t>
            </a:r>
            <a:r>
              <a:rPr lang="fr-FR" sz="2200" b="1" u="sng" dirty="0" smtClean="0">
                <a:cs typeface="Arial" pitchFamily="34" charset="0"/>
              </a:rPr>
              <a:t>:</a:t>
            </a:r>
            <a:endParaRPr lang="fr-FR" sz="2200" b="1" u="sng" dirty="0"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fr-FR" u="sng" dirty="0">
              <a:cs typeface="Arial" pitchFamily="34" charset="0"/>
            </a:endParaRPr>
          </a:p>
          <a:p>
            <a:pPr marL="114300" indent="0">
              <a:buNone/>
              <a:defRPr/>
            </a:pPr>
            <a:r>
              <a:rPr lang="fr-FR" dirty="0">
                <a:cs typeface="Arial" pitchFamily="34" charset="0"/>
              </a:rPr>
              <a:t>-De même topographie que le déficit moteur(proximale et bilatérale) et de sévérité variable (concerne surtout les muscles déficitaires)</a:t>
            </a:r>
          </a:p>
          <a:p>
            <a:pPr>
              <a:defRPr/>
            </a:pPr>
            <a:endParaRPr lang="fr-FR" dirty="0"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fr-FR" dirty="0">
                <a:cs typeface="Arial" pitchFamily="34" charset="0"/>
              </a:rPr>
              <a:t>*Peut manquer au début de l'évolution ou dans certaines affections musculaires peu </a:t>
            </a:r>
            <a:r>
              <a:rPr lang="fr-FR" dirty="0" smtClean="0">
                <a:cs typeface="Arial" pitchFamily="34" charset="0"/>
              </a:rPr>
              <a:t>sévères</a:t>
            </a:r>
            <a:r>
              <a:rPr lang="fr-FR" dirty="0">
                <a:cs typeface="Arial" pitchFamily="34" charset="0"/>
              </a:rPr>
              <a:t> </a:t>
            </a:r>
            <a:r>
              <a:rPr lang="fr-FR" dirty="0" smtClean="0">
                <a:cs typeface="Arial" pitchFamily="34" charset="0"/>
              </a:rPr>
              <a:t>.</a:t>
            </a:r>
            <a:endParaRPr lang="fr-FR" dirty="0">
              <a:cs typeface="Arial" pitchFamily="34" charset="0"/>
            </a:endParaRPr>
          </a:p>
          <a:p>
            <a:pPr marL="457200" indent="-457200">
              <a:defRPr/>
            </a:pPr>
            <a:endParaRPr lang="fr-FR" dirty="0">
              <a:cs typeface="Arial" pitchFamily="34" charset="0"/>
            </a:endParaRPr>
          </a:p>
          <a:p>
            <a:pPr marL="114300" indent="0">
              <a:buNone/>
            </a:pPr>
            <a:r>
              <a:rPr lang="fr-FR" altLang="fr-FR" dirty="0" smtClean="0">
                <a:cs typeface="Times New Roman" pitchFamily="18" charset="0"/>
              </a:rPr>
              <a:t>*</a:t>
            </a:r>
            <a:r>
              <a:rPr lang="fr-FR" altLang="fr-FR" dirty="0">
                <a:cs typeface="Times New Roman" pitchFamily="18" charset="0"/>
              </a:rPr>
              <a:t>L’amyotrophie est parfois plus évidente que la faiblesse musculaire notamment chez le petit enfant.</a:t>
            </a:r>
            <a:endParaRPr lang="fr-FR" dirty="0">
              <a:cs typeface="Arial" pitchFamily="34" charset="0"/>
            </a:endParaRPr>
          </a:p>
          <a:p>
            <a:pPr marL="0" indent="0">
              <a:buNone/>
              <a:defRPr/>
            </a:pPr>
            <a:endParaRPr lang="fr-FR" dirty="0"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fr-FR" dirty="0" smtClean="0">
                <a:cs typeface="Arial" pitchFamily="34" charset="0"/>
              </a:rPr>
              <a:t>*</a:t>
            </a:r>
            <a:r>
              <a:rPr lang="fr-FR" dirty="0">
                <a:cs typeface="Arial" pitchFamily="34" charset="0"/>
              </a:rPr>
              <a:t>Parfois, on peut observer des « boules » intramusculaires à la contraction traduisant une atrophie focalisée au sein d'un muscle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1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Rectangle 7"/>
          <p:cNvSpPr>
            <a:spLocks noGrp="1" noChangeArrowheads="1"/>
          </p:cNvSpPr>
          <p:nvPr>
            <p:ph idx="1"/>
          </p:nvPr>
        </p:nvSpPr>
        <p:spPr>
          <a:xfrm>
            <a:off x="0" y="404664"/>
            <a:ext cx="7772400" cy="6215106"/>
          </a:xfrm>
          <a:noFill/>
          <a:ln/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/>
              <a:t>Hypertrophie </a:t>
            </a:r>
            <a:r>
              <a:rPr lang="fr-FR" b="1" u="sng" dirty="0" smtClean="0"/>
              <a:t>:</a:t>
            </a:r>
            <a:r>
              <a:rPr lang="fr-FR" b="1" dirty="0" smtClean="0"/>
              <a:t>plus évocatrice</a:t>
            </a:r>
          </a:p>
          <a:p>
            <a:pPr>
              <a:buNone/>
            </a:pPr>
            <a:endParaRPr lang="fr-FR" b="1" dirty="0">
              <a:cs typeface="Aparajita" pitchFamily="34" charset="0"/>
            </a:endParaRPr>
          </a:p>
          <a:p>
            <a:pPr>
              <a:buNone/>
            </a:pPr>
            <a:r>
              <a:rPr lang="fr-FR" dirty="0">
                <a:cs typeface="Aparajita" pitchFamily="34" charset="0"/>
              </a:rPr>
              <a:t>elle est compensatrice du déficit moteur par augmentation du nombre et la taille des fibres musculaires</a:t>
            </a:r>
            <a:r>
              <a:rPr lang="fr-FR" dirty="0" smtClean="0">
                <a:cs typeface="Aparajita" pitchFamily="34" charset="0"/>
              </a:rPr>
              <a:t>.</a:t>
            </a:r>
          </a:p>
          <a:p>
            <a:pPr>
              <a:buNone/>
            </a:pPr>
            <a:endParaRPr lang="fr-FR" dirty="0">
              <a:cs typeface="Aparajita" pitchFamily="34" charset="0"/>
            </a:endParaRPr>
          </a:p>
          <a:p>
            <a:pPr>
              <a:buNone/>
            </a:pPr>
            <a:r>
              <a:rPr lang="fr-FR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Association hypertrophie atrophie: </a:t>
            </a:r>
            <a:r>
              <a:rPr lang="fr-F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est très évocateur du diagnostic de DMP ; peut siégé sur</a:t>
            </a:r>
            <a:r>
              <a:rPr lang="fr-F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 même </a:t>
            </a: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muscle .</a:t>
            </a:r>
            <a:endParaRPr lang="fr-F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fr-MC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3- LES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REFLEXES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fr-FR" i="1" dirty="0"/>
          </a:p>
          <a:p>
            <a:pPr marL="114300" indent="0">
              <a:buNone/>
            </a:pPr>
            <a:r>
              <a:rPr lang="fr-FR" dirty="0">
                <a:solidFill>
                  <a:srgbClr val="0070C0"/>
                </a:solidFill>
              </a:rPr>
              <a:t>-</a:t>
            </a:r>
            <a:r>
              <a:rPr lang="fr-FR" b="1" dirty="0"/>
              <a:t>les reflexes </a:t>
            </a:r>
            <a:r>
              <a:rPr lang="fr-FR" b="1" dirty="0" err="1"/>
              <a:t>ostéotendineux</a:t>
            </a:r>
            <a:r>
              <a:rPr lang="fr-FR" b="1" dirty="0"/>
              <a:t> </a:t>
            </a:r>
            <a:r>
              <a:rPr lang="fr-FR" dirty="0"/>
              <a:t>:conservés habituellement, peuvent êtres abolis lorsque l’atrophie ou le déficit moteur sont anciens et </a:t>
            </a:r>
            <a:r>
              <a:rPr lang="fr-FR" dirty="0" smtClean="0"/>
              <a:t>sévères .</a:t>
            </a:r>
            <a:endParaRPr lang="fr-FR" dirty="0"/>
          </a:p>
          <a:p>
            <a:pPr marL="11430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-</a:t>
            </a:r>
            <a:r>
              <a:rPr lang="fr-FR" b="1" dirty="0"/>
              <a:t>la réponse idiomusculaires </a:t>
            </a:r>
            <a:r>
              <a:rPr lang="fr-FR" dirty="0"/>
              <a:t>: absence de contraction en masse a la</a:t>
            </a:r>
          </a:p>
          <a:p>
            <a:pPr marL="114300" indent="0">
              <a:buNone/>
            </a:pPr>
            <a:r>
              <a:rPr lang="fr-FR" dirty="0"/>
              <a:t> percussion d’un muscle(abolie ou diminuée), signe précoce </a:t>
            </a:r>
            <a:r>
              <a:rPr lang="fr-FR"/>
              <a:t>avant </a:t>
            </a:r>
            <a:r>
              <a:rPr lang="fr-FR" smtClean="0"/>
              <a:t>même </a:t>
            </a:r>
            <a:r>
              <a:rPr lang="fr-FR" dirty="0"/>
              <a:t>une atrophie musculaire apparente.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ea typeface="Times New Roman" pitchFamily="18" charset="0"/>
              <a:cs typeface="Arial" pitchFamily="34" charset="0"/>
            </a:endParaRPr>
          </a:p>
          <a:p>
            <a:endParaRPr lang="fr-FR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effectLst>
                <a:outerShdw blurRad="38100" dist="38100" dir="2700000" algn="tl">
                  <a:srgbClr val="010199"/>
                </a:outerShdw>
              </a:effectLst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ea typeface="Times New Roman" pitchFamily="18" charset="0"/>
              <a:cs typeface="Arial" pitchFamily="34" charset="0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404664"/>
            <a:ext cx="7772400" cy="6858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4- La MYOTONIE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fr-FR" dirty="0" smtClean="0"/>
              <a:t>     Se </a:t>
            </a:r>
            <a:r>
              <a:rPr lang="fr-FR" dirty="0"/>
              <a:t>définie par </a:t>
            </a:r>
            <a:r>
              <a:rPr lang="fr-FR" b="1" dirty="0"/>
              <a:t>une lenteur à la décontraction musculaire , </a:t>
            </a:r>
            <a:r>
              <a:rPr lang="fr-FR" dirty="0"/>
              <a:t>après une contraction d’une certaine intensité.  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fr-FR" dirty="0" smtClean="0"/>
              <a:t>-</a:t>
            </a:r>
            <a:r>
              <a:rPr lang="fr-FR" dirty="0"/>
              <a:t>Indolore , augmentée par le froid, le repos musculaire et les émotions , atténuée par la chaleur améliorée par la répétition du </a:t>
            </a:r>
            <a:r>
              <a:rPr lang="fr-FR" dirty="0" smtClean="0"/>
              <a:t>geste . </a:t>
            </a:r>
            <a:endParaRPr lang="fr-FR" dirty="0"/>
          </a:p>
          <a:p>
            <a:pPr marL="114300" indent="0">
              <a:buNone/>
            </a:pPr>
            <a:r>
              <a:rPr lang="fr-FR" dirty="0" smtClean="0"/>
              <a:t>- Le </a:t>
            </a:r>
            <a:r>
              <a:rPr lang="fr-FR" dirty="0"/>
              <a:t>plus souvent </a:t>
            </a:r>
            <a:r>
              <a:rPr lang="fr-FR" b="1" u="sng" dirty="0"/>
              <a:t>active et spontanée(dynamique)</a:t>
            </a:r>
            <a:r>
              <a:rPr lang="fr-FR" dirty="0"/>
              <a:t>, lors de la contraction volontaire; apparaissant après certains </a:t>
            </a:r>
            <a:r>
              <a:rPr lang="fr-FR" dirty="0" smtClean="0"/>
              <a:t>efforts </a:t>
            </a:r>
            <a:r>
              <a:rPr lang="fr-FR" dirty="0"/>
              <a:t>ou déclenchée à </a:t>
            </a:r>
            <a:r>
              <a:rPr lang="fr-FR" b="1" u="sng" dirty="0"/>
              <a:t>la percussion du muscle</a:t>
            </a:r>
            <a:r>
              <a:rPr lang="fr-FR" dirty="0"/>
              <a:t> (</a:t>
            </a:r>
            <a:r>
              <a:rPr lang="fr-FR" dirty="0" err="1"/>
              <a:t>myotonie</a:t>
            </a:r>
            <a:r>
              <a:rPr lang="fr-FR" dirty="0"/>
              <a:t> mécanique ou provoqué), bien visible sur la loge thénar ou les muscles masticateurs (bourrelet </a:t>
            </a:r>
            <a:r>
              <a:rPr lang="fr-FR" dirty="0" err="1"/>
              <a:t>myotonique</a:t>
            </a:r>
            <a:r>
              <a:rPr lang="fr-FR" dirty="0"/>
              <a:t>)</a:t>
            </a:r>
          </a:p>
          <a:p>
            <a:pPr marL="114300" indent="0">
              <a:buNone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5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-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Rétraction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musculaire et tendineuse:</a:t>
            </a:r>
          </a:p>
          <a:p>
            <a:pPr marL="114300" indent="0">
              <a:buNone/>
            </a:pPr>
            <a:r>
              <a:rPr lang="fr-FR" altLang="fr-FR" dirty="0">
                <a:cs typeface="Times New Roman" pitchFamily="18" charset="0"/>
              </a:rPr>
              <a:t>Les rétractions musculaires correspondent à un raccourcissement du muscle en dehors de toute contraction </a:t>
            </a:r>
            <a:r>
              <a:rPr lang="fr-FR" altLang="fr-FR" dirty="0" smtClean="0">
                <a:cs typeface="Times New Roman" pitchFamily="18" charset="0"/>
              </a:rPr>
              <a:t>active. Fréquentes</a:t>
            </a:r>
            <a:r>
              <a:rPr lang="fr-FR" dirty="0" smtClean="0">
                <a:cs typeface="Arial" pitchFamily="34" charset="0"/>
              </a:rPr>
              <a:t> </a:t>
            </a:r>
            <a:r>
              <a:rPr lang="fr-FR" dirty="0">
                <a:cs typeface="Arial" pitchFamily="34" charset="0"/>
              </a:rPr>
              <a:t>et </a:t>
            </a:r>
            <a:r>
              <a:rPr lang="fr-FR" dirty="0" smtClean="0">
                <a:cs typeface="Arial" pitchFamily="34" charset="0"/>
              </a:rPr>
              <a:t>précoces .</a:t>
            </a:r>
            <a:endParaRPr lang="fr-FR" dirty="0">
              <a:cs typeface="Arial" pitchFamily="34" charset="0"/>
            </a:endParaRPr>
          </a:p>
          <a:p>
            <a:pPr marL="114300" indent="0">
              <a:buNone/>
            </a:pPr>
            <a:endParaRPr lang="fr-MC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23" y="1594540"/>
            <a:ext cx="8679338" cy="6312764"/>
          </a:xfrm>
        </p:spPr>
        <p:txBody>
          <a:bodyPr/>
          <a:lstStyle/>
          <a:p>
            <a:endParaRPr lang="fr-FR" sz="2400" dirty="0">
              <a:solidFill>
                <a:schemeClr val="tx1"/>
              </a:solidFill>
            </a:endParaRPr>
          </a:p>
          <a:p>
            <a:endParaRPr lang="fr-FR" sz="2400" dirty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       </a:t>
            </a:r>
            <a:r>
              <a:rPr lang="fr-FR" sz="2400" b="1" dirty="0" smtClean="0">
                <a:solidFill>
                  <a:schemeClr val="tx1"/>
                </a:solidFill>
              </a:rPr>
              <a:t>les </a:t>
            </a:r>
            <a:r>
              <a:rPr lang="fr-FR" sz="2400" b="1" dirty="0">
                <a:solidFill>
                  <a:schemeClr val="tx1"/>
                </a:solidFill>
              </a:rPr>
              <a:t>syndromes </a:t>
            </a:r>
            <a:r>
              <a:rPr lang="fr-FR" sz="2400" b="1" dirty="0" err="1">
                <a:solidFill>
                  <a:schemeClr val="tx1"/>
                </a:solidFill>
              </a:rPr>
              <a:t>myastheniques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:  </a:t>
            </a:r>
            <a:r>
              <a:rPr lang="fr-FR" sz="2400" dirty="0" smtClean="0">
                <a:solidFill>
                  <a:schemeClr val="tx1"/>
                </a:solidFill>
              </a:rPr>
              <a:t>constituent </a:t>
            </a:r>
            <a:r>
              <a:rPr lang="fr-FR" sz="2400" dirty="0">
                <a:solidFill>
                  <a:schemeClr val="tx1"/>
                </a:solidFill>
              </a:rPr>
              <a:t>un groupe d’affections dues à l’atteinte de la jonction neuromusculaire à ces différents versants: </a:t>
            </a:r>
            <a:r>
              <a:rPr lang="fr-FR" sz="2400" dirty="0" err="1">
                <a:solidFill>
                  <a:schemeClr val="tx1"/>
                </a:solidFill>
              </a:rPr>
              <a:t>pré-synaptique</a:t>
            </a:r>
            <a:r>
              <a:rPr lang="fr-FR" sz="2400" dirty="0">
                <a:solidFill>
                  <a:schemeClr val="tx1"/>
                </a:solidFill>
              </a:rPr>
              <a:t>/synaptique/post-synaptique. 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Et </a:t>
            </a:r>
            <a:r>
              <a:rPr lang="fr-FR" sz="2400" dirty="0">
                <a:solidFill>
                  <a:schemeClr val="tx1"/>
                </a:solidFill>
              </a:rPr>
              <a:t>dont la </a:t>
            </a:r>
            <a:r>
              <a:rPr lang="fr-FR" sz="2400" dirty="0" err="1">
                <a:solidFill>
                  <a:schemeClr val="tx1"/>
                </a:solidFill>
              </a:rPr>
              <a:t>semiologie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différe</a:t>
            </a:r>
            <a:r>
              <a:rPr lang="fr-FR" sz="2400" dirty="0">
                <a:solidFill>
                  <a:schemeClr val="tx1"/>
                </a:solidFill>
              </a:rPr>
              <a:t> en fonction du versant atteint.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611560" y="332656"/>
            <a:ext cx="77768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3800" b="1" u="sng" dirty="0">
                <a:solidFill>
                  <a:schemeClr val="accent6">
                    <a:lumMod val="75000"/>
                  </a:schemeClr>
                </a:solidFill>
              </a:rPr>
              <a:t>III- </a:t>
            </a:r>
            <a:r>
              <a:rPr lang="fr-FR" altLang="fr-FR" sz="3800" b="1" u="sng" dirty="0" smtClean="0">
                <a:solidFill>
                  <a:schemeClr val="accent6">
                    <a:lumMod val="75000"/>
                  </a:schemeClr>
                </a:solidFill>
              </a:rPr>
              <a:t>LES SYNDROMES MYASTHENIQUES </a:t>
            </a: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fr-FR" sz="3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1052736"/>
            <a:ext cx="8643998" cy="5072098"/>
          </a:xfrm>
        </p:spPr>
        <p:txBody>
          <a:bodyPr/>
          <a:lstStyle/>
          <a:p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SNP  est défini par l’ensembles des symptômes:  </a:t>
            </a:r>
            <a:r>
              <a:rPr lang="fr-FR" sz="2400" b="1" dirty="0">
                <a:solidFill>
                  <a:schemeClr val="tx1"/>
                </a:solidFill>
                <a:cs typeface="Arial" pitchFamily="34" charset="0"/>
              </a:rPr>
              <a:t>cliniques</a:t>
            </a: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 , </a:t>
            </a:r>
            <a:r>
              <a:rPr lang="fr-FR" sz="2400" b="1" dirty="0">
                <a:solidFill>
                  <a:schemeClr val="tx1"/>
                </a:solidFill>
                <a:cs typeface="Arial" pitchFamily="34" charset="0"/>
              </a:rPr>
              <a:t>biologiques</a:t>
            </a: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 , </a:t>
            </a:r>
            <a:r>
              <a:rPr lang="fr-FR" sz="2400" b="1" dirty="0">
                <a:solidFill>
                  <a:schemeClr val="tx1"/>
                </a:solidFill>
                <a:cs typeface="Arial" pitchFamily="34" charset="0"/>
              </a:rPr>
              <a:t>électriques et </a:t>
            </a:r>
            <a:r>
              <a:rPr lang="fr-FR" sz="2400" b="1" dirty="0" smtClean="0">
                <a:solidFill>
                  <a:schemeClr val="tx1"/>
                </a:solidFill>
                <a:cs typeface="Arial" pitchFamily="34" charset="0"/>
              </a:rPr>
              <a:t>histologiques </a:t>
            </a: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Résultant  d’une atteinte du système nerveux périphérique  à  n’importe quel point  de :  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    </a:t>
            </a:r>
            <a:r>
              <a:rPr lang="fr-FR" sz="2400" u="sng" dirty="0">
                <a:solidFill>
                  <a:schemeClr val="tx1"/>
                </a:solidFill>
                <a:cs typeface="Arial" pitchFamily="34" charset="0"/>
              </a:rPr>
              <a:t>son trajet</a:t>
            </a: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   (racine, plexus, tronc  nerveux) </a:t>
            </a:r>
            <a:r>
              <a:rPr lang="fr-FR" sz="24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fr-FR" sz="2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    </a:t>
            </a:r>
            <a:r>
              <a:rPr lang="fr-FR" sz="2400" u="sng" dirty="0">
                <a:solidFill>
                  <a:schemeClr val="tx1"/>
                </a:solidFill>
                <a:cs typeface="Arial" pitchFamily="34" charset="0"/>
              </a:rPr>
              <a:t>son origine</a:t>
            </a: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  (corne antérieure de la moelle /</a:t>
            </a:r>
            <a:r>
              <a:rPr lang="fr-FR" sz="2400" dirty="0" err="1">
                <a:solidFill>
                  <a:schemeClr val="tx1"/>
                </a:solidFill>
                <a:cs typeface="Arial" pitchFamily="34" charset="0"/>
              </a:rPr>
              <a:t>gonglion</a:t>
            </a:r>
            <a:r>
              <a:rPr lang="fr-FR" sz="2400" dirty="0">
                <a:solidFill>
                  <a:schemeClr val="tx1"/>
                </a:solidFill>
                <a:cs typeface="Arial" pitchFamily="34" charset="0"/>
              </a:rPr>
              <a:t> rachidien / noyaux des nerfs crâniens) </a:t>
            </a:r>
            <a:r>
              <a:rPr lang="fr-FR" sz="2400" dirty="0" smtClean="0">
                <a:solidFill>
                  <a:schemeClr val="tx1"/>
                </a:solidFill>
                <a:cs typeface="Arial" pitchFamily="34" charset="0"/>
              </a:rPr>
              <a:t> .</a:t>
            </a:r>
            <a:endParaRPr lang="fr-FR" sz="2400" dirty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fr-FR" sz="24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798509"/>
          </a:xfrm>
        </p:spPr>
        <p:txBody>
          <a:bodyPr/>
          <a:lstStyle/>
          <a:p>
            <a:r>
              <a:rPr lang="fr-FR" altLang="fr-FR" sz="2800" b="1" dirty="0" smtClean="0"/>
              <a:t>I- </a:t>
            </a:r>
            <a:r>
              <a:rPr lang="fr-FR" sz="2800" b="1" u="sng" dirty="0"/>
              <a:t>LE SYNDROME NEUROGENE PERIPHERIQUE</a:t>
            </a:r>
            <a:br>
              <a:rPr lang="fr-FR" sz="2800" b="1" u="sng" dirty="0"/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nstitut-myologie.org/e_img/chapitres/JN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0" y="0"/>
            <a:ext cx="8679338" cy="6312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Physiopathologie :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Bloc </a:t>
            </a:r>
            <a:r>
              <a:rPr lang="fr-FR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pré-synaptique</a:t>
            </a:r>
            <a:r>
              <a:rPr lang="fr-FR" b="1" dirty="0">
                <a:solidFill>
                  <a:schemeClr val="bg1"/>
                </a:solidFill>
              </a:rPr>
              <a:t>:</a:t>
            </a:r>
          </a:p>
          <a:p>
            <a:r>
              <a:rPr lang="fr-FR" dirty="0"/>
              <a:t>Défaut de resynthèse et stockage de l’acétylcholine (déficit en acétylcholine transférase).</a:t>
            </a:r>
          </a:p>
          <a:p>
            <a:r>
              <a:rPr lang="fr-FR" dirty="0"/>
              <a:t>Rareté des vésicules synaptiques.</a:t>
            </a:r>
          </a:p>
          <a:p>
            <a:r>
              <a:rPr lang="fr-FR" dirty="0"/>
              <a:t>Défaut de libération de l’acétylcholine (botulisme , syndrome de Lambert </a:t>
            </a:r>
            <a:r>
              <a:rPr lang="fr-FR" dirty="0" err="1"/>
              <a:t>Eaton</a:t>
            </a:r>
            <a:r>
              <a:rPr lang="fr-FR" dirty="0"/>
              <a:t>).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Bloc </a:t>
            </a: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synaptique: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/>
              <a:t>Déficit </a:t>
            </a:r>
            <a:r>
              <a:rPr lang="fr-FR" dirty="0"/>
              <a:t>en </a:t>
            </a:r>
            <a:r>
              <a:rPr lang="fr-FR" dirty="0" err="1"/>
              <a:t>acétylcholinesterase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Bloc post-synaptique:</a:t>
            </a:r>
          </a:p>
          <a:p>
            <a:r>
              <a:rPr lang="fr-FR" dirty="0"/>
              <a:t>Anomalies cinétiques du récepteur d’acétylcholine(canal lent , canal rapide).</a:t>
            </a:r>
          </a:p>
          <a:p>
            <a:r>
              <a:rPr lang="fr-FR" dirty="0"/>
              <a:t>Déficit en récepteur de l’acétylcholine (myasthénie auto-immune).</a:t>
            </a:r>
          </a:p>
          <a:p>
            <a:r>
              <a:rPr lang="fr-FR" dirty="0"/>
              <a:t>Anomalie du canal sodique musculaire. </a:t>
            </a:r>
          </a:p>
          <a:p>
            <a:r>
              <a:rPr lang="fr-FR" dirty="0"/>
              <a:t>blocage compétitif (curare).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5902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/>
              <a:t>Clinique</a:t>
            </a:r>
            <a:r>
              <a:rPr lang="fr-FR" dirty="0"/>
              <a:t>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96752"/>
            <a:ext cx="7825680" cy="5472608"/>
          </a:xfrm>
        </p:spPr>
        <p:txBody>
          <a:bodyPr>
            <a:normAutofit/>
          </a:bodyPr>
          <a:lstStyle/>
          <a:p>
            <a:r>
              <a:rPr lang="fr-FR" sz="2400" b="1" dirty="0" err="1"/>
              <a:t>phenomene</a:t>
            </a:r>
            <a:r>
              <a:rPr lang="fr-FR" sz="2400" b="1" dirty="0"/>
              <a:t> </a:t>
            </a:r>
            <a:r>
              <a:rPr lang="fr-FR" sz="2400" b="1" dirty="0" err="1" smtClean="0"/>
              <a:t>myasthenique</a:t>
            </a:r>
            <a:r>
              <a:rPr lang="fr-FR" sz="2400" b="1" dirty="0" smtClean="0"/>
              <a:t> </a:t>
            </a:r>
            <a:r>
              <a:rPr lang="fr-FR" sz="2400" dirty="0" smtClean="0"/>
              <a:t>: </a:t>
            </a:r>
            <a:r>
              <a:rPr lang="fr-FR" sz="2400" dirty="0"/>
              <a:t>Fatigabilité musculaire anormale </a:t>
            </a:r>
            <a:r>
              <a:rPr lang="fr-FR" sz="2400" dirty="0" smtClean="0"/>
              <a:t> rétrocèdent spontanément au repos ou sous </a:t>
            </a:r>
            <a:r>
              <a:rPr lang="fr-FR" sz="2400" dirty="0" err="1" smtClean="0"/>
              <a:t>anticholinestherasique</a:t>
            </a:r>
            <a:r>
              <a:rPr lang="fr-FR" sz="2400" dirty="0" smtClean="0"/>
              <a:t> .</a:t>
            </a:r>
          </a:p>
          <a:p>
            <a:r>
              <a:rPr lang="fr-FR" sz="2400" dirty="0"/>
              <a:t>la symptomatologie est transitoire , fluctuante et variable au cours de la journée et d’un jour a l’autre.</a:t>
            </a:r>
          </a:p>
          <a:p>
            <a:r>
              <a:rPr lang="fr-FR" sz="2400" dirty="0"/>
              <a:t>Diminution progressive et rapide de la force musculaire qui apparait au cours d’un effort répété ( </a:t>
            </a:r>
            <a:r>
              <a:rPr lang="fr-FR" sz="2400" dirty="0" err="1"/>
              <a:t>abscence</a:t>
            </a:r>
            <a:r>
              <a:rPr lang="fr-FR" sz="2400" dirty="0"/>
              <a:t> du déficit au repos) pouvant aller jusqu’à la paralysie complète.</a:t>
            </a:r>
          </a:p>
          <a:p>
            <a:r>
              <a:rPr lang="fr-FR" sz="2400" dirty="0"/>
              <a:t>La fatigabilité s’accroit au cours de la journée(max le soir) et se corrige au repos et sous </a:t>
            </a:r>
            <a:r>
              <a:rPr lang="fr-FR" sz="2400" dirty="0" err="1"/>
              <a:t>anticholinesterasiques</a:t>
            </a:r>
            <a:endParaRPr lang="fr-FR" sz="2400" dirty="0"/>
          </a:p>
          <a:p>
            <a:r>
              <a:rPr lang="fr-FR" sz="2400" dirty="0"/>
              <a:t>Distribution très variée du trouble moteur qui ne répond ni à une systématisation </a:t>
            </a:r>
            <a:r>
              <a:rPr lang="fr-FR" sz="2400" dirty="0" err="1"/>
              <a:t>neurogéne</a:t>
            </a:r>
            <a:r>
              <a:rPr lang="fr-FR" sz="2400" dirty="0"/>
              <a:t> ni myogène.</a:t>
            </a:r>
          </a:p>
          <a:p>
            <a:r>
              <a:rPr lang="fr-FR" sz="2400" b="1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0809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>
                <a:solidFill>
                  <a:schemeClr val="accent6">
                    <a:lumMod val="75000"/>
                  </a:schemeClr>
                </a:solidFill>
              </a:rPr>
              <a:t>Topographie: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Muscles 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oculaires :</a:t>
            </a:r>
          </a:p>
          <a:p>
            <a:pPr marL="11430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b="1" u="sng" dirty="0" smtClean="0"/>
              <a:t>Ptôsis :</a:t>
            </a:r>
            <a:r>
              <a:rPr lang="fr-FR" b="1" dirty="0" smtClean="0">
                <a:solidFill>
                  <a:srgbClr val="00B0F0"/>
                </a:solidFill>
              </a:rPr>
              <a:t>  </a:t>
            </a:r>
            <a:r>
              <a:rPr lang="fr-FR" dirty="0" smtClean="0"/>
              <a:t>uni </a:t>
            </a:r>
            <a:r>
              <a:rPr lang="fr-FR" dirty="0"/>
              <a:t>ou bilatéral fréquemment asymétrique.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fr-FR" dirty="0"/>
              <a:t>Fluctuant dans la journée(+marqué le soir).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fr-FR" dirty="0"/>
              <a:t>C’est un ptôsis à bascule évocateur </a:t>
            </a:r>
            <a:endParaRPr lang="fr-FR" dirty="0" smtClean="0"/>
          </a:p>
          <a:p>
            <a:pPr marL="11430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b="1" u="sng" dirty="0" err="1"/>
              <a:t>Ophthalmoplegies</a:t>
            </a:r>
            <a:r>
              <a:rPr lang="fr-FR" b="1" u="sng" dirty="0"/>
              <a:t> partielles:</a:t>
            </a:r>
            <a:r>
              <a:rPr lang="fr-FR" b="1" dirty="0">
                <a:solidFill>
                  <a:srgbClr val="D492A7"/>
                </a:solidFill>
              </a:rPr>
              <a:t> </a:t>
            </a:r>
            <a:r>
              <a:rPr lang="fr-FR" dirty="0"/>
              <a:t>une diplopie intermittente aggravée par </a:t>
            </a:r>
            <a:r>
              <a:rPr lang="fr-FR" dirty="0" smtClean="0"/>
              <a:t>l’effort </a:t>
            </a:r>
            <a:r>
              <a:rPr lang="fr-FR" dirty="0"/>
              <a:t>de lecture et la fatigue allant à </a:t>
            </a:r>
            <a:r>
              <a:rPr lang="fr-FR" dirty="0" smtClean="0"/>
              <a:t>l’</a:t>
            </a:r>
            <a:r>
              <a:rPr lang="fr-FR" dirty="0" err="1" smtClean="0"/>
              <a:t>ophtalmoplégie</a:t>
            </a:r>
            <a:r>
              <a:rPr lang="fr-FR" dirty="0" smtClean="0"/>
              <a:t> </a:t>
            </a:r>
            <a:r>
              <a:rPr lang="fr-FR" dirty="0"/>
              <a:t>complète(nette le soir),peut simuler une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dirty="0"/>
              <a:t> paralysie supra nucléaire.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fr-FR" dirty="0"/>
              <a:t>Atteinte oculomotrice  variable dans le </a:t>
            </a:r>
            <a:r>
              <a:rPr lang="fr-FR" dirty="0" smtClean="0"/>
              <a:t>temps </a:t>
            </a:r>
            <a:r>
              <a:rPr lang="fr-FR" dirty="0"/>
              <a:t>et </a:t>
            </a:r>
            <a:r>
              <a:rPr lang="fr-FR" dirty="0" smtClean="0"/>
              <a:t>mal systématisée </a:t>
            </a:r>
            <a:r>
              <a:rPr lang="fr-FR" dirty="0"/>
              <a:t>avec une motilité </a:t>
            </a:r>
            <a:r>
              <a:rPr lang="fr-FR" dirty="0" smtClean="0"/>
              <a:t>intrinsèque toujours respectée</a:t>
            </a:r>
            <a:r>
              <a:rPr lang="fr-FR" dirty="0"/>
              <a:t>.</a:t>
            </a:r>
          </a:p>
          <a:p>
            <a:pPr marL="114300" indent="0">
              <a:lnSpc>
                <a:spcPct val="80000"/>
              </a:lnSpc>
              <a:buClr>
                <a:schemeClr val="tx1"/>
              </a:buClr>
              <a:buNone/>
            </a:pPr>
            <a:endParaRPr lang="fr-FR" b="1" dirty="0">
              <a:solidFill>
                <a:srgbClr val="D4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475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460432" cy="6400800"/>
          </a:xfrm>
        </p:spPr>
        <p:txBody>
          <a:bodyPr>
            <a:normAutofit lnSpcReduction="10000"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Muscle d’innervation bulbo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protubérantielle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b="1" u="sng" dirty="0" smtClean="0"/>
              <a:t>-</a:t>
            </a:r>
            <a:r>
              <a:rPr lang="fr-FR" b="1" u="sng" dirty="0"/>
              <a:t>Troubles de la phonation </a:t>
            </a:r>
            <a:r>
              <a:rPr lang="fr-FR" b="1" dirty="0" smtClean="0"/>
              <a:t>: </a:t>
            </a:r>
            <a:r>
              <a:rPr lang="fr-FR" dirty="0" smtClean="0"/>
              <a:t>Parole </a:t>
            </a:r>
            <a:r>
              <a:rPr lang="fr-FR" dirty="0"/>
              <a:t>normale au début d’une conversation puis </a:t>
            </a:r>
            <a:r>
              <a:rPr lang="fr-FR" dirty="0" smtClean="0"/>
              <a:t>devient rapidement </a:t>
            </a:r>
            <a:r>
              <a:rPr lang="fr-FR" dirty="0"/>
              <a:t>nasonnée </a:t>
            </a:r>
            <a:r>
              <a:rPr lang="fr-FR" dirty="0" smtClean="0"/>
              <a:t>et inintelligible</a:t>
            </a:r>
            <a:r>
              <a:rPr lang="fr-FR" dirty="0"/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dirty="0"/>
              <a:t>Elle est de nouveau perceptible après </a:t>
            </a:r>
            <a:r>
              <a:rPr lang="fr-FR" dirty="0" smtClean="0"/>
              <a:t>un moment de repos.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fr-FR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b="1" u="sng" dirty="0" smtClean="0"/>
              <a:t>-</a:t>
            </a:r>
            <a:r>
              <a:rPr lang="fr-FR" b="1" u="sng" dirty="0" err="1"/>
              <a:t>Trble</a:t>
            </a:r>
            <a:r>
              <a:rPr lang="fr-FR" b="1" u="sng" dirty="0"/>
              <a:t> de la </a:t>
            </a:r>
            <a:r>
              <a:rPr lang="fr-FR" b="1" u="sng" dirty="0" smtClean="0"/>
              <a:t>déglutition: </a:t>
            </a:r>
            <a:r>
              <a:rPr lang="fr-FR" dirty="0" smtClean="0"/>
              <a:t>Dysphagie </a:t>
            </a:r>
            <a:r>
              <a:rPr lang="fr-FR" dirty="0"/>
              <a:t>alors qu’au début la déglutition était normale</a:t>
            </a:r>
            <a:r>
              <a:rPr lang="fr-FR" dirty="0" smtClean="0"/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fr-FR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b="1" dirty="0" smtClean="0"/>
              <a:t>-</a:t>
            </a:r>
            <a:r>
              <a:rPr lang="fr-FR" b="1" u="sng" dirty="0"/>
              <a:t>Paralysie vélo palatine </a:t>
            </a:r>
            <a:r>
              <a:rPr lang="fr-FR" b="1" dirty="0" smtClean="0"/>
              <a:t>: </a:t>
            </a:r>
            <a:r>
              <a:rPr lang="fr-FR" dirty="0" smtClean="0"/>
              <a:t>Rejet </a:t>
            </a:r>
            <a:r>
              <a:rPr lang="fr-FR" dirty="0"/>
              <a:t>des liquides par le nez.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dirty="0" smtClean="0"/>
              <a:t> - Fausse </a:t>
            </a:r>
            <a:r>
              <a:rPr lang="fr-FR" dirty="0"/>
              <a:t>routes possibles ,signe de </a:t>
            </a:r>
            <a:r>
              <a:rPr lang="fr-FR" dirty="0" smtClean="0"/>
              <a:t>gravité 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fr-FR" dirty="0" smtClean="0"/>
          </a:p>
          <a:p>
            <a:pPr marL="11430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b="1" u="sng" dirty="0" smtClean="0"/>
              <a:t>- Mastication</a:t>
            </a:r>
            <a:r>
              <a:rPr lang="fr-FR" u="sng" dirty="0" smtClean="0"/>
              <a:t> </a:t>
            </a:r>
            <a:r>
              <a:rPr lang="fr-FR" u="sng" dirty="0"/>
              <a:t>: </a:t>
            </a:r>
            <a:r>
              <a:rPr lang="fr-FR" dirty="0" smtClean="0"/>
              <a:t>Difficile </a:t>
            </a:r>
            <a:r>
              <a:rPr lang="fr-FR" dirty="0"/>
              <a:t>,à la fin du repas la mâchoire inférieure </a:t>
            </a:r>
            <a:r>
              <a:rPr lang="fr-FR" dirty="0" smtClean="0"/>
              <a:t>a </a:t>
            </a:r>
            <a:r>
              <a:rPr lang="fr-FR" dirty="0"/>
              <a:t>tendance à tomber obligeant le malade à </a:t>
            </a:r>
            <a:r>
              <a:rPr lang="fr-FR" dirty="0" smtClean="0"/>
              <a:t>la soutenir </a:t>
            </a:r>
            <a:r>
              <a:rPr lang="fr-FR" dirty="0"/>
              <a:t>avec la main.</a:t>
            </a:r>
          </a:p>
          <a:p>
            <a:pPr marL="11430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b="1" u="sng" dirty="0" smtClean="0"/>
              <a:t> - Muscles </a:t>
            </a:r>
            <a:r>
              <a:rPr lang="fr-FR" b="1" u="sng" dirty="0"/>
              <a:t>de la face: </a:t>
            </a:r>
            <a:r>
              <a:rPr lang="fr-FR" dirty="0" smtClean="0"/>
              <a:t>Atteinte </a:t>
            </a:r>
            <a:r>
              <a:rPr lang="fr-FR" dirty="0"/>
              <a:t>bilatérale ,asymétrique réalisant un faciès </a:t>
            </a:r>
            <a:r>
              <a:rPr lang="fr-FR" dirty="0" smtClean="0"/>
              <a:t> </a:t>
            </a:r>
            <a:r>
              <a:rPr lang="fr-FR" dirty="0" err="1"/>
              <a:t>myasthénique</a:t>
            </a:r>
            <a:r>
              <a:rPr lang="fr-FR" dirty="0"/>
              <a:t> donnant un air de famille avec: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dirty="0" smtClean="0"/>
              <a:t>   - Affaissement </a:t>
            </a:r>
            <a:r>
              <a:rPr lang="fr-FR" dirty="0"/>
              <a:t>des plis du visage.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dirty="0"/>
              <a:t>  </a:t>
            </a:r>
            <a:r>
              <a:rPr lang="fr-FR" dirty="0" smtClean="0"/>
              <a:t> - Effacement </a:t>
            </a:r>
            <a:r>
              <a:rPr lang="fr-FR" dirty="0"/>
              <a:t>des rides et rareté de la mimique.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dirty="0"/>
              <a:t>   </a:t>
            </a:r>
            <a:r>
              <a:rPr lang="fr-FR" dirty="0" smtClean="0"/>
              <a:t>- </a:t>
            </a:r>
            <a:r>
              <a:rPr lang="fr-FR" dirty="0"/>
              <a:t>Occlusion incomplète des paupières.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dirty="0"/>
              <a:t>   </a:t>
            </a:r>
            <a:r>
              <a:rPr lang="fr-FR" dirty="0" smtClean="0"/>
              <a:t>- Chute </a:t>
            </a:r>
            <a:r>
              <a:rPr lang="fr-FR" dirty="0"/>
              <a:t>de la mâchoire inférieure.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fr-FR" dirty="0"/>
              <a:t>   </a:t>
            </a:r>
            <a:r>
              <a:rPr lang="fr-FR" dirty="0" smtClean="0"/>
              <a:t>-   </a:t>
            </a:r>
            <a:r>
              <a:rPr lang="fr-FR" dirty="0"/>
              <a:t>Lèvres entre-ouvertes.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0828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208912" cy="6284168"/>
          </a:xfrm>
        </p:spPr>
        <p:txBody>
          <a:bodyPr>
            <a:normAutofit/>
          </a:bodyPr>
          <a:lstStyle/>
          <a:p>
            <a:pPr marL="68580" indent="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</a:rPr>
              <a:t>Muscles  cervicaux :</a:t>
            </a: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fr-FR" b="1" dirty="0" smtClean="0"/>
              <a:t>                 </a:t>
            </a:r>
            <a:r>
              <a:rPr lang="fr-FR" dirty="0" smtClean="0"/>
              <a:t>Chute </a:t>
            </a:r>
            <a:r>
              <a:rPr lang="fr-FR" dirty="0"/>
              <a:t>de la tête en avant par faiblesse des muscles</a:t>
            </a: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fr-FR" dirty="0"/>
              <a:t>extenseurs du cou compensée en soutenant </a:t>
            </a:r>
            <a:r>
              <a:rPr lang="fr-FR" dirty="0" smtClean="0"/>
              <a:t>le menton </a:t>
            </a:r>
            <a:r>
              <a:rPr lang="fr-FR" dirty="0"/>
              <a:t>par la main.</a:t>
            </a: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fr-FR" dirty="0"/>
          </a:p>
          <a:p>
            <a:pPr marL="68580" indent="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</a:rPr>
              <a:t>Muscles des membres :</a:t>
            </a:r>
          </a:p>
          <a:p>
            <a:pPr marL="68580" indent="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fr-FR" b="1" dirty="0" smtClean="0"/>
              <a:t>           </a:t>
            </a:r>
            <a:r>
              <a:rPr lang="fr-FR" dirty="0" smtClean="0"/>
              <a:t>A </a:t>
            </a:r>
            <a:r>
              <a:rPr lang="fr-FR" dirty="0"/>
              <a:t>prédominance proximale avec difficulté à monter les</a:t>
            </a: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fr-FR" dirty="0" smtClean="0"/>
              <a:t> </a:t>
            </a:r>
            <a:r>
              <a:rPr lang="fr-FR" dirty="0"/>
              <a:t>escaliers et démarche </a:t>
            </a:r>
            <a:r>
              <a:rPr lang="fr-FR" dirty="0" err="1"/>
              <a:t>dandinante</a:t>
            </a:r>
            <a:r>
              <a:rPr lang="fr-FR" dirty="0"/>
              <a:t> pseudo </a:t>
            </a:r>
            <a:r>
              <a:rPr lang="fr-FR" dirty="0" err="1" smtClean="0"/>
              <a:t>myopathique</a:t>
            </a:r>
            <a:endParaRPr lang="fr-FR" dirty="0" smtClean="0"/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</a:rPr>
              <a:t>Muscles  </a:t>
            </a: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</a:rPr>
              <a:t>du tronc (intercostaux et  </a:t>
            </a: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</a:rPr>
              <a:t>diaphragme</a:t>
            </a: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</a:rPr>
              <a:t>) : </a:t>
            </a: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fr-FR" dirty="0" smtClean="0"/>
              <a:t>                     Accélération </a:t>
            </a:r>
            <a:r>
              <a:rPr lang="fr-FR" dirty="0"/>
              <a:t>du rythme respiratoire à l’effort voire</a:t>
            </a: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fr-FR" dirty="0"/>
              <a:t>  véritable  suffocation faisant la gravité de la maladie et</a:t>
            </a: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fr-FR" dirty="0"/>
              <a:t>  imposant le transfert en unité de soins intensifs.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6783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latin typeface="+mn-lt"/>
              </a:rPr>
              <a:t>ans les formes frustes le phénomène </a:t>
            </a:r>
            <a:r>
              <a:rPr lang="fr-FR" sz="2800" b="1" dirty="0" err="1">
                <a:latin typeface="+mn-lt"/>
              </a:rPr>
              <a:t>myasthénique</a:t>
            </a:r>
            <a:r>
              <a:rPr lang="fr-FR" sz="2800" b="1" dirty="0">
                <a:latin typeface="+mn-lt"/>
              </a:rPr>
              <a:t> doit être recherché par:</a:t>
            </a:r>
            <a:endParaRPr lang="fr-FR" sz="2800" dirty="0"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268760"/>
            <a:ext cx="7825680" cy="513204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Test de répétition des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mouvements:</a:t>
            </a:r>
          </a:p>
          <a:p>
            <a:pPr marL="0" indent="0">
              <a:buNone/>
            </a:pPr>
            <a:r>
              <a:rPr lang="fr-FR" dirty="0"/>
              <a:t>                  </a:t>
            </a:r>
            <a:r>
              <a:rPr lang="fr-FR" dirty="0" smtClean="0"/>
              <a:t>- Abduction </a:t>
            </a:r>
            <a:r>
              <a:rPr lang="fr-FR" dirty="0"/>
              <a:t>répétées des bras</a:t>
            </a:r>
          </a:p>
          <a:p>
            <a:pPr marL="0" indent="0">
              <a:buNone/>
            </a:pPr>
            <a:r>
              <a:rPr lang="fr-FR" dirty="0"/>
              <a:t>                  </a:t>
            </a:r>
            <a:r>
              <a:rPr lang="fr-FR" dirty="0" smtClean="0"/>
              <a:t>- Accroupissement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          </a:t>
            </a:r>
            <a:r>
              <a:rPr lang="fr-FR" dirty="0" smtClean="0"/>
              <a:t>- Occlusion </a:t>
            </a:r>
            <a:r>
              <a:rPr lang="fr-FR" dirty="0"/>
              <a:t>répétés des paupières</a:t>
            </a:r>
          </a:p>
          <a:p>
            <a:pPr marL="0" indent="0">
              <a:buNone/>
            </a:pPr>
            <a:r>
              <a:rPr lang="fr-FR" dirty="0"/>
              <a:t>                  </a:t>
            </a:r>
            <a:r>
              <a:rPr lang="fr-FR" dirty="0" smtClean="0"/>
              <a:t>- Fixation </a:t>
            </a:r>
            <a:r>
              <a:rPr lang="fr-FR" dirty="0"/>
              <a:t>latérale du regard prolongées</a:t>
            </a:r>
          </a:p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Manœuvre de Mary Walker:</a:t>
            </a:r>
          </a:p>
          <a:p>
            <a:pPr marL="0" indent="0">
              <a:buNone/>
            </a:pPr>
            <a:r>
              <a:rPr lang="fr-FR" dirty="0"/>
              <a:t>Très évocatrice mais inconstante , elle consiste a placer un garrot à la racine du bras ou un tensiomètre gonflé a 20 mm hg au dessus de la PAS du patient puis a effectuer des efforts répétés de contraction des muscles de la main et de l’avant bras lors de la levée du garrot on observe le retentissement à distance avec par exemple l’accentuation d’un ptosis.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5215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7620000" cy="4800600"/>
          </a:xfrm>
        </p:spPr>
        <p:txBody>
          <a:bodyPr/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Test du glaçon:</a:t>
            </a:r>
          </a:p>
          <a:p>
            <a:pPr marL="0" indent="0">
              <a:buNone/>
            </a:pPr>
            <a:r>
              <a:rPr lang="fr-FR" dirty="0"/>
              <a:t>Consiste à appliquer un glaçon sur la paupière fermée pendant 04 minutes . Le test est positif si le ptosis disparait transitoirement.</a:t>
            </a:r>
          </a:p>
          <a:p>
            <a:pPr marL="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Le reste de l’examen neurologique est normale en dehors d’une amyotrophie tardive qui est possible.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96576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1143000"/>
          </a:xfrm>
        </p:spPr>
        <p:txBody>
          <a:bodyPr/>
          <a:lstStyle/>
          <a:p>
            <a:r>
              <a:rPr lang="fr-FR" altLang="fr-FR" sz="3800" b="1" u="sng" dirty="0" smtClean="0">
                <a:solidFill>
                  <a:schemeClr val="accent6">
                    <a:lumMod val="75000"/>
                  </a:schemeClr>
                </a:solidFill>
              </a:rPr>
              <a:t>IV- LE SYNDROME PARKINSONIEN  </a:t>
            </a: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fr-FR" sz="3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dirty="0" smtClean="0"/>
              <a:t>         Ensemble </a:t>
            </a:r>
            <a:r>
              <a:rPr lang="fr-FR" dirty="0"/>
              <a:t>des symptômes et signes résultant traduisant une lésion ou plus souvent un </a:t>
            </a:r>
            <a:r>
              <a:rPr lang="fr-FR" dirty="0" err="1"/>
              <a:t>dysfonction-nement</a:t>
            </a:r>
            <a:r>
              <a:rPr lang="fr-FR" dirty="0"/>
              <a:t> du système dopaminergique </a:t>
            </a:r>
            <a:r>
              <a:rPr lang="fr-FR" dirty="0" err="1" smtClean="0"/>
              <a:t>nigro</a:t>
            </a:r>
            <a:r>
              <a:rPr lang="fr-FR" dirty="0" smtClean="0"/>
              <a:t>-strié ; associer des signe moteur et non moteur .</a:t>
            </a:r>
          </a:p>
          <a:p>
            <a:pPr marL="114300" indent="0">
              <a:buNone/>
            </a:pPr>
            <a:r>
              <a:rPr lang="en-GB" dirty="0" smtClean="0"/>
              <a:t>La Triade </a:t>
            </a:r>
            <a:r>
              <a:rPr lang="en-GB" dirty="0" err="1" smtClean="0"/>
              <a:t>classique</a:t>
            </a:r>
            <a:r>
              <a:rPr lang="en-GB" dirty="0" smtClean="0"/>
              <a:t> plus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moins</a:t>
            </a:r>
            <a:r>
              <a:rPr lang="en-GB" dirty="0" smtClean="0"/>
              <a:t> complete : </a:t>
            </a:r>
            <a:r>
              <a:rPr lang="en-US" sz="3600" dirty="0" smtClean="0">
                <a:latin typeface="Arial" charset="0"/>
              </a:rPr>
              <a:t> </a:t>
            </a:r>
          </a:p>
          <a:p>
            <a:pPr marL="114300" indent="0"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Akinésie</a:t>
            </a:r>
            <a:r>
              <a:rPr lang="en-US" sz="2200" dirty="0" smtClean="0"/>
              <a:t> , </a:t>
            </a:r>
            <a:r>
              <a:rPr lang="en-US" sz="2200" dirty="0" err="1" smtClean="0"/>
              <a:t>brady</a:t>
            </a:r>
            <a:r>
              <a:rPr lang="en-US" dirty="0" err="1" smtClean="0"/>
              <a:t>kinésie</a:t>
            </a:r>
            <a:r>
              <a:rPr lang="en-US" dirty="0" smtClean="0"/>
              <a:t> , </a:t>
            </a:r>
            <a:r>
              <a:rPr lang="en-US" dirty="0" err="1" smtClean="0"/>
              <a:t>hypokinésie</a:t>
            </a:r>
            <a:r>
              <a:rPr lang="en-US" dirty="0" smtClean="0"/>
              <a:t> .</a:t>
            </a:r>
            <a:r>
              <a:rPr lang="en-US" sz="2200" dirty="0" smtClean="0"/>
              <a:t>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- </a:t>
            </a:r>
            <a:r>
              <a:rPr lang="en-US" sz="2200" dirty="0" err="1" smtClean="0"/>
              <a:t>Hypertonie</a:t>
            </a:r>
            <a:r>
              <a:rPr lang="en-US" sz="2200" dirty="0" smtClean="0"/>
              <a:t> </a:t>
            </a:r>
            <a:r>
              <a:rPr lang="en-US" sz="2200" dirty="0" err="1" smtClean="0"/>
              <a:t>plastique</a:t>
            </a:r>
            <a:r>
              <a:rPr lang="en-US" sz="2200" dirty="0" smtClean="0"/>
              <a:t>  .</a:t>
            </a:r>
            <a:endParaRPr lang="en-US" dirty="0"/>
          </a:p>
          <a:p>
            <a:pPr marL="114300" indent="0"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Tremblement</a:t>
            </a:r>
            <a:r>
              <a:rPr lang="en-US" sz="2200" dirty="0" smtClean="0"/>
              <a:t> de repos . </a:t>
            </a:r>
            <a:r>
              <a:rPr lang="en-US" sz="3600" dirty="0" smtClean="0">
                <a:latin typeface="Arial" charset="0"/>
              </a:rPr>
              <a:t> </a:t>
            </a:r>
            <a:endParaRPr lang="en-US" sz="3600" dirty="0">
              <a:latin typeface="Arial" charset="0"/>
            </a:endParaRP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034966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0"/>
            <a:ext cx="7969696" cy="64008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en-US" dirty="0" smtClean="0"/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dirty="0"/>
          </a:p>
          <a:p>
            <a:pPr marL="11430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Tremblement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parkinsonien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De </a:t>
            </a:r>
            <a:r>
              <a:rPr lang="en-US" sz="2200" dirty="0"/>
              <a:t>repos</a:t>
            </a:r>
            <a:endParaRPr lang="en-US" sz="2200" dirty="0">
              <a:cs typeface="Arial" pitchFamily="34" charset="0"/>
            </a:endParaRP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>
                <a:cs typeface="Arial" pitchFamily="34" charset="0"/>
              </a:rPr>
              <a:t>- </a:t>
            </a:r>
            <a:r>
              <a:rPr lang="en-US" sz="2200" dirty="0" err="1" smtClean="0">
                <a:cs typeface="Arial" pitchFamily="34" charset="0"/>
              </a:rPr>
              <a:t>Unilatéral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ou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très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asymétrique</a:t>
            </a:r>
            <a:r>
              <a:rPr lang="en-US" sz="2200" dirty="0" smtClean="0">
                <a:cs typeface="Arial" pitchFamily="34" charset="0"/>
              </a:rPr>
              <a:t> .</a:t>
            </a:r>
            <a:endParaRPr lang="en-US" sz="2200" dirty="0">
              <a:cs typeface="Arial" pitchFamily="34" charset="0"/>
            </a:endParaRP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Faible</a:t>
            </a:r>
            <a:r>
              <a:rPr lang="en-US" sz="2200" dirty="0" smtClean="0"/>
              <a:t> </a:t>
            </a:r>
            <a:r>
              <a:rPr lang="en-US" sz="2200" dirty="0"/>
              <a:t>amplitude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Lent </a:t>
            </a:r>
            <a:r>
              <a:rPr lang="en-US" sz="2200" dirty="0"/>
              <a:t>(4 à 6 cycles </a:t>
            </a:r>
            <a:r>
              <a:rPr lang="en-US" sz="2200" dirty="0" err="1"/>
              <a:t>secondes</a:t>
            </a:r>
            <a:r>
              <a:rPr lang="en-US" sz="2200" dirty="0"/>
              <a:t>)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Extémités</a:t>
            </a:r>
            <a:r>
              <a:rPr lang="en-US" sz="2200" dirty="0" smtClean="0"/>
              <a:t> </a:t>
            </a:r>
            <a:r>
              <a:rPr lang="en-US" sz="2200" dirty="0"/>
              <a:t>du </a:t>
            </a:r>
            <a:r>
              <a:rPr lang="en-US" sz="2200" dirty="0" err="1" smtClean="0"/>
              <a:t>membre</a:t>
            </a:r>
            <a:r>
              <a:rPr lang="en-US" sz="2200" dirty="0" smtClean="0"/>
              <a:t> </a:t>
            </a:r>
            <a:r>
              <a:rPr lang="en-US" sz="2200" dirty="0" err="1" smtClean="0"/>
              <a:t>superieur</a:t>
            </a:r>
            <a:r>
              <a:rPr lang="en-US" sz="2200" dirty="0" smtClean="0"/>
              <a:t>:  </a:t>
            </a:r>
            <a:r>
              <a:rPr lang="en-US" sz="2200" dirty="0" err="1" smtClean="0"/>
              <a:t>mouvement</a:t>
            </a:r>
            <a:r>
              <a:rPr lang="en-US" sz="2200" dirty="0" smtClean="0"/>
              <a:t> </a:t>
            </a:r>
            <a:r>
              <a:rPr lang="en-US" sz="2200" dirty="0" err="1"/>
              <a:t>d’émiéttement</a:t>
            </a:r>
            <a:r>
              <a:rPr lang="en-US" sz="2200" dirty="0"/>
              <a:t> , </a:t>
            </a:r>
            <a:r>
              <a:rPr lang="en-US" sz="2200" dirty="0" err="1"/>
              <a:t>rouler</a:t>
            </a:r>
            <a:r>
              <a:rPr lang="en-US" sz="2200" dirty="0"/>
              <a:t> </a:t>
            </a:r>
            <a:r>
              <a:rPr lang="en-US" sz="2200" dirty="0" err="1"/>
              <a:t>une</a:t>
            </a:r>
            <a:r>
              <a:rPr lang="en-US" sz="2200" dirty="0"/>
              <a:t> </a:t>
            </a:r>
            <a:r>
              <a:rPr lang="en-US" sz="2200" dirty="0" smtClean="0"/>
              <a:t>cigarette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 </a:t>
            </a:r>
            <a:r>
              <a:rPr lang="en-US" sz="2200" dirty="0" err="1" smtClean="0"/>
              <a:t>Membres</a:t>
            </a:r>
            <a:r>
              <a:rPr lang="en-US" sz="2200" dirty="0" smtClean="0"/>
              <a:t> </a:t>
            </a:r>
            <a:r>
              <a:rPr lang="en-US" sz="2200" dirty="0" err="1" smtClean="0"/>
              <a:t>inferieurs</a:t>
            </a:r>
            <a:r>
              <a:rPr lang="en-US" sz="2200" dirty="0" smtClean="0"/>
              <a:t>: </a:t>
            </a:r>
            <a:r>
              <a:rPr lang="en-US" sz="2200" dirty="0" err="1" smtClean="0"/>
              <a:t>mouvement</a:t>
            </a:r>
            <a:r>
              <a:rPr lang="en-US" sz="2200" dirty="0" smtClean="0"/>
              <a:t> </a:t>
            </a:r>
            <a:r>
              <a:rPr lang="en-US" sz="2200" dirty="0"/>
              <a:t>de </a:t>
            </a:r>
            <a:r>
              <a:rPr lang="en-US" sz="2200" dirty="0" err="1" smtClean="0"/>
              <a:t>pédalage</a:t>
            </a:r>
            <a:r>
              <a:rPr lang="en-US" sz="2200" dirty="0" smtClean="0"/>
              <a:t> .</a:t>
            </a:r>
            <a:endParaRPr lang="en-US" sz="2200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Sensible </a:t>
            </a:r>
            <a:r>
              <a:rPr lang="en-US" sz="2200" dirty="0"/>
              <a:t>au stress, </a:t>
            </a:r>
            <a:r>
              <a:rPr lang="en-US" sz="2200" dirty="0" err="1"/>
              <a:t>calcul</a:t>
            </a:r>
            <a:r>
              <a:rPr lang="en-US" sz="2200" dirty="0"/>
              <a:t> mental </a:t>
            </a:r>
            <a:r>
              <a:rPr lang="en-US" sz="2200" dirty="0" smtClean="0"/>
              <a:t>.</a:t>
            </a:r>
            <a:endParaRPr lang="en-US" sz="2200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Disparait</a:t>
            </a:r>
            <a:r>
              <a:rPr lang="en-US" sz="2200" dirty="0" smtClean="0"/>
              <a:t> </a:t>
            </a:r>
            <a:r>
              <a:rPr lang="en-US" sz="2200" dirty="0"/>
              <a:t>au </a:t>
            </a:r>
            <a:r>
              <a:rPr lang="en-US" sz="2200" dirty="0" err="1" smtClean="0"/>
              <a:t>mouvementt</a:t>
            </a:r>
            <a:r>
              <a:rPr lang="en-US" sz="2200" dirty="0" smtClean="0"/>
              <a:t> </a:t>
            </a:r>
            <a:r>
              <a:rPr lang="en-US" sz="2200" dirty="0" err="1"/>
              <a:t>volontaire</a:t>
            </a:r>
            <a:r>
              <a:rPr lang="en-US" sz="2200" dirty="0"/>
              <a:t> et </a:t>
            </a:r>
            <a:r>
              <a:rPr lang="en-US" sz="2200" dirty="0" smtClean="0"/>
              <a:t>pendant </a:t>
            </a:r>
            <a:r>
              <a:rPr lang="en-US" sz="2200" dirty="0"/>
              <a:t>le </a:t>
            </a:r>
            <a:r>
              <a:rPr lang="en-US" sz="2200" dirty="0" err="1"/>
              <a:t>sommeil</a:t>
            </a:r>
            <a:endParaRPr lang="en-US" sz="2200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Souvent</a:t>
            </a:r>
            <a:r>
              <a:rPr lang="en-US" sz="2200" dirty="0" smtClean="0"/>
              <a:t> </a:t>
            </a:r>
            <a:r>
              <a:rPr lang="en-US" sz="2200" dirty="0" err="1" smtClean="0"/>
              <a:t>unilatéral</a:t>
            </a:r>
            <a:r>
              <a:rPr lang="en-US" sz="2200" dirty="0" smtClean="0"/>
              <a:t> .</a:t>
            </a:r>
            <a:endParaRPr lang="en-US" sz="2200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Ne </a:t>
            </a:r>
            <a:r>
              <a:rPr lang="en-US" sz="2200" dirty="0" err="1"/>
              <a:t>touche</a:t>
            </a:r>
            <a:r>
              <a:rPr lang="en-US" sz="2200" dirty="0"/>
              <a:t> </a:t>
            </a:r>
            <a:r>
              <a:rPr lang="en-US" sz="2200" dirty="0" err="1"/>
              <a:t>jamais</a:t>
            </a:r>
            <a:r>
              <a:rPr lang="en-US" sz="2200" dirty="0"/>
              <a:t> la tête, </a:t>
            </a:r>
            <a:r>
              <a:rPr lang="en-US" sz="2200" dirty="0" err="1"/>
              <a:t>parfois</a:t>
            </a:r>
            <a:r>
              <a:rPr lang="en-US" sz="2200" dirty="0"/>
              <a:t> le </a:t>
            </a:r>
            <a:r>
              <a:rPr lang="en-US" sz="2200" dirty="0" err="1" smtClean="0"/>
              <a:t>menton</a:t>
            </a:r>
            <a:r>
              <a:rPr lang="en-US" sz="2200" dirty="0" smtClean="0"/>
              <a:t> .</a:t>
            </a:r>
            <a:endParaRPr lang="en-US" sz="2200" dirty="0"/>
          </a:p>
          <a:p>
            <a:pPr marL="114300" lvl="1" indent="0">
              <a:buClr>
                <a:schemeClr val="accent1"/>
              </a:buClr>
              <a:buNone/>
            </a:pPr>
            <a:r>
              <a:rPr lang="en-GB" sz="2200" dirty="0"/>
              <a:t> </a:t>
            </a:r>
            <a:r>
              <a:rPr lang="en-GB" sz="2200" dirty="0" smtClean="0"/>
              <a:t>- </a:t>
            </a:r>
            <a:r>
              <a:rPr lang="fr-FR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Peut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s’associer</a:t>
            </a:r>
            <a:r>
              <a:rPr lang="en-US" sz="2200" dirty="0">
                <a:cs typeface="Arial" pitchFamily="34" charset="0"/>
              </a:rPr>
              <a:t> à un </a:t>
            </a:r>
            <a:r>
              <a:rPr lang="en-US" sz="2200" dirty="0" err="1">
                <a:cs typeface="Arial" pitchFamily="34" charset="0"/>
              </a:rPr>
              <a:t>tremblement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d’attitude</a:t>
            </a:r>
            <a:r>
              <a:rPr lang="en-US" sz="2200" dirty="0" smtClean="0">
                <a:cs typeface="Arial" pitchFamily="34" charset="0"/>
              </a:rPr>
              <a:t> . 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en-US" sz="2200" dirty="0">
              <a:cs typeface="Arial" pitchFamily="34" charset="0"/>
            </a:endParaRPr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482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678768" cy="6240756"/>
          </a:xfrm>
        </p:spPr>
        <p:txBody>
          <a:bodyPr/>
          <a:lstStyle/>
          <a:p>
            <a:pPr>
              <a:lnSpc>
                <a:spcPct val="92000"/>
              </a:lnSpc>
              <a:spcBef>
                <a:spcPct val="0"/>
              </a:spcBef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fr-FR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SNP :</a:t>
            </a:r>
          </a:p>
          <a:p>
            <a:pPr>
              <a:lnSpc>
                <a:spcPct val="92000"/>
              </a:lnSpc>
              <a:spcBef>
                <a:spcPts val="600"/>
              </a:spcBef>
              <a:buClrTx/>
              <a:defRPr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*les N rachidiens en connexion avec la ME.</a:t>
            </a:r>
          </a:p>
          <a:p>
            <a:pPr>
              <a:lnSpc>
                <a:spcPct val="92000"/>
              </a:lnSpc>
              <a:spcBef>
                <a:spcPts val="600"/>
              </a:spcBef>
              <a:buClrTx/>
              <a:defRPr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*les N crâniens qui émergent de l’encéphale.</a:t>
            </a:r>
          </a:p>
          <a:p>
            <a:pPr>
              <a:lnSpc>
                <a:spcPct val="92000"/>
              </a:lnSpc>
              <a:spcBef>
                <a:spcPts val="600"/>
              </a:spcBef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fr-FR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N rachidiens :</a:t>
            </a:r>
          </a:p>
          <a:p>
            <a:pPr>
              <a:lnSpc>
                <a:spcPct val="92000"/>
              </a:lnSpc>
              <a:spcBef>
                <a:spcPts val="600"/>
              </a:spcBef>
              <a:buClr>
                <a:schemeClr val="accent5">
                  <a:lumMod val="50000"/>
                </a:schemeClr>
              </a:buClr>
              <a:buSzPct val="100000"/>
              <a:defRPr/>
            </a:pPr>
            <a:r>
              <a:rPr lang="fr-FR" sz="28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u="sng" dirty="0">
                <a:latin typeface="Arial" pitchFamily="34" charset="0"/>
                <a:cs typeface="Arial" pitchFamily="34" charset="0"/>
              </a:rPr>
              <a:t>31 paires :</a:t>
            </a:r>
          </a:p>
          <a:p>
            <a:pPr>
              <a:lnSpc>
                <a:spcPct val="92000"/>
              </a:lnSpc>
              <a:spcBef>
                <a:spcPts val="600"/>
              </a:spcBef>
              <a:buClrTx/>
              <a:defRPr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*8 paires cervicales                      </a:t>
            </a:r>
          </a:p>
          <a:p>
            <a:pPr>
              <a:lnSpc>
                <a:spcPct val="92000"/>
              </a:lnSpc>
              <a:spcBef>
                <a:spcPts val="600"/>
              </a:spcBef>
              <a:buClrTx/>
              <a:defRPr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*12 paires thoraciques</a:t>
            </a:r>
          </a:p>
          <a:p>
            <a:pPr>
              <a:lnSpc>
                <a:spcPct val="92000"/>
              </a:lnSpc>
              <a:spcBef>
                <a:spcPts val="600"/>
              </a:spcBef>
              <a:buClrTx/>
              <a:defRPr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*5 paires lombaires                      </a:t>
            </a:r>
          </a:p>
          <a:p>
            <a:pPr>
              <a:lnSpc>
                <a:spcPct val="92000"/>
              </a:lnSpc>
              <a:spcBef>
                <a:spcPts val="600"/>
              </a:spcBef>
              <a:buClrTx/>
              <a:defRPr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*5 paires sacrées                 </a:t>
            </a:r>
          </a:p>
          <a:p>
            <a:pPr>
              <a:lnSpc>
                <a:spcPct val="92000"/>
              </a:lnSpc>
              <a:spcBef>
                <a:spcPts val="600"/>
              </a:spcBef>
              <a:buClrTx/>
              <a:defRPr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* 1 paire coccygienne</a:t>
            </a:r>
          </a:p>
        </p:txBody>
      </p:sp>
      <p:pic>
        <p:nvPicPr>
          <p:cNvPr id="5" name="Image 5" descr="31 nerrf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844824"/>
            <a:ext cx="4929222" cy="38884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316416" cy="6669360"/>
          </a:xfrm>
        </p:spPr>
        <p:txBody>
          <a:bodyPr>
            <a:noAutofit/>
          </a:bodyPr>
          <a:lstStyle/>
          <a:p>
            <a:pPr marL="114300" indent="0">
              <a:lnSpc>
                <a:spcPct val="95000"/>
              </a:lnSpc>
              <a:spcBef>
                <a:spcPct val="0"/>
              </a:spcBef>
              <a:buNone/>
            </a:pPr>
            <a:endParaRPr lang="en-US" b="1" dirty="0"/>
          </a:p>
          <a:p>
            <a:pPr marL="11430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b="1" dirty="0" smtClean="0"/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Akinésie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Bradykinésie</a:t>
            </a:r>
            <a:r>
              <a:rPr lang="fr-FR" b="1" dirty="0"/>
              <a:t>: </a:t>
            </a:r>
            <a:r>
              <a:rPr lang="fr-FR" b="1" dirty="0" smtClean="0"/>
              <a:t> </a:t>
            </a:r>
          </a:p>
          <a:p>
            <a:pPr marL="114300" indent="0">
              <a:lnSpc>
                <a:spcPct val="95000"/>
              </a:lnSpc>
              <a:spcBef>
                <a:spcPct val="0"/>
              </a:spcBef>
              <a:buNone/>
            </a:pPr>
            <a:endParaRPr lang="fr-FR" b="1" dirty="0" smtClean="0"/>
          </a:p>
          <a:p>
            <a:pPr marL="11430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fr-FR" b="1" dirty="0" smtClean="0"/>
              <a:t>akinésie </a:t>
            </a:r>
            <a:r>
              <a:rPr lang="fr-FR" b="1" dirty="0"/>
              <a:t>= ralentissement à l’initiation des </a:t>
            </a:r>
            <a:r>
              <a:rPr lang="fr-FR" b="1" dirty="0" smtClean="0"/>
              <a:t>mouvements </a:t>
            </a:r>
            <a:endParaRPr lang="fr-FR" b="1" dirty="0"/>
          </a:p>
          <a:p>
            <a:pPr marL="11430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fr-FR" b="1" dirty="0" smtClean="0"/>
              <a:t>bradykinésie </a:t>
            </a:r>
            <a:r>
              <a:rPr lang="fr-FR" b="1" dirty="0"/>
              <a:t>= ralentissement à l’exécution des </a:t>
            </a:r>
            <a:r>
              <a:rPr lang="fr-FR" b="1" dirty="0" smtClean="0"/>
              <a:t>mouvements</a:t>
            </a:r>
            <a:endParaRPr lang="en-US" b="1" dirty="0"/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>
                <a:cs typeface="Arial" pitchFamily="34" charset="0"/>
              </a:rPr>
              <a:t>- </a:t>
            </a:r>
            <a:r>
              <a:rPr lang="en-US" sz="2200" dirty="0" err="1" smtClean="0">
                <a:cs typeface="Arial" pitchFamily="34" charset="0"/>
              </a:rPr>
              <a:t>Lenteur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>
                <a:cs typeface="Arial" pitchFamily="34" charset="0"/>
              </a:rPr>
              <a:t>et </a:t>
            </a:r>
            <a:r>
              <a:rPr lang="en-US" sz="2200" dirty="0" err="1">
                <a:cs typeface="Arial" pitchFamily="34" charset="0"/>
              </a:rPr>
              <a:t>rareté</a:t>
            </a:r>
            <a:r>
              <a:rPr lang="en-US" sz="2200" dirty="0">
                <a:cs typeface="Arial" pitchFamily="34" charset="0"/>
              </a:rPr>
              <a:t> des </a:t>
            </a:r>
            <a:r>
              <a:rPr lang="en-US" sz="2200" dirty="0" err="1">
                <a:cs typeface="Arial" pitchFamily="34" charset="0"/>
              </a:rPr>
              <a:t>mouvements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automatiques</a:t>
            </a:r>
            <a:r>
              <a:rPr lang="en-US" sz="2200" dirty="0">
                <a:cs typeface="Arial" pitchFamily="34" charset="0"/>
              </a:rPr>
              <a:t> et </a:t>
            </a:r>
            <a:r>
              <a:rPr lang="en-US" sz="2200" dirty="0" err="1">
                <a:cs typeface="Arial" pitchFamily="34" charset="0"/>
              </a:rPr>
              <a:t>volontaires</a:t>
            </a:r>
            <a:endParaRPr lang="en-US" sz="2200" dirty="0">
              <a:cs typeface="Arial" pitchFamily="34" charset="0"/>
            </a:endParaRP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>
                <a:cs typeface="Arial" pitchFamily="34" charset="0"/>
              </a:rPr>
              <a:t> -  à </a:t>
            </a:r>
            <a:r>
              <a:rPr lang="en-US" sz="2200" b="1" dirty="0">
                <a:cs typeface="Arial" pitchFamily="34" charset="0"/>
              </a:rPr>
              <a:t>la face</a:t>
            </a:r>
            <a:r>
              <a:rPr lang="en-US" sz="2200" dirty="0">
                <a:cs typeface="Arial" pitchFamily="34" charset="0"/>
              </a:rPr>
              <a:t>: diminution de la </a:t>
            </a:r>
            <a:r>
              <a:rPr lang="en-US" sz="2200" dirty="0" err="1">
                <a:cs typeface="Arial" pitchFamily="34" charset="0"/>
              </a:rPr>
              <a:t>mimique</a:t>
            </a:r>
            <a:r>
              <a:rPr lang="en-US" sz="2200" dirty="0">
                <a:cs typeface="Arial" pitchFamily="34" charset="0"/>
              </a:rPr>
              <a:t>, du </a:t>
            </a:r>
            <a:r>
              <a:rPr lang="en-US" sz="2200" dirty="0" err="1">
                <a:cs typeface="Arial" pitchFamily="34" charset="0"/>
              </a:rPr>
              <a:t>clignement</a:t>
            </a:r>
            <a:r>
              <a:rPr lang="en-US" sz="2200" dirty="0">
                <a:cs typeface="Arial" pitchFamily="34" charset="0"/>
              </a:rPr>
              <a:t> (</a:t>
            </a:r>
            <a:r>
              <a:rPr lang="en-US" sz="2200" dirty="0" err="1">
                <a:cs typeface="Arial" pitchFamily="34" charset="0"/>
              </a:rPr>
              <a:t>amimie</a:t>
            </a:r>
            <a:r>
              <a:rPr lang="en-US" sz="2200" dirty="0">
                <a:cs typeface="Arial" pitchFamily="34" charset="0"/>
              </a:rPr>
              <a:t>) 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fr-FR" sz="2200" dirty="0" smtClean="0">
                <a:cs typeface="Arial" pitchFamily="34" charset="0"/>
              </a:rPr>
              <a:t> - </a:t>
            </a:r>
            <a:r>
              <a:rPr lang="fr-FR" sz="2200" b="1" dirty="0" smtClean="0">
                <a:cs typeface="Arial" pitchFamily="34" charset="0"/>
              </a:rPr>
              <a:t>Membres </a:t>
            </a:r>
            <a:r>
              <a:rPr lang="fr-FR" sz="2200" b="1" dirty="0" err="1" smtClean="0">
                <a:cs typeface="Arial" pitchFamily="34" charset="0"/>
              </a:rPr>
              <a:t>Superieurs</a:t>
            </a:r>
            <a:r>
              <a:rPr lang="fr-FR" sz="2200" b="1" dirty="0" smtClean="0">
                <a:cs typeface="Arial" pitchFamily="34" charset="0"/>
              </a:rPr>
              <a:t> </a:t>
            </a:r>
            <a:r>
              <a:rPr lang="fr-FR" sz="2200" dirty="0" smtClean="0">
                <a:cs typeface="Arial" pitchFamily="34" charset="0"/>
              </a:rPr>
              <a:t>: </a:t>
            </a:r>
            <a:r>
              <a:rPr lang="fr-FR" sz="2200" dirty="0">
                <a:cs typeface="Arial" pitchFamily="34" charset="0"/>
              </a:rPr>
              <a:t>ralentissement lors de la réalisation des gestes alternatifs rapides (opposition pouce-index, fermeture ouverture de la main, marionnette),  Réduction du </a:t>
            </a:r>
            <a:r>
              <a:rPr lang="fr-FR" sz="2200" dirty="0" err="1">
                <a:cs typeface="Arial" pitchFamily="34" charset="0"/>
              </a:rPr>
              <a:t>balant</a:t>
            </a:r>
            <a:r>
              <a:rPr lang="fr-FR" sz="2200" dirty="0">
                <a:cs typeface="Arial" pitchFamily="34" charset="0"/>
              </a:rPr>
              <a:t> des bras lors de la </a:t>
            </a:r>
            <a:r>
              <a:rPr lang="fr-FR" sz="2200" dirty="0" smtClean="0">
                <a:cs typeface="Arial" pitchFamily="34" charset="0"/>
              </a:rPr>
              <a:t>marche ; </a:t>
            </a:r>
            <a:r>
              <a:rPr lang="en-US" sz="2200" dirty="0" err="1">
                <a:cs typeface="Arial" pitchFamily="34" charset="0"/>
              </a:rPr>
              <a:t>m</a:t>
            </a:r>
            <a:r>
              <a:rPr lang="en-US" sz="2200" dirty="0" err="1" smtClean="0">
                <a:cs typeface="Arial" pitchFamily="34" charset="0"/>
              </a:rPr>
              <a:t>icrographie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svt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trés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précoce</a:t>
            </a:r>
            <a:r>
              <a:rPr lang="en-US" sz="2200" dirty="0" smtClean="0">
                <a:cs typeface="Arial" pitchFamily="34" charset="0"/>
              </a:rPr>
              <a:t> . </a:t>
            </a:r>
            <a:endParaRPr lang="en-US" sz="2200" dirty="0">
              <a:cs typeface="Arial" pitchFamily="34" charset="0"/>
            </a:endParaRP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>
                <a:cs typeface="Arial" pitchFamily="34" charset="0"/>
              </a:rPr>
              <a:t> - </a:t>
            </a:r>
            <a:r>
              <a:rPr lang="en-US" sz="2200" b="1" dirty="0" err="1" smtClean="0">
                <a:cs typeface="Arial" pitchFamily="34" charset="0"/>
              </a:rPr>
              <a:t>Membres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200" b="1" dirty="0" err="1" smtClean="0">
                <a:cs typeface="Arial" pitchFamily="34" charset="0"/>
              </a:rPr>
              <a:t>Inferieur</a:t>
            </a:r>
            <a:r>
              <a:rPr lang="en-US" sz="2200" b="1" dirty="0" err="1">
                <a:cs typeface="Arial" pitchFamily="34" charset="0"/>
              </a:rPr>
              <a:t>s</a:t>
            </a:r>
            <a:r>
              <a:rPr lang="en-US" sz="2200" dirty="0" smtClean="0">
                <a:cs typeface="Arial" pitchFamily="34" charset="0"/>
              </a:rPr>
              <a:t>: </a:t>
            </a:r>
            <a:r>
              <a:rPr lang="fr-FR" sz="2200" dirty="0">
                <a:cs typeface="Arial" pitchFamily="34" charset="0"/>
              </a:rPr>
              <a:t>gêne aux mouvements alternatifs de type « battre la mesure avec le pied </a:t>
            </a:r>
            <a:r>
              <a:rPr lang="fr-FR" sz="2200" dirty="0" smtClean="0">
                <a:cs typeface="Arial" pitchFamily="34" charset="0"/>
              </a:rPr>
              <a:t>» 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fr-FR" sz="2200" dirty="0" smtClean="0">
                <a:cs typeface="Arial" pitchFamily="34" charset="0"/>
              </a:rPr>
              <a:t>- 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>
                <a:cs typeface="Arial" pitchFamily="34" charset="0"/>
              </a:rPr>
              <a:t>Marche à </a:t>
            </a:r>
            <a:r>
              <a:rPr lang="en-US" sz="2200" dirty="0" err="1">
                <a:cs typeface="Arial" pitchFamily="34" charset="0"/>
              </a:rPr>
              <a:t>petits</a:t>
            </a:r>
            <a:r>
              <a:rPr lang="en-US" sz="2200" dirty="0">
                <a:cs typeface="Arial" pitchFamily="34" charset="0"/>
              </a:rPr>
              <a:t> pas, </a:t>
            </a:r>
            <a:r>
              <a:rPr lang="en-US" sz="2200" dirty="0" err="1">
                <a:cs typeface="Arial" pitchFamily="34" charset="0"/>
              </a:rPr>
              <a:t>penché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en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avant</a:t>
            </a:r>
            <a:r>
              <a:rPr lang="en-US" sz="2200" dirty="0">
                <a:cs typeface="Arial" pitchFamily="34" charset="0"/>
              </a:rPr>
              <a:t> (</a:t>
            </a:r>
            <a:r>
              <a:rPr lang="en-US" sz="2200" dirty="0" err="1">
                <a:cs typeface="Arial" pitchFamily="34" charset="0"/>
              </a:rPr>
              <a:t>piétinement</a:t>
            </a:r>
            <a:r>
              <a:rPr lang="en-US" sz="2200" dirty="0">
                <a:cs typeface="Arial" pitchFamily="34" charset="0"/>
              </a:rPr>
              <a:t>, freezing)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>
                <a:cs typeface="Arial" pitchFamily="34" charset="0"/>
              </a:rPr>
              <a:t> - </a:t>
            </a:r>
            <a:r>
              <a:rPr lang="en-US" sz="2200" dirty="0" err="1" smtClean="0">
                <a:cs typeface="Arial" pitchFamily="34" charset="0"/>
              </a:rPr>
              <a:t>Dysarthrie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>
                <a:cs typeface="Arial" pitchFamily="34" charset="0"/>
              </a:rPr>
              <a:t>: parole </a:t>
            </a:r>
            <a:r>
              <a:rPr lang="en-US" sz="2200" dirty="0" err="1">
                <a:cs typeface="Arial" pitchFamily="34" charset="0"/>
              </a:rPr>
              <a:t>lente</a:t>
            </a:r>
            <a:r>
              <a:rPr lang="en-US" sz="2200" dirty="0">
                <a:cs typeface="Arial" pitchFamily="34" charset="0"/>
              </a:rPr>
              <a:t> et monotone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8526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7897688" cy="6212160"/>
          </a:xfrm>
        </p:spPr>
        <p:txBody>
          <a:bodyPr>
            <a:normAutofit/>
          </a:bodyPr>
          <a:lstStyle/>
          <a:p>
            <a:pPr marL="11430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Hypertonie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extrapyramidale</a:t>
            </a:r>
            <a:endParaRPr lang="en-US" sz="25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Plastique</a:t>
            </a:r>
            <a:r>
              <a:rPr lang="en-US" sz="2200" dirty="0" smtClean="0"/>
              <a:t> </a:t>
            </a:r>
            <a:r>
              <a:rPr lang="en-US" sz="2200" dirty="0" err="1" smtClean="0"/>
              <a:t>dite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tuyau</a:t>
            </a:r>
            <a:r>
              <a:rPr lang="en-US" sz="2200" b="1" dirty="0" smtClean="0"/>
              <a:t> de </a:t>
            </a:r>
            <a:r>
              <a:rPr lang="en-US" sz="2200" b="1" dirty="0" err="1" smtClean="0"/>
              <a:t>plomb</a:t>
            </a:r>
            <a:r>
              <a:rPr lang="en-US" sz="2200" b="1" dirty="0" smtClean="0"/>
              <a:t> </a:t>
            </a:r>
            <a:r>
              <a:rPr lang="en-US" sz="2200" dirty="0" smtClean="0"/>
              <a:t>. </a:t>
            </a:r>
            <a:endParaRPr lang="en-US" sz="2200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Résistance </a:t>
            </a:r>
            <a:r>
              <a:rPr lang="en-US" sz="2200" dirty="0" err="1"/>
              <a:t>constante</a:t>
            </a:r>
            <a:r>
              <a:rPr lang="en-US" sz="2200" dirty="0"/>
              <a:t> à </a:t>
            </a:r>
            <a:r>
              <a:rPr lang="en-US" sz="2200" dirty="0" err="1" smtClean="0"/>
              <a:t>l’étirement</a:t>
            </a:r>
            <a:r>
              <a:rPr lang="en-US" sz="2200" dirty="0" smtClean="0"/>
              <a:t> . 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Résistance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tuyau</a:t>
            </a:r>
            <a:r>
              <a:rPr lang="en-US" sz="2200" dirty="0"/>
              <a:t> de </a:t>
            </a:r>
            <a:r>
              <a:rPr lang="en-US" sz="2200" dirty="0" err="1" smtClean="0"/>
              <a:t>plomb</a:t>
            </a:r>
            <a:r>
              <a:rPr lang="en-US" sz="2200" dirty="0" smtClean="0"/>
              <a:t> .</a:t>
            </a:r>
            <a:endParaRPr lang="en-US" sz="2200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Céde</a:t>
            </a:r>
            <a:r>
              <a:rPr lang="en-US" sz="2200" dirty="0" smtClean="0"/>
              <a:t> </a:t>
            </a:r>
            <a:r>
              <a:rPr lang="en-US" sz="2200" dirty="0"/>
              <a:t>par a-coups : </a:t>
            </a:r>
            <a:r>
              <a:rPr lang="en-US" sz="2200" dirty="0" err="1"/>
              <a:t>Roue</a:t>
            </a:r>
            <a:r>
              <a:rPr lang="en-US" sz="2200" dirty="0"/>
              <a:t> </a:t>
            </a:r>
            <a:r>
              <a:rPr lang="en-US" sz="2200" dirty="0" err="1" smtClean="0"/>
              <a:t>dentée</a:t>
            </a:r>
            <a:r>
              <a:rPr lang="en-US" sz="2200" dirty="0" smtClean="0"/>
              <a:t> .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dirty="0" smtClean="0"/>
              <a:t> - </a:t>
            </a:r>
            <a:r>
              <a:rPr lang="en-US" sz="2200" dirty="0" err="1" smtClean="0"/>
              <a:t>Manœuvres</a:t>
            </a:r>
            <a:r>
              <a:rPr lang="en-US" sz="2200" dirty="0" smtClean="0"/>
              <a:t> </a:t>
            </a:r>
            <a:r>
              <a:rPr lang="en-US" sz="2200" dirty="0"/>
              <a:t>de facilitation (</a:t>
            </a:r>
            <a:r>
              <a:rPr lang="en-US" sz="2200" dirty="0" err="1"/>
              <a:t>Froment</a:t>
            </a:r>
            <a:r>
              <a:rPr lang="en-US" sz="2200" dirty="0"/>
              <a:t>, , </a:t>
            </a:r>
            <a:r>
              <a:rPr lang="en-US" sz="2200" dirty="0" err="1"/>
              <a:t>calcul</a:t>
            </a:r>
            <a:r>
              <a:rPr lang="en-US" sz="2200" dirty="0"/>
              <a:t> mental</a:t>
            </a:r>
            <a:r>
              <a:rPr lang="en-US" sz="2200" dirty="0" smtClean="0"/>
              <a:t>) .</a:t>
            </a:r>
            <a:endParaRPr lang="en-US" sz="2200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dirty="0" smtClean="0"/>
              <a:t> - Attitude </a:t>
            </a:r>
            <a:r>
              <a:rPr lang="en-US" sz="2200" dirty="0" err="1"/>
              <a:t>générale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smtClean="0"/>
              <a:t>flexion .</a:t>
            </a:r>
            <a:endParaRPr lang="en-US" sz="2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303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7897688" cy="6212160"/>
          </a:xfrm>
        </p:spPr>
        <p:txBody>
          <a:bodyPr>
            <a:normAutofit/>
          </a:bodyPr>
          <a:lstStyle/>
          <a:p>
            <a:pPr marL="11430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Signes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associés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4300" indent="0">
              <a:lnSpc>
                <a:spcPct val="95000"/>
              </a:lnSpc>
              <a:spcBef>
                <a:spcPct val="0"/>
              </a:spcBef>
              <a:buNone/>
            </a:pPr>
            <a:endParaRPr lang="en-US" b="1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b="1" dirty="0" err="1" smtClean="0"/>
              <a:t>Signes</a:t>
            </a:r>
            <a:r>
              <a:rPr lang="en-US" sz="2200" b="1" dirty="0" smtClean="0"/>
              <a:t> </a:t>
            </a:r>
            <a:r>
              <a:rPr lang="en-US" sz="2200" b="1" dirty="0" err="1"/>
              <a:t>végétatifs</a:t>
            </a:r>
            <a:r>
              <a:rPr lang="en-US" sz="2200" b="1" dirty="0"/>
              <a:t>: </a:t>
            </a:r>
          </a:p>
          <a:p>
            <a:pPr lvl="1" indent="-342897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200" dirty="0" smtClean="0"/>
              <a:t>- </a:t>
            </a:r>
            <a:r>
              <a:rPr lang="en-US" sz="2200" dirty="0" err="1" smtClean="0"/>
              <a:t>Hypersialorrhée</a:t>
            </a:r>
            <a:endParaRPr lang="en-US" sz="2200" dirty="0"/>
          </a:p>
          <a:p>
            <a:pPr lvl="1" indent="-342897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200" dirty="0" smtClean="0"/>
              <a:t>- </a:t>
            </a:r>
            <a:r>
              <a:rPr lang="en-US" sz="2200" dirty="0" err="1" smtClean="0"/>
              <a:t>Hypersécrétion</a:t>
            </a:r>
            <a:r>
              <a:rPr lang="en-US" sz="2200" dirty="0" smtClean="0"/>
              <a:t> </a:t>
            </a:r>
            <a:r>
              <a:rPr lang="en-US" sz="2200" dirty="0" err="1"/>
              <a:t>sébacée</a:t>
            </a:r>
            <a:endParaRPr lang="en-US" sz="2200" dirty="0"/>
          </a:p>
          <a:p>
            <a:pPr lvl="1" indent="-342897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200" dirty="0" smtClean="0"/>
              <a:t>- </a:t>
            </a:r>
            <a:r>
              <a:rPr lang="en-US" sz="2200" dirty="0" err="1" smtClean="0"/>
              <a:t>Hypersudation</a:t>
            </a:r>
            <a:endParaRPr lang="en-US" sz="2200" dirty="0"/>
          </a:p>
          <a:p>
            <a:pPr lvl="1" indent="-342897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200" dirty="0" smtClean="0"/>
              <a:t>- </a:t>
            </a:r>
            <a:r>
              <a:rPr lang="en-US" sz="2200" dirty="0" err="1" smtClean="0"/>
              <a:t>hypoTA</a:t>
            </a:r>
            <a:r>
              <a:rPr lang="en-US" sz="2200" dirty="0" smtClean="0"/>
              <a:t> </a:t>
            </a:r>
            <a:r>
              <a:rPr lang="en-US" sz="2200" dirty="0" err="1" smtClean="0"/>
              <a:t>orthostatique</a:t>
            </a:r>
            <a:endParaRPr lang="en-US" sz="2200" dirty="0" smtClean="0"/>
          </a:p>
          <a:p>
            <a:pPr lvl="1" indent="-342897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200" dirty="0" smtClean="0"/>
              <a:t>- troubles </a:t>
            </a:r>
            <a:r>
              <a:rPr lang="fr-FR" sz="2400" b="1" dirty="0"/>
              <a:t>vésico</a:t>
            </a:r>
            <a:r>
              <a:rPr lang="fr-FR" sz="2400" dirty="0"/>
              <a:t>-sphinctérien</a:t>
            </a:r>
            <a:r>
              <a:rPr lang="en-US" sz="2200" dirty="0" smtClean="0"/>
              <a:t> : trouble </a:t>
            </a:r>
            <a:r>
              <a:rPr lang="en-US" sz="2200" dirty="0" err="1" smtClean="0"/>
              <a:t>irritatives</a:t>
            </a:r>
            <a:r>
              <a:rPr lang="en-US" sz="2200" dirty="0" smtClean="0"/>
              <a:t> . </a:t>
            </a:r>
          </a:p>
          <a:p>
            <a:pPr lvl="1" indent="-342897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200" dirty="0" smtClean="0"/>
              <a:t>- </a:t>
            </a:r>
            <a:r>
              <a:rPr lang="fr-FR" sz="2400" dirty="0" err="1"/>
              <a:t>gastroparésie</a:t>
            </a:r>
            <a:r>
              <a:rPr lang="en-US" sz="2200" dirty="0" smtClean="0"/>
              <a:t>, constipation . </a:t>
            </a:r>
            <a:endParaRPr lang="en-US" sz="2200" dirty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sz="2200" b="1" dirty="0" smtClean="0"/>
              <a:t>Troubles </a:t>
            </a:r>
            <a:r>
              <a:rPr lang="en-US" sz="2200" b="1" dirty="0"/>
              <a:t>des </a:t>
            </a:r>
            <a:r>
              <a:rPr lang="en-US" sz="2200" b="1" dirty="0" err="1"/>
              <a:t>fonctions</a:t>
            </a:r>
            <a:r>
              <a:rPr lang="en-US" sz="2200" b="1" dirty="0"/>
              <a:t> </a:t>
            </a:r>
            <a:r>
              <a:rPr lang="en-US" sz="2200" b="1" dirty="0" err="1" smtClean="0"/>
              <a:t>superieurs</a:t>
            </a:r>
            <a:r>
              <a:rPr lang="en-US" sz="2200" b="1" dirty="0" smtClean="0"/>
              <a:t>  et </a:t>
            </a:r>
            <a:r>
              <a:rPr lang="en-US" sz="2200" b="1" dirty="0" err="1" smtClean="0"/>
              <a:t>psychique</a:t>
            </a:r>
            <a:r>
              <a:rPr lang="en-US" sz="2200" dirty="0" smtClean="0"/>
              <a:t>:</a:t>
            </a:r>
            <a:endParaRPr lang="en-US" sz="2200" dirty="0"/>
          </a:p>
          <a:p>
            <a:pPr lvl="1" indent="-342897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200" dirty="0" smtClean="0"/>
              <a:t> - </a:t>
            </a:r>
            <a:r>
              <a:rPr lang="en-US" sz="2200" dirty="0" err="1" smtClean="0"/>
              <a:t>Dépression</a:t>
            </a:r>
            <a:r>
              <a:rPr lang="en-US" sz="2200" dirty="0" smtClean="0"/>
              <a:t>, </a:t>
            </a:r>
            <a:r>
              <a:rPr lang="en-US" sz="2200" dirty="0" err="1" smtClean="0"/>
              <a:t>apathie</a:t>
            </a:r>
            <a:r>
              <a:rPr lang="en-US" sz="2200" dirty="0" smtClean="0"/>
              <a:t> </a:t>
            </a:r>
            <a:r>
              <a:rPr lang="en-US" sz="2200" dirty="0" err="1" smtClean="0"/>
              <a:t>parfois</a:t>
            </a:r>
            <a:r>
              <a:rPr lang="en-US" sz="2200" dirty="0" smtClean="0"/>
              <a:t> </a:t>
            </a:r>
            <a:r>
              <a:rPr lang="fr-FR" sz="2400" dirty="0"/>
              <a:t>anxiété</a:t>
            </a:r>
            <a:r>
              <a:rPr lang="en-US" sz="2200" dirty="0" smtClean="0"/>
              <a:t> . </a:t>
            </a:r>
            <a:endParaRPr lang="en-US" sz="2200" dirty="0"/>
          </a:p>
          <a:p>
            <a:pPr lvl="1" indent="-342897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200" dirty="0" smtClean="0"/>
              <a:t> - </a:t>
            </a:r>
            <a:r>
              <a:rPr lang="en-US" sz="2200" dirty="0" err="1" smtClean="0"/>
              <a:t>Démence</a:t>
            </a:r>
            <a:r>
              <a:rPr lang="en-US" sz="2200" dirty="0" smtClean="0"/>
              <a:t> .</a:t>
            </a:r>
            <a:endParaRPr lang="en-US" sz="2200" dirty="0"/>
          </a:p>
          <a:p>
            <a:pPr lvl="1" indent="-342897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200" dirty="0" smtClean="0"/>
              <a:t> - Hallucinations . </a:t>
            </a:r>
            <a:endParaRPr lang="en-US" sz="2200" b="1" dirty="0" smtClean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fr-FR" sz="2200" b="1" dirty="0" smtClean="0"/>
              <a:t>Le</a:t>
            </a:r>
            <a:r>
              <a:rPr lang="fr-FR" sz="2200" b="1" dirty="0"/>
              <a:t> trouble du </a:t>
            </a:r>
            <a:r>
              <a:rPr lang="fr-FR" sz="2200" b="1" dirty="0" smtClean="0"/>
              <a:t>comportement</a:t>
            </a:r>
            <a:r>
              <a:rPr lang="fr-FR" sz="2200" b="1" dirty="0"/>
              <a:t> en sommeil </a:t>
            </a:r>
            <a:r>
              <a:rPr lang="fr-FR" sz="2200" b="1" dirty="0" smtClean="0"/>
              <a:t>paradoxal . 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GB" sz="2200" b="1" dirty="0" err="1" smtClean="0"/>
              <a:t>Hyposmie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ou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anosmie</a:t>
            </a:r>
            <a:r>
              <a:rPr lang="en-GB" sz="2200" b="1" dirty="0" smtClean="0"/>
              <a:t>.</a:t>
            </a:r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endParaRPr lang="fr-FR" sz="2200" b="1" dirty="0" smtClean="0"/>
          </a:p>
          <a:p>
            <a:pPr marL="297183" lvl="1" indent="0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None/>
            </a:pPr>
            <a:endParaRPr lang="fr-FR" sz="2200" b="1" dirty="0"/>
          </a:p>
        </p:txBody>
      </p:sp>
    </p:spTree>
    <p:extLst>
      <p:ext uri="{BB962C8B-B14F-4D97-AF65-F5344CB8AC3E}">
        <p14:creationId xmlns:p14="http://schemas.microsoft.com/office/powerpoint/2010/main" val="8294834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80cd9bc22816bbd541e89739793233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3924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73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672"/>
            <a:ext cx="8429684" cy="5429288"/>
          </a:xfrm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Bef>
                <a:spcPts val="500"/>
              </a:spcBef>
              <a:buClr>
                <a:srgbClr val="FFFFFF"/>
              </a:buClr>
              <a:buSzPct val="100000"/>
              <a:buNone/>
              <a:defRPr/>
            </a:pPr>
            <a:r>
              <a:rPr lang="fr-FR" sz="3600" dirty="0">
                <a:ea typeface="Gulim" pitchFamily="34" charset="-127"/>
                <a:cs typeface="Arial" pitchFamily="34" charset="0"/>
              </a:rPr>
              <a:t>Le </a:t>
            </a:r>
            <a:r>
              <a:rPr lang="fr-FR" sz="3600" dirty="0" smtClean="0">
                <a:ea typeface="Gulim" pitchFamily="34" charset="-127"/>
                <a:cs typeface="Arial" pitchFamily="34" charset="0"/>
              </a:rPr>
              <a:t>Nerf périphérique </a:t>
            </a:r>
            <a:r>
              <a:rPr lang="fr-FR" sz="3600" dirty="0">
                <a:ea typeface="Gulim" pitchFamily="34" charset="-127"/>
                <a:cs typeface="Arial" pitchFamily="34" charset="0"/>
              </a:rPr>
              <a:t>fait intervenir 3 contingents :</a:t>
            </a:r>
          </a:p>
          <a:p>
            <a:pPr>
              <a:lnSpc>
                <a:spcPct val="106000"/>
              </a:lnSpc>
              <a:spcBef>
                <a:spcPts val="500"/>
              </a:spcBef>
              <a:buClr>
                <a:srgbClr val="FFFFFF"/>
              </a:buClr>
              <a:buSzPct val="100000"/>
              <a:buNone/>
              <a:defRPr/>
            </a:pPr>
            <a:r>
              <a:rPr lang="fr-FR" sz="3600" dirty="0">
                <a:solidFill>
                  <a:srgbClr val="C00000"/>
                </a:solidFill>
                <a:ea typeface="Gulim" pitchFamily="34" charset="-127"/>
                <a:cs typeface="Arial" pitchFamily="34" charset="0"/>
              </a:rPr>
              <a:t> moteur : </a:t>
            </a:r>
            <a:r>
              <a:rPr lang="fr-FR" sz="3600" dirty="0">
                <a:ea typeface="Gulim" pitchFamily="34" charset="-127"/>
                <a:cs typeface="Arial" pitchFamily="34" charset="0"/>
              </a:rPr>
              <a:t>fait de fibres nerveuses efférentes</a:t>
            </a:r>
          </a:p>
          <a:p>
            <a:pPr>
              <a:lnSpc>
                <a:spcPct val="106000"/>
              </a:lnSpc>
              <a:spcBef>
                <a:spcPts val="500"/>
              </a:spcBef>
              <a:buClr>
                <a:srgbClr val="FFFFFF"/>
              </a:buClr>
              <a:buSzPct val="100000"/>
              <a:buNone/>
              <a:defRPr/>
            </a:pPr>
            <a:r>
              <a:rPr lang="fr-FR" sz="3600" dirty="0">
                <a:ea typeface="Gulim" pitchFamily="34" charset="-127"/>
                <a:cs typeface="Arial" pitchFamily="34" charset="0"/>
              </a:rPr>
              <a:t> </a:t>
            </a:r>
            <a:r>
              <a:rPr lang="fr-FR" sz="3600" dirty="0">
                <a:solidFill>
                  <a:srgbClr val="C00000"/>
                </a:solidFill>
                <a:ea typeface="Gulim" pitchFamily="34" charset="-127"/>
                <a:cs typeface="Arial" pitchFamily="34" charset="0"/>
              </a:rPr>
              <a:t>sensitif  : </a:t>
            </a:r>
            <a:r>
              <a:rPr lang="fr-FR" sz="3600" dirty="0">
                <a:ea typeface="Gulim" pitchFamily="34" charset="-127"/>
                <a:cs typeface="Arial" pitchFamily="34" charset="0"/>
              </a:rPr>
              <a:t>fait de fibres nerveuses afférentes </a:t>
            </a:r>
          </a:p>
          <a:p>
            <a:pPr>
              <a:lnSpc>
                <a:spcPct val="106000"/>
              </a:lnSpc>
              <a:spcBef>
                <a:spcPts val="500"/>
              </a:spcBef>
              <a:buClr>
                <a:srgbClr val="FFFFFF"/>
              </a:buClr>
              <a:buSzPct val="100000"/>
              <a:buNone/>
              <a:defRPr/>
            </a:pPr>
            <a:r>
              <a:rPr lang="fr-FR" sz="3600" dirty="0">
                <a:ea typeface="Gulim" pitchFamily="34" charset="-127"/>
                <a:cs typeface="Arial" pitchFamily="34" charset="0"/>
              </a:rPr>
              <a:t> </a:t>
            </a:r>
            <a:r>
              <a:rPr lang="fr-FR" sz="3600" dirty="0">
                <a:solidFill>
                  <a:srgbClr val="C00000"/>
                </a:solidFill>
                <a:ea typeface="Gulim" pitchFamily="34" charset="-127"/>
                <a:cs typeface="Arial" pitchFamily="34" charset="0"/>
              </a:rPr>
              <a:t>végétatif : </a:t>
            </a:r>
            <a:r>
              <a:rPr lang="fr-FR" sz="3600" dirty="0">
                <a:ea typeface="Gulim" pitchFamily="34" charset="-127"/>
                <a:cs typeface="Arial" pitchFamily="34" charset="0"/>
              </a:rPr>
              <a:t>fait de fibres végétatives  </a:t>
            </a:r>
            <a:endParaRPr lang="fr-FR" sz="36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3339" y="12438"/>
            <a:ext cx="8429684" cy="54292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500" dirty="0">
                <a:solidFill>
                  <a:schemeClr val="tx1"/>
                </a:solidFill>
                <a:cs typeface="Arial" pitchFamily="34" charset="0"/>
              </a:rPr>
              <a:t>Les N rachidiens sont constitués par l’union de 2 racines :</a:t>
            </a:r>
          </a:p>
          <a:p>
            <a:r>
              <a:rPr lang="fr-FR" sz="2500" dirty="0">
                <a:solidFill>
                  <a:schemeClr val="tx1"/>
                </a:solidFill>
                <a:cs typeface="Arial" pitchFamily="34" charset="0"/>
              </a:rPr>
              <a:t>   une  motrice antérieure ( racine ventrale)</a:t>
            </a:r>
          </a:p>
          <a:p>
            <a:r>
              <a:rPr lang="fr-FR" sz="2500" dirty="0">
                <a:solidFill>
                  <a:schemeClr val="tx1"/>
                </a:solidFill>
                <a:cs typeface="Arial" pitchFamily="34" charset="0"/>
              </a:rPr>
              <a:t> et l’autre sensorielle postérieure ( racine dorsale )</a:t>
            </a:r>
          </a:p>
          <a:p>
            <a:pPr>
              <a:lnSpc>
                <a:spcPct val="106000"/>
              </a:lnSpc>
              <a:spcBef>
                <a:spcPts val="500"/>
              </a:spcBef>
              <a:buClr>
                <a:srgbClr val="FFFFFF"/>
              </a:buClr>
              <a:buSzPct val="100000"/>
              <a:defRPr/>
            </a:pPr>
            <a:endParaRPr lang="fr-FR" sz="25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5" name="Image 4" descr="rac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" y="1547761"/>
            <a:ext cx="8964488" cy="5310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604822"/>
          </a:xfrm>
        </p:spPr>
        <p:txBody>
          <a:bodyPr/>
          <a:lstStyle/>
          <a:p>
            <a:r>
              <a:rPr lang="fr-FR" sz="48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Sémiologie clinique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928670"/>
            <a:ext cx="7772400" cy="5668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1.Signes fonctionnels:</a:t>
            </a:r>
          </a:p>
          <a:p>
            <a:pPr>
              <a:buNone/>
            </a:pPr>
            <a:endParaRPr lang="fr-FR" b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→Faiblesse musculaire , fatigabilité marquée lors des mouvements fins , lourdeur…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→Crampes</a:t>
            </a:r>
            <a:r>
              <a:rPr lang="fr-FR" sz="2000" b="1" i="1" dirty="0">
                <a:latin typeface="Arial" pitchFamily="34" charset="0"/>
                <a:cs typeface="Arial" pitchFamily="34" charset="0"/>
              </a:rPr>
              <a:t> :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Fréquentes dans les polyneuropathies(alcoolo-carentielles ; urémique ; CMT; et dans les atteinte de  la corne antérieure)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→Troubles sensitifs divers :</a:t>
            </a:r>
          </a:p>
          <a:p>
            <a:pPr>
              <a:buFontTx/>
              <a:buChar char="-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Douleurs (décharges électriques, brûlures, crampes au repos)</a:t>
            </a:r>
          </a:p>
          <a:p>
            <a:pPr>
              <a:buFontTx/>
              <a:buChar char="-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Paresthésies (fourmillements, picotements)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>
          <a:xfrm>
            <a:off x="251520" y="188640"/>
            <a:ext cx="8206680" cy="64087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sz="2900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2.Troubles moteurs </a:t>
            </a:r>
            <a:r>
              <a:rPr lang="fr-FR" sz="29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fr-FR" sz="26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Déficit moteur :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affectant à la fois la motricité volontaire, automatique et reflexe.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d’intensité variable(d’une simple diminution de la force musculaire jusqu’à à la paralysie complète) .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Cette force sera appréciée par le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testing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musculaire analytique: 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    5: force normale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    4: mouvement actif possible contre pesanteur et contre résistance.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    3: mouvement actif possible contre pesanteur.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    2: déplacement possible sans pesanteur.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    1: contraction faible sans déplacement possible.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    0: absence de contraction.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Le plus souvent distal ,peut être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proximo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-distal à prédominance distal rarement proximal (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pseudomyopathique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Diffus ou localisé ; la  répartition des groupes musculaires paralysés constitue un élément essentiel dans la localisation topographique.</a:t>
            </a:r>
          </a:p>
          <a:p>
            <a:pPr lvl="0"/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640"/>
            <a:ext cx="8229600" cy="66693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24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réflexes ostéo-tendineux</a:t>
            </a:r>
            <a:r>
              <a:rPr lang="fr-F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souvent abolis, Due à l’interruption de l’arc réflexe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Les reflexes cutanés (abdominaux,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crimasteriens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et plantaires) sont  abolis lorsque l’arc reflexe qui les concerne se trouve interrompu.</a:t>
            </a:r>
          </a:p>
          <a:p>
            <a:pPr>
              <a:buNone/>
            </a:pPr>
            <a:r>
              <a:rPr lang="fr-FR" sz="24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Hypotonie:</a:t>
            </a:r>
            <a:endParaRPr lang="fr-FR" sz="2400" u="sng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    il s’agit de paralysie flasque ,s’accompagnant d’une augmentation de la passivité et de l’extensibilité</a:t>
            </a:r>
          </a:p>
          <a:p>
            <a:pPr>
              <a:buNone/>
            </a:pPr>
            <a:r>
              <a:rPr lang="fr-FR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Amyotrophie</a:t>
            </a:r>
            <a:r>
              <a:rPr lang="fr-FR" sz="2400" u="sng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Due à la dénervation musculaire  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sa  répartition est schématiquement identique à celle de la paralysie  ( souvent distale).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d’ Installation progressive ;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 Reste discret dans les neuropathie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démyélinisantes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4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Fasciculation: 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Contractions musculaires très brèves, superficielles, localisées à une partie d'un muscle, ne déplaçant pas le segment de membre, bien visibles à jour frisant, survenant spontanément ou après percussion du muscle.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Traduisent l’activité spontanée d’unités motrice</a:t>
            </a:r>
            <a:endParaRPr lang="fr-FR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Rares au cour des  neuropathie</a:t>
            </a:r>
            <a:r>
              <a:rPr lang="fr-FR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 Présents surtout dans les atteintes de la corne antérieure (quasi pathognomonique) et parfois lors des lésions radiculaires.</a:t>
            </a:r>
          </a:p>
          <a:p>
            <a:pPr>
              <a:buNone/>
            </a:pPr>
            <a:r>
              <a:rPr lang="fr-FR" sz="24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Réponse idiomusculaire:</a:t>
            </a:r>
            <a:r>
              <a:rPr lang="fr-FR" sz="2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Présente</a:t>
            </a:r>
          </a:p>
          <a:p>
            <a:pPr lvl="0">
              <a:buNone/>
            </a:pPr>
            <a:r>
              <a:rPr lang="fr-FR" sz="24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Hypertrophie des troncs nerveux </a:t>
            </a:r>
            <a:r>
              <a:rPr lang="fr-FR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15975</TotalTime>
  <Words>3011</Words>
  <Application>Microsoft Office PowerPoint</Application>
  <PresentationFormat>عرض على الشاشة (3:4)‏</PresentationFormat>
  <Paragraphs>410</Paragraphs>
  <Slides>43</Slides>
  <Notes>15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43</vt:i4>
      </vt:variant>
    </vt:vector>
  </HeadingPairs>
  <TitlesOfParts>
    <vt:vector size="44" baseType="lpstr">
      <vt:lpstr>تجاور</vt:lpstr>
      <vt:lpstr>Centre Hospitalier Universitaire Constantine  Service De Neurologie  Pr. A.HAMRI</vt:lpstr>
      <vt:lpstr>Plan du cour </vt:lpstr>
      <vt:lpstr>I- LE SYNDROME NEUROGENE PERIPHERIQUE </vt:lpstr>
      <vt:lpstr>عرض تقديمي في PowerPoint</vt:lpstr>
      <vt:lpstr>عرض تقديمي في PowerPoint</vt:lpstr>
      <vt:lpstr>عرض تقديمي في PowerPoint</vt:lpstr>
      <vt:lpstr>Sémiologie clinique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Formes topographiques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C/ NP bactériennes: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Clinique:</vt:lpstr>
      <vt:lpstr>Topographie:</vt:lpstr>
      <vt:lpstr>عرض تقديمي في PowerPoint</vt:lpstr>
      <vt:lpstr>عرض تقديمي في PowerPoint</vt:lpstr>
      <vt:lpstr>ans les formes frustes le phénomène myasthénique doit être recherché par:</vt:lpstr>
      <vt:lpstr>عرض تقديمي في PowerPoint</vt:lpstr>
      <vt:lpstr>IV- LE SYNDROME PARKINSONIEN 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dorothee</dc:creator>
  <cp:lastModifiedBy>user</cp:lastModifiedBy>
  <cp:revision>202</cp:revision>
  <dcterms:created xsi:type="dcterms:W3CDTF">2014-06-06T20:42:17Z</dcterms:created>
  <dcterms:modified xsi:type="dcterms:W3CDTF">2021-10-26T15:21:48Z</dcterms:modified>
</cp:coreProperties>
</file>