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77" r:id="rId5"/>
    <p:sldId id="278" r:id="rId6"/>
    <p:sldId id="259" r:id="rId7"/>
    <p:sldId id="260" r:id="rId8"/>
    <p:sldId id="261" r:id="rId9"/>
    <p:sldId id="263" r:id="rId10"/>
    <p:sldId id="264" r:id="rId11"/>
    <p:sldId id="265" r:id="rId12"/>
    <p:sldId id="276" r:id="rId13"/>
    <p:sldId id="267" r:id="rId14"/>
    <p:sldId id="271" r:id="rId15"/>
    <p:sldId id="270" r:id="rId16"/>
    <p:sldId id="269" r:id="rId17"/>
    <p:sldId id="268" r:id="rId18"/>
    <p:sldId id="272" r:id="rId19"/>
    <p:sldId id="273" r:id="rId20"/>
    <p:sldId id="275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1382427-4B8E-4218-8C85-B6FDDFB7267C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D57D84-24E1-44DC-B1B0-0485A71AEF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82427-4B8E-4218-8C85-B6FDDFB7267C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57D84-24E1-44DC-B1B0-0485A71AEF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82427-4B8E-4218-8C85-B6FDDFB7267C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57D84-24E1-44DC-B1B0-0485A71AEF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82427-4B8E-4218-8C85-B6FDDFB7267C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57D84-24E1-44DC-B1B0-0485A71AEFD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82427-4B8E-4218-8C85-B6FDDFB7267C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57D84-24E1-44DC-B1B0-0485A71AEFD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82427-4B8E-4218-8C85-B6FDDFB7267C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57D84-24E1-44DC-B1B0-0485A71AEFD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82427-4B8E-4218-8C85-B6FDDFB7267C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57D84-24E1-44DC-B1B0-0485A71AEF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82427-4B8E-4218-8C85-B6FDDFB7267C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57D84-24E1-44DC-B1B0-0485A71AEFD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82427-4B8E-4218-8C85-B6FDDFB7267C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57D84-24E1-44DC-B1B0-0485A71AEF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1382427-4B8E-4218-8C85-B6FDDFB7267C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57D84-24E1-44DC-B1B0-0485A71AEF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382427-4B8E-4218-8C85-B6FDDFB7267C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D57D84-24E1-44DC-B1B0-0485A71AEFD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1382427-4B8E-4218-8C85-B6FDDFB7267C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7D57D84-24E1-44DC-B1B0-0485A71AEF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dirty="0"/>
              <a:t>SYNDROME  EXTRA PYRAMIDAL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Dr </a:t>
            </a:r>
            <a:r>
              <a:rPr lang="fr-FR" dirty="0" err="1" smtClean="0"/>
              <a:t>Benhamada</a:t>
            </a:r>
            <a:endParaRPr lang="fr-FR" dirty="0" smtClean="0"/>
          </a:p>
          <a:p>
            <a:r>
              <a:rPr lang="fr-FR" dirty="0" smtClean="0"/>
              <a:t>Service de neurologie</a:t>
            </a:r>
          </a:p>
          <a:p>
            <a:r>
              <a:rPr lang="fr-FR" dirty="0" smtClean="0"/>
              <a:t>CHU Constantine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fr-FR" dirty="0">
                <a:ea typeface="Calibri"/>
                <a:cs typeface="Arial"/>
              </a:rPr>
              <a:t>Elle est dite plastique ; le membre malade garde la position imposée ( </a:t>
            </a:r>
            <a:r>
              <a:rPr lang="fr-FR" b="1" dirty="0">
                <a:ea typeface="Calibri"/>
                <a:cs typeface="Arial"/>
              </a:rPr>
              <a:t>contracture en tuyau de plomb </a:t>
            </a:r>
            <a:r>
              <a:rPr lang="fr-FR" dirty="0">
                <a:ea typeface="Calibri"/>
                <a:cs typeface="Arial"/>
              </a:rPr>
              <a:t>) c’est ce qui explique que cette résistance cède par à coups réalisant le </a:t>
            </a:r>
            <a:r>
              <a:rPr lang="fr-FR" b="1" dirty="0">
                <a:ea typeface="Calibri"/>
                <a:cs typeface="Arial"/>
              </a:rPr>
              <a:t>phénomène de la roue dentée </a:t>
            </a:r>
            <a:r>
              <a:rPr lang="fr-FR" dirty="0">
                <a:ea typeface="Calibri"/>
                <a:cs typeface="Arial"/>
              </a:rPr>
              <a:t>de Negro .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fr-FR" dirty="0">
                <a:ea typeface="Calibri"/>
                <a:cs typeface="Arial"/>
              </a:rPr>
              <a:t>Elle s’exagère à la fatigue , au froid et la mobilisation passive répétée n’amène pas sa diminution 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fr-FR" dirty="0">
                <a:ea typeface="Calibri"/>
                <a:cs typeface="Arial"/>
              </a:rPr>
              <a:t>La rigidité parkinsonienne s’accentue d’un coté au cours du mouvement controlatéral c’est le signe </a:t>
            </a:r>
            <a:r>
              <a:rPr lang="fr-FR" dirty="0" smtClean="0">
                <a:ea typeface="Calibri"/>
                <a:cs typeface="Arial"/>
              </a:rPr>
              <a:t>du   </a:t>
            </a:r>
            <a:r>
              <a:rPr lang="fr-FR" dirty="0">
                <a:ea typeface="Calibri"/>
                <a:cs typeface="Arial"/>
              </a:rPr>
              <a:t>« poignet  figé »  de Froment .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fr-FR" dirty="0" smtClean="0">
                <a:ea typeface="Calibri"/>
                <a:cs typeface="Arial"/>
              </a:rPr>
              <a:t> Modifications </a:t>
            </a:r>
            <a:r>
              <a:rPr lang="fr-FR" dirty="0">
                <a:ea typeface="Calibri"/>
                <a:cs typeface="Arial"/>
              </a:rPr>
              <a:t>posturales : donnant un aspect particulier au patient 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ea typeface="Calibri"/>
                <a:cs typeface="Arial"/>
              </a:rPr>
              <a:t>         * </a:t>
            </a:r>
            <a:r>
              <a:rPr lang="fr-FR" b="1" dirty="0">
                <a:ea typeface="Calibri"/>
                <a:cs typeface="Arial"/>
              </a:rPr>
              <a:t>debout</a:t>
            </a:r>
            <a:r>
              <a:rPr lang="fr-FR" dirty="0">
                <a:ea typeface="Calibri"/>
                <a:cs typeface="Arial"/>
              </a:rPr>
              <a:t> : ils se tiennent raides , la tête et le tronc penchée en avant , les genoux en légère flexion et adduction , les bras également fléchis et collés au corps , les poignets en extension et les mains placés en avant du sujet se projetant au niveau de l’aine 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ea typeface="Calibri"/>
                <a:cs typeface="Arial"/>
              </a:rPr>
              <a:t>         * le faciès est impassible , les traits figés , la paupière supérieur rétractée 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ea typeface="Calibri"/>
                <a:cs typeface="Arial"/>
              </a:rPr>
              <a:t>         * les déformations des mains sont fréquentes : main d’écrivain , pseudo rhumatismale ou de fakir 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DZ" dirty="0">
                <a:ea typeface="Calibri"/>
              </a:rPr>
              <a:t> </a:t>
            </a:r>
            <a:r>
              <a:rPr lang="fr-FR" dirty="0">
                <a:ea typeface="Calibri"/>
                <a:cs typeface="Arial"/>
              </a:rPr>
              <a:t>        * les déformations des pieds sont rares : extension du gros orteil , pied en varus équin avec griffe des orteils ou évoquant une paralysie du sciatique poplité externe .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lIns="82296" tIns="41148" rIns="82296" bIns="41148"/>
          <a:lstStyle/>
          <a:p>
            <a:endParaRPr lang="fr-F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95536" y="476672"/>
            <a:ext cx="8280920" cy="6120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Times New Roman"/>
              <a:buChar char=""/>
              <a:tabLst>
                <a:tab pos="457200" algn="l"/>
              </a:tabLst>
            </a:pPr>
            <a:r>
              <a:rPr lang="fr-FR" dirty="0">
                <a:ea typeface="Calibri"/>
                <a:cs typeface="Arial"/>
              </a:rPr>
              <a:t>Elle traduit la perte de la motricité automatique .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Times New Roman"/>
              <a:buChar char=""/>
              <a:tabLst>
                <a:tab pos="457200" algn="l"/>
              </a:tabLst>
            </a:pPr>
            <a:r>
              <a:rPr lang="fr-FR" dirty="0">
                <a:ea typeface="Calibri"/>
                <a:cs typeface="Arial"/>
              </a:rPr>
              <a:t>Akinésie est un trouble caractérisé par la pauvreté et la lenteur de l’initiation et de l’exécution des mouvements volontaires ; des difficultés pour passer d’un pattern moteur à un autre  en l’absence de paralysie .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endParaRPr lang="fr-FR" dirty="0">
              <a:ea typeface="Calibri"/>
              <a:cs typeface="Arial"/>
            </a:endParaRP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dirty="0">
                <a:ea typeface="Calibri"/>
                <a:cs typeface="Arial"/>
              </a:rPr>
              <a:t>3-AKINESIE-HYPOKINESIE</a:t>
            </a:r>
            <a:r>
              <a:rPr lang="fr-FR" dirty="0">
                <a:ea typeface="Calibri"/>
                <a:cs typeface="Arial"/>
              </a:rPr>
              <a:t/>
            </a:r>
            <a:br>
              <a:rPr lang="fr-FR" dirty="0">
                <a:ea typeface="Calibri"/>
                <a:cs typeface="Arial"/>
              </a:rPr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Times New Roman"/>
              <a:buChar char=""/>
              <a:tabLst>
                <a:tab pos="457200" algn="l"/>
              </a:tabLst>
            </a:pPr>
            <a:r>
              <a:rPr lang="fr-FR" dirty="0" smtClean="0">
                <a:ea typeface="Calibri"/>
                <a:cs typeface="Arial"/>
              </a:rPr>
              <a:t>Le </a:t>
            </a:r>
            <a:r>
              <a:rPr lang="fr-FR" dirty="0">
                <a:ea typeface="Calibri"/>
                <a:cs typeface="Arial"/>
              </a:rPr>
              <a:t>patient </a:t>
            </a:r>
            <a:r>
              <a:rPr lang="fr-FR" dirty="0" err="1">
                <a:ea typeface="Calibri"/>
                <a:cs typeface="Arial"/>
              </a:rPr>
              <a:t>akinétique</a:t>
            </a:r>
            <a:r>
              <a:rPr lang="fr-FR" dirty="0">
                <a:ea typeface="Calibri"/>
                <a:cs typeface="Arial"/>
              </a:rPr>
              <a:t> est obligé de vouloir et de penser  à tous ces gestes ainsi que chacune des attitudes qu’ils impliquent 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Times New Roman"/>
              <a:buChar char=""/>
              <a:tabLst>
                <a:tab pos="457200" algn="l"/>
              </a:tabLst>
            </a:pPr>
            <a:r>
              <a:rPr lang="fr-FR" dirty="0" smtClean="0">
                <a:ea typeface="Calibri"/>
                <a:cs typeface="Arial"/>
              </a:rPr>
              <a:t>A </a:t>
            </a:r>
            <a:r>
              <a:rPr lang="fr-FR" dirty="0">
                <a:ea typeface="Calibri"/>
                <a:cs typeface="Arial"/>
              </a:rPr>
              <a:t>la marche le balancement normal des bras est aboli .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Times New Roman"/>
              <a:buChar char=""/>
              <a:tabLst>
                <a:tab pos="457200" algn="l"/>
              </a:tabLst>
            </a:pPr>
            <a:r>
              <a:rPr lang="fr-FR" dirty="0">
                <a:ea typeface="Calibri"/>
                <a:cs typeface="Arial"/>
              </a:rPr>
              <a:t>L’akinésie peut être légère ( </a:t>
            </a:r>
            <a:r>
              <a:rPr lang="fr-FR" dirty="0">
                <a:solidFill>
                  <a:srgbClr val="FF0000"/>
                </a:solidFill>
                <a:ea typeface="Calibri"/>
                <a:cs typeface="Arial"/>
              </a:rPr>
              <a:t>hypo kinésie </a:t>
            </a:r>
            <a:r>
              <a:rPr lang="fr-FR" dirty="0">
                <a:ea typeface="Calibri"/>
                <a:cs typeface="Arial"/>
              </a:rPr>
              <a:t>)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Times New Roman"/>
              <a:buChar char=""/>
              <a:tabLst>
                <a:tab pos="457200" algn="l"/>
              </a:tabLst>
            </a:pPr>
            <a:r>
              <a:rPr lang="fr-FR" dirty="0">
                <a:ea typeface="Calibri"/>
                <a:cs typeface="Arial"/>
              </a:rPr>
              <a:t>Elle peut être sévère et conduire à l’immobilité complète 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Times New Roman"/>
              <a:buChar char=""/>
              <a:tabLst>
                <a:tab pos="457200" algn="l"/>
              </a:tabLst>
            </a:pPr>
            <a:r>
              <a:rPr lang="fr-FR" dirty="0">
                <a:ea typeface="Calibri"/>
                <a:cs typeface="Arial"/>
              </a:rPr>
              <a:t>Le terme </a:t>
            </a:r>
            <a:r>
              <a:rPr lang="fr-FR" dirty="0">
                <a:solidFill>
                  <a:srgbClr val="FF0000"/>
                </a:solidFill>
                <a:ea typeface="Calibri"/>
                <a:cs typeface="Arial"/>
              </a:rPr>
              <a:t>bradykinésie</a:t>
            </a:r>
            <a:r>
              <a:rPr lang="fr-FR" dirty="0">
                <a:ea typeface="Calibri"/>
                <a:cs typeface="Arial"/>
              </a:rPr>
              <a:t> doit être réservé à la lenteur de l’exécution du mouvement 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Times New Roman"/>
              <a:buChar char=""/>
              <a:tabLst>
                <a:tab pos="457200" algn="l"/>
              </a:tabLst>
            </a:pPr>
            <a:r>
              <a:rPr lang="fr-FR" dirty="0">
                <a:ea typeface="Calibri"/>
                <a:cs typeface="Arial"/>
              </a:rPr>
              <a:t> 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Times New Roman"/>
              <a:buChar char=""/>
              <a:tabLst>
                <a:tab pos="457200" algn="l"/>
              </a:tabLst>
            </a:pPr>
            <a:r>
              <a:rPr lang="fr-FR" dirty="0">
                <a:ea typeface="Calibri"/>
                <a:cs typeface="Arial"/>
              </a:rPr>
              <a:t>Cette akinésie explique :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dirty="0">
                <a:ea typeface="Calibri"/>
                <a:cs typeface="Arial"/>
              </a:rPr>
              <a:t>           * le geste lent , rare , demandant un effort au malade .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dirty="0">
                <a:ea typeface="Calibri"/>
                <a:cs typeface="Arial"/>
              </a:rPr>
              <a:t> </a:t>
            </a:r>
            <a:r>
              <a:rPr lang="fr-FR" dirty="0" smtClean="0">
                <a:ea typeface="Calibri"/>
                <a:cs typeface="Arial"/>
              </a:rPr>
              <a:t>          * </a:t>
            </a:r>
            <a:r>
              <a:rPr lang="fr-FR" dirty="0">
                <a:ea typeface="Calibri"/>
                <a:cs typeface="Arial"/>
              </a:rPr>
              <a:t>le démarrage de la marche se fait avec retard voire trépidation.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dirty="0" smtClean="0">
                <a:ea typeface="Calibri"/>
                <a:cs typeface="Arial"/>
              </a:rPr>
              <a:t>          </a:t>
            </a:r>
            <a:r>
              <a:rPr lang="fr-FR" dirty="0">
                <a:ea typeface="Calibri"/>
                <a:cs typeface="Arial"/>
              </a:rPr>
              <a:t>* le balancement des bras aboli lors de la marche , avec perte de l’activité  gestuelle normale au cours de la parole .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dirty="0">
                <a:ea typeface="Calibri"/>
                <a:cs typeface="Arial"/>
              </a:rPr>
              <a:t>           * l’amimie et la rareté du clignement palpébral .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11492"/>
          </a:xfrm>
        </p:spPr>
        <p:txBody>
          <a:bodyPr>
            <a:normAutofit fontScale="70000" lnSpcReduction="2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Times New Roman"/>
              <a:buChar char=""/>
              <a:tabLst>
                <a:tab pos="457200" algn="l"/>
              </a:tabLst>
            </a:pPr>
            <a:r>
              <a:rPr lang="fr-FR" dirty="0">
                <a:ea typeface="Calibri"/>
                <a:cs typeface="Arial"/>
              </a:rPr>
              <a:t> les procédés  permettant de la mettre en évidence :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dirty="0">
                <a:ea typeface="Calibri"/>
                <a:cs typeface="Arial"/>
              </a:rPr>
              <a:t>   </a:t>
            </a:r>
            <a:r>
              <a:rPr lang="fr-FR" dirty="0">
                <a:solidFill>
                  <a:srgbClr val="FF0000"/>
                </a:solidFill>
                <a:ea typeface="Calibri"/>
                <a:cs typeface="Arial"/>
              </a:rPr>
              <a:t>1</a:t>
            </a:r>
            <a:r>
              <a:rPr lang="fr-FR" dirty="0">
                <a:ea typeface="Calibri"/>
                <a:cs typeface="Arial"/>
              </a:rPr>
              <a:t>- épreuve des marionnettes les mouvements de </a:t>
            </a:r>
            <a:r>
              <a:rPr lang="fr-FR" dirty="0" err="1">
                <a:ea typeface="Calibri"/>
                <a:cs typeface="Arial"/>
              </a:rPr>
              <a:t>prono</a:t>
            </a:r>
            <a:r>
              <a:rPr lang="fr-FR" dirty="0">
                <a:ea typeface="Calibri"/>
                <a:cs typeface="Arial"/>
              </a:rPr>
              <a:t>- supination sont diminués .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dirty="0">
                <a:ea typeface="Calibri"/>
                <a:cs typeface="Arial"/>
              </a:rPr>
              <a:t>   </a:t>
            </a:r>
            <a:r>
              <a:rPr lang="fr-FR" dirty="0">
                <a:solidFill>
                  <a:srgbClr val="FF0000"/>
                </a:solidFill>
                <a:ea typeface="Calibri"/>
                <a:cs typeface="Arial"/>
              </a:rPr>
              <a:t>2</a:t>
            </a:r>
            <a:r>
              <a:rPr lang="fr-FR" dirty="0">
                <a:ea typeface="Calibri"/>
                <a:cs typeface="Arial"/>
              </a:rPr>
              <a:t>- dans le regard vers le haut le sourcil n’accompagnes pas l’élévation de la paupière supérieure .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dirty="0">
                <a:ea typeface="Calibri"/>
                <a:cs typeface="Arial"/>
              </a:rPr>
              <a:t>   </a:t>
            </a:r>
            <a:r>
              <a:rPr lang="fr-FR" dirty="0">
                <a:solidFill>
                  <a:srgbClr val="FF0000"/>
                </a:solidFill>
                <a:ea typeface="Calibri"/>
                <a:cs typeface="Arial"/>
              </a:rPr>
              <a:t>3</a:t>
            </a:r>
            <a:r>
              <a:rPr lang="fr-FR" dirty="0">
                <a:ea typeface="Calibri"/>
                <a:cs typeface="Arial"/>
              </a:rPr>
              <a:t>- si le bruit attire l’attention du sujet : la tête et les yeux ne tourne pas en même temps vers la source sonore .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dirty="0">
                <a:ea typeface="Calibri"/>
                <a:cs typeface="Arial"/>
              </a:rPr>
              <a:t>   </a:t>
            </a:r>
            <a:r>
              <a:rPr lang="fr-FR" dirty="0">
                <a:solidFill>
                  <a:srgbClr val="FF0000"/>
                </a:solidFill>
                <a:ea typeface="Calibri"/>
                <a:cs typeface="Arial"/>
              </a:rPr>
              <a:t>4</a:t>
            </a:r>
            <a:r>
              <a:rPr lang="fr-FR" dirty="0">
                <a:ea typeface="Calibri"/>
                <a:cs typeface="Arial"/>
              </a:rPr>
              <a:t>- lors du passage de la position assise à la position debout  , le patient ne porte pas les pied en arrière ce qui permet de maintenir l’équilibre .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dirty="0">
                <a:ea typeface="Calibri"/>
                <a:cs typeface="Arial"/>
              </a:rPr>
              <a:t>   </a:t>
            </a:r>
            <a:r>
              <a:rPr lang="fr-FR" dirty="0">
                <a:solidFill>
                  <a:srgbClr val="FF0000"/>
                </a:solidFill>
                <a:ea typeface="Calibri"/>
                <a:cs typeface="Arial"/>
              </a:rPr>
              <a:t>5</a:t>
            </a:r>
            <a:r>
              <a:rPr lang="fr-FR" dirty="0">
                <a:ea typeface="Calibri"/>
                <a:cs typeface="Arial"/>
              </a:rPr>
              <a:t>- lors de la marche , les bras restent collés au corps , pas de balancement  normale .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dirty="0">
                <a:ea typeface="Calibri"/>
                <a:cs typeface="Arial"/>
              </a:rPr>
              <a:t>   </a:t>
            </a:r>
            <a:r>
              <a:rPr lang="fr-FR" dirty="0">
                <a:solidFill>
                  <a:srgbClr val="FF0000"/>
                </a:solidFill>
                <a:ea typeface="Calibri"/>
                <a:cs typeface="Arial"/>
              </a:rPr>
              <a:t>6</a:t>
            </a:r>
            <a:r>
              <a:rPr lang="fr-FR" dirty="0">
                <a:ea typeface="Calibri"/>
                <a:cs typeface="Arial"/>
              </a:rPr>
              <a:t>- le patient ne peut exécuter deux actions différentes en même temps ( par ex se boutonner et répondre aux questions )    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725470"/>
          </a:xfrm>
        </p:spPr>
        <p:txBody>
          <a:bodyPr/>
          <a:lstStyle/>
          <a:p>
            <a:r>
              <a:rPr lang="fr-FR" dirty="0" smtClean="0"/>
              <a:t>    Examen Clinique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Times New Roman"/>
              <a:buChar char=""/>
              <a:tabLst>
                <a:tab pos="457200" algn="l"/>
              </a:tabLst>
            </a:pPr>
            <a:r>
              <a:rPr lang="fr-FR" dirty="0" smtClean="0">
                <a:ea typeface="Calibri"/>
                <a:cs typeface="Arial"/>
              </a:rPr>
              <a:t>L’akinésie </a:t>
            </a:r>
            <a:r>
              <a:rPr lang="fr-FR" dirty="0">
                <a:ea typeface="Calibri"/>
                <a:cs typeface="Arial"/>
              </a:rPr>
              <a:t>peut être reproduite par le blocage de la synthèse de la dopamine par l’alpha méthyle tyrosine ou la déplétion de dopamine par la réserpine 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Times New Roman"/>
              <a:buChar char=""/>
              <a:tabLst>
                <a:tab pos="457200" algn="l"/>
              </a:tabLst>
            </a:pPr>
            <a:r>
              <a:rPr lang="fr-FR" dirty="0" smtClean="0">
                <a:ea typeface="Calibri"/>
                <a:cs typeface="Arial"/>
              </a:rPr>
              <a:t>En </a:t>
            </a:r>
            <a:r>
              <a:rPr lang="fr-FR" dirty="0">
                <a:ea typeface="Calibri"/>
                <a:cs typeface="Arial"/>
              </a:rPr>
              <a:t>raison de l’intrication de ces trois symptômes , la motilité volontaire se trouve affectée :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fr-FR" dirty="0">
                <a:ea typeface="Calibri"/>
                <a:cs typeface="Arial"/>
              </a:rPr>
              <a:t>le démarrage du geste est lent , difficile , parfois impossible  et sa réalisation qui est également lente ( bradykinésie ) peut à tout moment être interrompue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fr-FR" dirty="0">
                <a:ea typeface="Calibri"/>
                <a:cs typeface="Arial"/>
              </a:rPr>
              <a:t>Il s’ensuit  une perturbation de toute activité volontaire : 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ea typeface="Calibri"/>
                <a:cs typeface="Arial"/>
              </a:rPr>
              <a:t>1- la marche est difficile et la progression est lente à petites enjambées , le sujet avançant d’une seule pièce avec une tendance à hâter le pas (démarche </a:t>
            </a:r>
            <a:r>
              <a:rPr lang="fr-FR" dirty="0" err="1">
                <a:ea typeface="Calibri"/>
                <a:cs typeface="Arial"/>
              </a:rPr>
              <a:t>festinante</a:t>
            </a:r>
            <a:r>
              <a:rPr lang="fr-FR" dirty="0">
                <a:ea typeface="Calibri"/>
                <a:cs typeface="Arial"/>
              </a:rPr>
              <a:t> 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ea typeface="Calibri"/>
                <a:cs typeface="Arial"/>
              </a:rPr>
              <a:t>2- la parole est rare ,lente , faites de phrases lentes pauci syllabiques 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ea typeface="Calibri"/>
                <a:cs typeface="Arial"/>
              </a:rPr>
              <a:t>3- l’écriture est difficile avec micrographie s’accentuant à la fin de chaque ligne et d’une ligne à l’autre 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ea typeface="Calibri"/>
                <a:cs typeface="Arial"/>
              </a:rPr>
              <a:t>4- la motilité oculaire peut être atteinte avec déficit de la motilité volontaire , le déplacement des yeux se fait par saccades comme s’il existe une roue dentée .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/>
              <a:t>Le système extra pyramidal est difficile  à définir  anatomiquement mais il est classiquement défini comme un système moteur dont les voies poly synaptiques prennent leur origine en dehors de   l’aire 4 , </a:t>
            </a:r>
          </a:p>
          <a:p>
            <a:pPr lvl="0"/>
            <a:r>
              <a:rPr lang="fr-FR" dirty="0"/>
              <a:t>Font relais dans les noyaux gris de la base ou la substance réticulée et descendent dans la moelle sans emprunter les pyramides bulbaires . 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dirty="0"/>
              <a:t>Introduction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"/>
              <a:tabLst>
                <a:tab pos="457200" algn="l"/>
              </a:tabLst>
            </a:pPr>
            <a:r>
              <a:rPr lang="fr-FR" dirty="0">
                <a:ea typeface="Calibri"/>
                <a:cs typeface="Arial"/>
              </a:rPr>
              <a:t>Paresthésies et parfois douleurs avec sensation de constriction ou de broiement 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"/>
              <a:tabLst>
                <a:tab pos="457200" algn="l"/>
              </a:tabLst>
            </a:pPr>
            <a:r>
              <a:rPr lang="fr-FR" dirty="0">
                <a:ea typeface="Calibri"/>
                <a:cs typeface="Arial"/>
              </a:rPr>
              <a:t>ROT et </a:t>
            </a:r>
            <a:r>
              <a:rPr lang="fr-FR" dirty="0" err="1">
                <a:ea typeface="Calibri"/>
                <a:cs typeface="Arial"/>
              </a:rPr>
              <a:t>srtt</a:t>
            </a:r>
            <a:r>
              <a:rPr lang="fr-FR" dirty="0">
                <a:ea typeface="Calibri"/>
                <a:cs typeface="Arial"/>
              </a:rPr>
              <a:t> le réflexe </a:t>
            </a:r>
            <a:r>
              <a:rPr lang="fr-FR" dirty="0" err="1">
                <a:ea typeface="Calibri"/>
                <a:cs typeface="Arial"/>
              </a:rPr>
              <a:t>nasopalpébral</a:t>
            </a:r>
            <a:r>
              <a:rPr lang="fr-FR" dirty="0">
                <a:ea typeface="Calibri"/>
                <a:cs typeface="Arial"/>
              </a:rPr>
              <a:t> peuvent être vifs 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"/>
              <a:tabLst>
                <a:tab pos="457200" algn="l"/>
              </a:tabLst>
            </a:pPr>
            <a:r>
              <a:rPr lang="fr-FR" dirty="0">
                <a:ea typeface="Calibri"/>
                <a:cs typeface="Arial"/>
              </a:rPr>
              <a:t>Troubles trophiques  avec parfois de véritables arthropathies 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"/>
              <a:tabLst>
                <a:tab pos="457200" algn="l"/>
              </a:tabLst>
            </a:pPr>
            <a:r>
              <a:rPr lang="fr-FR" dirty="0">
                <a:ea typeface="Calibri"/>
                <a:cs typeface="Arial"/>
              </a:rPr>
              <a:t>Les troubles vasomoteurs de même que  sialorrhée et hypercrinie 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"/>
              <a:tabLst>
                <a:tab pos="457200" algn="l"/>
              </a:tabLst>
            </a:pPr>
            <a:r>
              <a:rPr lang="fr-FR" dirty="0" smtClean="0">
                <a:ea typeface="Calibri"/>
                <a:cs typeface="Arial"/>
              </a:rPr>
              <a:t>Troubles du caractère </a:t>
            </a:r>
            <a:r>
              <a:rPr lang="fr-FR" dirty="0">
                <a:ea typeface="Calibri"/>
                <a:cs typeface="Arial"/>
              </a:rPr>
              <a:t>et de l’affectivité  avec dépression . 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"/>
              <a:tabLst>
                <a:tab pos="457200" algn="l"/>
              </a:tabLst>
            </a:pPr>
            <a:r>
              <a:rPr lang="fr-FR" dirty="0">
                <a:ea typeface="Calibri"/>
                <a:cs typeface="Arial"/>
              </a:rPr>
              <a:t>Le </a:t>
            </a:r>
            <a:r>
              <a:rPr lang="fr-FR">
                <a:ea typeface="Calibri"/>
                <a:cs typeface="Arial"/>
              </a:rPr>
              <a:t>niveau </a:t>
            </a:r>
            <a:r>
              <a:rPr lang="fr-FR" smtClean="0">
                <a:ea typeface="Calibri"/>
                <a:cs typeface="Arial"/>
              </a:rPr>
              <a:t>cognitif </a:t>
            </a:r>
            <a:r>
              <a:rPr lang="fr-FR" dirty="0">
                <a:ea typeface="Calibri"/>
                <a:cs typeface="Arial"/>
              </a:rPr>
              <a:t>reste au début intact puis survient une démence . 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>
                <a:ea typeface="Calibri"/>
                <a:cs typeface="Arial"/>
              </a:rPr>
              <a:t>4- Autres   signes</a:t>
            </a:r>
            <a:r>
              <a:rPr lang="fr-FR" dirty="0">
                <a:ea typeface="Calibri"/>
                <a:cs typeface="Arial"/>
              </a:rPr>
              <a:t> :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/>
              <a:t>Différentes formations grises paires et  symétriques entrent dans la constitution du système extra pyramidal :</a:t>
            </a:r>
          </a:p>
          <a:p>
            <a:pPr lvl="0"/>
            <a:r>
              <a:rPr lang="fr-FR" dirty="0"/>
              <a:t>Les aires motrices extra pyramidales .</a:t>
            </a:r>
          </a:p>
          <a:p>
            <a:pPr lvl="0"/>
            <a:r>
              <a:rPr lang="fr-FR" dirty="0"/>
              <a:t>Les noyaux </a:t>
            </a:r>
            <a:r>
              <a:rPr lang="fr-FR" dirty="0" err="1"/>
              <a:t>opto</a:t>
            </a:r>
            <a:r>
              <a:rPr lang="fr-FR" dirty="0"/>
              <a:t>-striés </a:t>
            </a:r>
            <a:r>
              <a:rPr lang="fr-FR" dirty="0" smtClean="0"/>
              <a:t>.</a:t>
            </a:r>
            <a:r>
              <a:rPr lang="fr-FR" b="1" dirty="0"/>
              <a:t> Thalamus</a:t>
            </a:r>
            <a:r>
              <a:rPr lang="fr-FR" dirty="0"/>
              <a:t> </a:t>
            </a:r>
            <a:r>
              <a:rPr lang="fr-FR" b="1" dirty="0"/>
              <a:t>Noyau caudé Noyau lenticulaire </a:t>
            </a:r>
            <a:endParaRPr lang="fr-FR" dirty="0"/>
          </a:p>
          <a:p>
            <a:pPr lvl="0"/>
            <a:r>
              <a:rPr lang="fr-FR" dirty="0"/>
              <a:t>Noyaux sous thalamiques .</a:t>
            </a:r>
          </a:p>
          <a:p>
            <a:pPr lvl="0"/>
            <a:r>
              <a:rPr lang="fr-FR" dirty="0"/>
              <a:t>Formations </a:t>
            </a:r>
            <a:r>
              <a:rPr lang="fr-FR" dirty="0" err="1"/>
              <a:t>mésencéphaliques</a:t>
            </a:r>
            <a:r>
              <a:rPr lang="fr-FR" dirty="0"/>
              <a:t>  .</a:t>
            </a:r>
          </a:p>
          <a:p>
            <a:pPr lvl="0"/>
            <a:r>
              <a:rPr lang="fr-FR" dirty="0"/>
              <a:t>Formation réticulée . 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dirty="0"/>
              <a:t>Rappel anatomo-physiologique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8820472" cy="638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Espace réservé du contenu 5" descr="220px-Noyaux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428736"/>
            <a:ext cx="7643866" cy="500066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 smtClean="0"/>
              <a:t>Le </a:t>
            </a:r>
            <a:r>
              <a:rPr lang="fr-FR" dirty="0"/>
              <a:t>syndrome parkinsonien se caractérise par l’association de trois signes majeurs :</a:t>
            </a:r>
            <a:endParaRPr lang="fr-FR" sz="2800" dirty="0"/>
          </a:p>
          <a:p>
            <a:pPr lvl="2"/>
            <a:r>
              <a:rPr lang="fr-FR" sz="2800" dirty="0"/>
              <a:t>Tremblement de repos .</a:t>
            </a:r>
          </a:p>
          <a:p>
            <a:pPr lvl="2"/>
            <a:r>
              <a:rPr lang="fr-FR" sz="2800" dirty="0"/>
              <a:t>Hypertonie extrapyramidale .</a:t>
            </a:r>
          </a:p>
          <a:p>
            <a:pPr lvl="2"/>
            <a:r>
              <a:rPr lang="fr-FR" sz="2800" dirty="0"/>
              <a:t> Akinésie .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dirty="0"/>
              <a:t>Sémiologie  du syndrome parkinsonien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fr-FR" dirty="0"/>
              <a:t>Asymétrique .</a:t>
            </a:r>
          </a:p>
          <a:p>
            <a:pPr lvl="0"/>
            <a:r>
              <a:rPr lang="fr-FR" dirty="0"/>
              <a:t>Il apparait par définition lorsque le segment de membre intéressé se trouve dans une position de repos </a:t>
            </a:r>
          </a:p>
          <a:p>
            <a:pPr lvl="0"/>
            <a:r>
              <a:rPr lang="fr-FR" dirty="0"/>
              <a:t>Il est fait d’oscillations régulières de faible amplitude, au rythme lent de 4 à 7 cycles par seconde .</a:t>
            </a:r>
          </a:p>
          <a:p>
            <a:pPr lvl="0"/>
            <a:r>
              <a:rPr lang="fr-FR" dirty="0"/>
              <a:t>il disparait au cours du mouvement volontaire pour apparaitre quelques secondes après la fin de celui-ci , et au maintien d’attitudes .</a:t>
            </a:r>
          </a:p>
          <a:p>
            <a:pPr lvl="0"/>
            <a:r>
              <a:rPr lang="fr-FR" dirty="0"/>
              <a:t>Il s’exagère à la fatigue , aux émotions et à ce moment il existe une augmentation de l’amplitude des oscillations . 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dirty="0"/>
              <a:t>1-Tremblement de repos 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fr-FR" dirty="0"/>
              <a:t>Le calcul mental </a:t>
            </a:r>
            <a:r>
              <a:rPr lang="fr-FR" dirty="0" smtClean="0"/>
              <a:t>l’accentue.</a:t>
            </a:r>
            <a:endParaRPr lang="fr-FR" dirty="0"/>
          </a:p>
          <a:p>
            <a:pPr lvl="0"/>
            <a:r>
              <a:rPr lang="fr-FR" dirty="0"/>
              <a:t>Il disparait lors du sommeil et lors du relâchement musculaire complet .</a:t>
            </a:r>
          </a:p>
          <a:p>
            <a:pPr lvl="0"/>
            <a:r>
              <a:rPr lang="fr-FR" dirty="0"/>
              <a:t>Il prédomine aux extrémités des </a:t>
            </a:r>
            <a:r>
              <a:rPr lang="fr-FR" dirty="0" smtClean="0"/>
              <a:t>membres </a:t>
            </a:r>
            <a:r>
              <a:rPr lang="fr-FR" dirty="0"/>
              <a:t>:au niveau des mb sup Il affecte le plus souvent le pouce et l’index ; les doigts sont le siège de mouvements rythmiques caractéristiques qui évoquent le fait d'émietter le </a:t>
            </a:r>
            <a:r>
              <a:rPr lang="fr-FR" dirty="0" smtClean="0"/>
              <a:t>pain; </a:t>
            </a:r>
            <a:r>
              <a:rPr lang="fr-FR" dirty="0"/>
              <a:t>il donne également l’ impression que les avants </a:t>
            </a:r>
            <a:r>
              <a:rPr lang="fr-FR" dirty="0" smtClean="0"/>
              <a:t>bras        </a:t>
            </a:r>
            <a:r>
              <a:rPr lang="fr-FR" dirty="0"/>
              <a:t>« battent le tambour » .  </a:t>
            </a:r>
          </a:p>
          <a:p>
            <a:pPr lvl="0"/>
            <a:r>
              <a:rPr lang="fr-FR" dirty="0"/>
              <a:t>Peut toucher la face , mâchoire , menton , lèvres sup et </a:t>
            </a:r>
            <a:r>
              <a:rPr lang="fr-FR" dirty="0" err="1"/>
              <a:t>inf</a:t>
            </a:r>
            <a:r>
              <a:rPr lang="fr-FR" dirty="0"/>
              <a:t> , langue . </a:t>
            </a:r>
          </a:p>
          <a:p>
            <a:pPr lvl="0"/>
            <a:r>
              <a:rPr lang="fr-FR" dirty="0"/>
              <a:t>Au niveau des mb </a:t>
            </a:r>
            <a:r>
              <a:rPr lang="fr-FR" dirty="0" err="1"/>
              <a:t>inf</a:t>
            </a:r>
            <a:r>
              <a:rPr lang="fr-FR" dirty="0"/>
              <a:t> : </a:t>
            </a:r>
            <a:r>
              <a:rPr lang="fr-FR" dirty="0" err="1"/>
              <a:t>mvt</a:t>
            </a:r>
            <a:r>
              <a:rPr lang="fr-FR" dirty="0"/>
              <a:t> de pédalage .</a:t>
            </a:r>
          </a:p>
          <a:p>
            <a:pPr lvl="0"/>
            <a:r>
              <a:rPr lang="fr-FR" dirty="0" smtClean="0"/>
              <a:t>Ne touche jamais la tête . 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fr-FR" dirty="0">
                <a:ea typeface="Calibri"/>
                <a:cs typeface="Arial"/>
              </a:rPr>
              <a:t>Ou </a:t>
            </a:r>
            <a:r>
              <a:rPr lang="fr-FR" dirty="0" smtClean="0">
                <a:ea typeface="Calibri"/>
                <a:cs typeface="Arial"/>
              </a:rPr>
              <a:t>rigidité: </a:t>
            </a:r>
            <a:r>
              <a:rPr lang="fr-FR" dirty="0">
                <a:ea typeface="Calibri"/>
                <a:cs typeface="Arial"/>
              </a:rPr>
              <a:t>réalise l’hypertonie plastique 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fr-FR" dirty="0">
                <a:ea typeface="Calibri"/>
                <a:cs typeface="Arial"/>
              </a:rPr>
              <a:t>La rigidité </a:t>
            </a:r>
            <a:r>
              <a:rPr lang="fr-FR" dirty="0" smtClean="0">
                <a:ea typeface="Calibri"/>
                <a:cs typeface="Arial"/>
              </a:rPr>
              <a:t> c’est </a:t>
            </a:r>
            <a:r>
              <a:rPr lang="fr-FR" dirty="0">
                <a:ea typeface="Calibri"/>
                <a:cs typeface="Arial"/>
              </a:rPr>
              <a:t>l’accroissement de résistance d’un muscle à l’étirement passif 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fr-FR" dirty="0">
                <a:ea typeface="Calibri"/>
                <a:cs typeface="Arial"/>
              </a:rPr>
              <a:t>C’est l’élément le plus constant dans le syndrome parkinsonien.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fr-FR" dirty="0">
                <a:ea typeface="Calibri"/>
                <a:cs typeface="Arial"/>
              </a:rPr>
              <a:t>Elle est exclusivement observée au cours de la vigilance surtout au cours de la fatigue et des mouvements volontaires 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fr-FR" dirty="0">
                <a:ea typeface="Calibri"/>
                <a:cs typeface="Arial"/>
              </a:rPr>
              <a:t>Sa topographie est diffuse et inégale . Intéressant surtout les muscles anti gravidiques . Elle touche les muscles de la face    </a:t>
            </a:r>
            <a:r>
              <a:rPr lang="fr-FR" dirty="0" smtClean="0">
                <a:ea typeface="Calibri"/>
                <a:cs typeface="Arial"/>
              </a:rPr>
              <a:t>    </a:t>
            </a:r>
            <a:r>
              <a:rPr lang="fr-FR" dirty="0">
                <a:ea typeface="Calibri"/>
                <a:cs typeface="Arial"/>
              </a:rPr>
              <a:t>( </a:t>
            </a:r>
            <a:r>
              <a:rPr lang="fr-FR" b="1" dirty="0">
                <a:ea typeface="Calibri"/>
                <a:cs typeface="Arial"/>
              </a:rPr>
              <a:t>faciès figé </a:t>
            </a:r>
            <a:r>
              <a:rPr lang="fr-FR" dirty="0">
                <a:ea typeface="Calibri"/>
                <a:cs typeface="Arial"/>
              </a:rPr>
              <a:t>) et de la </a:t>
            </a:r>
            <a:r>
              <a:rPr lang="fr-FR" b="1" dirty="0">
                <a:ea typeface="Calibri"/>
                <a:cs typeface="Arial"/>
              </a:rPr>
              <a:t>nuque ( signe de l’oreiller psychique ) </a:t>
            </a:r>
            <a:endParaRPr lang="fr-FR" dirty="0">
              <a:ea typeface="Calibri"/>
              <a:cs typeface="Arial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fr-FR" dirty="0">
                <a:ea typeface="Calibri"/>
                <a:cs typeface="Arial"/>
              </a:rPr>
              <a:t>Elle prédomine sur les muscles fléchisseurs .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dirty="0">
                <a:ea typeface="Calibri"/>
                <a:cs typeface="Arial"/>
              </a:rPr>
              <a:t>2-Hypertonie    extrapyramidale</a:t>
            </a:r>
            <a:r>
              <a:rPr lang="fr-FR" dirty="0">
                <a:ea typeface="Calibri"/>
                <a:cs typeface="Arial"/>
              </a:rPr>
              <a:t/>
            </a:r>
            <a:br>
              <a:rPr lang="fr-FR" dirty="0">
                <a:ea typeface="Calibri"/>
                <a:cs typeface="Arial"/>
              </a:rPr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881</TotalTime>
  <Words>1164</Words>
  <Application>Microsoft Office PowerPoint</Application>
  <PresentationFormat>Affichage à l'écran (4:3)</PresentationFormat>
  <Paragraphs>83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Rotonde</vt:lpstr>
      <vt:lpstr>SYNDROME  EXTRA PYRAMIDAL </vt:lpstr>
      <vt:lpstr>Introduction </vt:lpstr>
      <vt:lpstr>Rappel anatomo-physiologique </vt:lpstr>
      <vt:lpstr>Diapositive 4</vt:lpstr>
      <vt:lpstr>Diapositive 5</vt:lpstr>
      <vt:lpstr>Sémiologie  du syndrome parkinsonien </vt:lpstr>
      <vt:lpstr>1-Tremblement de repos   </vt:lpstr>
      <vt:lpstr>Diapositive 8</vt:lpstr>
      <vt:lpstr>2-Hypertonie    extrapyramidale </vt:lpstr>
      <vt:lpstr>Diapositive 10</vt:lpstr>
      <vt:lpstr>Diapositive 11</vt:lpstr>
      <vt:lpstr>Diapositive 12</vt:lpstr>
      <vt:lpstr>3-AKINESIE-HYPOKINESIE </vt:lpstr>
      <vt:lpstr>Diapositive 14</vt:lpstr>
      <vt:lpstr>Diapositive 15</vt:lpstr>
      <vt:lpstr>Diapositive 16</vt:lpstr>
      <vt:lpstr>    Examen Clinique</vt:lpstr>
      <vt:lpstr>Diapositive 18</vt:lpstr>
      <vt:lpstr>Diapositive 19</vt:lpstr>
      <vt:lpstr>4- Autres   signes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SYNDROME  EXTRA PYRAMIDAL</dc:title>
  <dc:creator>USER</dc:creator>
  <cp:lastModifiedBy>Admin</cp:lastModifiedBy>
  <cp:revision>20</cp:revision>
  <dcterms:created xsi:type="dcterms:W3CDTF">2015-09-14T19:39:40Z</dcterms:created>
  <dcterms:modified xsi:type="dcterms:W3CDTF">2017-04-06T07:25:21Z</dcterms:modified>
</cp:coreProperties>
</file>