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258" r:id="rId4"/>
    <p:sldId id="261" r:id="rId5"/>
    <p:sldId id="269" r:id="rId6"/>
    <p:sldId id="270" r:id="rId7"/>
    <p:sldId id="271" r:id="rId8"/>
    <p:sldId id="265" r:id="rId9"/>
    <p:sldId id="276" r:id="rId10"/>
    <p:sldId id="277" r:id="rId11"/>
    <p:sldId id="264" r:id="rId12"/>
    <p:sldId id="274" r:id="rId13"/>
    <p:sldId id="272" r:id="rId14"/>
    <p:sldId id="285" r:id="rId15"/>
    <p:sldId id="284" r:id="rId16"/>
    <p:sldId id="273" r:id="rId17"/>
    <p:sldId id="280" r:id="rId18"/>
    <p:sldId id="281" r:id="rId19"/>
    <p:sldId id="282" r:id="rId20"/>
    <p:sldId id="283" r:id="rId21"/>
    <p:sldId id="278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05DCD-C21E-47CE-A786-2C626AA3C076}" type="datetimeFigureOut">
              <a:rPr lang="fr-FR" smtClean="0"/>
              <a:pPr/>
              <a:t>08/01/2020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E9755-AC60-42A9-A0C2-0B33F939DB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29600" cy="1143000"/>
          </a:xfrm>
        </p:spPr>
        <p:txBody>
          <a:bodyPr>
            <a:noAutofit/>
          </a:bodyPr>
          <a:lstStyle/>
          <a:p>
            <a:r>
              <a:rPr lang="fr-FR" sz="8000" b="1" dirty="0" smtClean="0">
                <a:solidFill>
                  <a:srgbClr val="FF0000"/>
                </a:solidFill>
              </a:rPr>
              <a:t>La sensibilité </a:t>
            </a:r>
            <a:endParaRPr lang="fr-FR" sz="8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4810" y="4500570"/>
            <a:ext cx="4471990" cy="162559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Dr </a:t>
            </a:r>
            <a:r>
              <a:rPr lang="fr-FR" dirty="0" err="1" smtClean="0"/>
              <a:t>Bourezg</a:t>
            </a:r>
            <a:r>
              <a:rPr lang="fr-FR" dirty="0" smtClean="0"/>
              <a:t> M </a:t>
            </a:r>
          </a:p>
          <a:p>
            <a:r>
              <a:rPr lang="fr-FR" dirty="0" smtClean="0"/>
              <a:t>CHU Constantine </a:t>
            </a:r>
          </a:p>
          <a:p>
            <a:r>
              <a:rPr lang="fr-FR" dirty="0" smtClean="0"/>
              <a:t>Service de neurologie </a:t>
            </a:r>
          </a:p>
          <a:p>
            <a:r>
              <a:rPr lang="fr-FR" dirty="0" smtClean="0"/>
              <a:t>Année 2019/2020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660232" y="83671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660232" y="2780928"/>
            <a:ext cx="23042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660232" y="5085184"/>
            <a:ext cx="23042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051720" y="620688"/>
            <a:ext cx="2736304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1-récepteur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20" y="1484784"/>
            <a:ext cx="1800200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323528" y="1628800"/>
            <a:ext cx="1512168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superficiel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323528" y="2132856"/>
            <a:ext cx="1584176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superficielle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2483768" y="1484784"/>
            <a:ext cx="1872208" cy="1296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555776" y="1628800"/>
            <a:ext cx="1656184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Profond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55776" y="2132856"/>
            <a:ext cx="1656184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Sensibilité profonde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0" y="1484784"/>
            <a:ext cx="1872208" cy="1296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4788024" y="1628800"/>
            <a:ext cx="1512168" cy="288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viscère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16016" y="2132856"/>
            <a:ext cx="1656184" cy="5760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Sensibilité viscérale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9512" y="2996952"/>
            <a:ext cx="1440160" cy="1008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tactile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179512" y="4149080"/>
            <a:ext cx="1440160" cy="1008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douloureuse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179512" y="5301208"/>
            <a:ext cx="1440160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thermique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2483768" y="2996952"/>
            <a:ext cx="1800200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1-kinesthésie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83768" y="3789040"/>
            <a:ext cx="1800200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2-graph esthésie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83768" y="4509120"/>
            <a:ext cx="1872208" cy="15841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Fonctions élaborées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2555776" y="4941168"/>
            <a:ext cx="1728192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stéréognosie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55776" y="5517232"/>
            <a:ext cx="1728192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pall</a:t>
            </a:r>
            <a:r>
              <a:rPr lang="fr-FR" dirty="0" smtClean="0">
                <a:solidFill>
                  <a:schemeClr val="bg1"/>
                </a:solidFill>
              </a:rPr>
              <a:t> esthésie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83768" y="6165304"/>
            <a:ext cx="1872208" cy="5040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Equilibre et coordination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732240" y="836712"/>
            <a:ext cx="223224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732240" y="2780928"/>
            <a:ext cx="223224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2Conduction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948264" y="5085184"/>
            <a:ext cx="18002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39752" y="260648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2- la conduction </a:t>
            </a:r>
            <a:endParaRPr lang="fr-FR" sz="2800" dirty="0"/>
          </a:p>
        </p:txBody>
      </p:sp>
      <p:sp>
        <p:nvSpPr>
          <p:cNvPr id="18" name="Rectangle 17"/>
          <p:cNvSpPr/>
          <p:nvPr/>
        </p:nvSpPr>
        <p:spPr>
          <a:xfrm>
            <a:off x="179512" y="1052736"/>
            <a:ext cx="24482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Dans le SNP: fibres sensitives des nerfs périphériques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2987824" y="1412776"/>
            <a:ext cx="35283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Dans le SNC: Faisceaux sensitifs ascendants</a:t>
            </a:r>
          </a:p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987824" y="2060848"/>
            <a:ext cx="172819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sensibilité thermo-</a:t>
            </a:r>
            <a:r>
              <a:rPr lang="fr-FR" dirty="0" err="1" smtClean="0"/>
              <a:t>algesique</a:t>
            </a:r>
            <a:r>
              <a:rPr lang="fr-FR" dirty="0" smtClean="0"/>
              <a:t> et le tact grossier : </a:t>
            </a:r>
            <a:r>
              <a:rPr lang="fr-FR" b="1" dirty="0" smtClean="0"/>
              <a:t>faisceau </a:t>
            </a:r>
            <a:r>
              <a:rPr lang="fr-FR" b="1" dirty="0" err="1" smtClean="0"/>
              <a:t>spino</a:t>
            </a:r>
            <a:r>
              <a:rPr lang="fr-FR" b="1" dirty="0" smtClean="0"/>
              <a:t>-thalamique</a:t>
            </a:r>
            <a:endParaRPr lang="fr-FR" b="1" dirty="0"/>
          </a:p>
        </p:txBody>
      </p:sp>
      <p:sp>
        <p:nvSpPr>
          <p:cNvPr id="22" name="Rectangle 21"/>
          <p:cNvSpPr/>
          <p:nvPr/>
        </p:nvSpPr>
        <p:spPr>
          <a:xfrm>
            <a:off x="4788024" y="2060848"/>
            <a:ext cx="172819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sensibilité profonde et le tact </a:t>
            </a:r>
            <a:r>
              <a:rPr lang="fr-FR" dirty="0" err="1" smtClean="0"/>
              <a:t>epicritique</a:t>
            </a:r>
            <a:r>
              <a:rPr lang="fr-FR" dirty="0" smtClean="0"/>
              <a:t>: </a:t>
            </a:r>
            <a:r>
              <a:rPr lang="fr-FR" b="1" dirty="0" smtClean="0"/>
              <a:t>faisceau </a:t>
            </a:r>
            <a:r>
              <a:rPr lang="fr-FR" b="1" dirty="0" err="1" smtClean="0"/>
              <a:t>cordonal</a:t>
            </a:r>
            <a:r>
              <a:rPr lang="fr-FR" b="1" dirty="0" smtClean="0"/>
              <a:t> postérieur</a:t>
            </a:r>
            <a:endParaRPr lang="fr-FR" b="1" dirty="0"/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697760"/>
            <a:ext cx="25202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Résultat de recherche d'images pour &quot;faisceaux medullaires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407467"/>
            <a:ext cx="1800200" cy="2450533"/>
          </a:xfrm>
          <a:prstGeom prst="rect">
            <a:avLst/>
          </a:prstGeom>
          <a:noFill/>
        </p:spPr>
      </p:pic>
      <p:pic>
        <p:nvPicPr>
          <p:cNvPr id="26" name="Picture 22" descr="Résultat de recherche d'images pour &quot;faisceaux medullaires&quot;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365104"/>
            <a:ext cx="1899123" cy="2187619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>
            <a:off x="179512" y="2060848"/>
            <a:ext cx="1368152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sensibilité thermo-</a:t>
            </a:r>
            <a:r>
              <a:rPr lang="fr-FR" dirty="0" err="1" smtClean="0"/>
              <a:t>algesique</a:t>
            </a:r>
            <a:r>
              <a:rPr lang="fr-FR" dirty="0" smtClean="0"/>
              <a:t> et le tact grossier : fibres de petits calibre amyélinique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1619672" y="2060848"/>
            <a:ext cx="122413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profonde et le tact </a:t>
            </a:r>
            <a:r>
              <a:rPr lang="fr-FR" dirty="0" err="1" smtClean="0"/>
              <a:t>epicritique</a:t>
            </a:r>
            <a:r>
              <a:rPr lang="fr-FR" dirty="0" smtClean="0"/>
              <a:t>: les fibres de gros calibre </a:t>
            </a:r>
            <a:r>
              <a:rPr lang="fr-FR" dirty="0" err="1" smtClean="0"/>
              <a:t>myelinique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5410944" cy="4046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Examen de la sensibilité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1196752"/>
            <a:ext cx="15841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A- Recherche des signes subjectifs</a:t>
            </a:r>
            <a:endParaRPr lang="fr-FR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179512" y="2564904"/>
            <a:ext cx="1584176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Paresthésies: </a:t>
            </a:r>
            <a:r>
              <a:rPr lang="fr-FR" dirty="0" smtClean="0"/>
              <a:t>fourmillement,</a:t>
            </a:r>
          </a:p>
          <a:p>
            <a:r>
              <a:rPr lang="fr-FR" dirty="0" smtClean="0"/>
              <a:t>Engourdissement, picotement, </a:t>
            </a:r>
          </a:p>
          <a:p>
            <a:r>
              <a:rPr lang="fr-FR" dirty="0" smtClean="0"/>
              <a:t>Courant d’air chaud ou froid</a:t>
            </a:r>
          </a:p>
          <a:p>
            <a:endParaRPr lang="fr-FR" b="1" dirty="0" smtClean="0"/>
          </a:p>
          <a:p>
            <a:r>
              <a:rPr lang="fr-FR" b="1" dirty="0" smtClean="0"/>
              <a:t>Douleurs: </a:t>
            </a:r>
            <a:r>
              <a:rPr lang="fr-FR" dirty="0" smtClean="0"/>
              <a:t>topographie+++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564904"/>
            <a:ext cx="3810149" cy="20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5410944" cy="4046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Examen de la sensibilité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1196752"/>
            <a:ext cx="15841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A- Recherche des signes subjectifs</a:t>
            </a:r>
            <a:endParaRPr lang="fr-F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2123728" y="1196752"/>
            <a:ext cx="68407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B- Examen de la sensibilité (yeux fermes)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79512" y="2564904"/>
            <a:ext cx="1584176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Paresthésies: </a:t>
            </a:r>
            <a:r>
              <a:rPr lang="fr-FR" dirty="0" smtClean="0"/>
              <a:t>fourmillement,</a:t>
            </a:r>
          </a:p>
          <a:p>
            <a:r>
              <a:rPr lang="fr-FR" dirty="0" smtClean="0"/>
              <a:t>Engourdissement, picotement, </a:t>
            </a:r>
          </a:p>
          <a:p>
            <a:r>
              <a:rPr lang="fr-FR" dirty="0" smtClean="0"/>
              <a:t>Courant d’air chaud ou froid</a:t>
            </a:r>
          </a:p>
          <a:p>
            <a:endParaRPr lang="fr-FR" b="1" dirty="0" smtClean="0"/>
          </a:p>
          <a:p>
            <a:r>
              <a:rPr lang="fr-FR" b="1" dirty="0" smtClean="0"/>
              <a:t>Douleurs: </a:t>
            </a:r>
            <a:r>
              <a:rPr lang="fr-FR" dirty="0" smtClean="0"/>
              <a:t>topographie+++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123728" y="1844824"/>
            <a:ext cx="4320480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fr-FR" b="1" dirty="0" smtClean="0"/>
          </a:p>
          <a:p>
            <a:pPr>
              <a:buFontTx/>
              <a:buNone/>
            </a:pPr>
            <a:r>
              <a:rPr lang="fr-FR" b="1" dirty="0" smtClean="0"/>
              <a:t>1)L’examen de la sensibilité superficielle :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Tact gossier : un coton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douloureuse </a:t>
            </a:r>
            <a:r>
              <a:rPr lang="fr-FR" smtClean="0"/>
              <a:t>: une </a:t>
            </a:r>
            <a:r>
              <a:rPr lang="fr-FR" dirty="0" smtClean="0"/>
              <a:t>épingle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thermique: tubes chauds/ froids</a:t>
            </a:r>
          </a:p>
          <a:p>
            <a:pPr>
              <a:buFontTx/>
              <a:buNone/>
            </a:pPr>
            <a:r>
              <a:rPr lang="fr-FR" dirty="0" smtClean="0"/>
              <a:t> (se fait en la comparant à une zone homologue dans l’hémicorps controlatéral )</a:t>
            </a:r>
          </a:p>
          <a:p>
            <a:pPr>
              <a:buFontTx/>
              <a:buNone/>
            </a:pPr>
            <a:r>
              <a:rPr lang="fr-FR" b="1" dirty="0" smtClean="0"/>
              <a:t>2)L’examen de la sensibilité profonde et du tact </a:t>
            </a:r>
            <a:r>
              <a:rPr lang="fr-FR" b="1" dirty="0" err="1" smtClean="0"/>
              <a:t>epicritique</a:t>
            </a:r>
            <a:r>
              <a:rPr lang="fr-FR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Kinesthésie (position segmentaire)</a:t>
            </a:r>
          </a:p>
          <a:p>
            <a:pPr lvl="1">
              <a:buFont typeface="Arial" pitchFamily="34" charset="0"/>
              <a:buChar char="•"/>
            </a:pPr>
            <a:r>
              <a:rPr lang="fr-FR" dirty="0" err="1" smtClean="0"/>
              <a:t>Pallesthesie</a:t>
            </a:r>
            <a:r>
              <a:rPr lang="fr-FR" dirty="0" smtClean="0"/>
              <a:t> (sensibilité vibratoire): diapason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Stéréognosie et graph esthésie (fonctions élaborées)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Epreuve doigt/nez et talon/ genou yeux fermés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Position debout et marche yeux fermes  </a:t>
            </a:r>
          </a:p>
          <a:p>
            <a:pPr>
              <a:buFontTx/>
              <a:buNone/>
            </a:pPr>
            <a:endParaRPr lang="fr-FR" dirty="0"/>
          </a:p>
        </p:txBody>
      </p:sp>
      <p:pic>
        <p:nvPicPr>
          <p:cNvPr id="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916832"/>
            <a:ext cx="1076326" cy="110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844824"/>
            <a:ext cx="11521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068960"/>
            <a:ext cx="1114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2924944"/>
            <a:ext cx="1114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8344" y="4653136"/>
            <a:ext cx="1296144" cy="203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4092205"/>
            <a:ext cx="936104" cy="2410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Résultat de recherche d'images pour &quot;diapason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0964" y="476672"/>
            <a:ext cx="8998432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dermatome sensitif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5"/>
            <a:ext cx="8604448" cy="6525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5410944" cy="4046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Examen de la sensibilité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1196752"/>
            <a:ext cx="15841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A- Recherche des signes subjectifs</a:t>
            </a:r>
            <a:endParaRPr lang="fr-F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2123728" y="1196752"/>
            <a:ext cx="68407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B- Examen de la sensibilité (yeux fermes)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79512" y="2564904"/>
            <a:ext cx="1584176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Paresthésies: </a:t>
            </a:r>
            <a:r>
              <a:rPr lang="fr-FR" dirty="0" smtClean="0"/>
              <a:t>fourmillement,</a:t>
            </a:r>
          </a:p>
          <a:p>
            <a:r>
              <a:rPr lang="fr-FR" dirty="0" smtClean="0"/>
              <a:t>Engourdissement, picotement, </a:t>
            </a:r>
          </a:p>
          <a:p>
            <a:r>
              <a:rPr lang="fr-FR" dirty="0" smtClean="0"/>
              <a:t>Courant d’air chaud ou froid</a:t>
            </a:r>
          </a:p>
          <a:p>
            <a:endParaRPr lang="fr-FR" b="1" dirty="0" smtClean="0"/>
          </a:p>
          <a:p>
            <a:r>
              <a:rPr lang="fr-FR" b="1" dirty="0" smtClean="0"/>
              <a:t>Douleurs: </a:t>
            </a:r>
            <a:r>
              <a:rPr lang="fr-FR" dirty="0" smtClean="0"/>
              <a:t>topographie+++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123728" y="1844824"/>
            <a:ext cx="4320480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endParaRPr lang="fr-FR" b="1" dirty="0" smtClean="0"/>
          </a:p>
          <a:p>
            <a:pPr>
              <a:buFontTx/>
              <a:buNone/>
            </a:pPr>
            <a:r>
              <a:rPr lang="fr-FR" b="1" dirty="0" smtClean="0"/>
              <a:t>1)L’examen de la sensibilité superficielle :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Tact gossier : un couton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douloureuse : un épingle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thermique: tubes chauds/ froids</a:t>
            </a:r>
          </a:p>
          <a:p>
            <a:pPr>
              <a:buFontTx/>
              <a:buNone/>
            </a:pPr>
            <a:r>
              <a:rPr lang="fr-FR" dirty="0" smtClean="0"/>
              <a:t> (se fait en la comparant à une zone homologue dans l’hémicorps controlatéral )</a:t>
            </a:r>
          </a:p>
          <a:p>
            <a:pPr>
              <a:buFontTx/>
              <a:buNone/>
            </a:pPr>
            <a:r>
              <a:rPr lang="fr-FR" b="1" dirty="0" smtClean="0"/>
              <a:t>2)L’examen de la sensibilité profonde et du tact </a:t>
            </a:r>
            <a:r>
              <a:rPr lang="fr-FR" b="1" dirty="0" err="1" smtClean="0"/>
              <a:t>epicritique</a:t>
            </a:r>
            <a:r>
              <a:rPr lang="fr-FR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Kinesthésie (position segmentaire)</a:t>
            </a:r>
          </a:p>
          <a:p>
            <a:pPr lvl="1">
              <a:buFont typeface="Arial" pitchFamily="34" charset="0"/>
              <a:buChar char="•"/>
            </a:pPr>
            <a:r>
              <a:rPr lang="fr-FR" dirty="0" err="1" smtClean="0"/>
              <a:t>Pallesthesie</a:t>
            </a:r>
            <a:r>
              <a:rPr lang="fr-FR" dirty="0" smtClean="0"/>
              <a:t> (sensibilité vibratoire): diapason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Stéréognosie et graph esthésie (fonctions élaborées)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Epreuve doigt/nez et talon/ genou yeux fermés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Position debout et marche yeux fermes  </a:t>
            </a:r>
          </a:p>
          <a:p>
            <a:pPr>
              <a:buFontTx/>
              <a:buNone/>
            </a:pP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516216" y="1844824"/>
            <a:ext cx="2448272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fr-FR" b="1" dirty="0" smtClean="0"/>
          </a:p>
          <a:p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l’anesthésie: </a:t>
            </a:r>
            <a:r>
              <a:rPr lang="fr-FR" dirty="0" smtClean="0"/>
              <a:t>(-)</a:t>
            </a:r>
          </a:p>
          <a:p>
            <a:pPr>
              <a:buFontTx/>
              <a:buChar char="-"/>
            </a:pPr>
            <a:r>
              <a:rPr lang="fr-FR" b="1" dirty="0" smtClean="0"/>
              <a:t>l’hypoesthésie</a:t>
            </a:r>
            <a:r>
              <a:rPr lang="fr-FR" dirty="0" smtClean="0"/>
              <a:t>: </a:t>
            </a:r>
            <a:r>
              <a:rPr lang="fr-FR" b="1" dirty="0" smtClean="0"/>
              <a:t>l’hyperesthésie:</a:t>
            </a: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l’</a:t>
            </a:r>
            <a:r>
              <a:rPr lang="fr-FR" b="1" dirty="0" err="1" smtClean="0"/>
              <a:t>hyperpathie</a:t>
            </a:r>
            <a:r>
              <a:rPr lang="fr-FR" dirty="0" smtClean="0"/>
              <a:t>: perception de douleur d’un stimulus non douloureux</a:t>
            </a:r>
          </a:p>
          <a:p>
            <a:pPr>
              <a:buFontTx/>
              <a:buNone/>
            </a:pPr>
            <a:r>
              <a:rPr lang="fr-FR" dirty="0" smtClean="0"/>
              <a:t>- </a:t>
            </a:r>
            <a:r>
              <a:rPr lang="fr-FR" b="1" dirty="0" smtClean="0"/>
              <a:t>A kinesthésie</a:t>
            </a:r>
          </a:p>
          <a:p>
            <a:pPr>
              <a:buFontTx/>
              <a:buNone/>
            </a:pPr>
            <a:r>
              <a:rPr lang="fr-FR" dirty="0" smtClean="0"/>
              <a:t>-</a:t>
            </a:r>
            <a:r>
              <a:rPr lang="fr-FR" b="1" dirty="0" smtClean="0"/>
              <a:t> A </a:t>
            </a:r>
            <a:r>
              <a:rPr lang="fr-FR" b="1" dirty="0" err="1" smtClean="0"/>
              <a:t>pallesthesie</a:t>
            </a:r>
            <a:r>
              <a:rPr lang="fr-FR" b="1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hypopallesthesie</a:t>
            </a:r>
            <a:r>
              <a:rPr lang="fr-FR" dirty="0" smtClean="0"/>
              <a:t>)</a:t>
            </a:r>
          </a:p>
          <a:p>
            <a:pPr>
              <a:buFontTx/>
              <a:buNone/>
            </a:pPr>
            <a:r>
              <a:rPr lang="fr-FR" dirty="0" smtClean="0"/>
              <a:t>- pseudo-</a:t>
            </a:r>
            <a:r>
              <a:rPr lang="fr-FR" b="1" dirty="0" smtClean="0"/>
              <a:t>A stéréognosie</a:t>
            </a:r>
            <a:r>
              <a:rPr lang="fr-FR" dirty="0" smtClean="0"/>
              <a:t>  par </a:t>
            </a:r>
            <a:r>
              <a:rPr lang="fr-FR" dirty="0" err="1" smtClean="0"/>
              <a:t>anesthesie</a:t>
            </a:r>
            <a:r>
              <a:rPr lang="fr-FR" dirty="0" smtClean="0"/>
              <a:t>!</a:t>
            </a:r>
          </a:p>
          <a:p>
            <a:pPr>
              <a:buFontTx/>
              <a:buNone/>
            </a:pPr>
            <a:r>
              <a:rPr lang="fr-FR" dirty="0" smtClean="0"/>
              <a:t>- </a:t>
            </a:r>
            <a:r>
              <a:rPr lang="fr-FR" b="1" dirty="0" smtClean="0"/>
              <a:t>A </a:t>
            </a:r>
            <a:r>
              <a:rPr lang="fr-FR" b="1" dirty="0" err="1" smtClean="0"/>
              <a:t>graphesthésie</a:t>
            </a:r>
            <a:r>
              <a:rPr lang="fr-FR" dirty="0" smtClean="0"/>
              <a:t> !</a:t>
            </a:r>
          </a:p>
          <a:p>
            <a:pPr>
              <a:buFontTx/>
              <a:buChar char="-"/>
            </a:pPr>
            <a:r>
              <a:rPr lang="fr-FR" b="1" dirty="0" smtClean="0"/>
              <a:t>Ataxie proprioceptive: </a:t>
            </a:r>
          </a:p>
          <a:p>
            <a:pPr>
              <a:buFont typeface="Arial" pitchFamily="34" charset="0"/>
              <a:buChar char="•"/>
            </a:pPr>
            <a:r>
              <a:rPr lang="fr-FR" dirty="0" err="1" smtClean="0"/>
              <a:t>Rhomberg</a:t>
            </a:r>
            <a:r>
              <a:rPr lang="fr-FR" dirty="0" smtClean="0"/>
              <a:t> , </a:t>
            </a:r>
            <a:r>
              <a:rPr lang="fr-FR" dirty="0" err="1" smtClean="0"/>
              <a:t>demarche</a:t>
            </a:r>
            <a:r>
              <a:rPr lang="fr-FR" dirty="0" smtClean="0"/>
              <a:t> </a:t>
            </a:r>
            <a:r>
              <a:rPr lang="fr-FR" dirty="0" err="1" smtClean="0"/>
              <a:t>talonnante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err="1" smtClean="0"/>
              <a:t>Dysmetrie</a:t>
            </a:r>
            <a:r>
              <a:rPr lang="fr-FR" dirty="0" smtClean="0"/>
              <a:t> yeux fermes</a:t>
            </a:r>
          </a:p>
          <a:p>
            <a:pPr>
              <a:buFontTx/>
              <a:buNone/>
            </a:pPr>
            <a:endParaRPr lang="fr-FR" dirty="0" smtClean="0"/>
          </a:p>
          <a:p>
            <a:pPr>
              <a:buFontTx/>
              <a:buNone/>
            </a:pP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8100392" y="2564904"/>
            <a:ext cx="216024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8172400" y="2780928"/>
            <a:ext cx="216024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/>
              <a:t>Syndromes sensitifs topographiques 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6660232" y="83671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660232" y="2780928"/>
            <a:ext cx="23042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660232" y="5085184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76052"/>
            <a:ext cx="5834246" cy="598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Connecteur droit avec flèche 17"/>
          <p:cNvCxnSpPr/>
          <p:nvPr/>
        </p:nvCxnSpPr>
        <p:spPr>
          <a:xfrm>
            <a:off x="3563888" y="3789040"/>
            <a:ext cx="432048" cy="14401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059832" y="3429000"/>
            <a:ext cx="432048" cy="7200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1115616" y="4509120"/>
            <a:ext cx="360040" cy="43204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55576" y="422108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2699792" y="3212976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923928" y="3501008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179512" y="1484784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1:syndrome </a:t>
            </a:r>
            <a:r>
              <a:rPr lang="fr-FR" dirty="0" err="1" smtClean="0"/>
              <a:t>neurogene</a:t>
            </a:r>
            <a:endParaRPr lang="fr-FR" dirty="0" smtClean="0"/>
          </a:p>
          <a:p>
            <a:r>
              <a:rPr lang="fr-FR" dirty="0" smtClean="0"/>
              <a:t>2: syndrome </a:t>
            </a:r>
            <a:r>
              <a:rPr lang="fr-FR" dirty="0" err="1" smtClean="0"/>
              <a:t>spinothalamique</a:t>
            </a:r>
            <a:endParaRPr lang="fr-FR" dirty="0" smtClean="0"/>
          </a:p>
          <a:p>
            <a:r>
              <a:rPr lang="fr-FR" dirty="0" smtClean="0"/>
              <a:t>3- syndrome </a:t>
            </a:r>
            <a:r>
              <a:rPr lang="fr-FR" dirty="0" err="1" smtClean="0"/>
              <a:t>cordonal</a:t>
            </a:r>
            <a:r>
              <a:rPr lang="fr-FR" dirty="0" smtClean="0"/>
              <a:t> </a:t>
            </a:r>
            <a:r>
              <a:rPr lang="fr-FR" dirty="0" err="1" smtClean="0"/>
              <a:t>posterieur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63888" y="0"/>
            <a:ext cx="2952328" cy="908720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dirty="0" smtClean="0"/>
              <a:t>Syndromes sensitifs topographiques 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6660232" y="83671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660232" y="2780928"/>
            <a:ext cx="23042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660232" y="5085184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4889394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Connecteur droit avec flèche 17"/>
          <p:cNvCxnSpPr/>
          <p:nvPr/>
        </p:nvCxnSpPr>
        <p:spPr>
          <a:xfrm>
            <a:off x="4355976" y="4221088"/>
            <a:ext cx="432048" cy="14401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923928" y="3933056"/>
            <a:ext cx="432048" cy="7200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2339752" y="4869160"/>
            <a:ext cx="360040" cy="43204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79712" y="494116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563888" y="3717032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4860032" y="3933056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179512" y="188640"/>
            <a:ext cx="3240360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syndrome </a:t>
            </a:r>
            <a:r>
              <a:rPr lang="fr-FR" sz="1600" b="1" dirty="0" err="1" smtClean="0">
                <a:solidFill>
                  <a:schemeClr val="tx1"/>
                </a:solidFill>
              </a:rPr>
              <a:t>neurogene</a:t>
            </a:r>
            <a:r>
              <a:rPr lang="fr-FR" sz="1600" b="1" dirty="0" smtClean="0">
                <a:solidFill>
                  <a:schemeClr val="tx1"/>
                </a:solidFill>
              </a:rPr>
              <a:t> périphérique: </a:t>
            </a:r>
            <a:r>
              <a:rPr lang="fr-FR" sz="1400" dirty="0" smtClean="0">
                <a:solidFill>
                  <a:schemeClr val="tx1"/>
                </a:solidFill>
              </a:rPr>
              <a:t>association différente selon la </a:t>
            </a:r>
            <a:r>
              <a:rPr lang="fr-FR" sz="1400" b="1" dirty="0" smtClean="0">
                <a:solidFill>
                  <a:schemeClr val="tx1"/>
                </a:solidFill>
              </a:rPr>
              <a:t>nature </a:t>
            </a:r>
            <a:r>
              <a:rPr lang="fr-FR" sz="1400" dirty="0" smtClean="0">
                <a:solidFill>
                  <a:schemeClr val="tx1"/>
                </a:solidFill>
              </a:rPr>
              <a:t>(</a:t>
            </a:r>
            <a:r>
              <a:rPr lang="fr-FR" sz="1400" dirty="0" err="1" smtClean="0">
                <a:solidFill>
                  <a:schemeClr val="tx1"/>
                </a:solidFill>
              </a:rPr>
              <a:t>axonale</a:t>
            </a:r>
            <a:r>
              <a:rPr lang="fr-FR" sz="1400" dirty="0" smtClean="0">
                <a:solidFill>
                  <a:schemeClr val="tx1"/>
                </a:solidFill>
              </a:rPr>
              <a:t>/</a:t>
            </a:r>
            <a:r>
              <a:rPr lang="fr-FR" sz="1400" dirty="0" err="1" smtClean="0">
                <a:solidFill>
                  <a:schemeClr val="tx1"/>
                </a:solidFill>
              </a:rPr>
              <a:t>demyelinisantes</a:t>
            </a:r>
            <a:r>
              <a:rPr lang="fr-FR" sz="1400" dirty="0" smtClean="0">
                <a:solidFill>
                  <a:schemeClr val="tx1"/>
                </a:solidFill>
              </a:rPr>
              <a:t>) +++ de la lésion de: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Paresthésies, douleurs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Atteinte de la sensibilité superficielle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Atteinte de la sensibilité profonde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(+/- atteinte motrice  ou végétative associée) 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selon la </a:t>
            </a:r>
            <a:r>
              <a:rPr lang="fr-FR" sz="1400" b="1" dirty="0" smtClean="0">
                <a:solidFill>
                  <a:schemeClr val="tx1"/>
                </a:solidFill>
              </a:rPr>
              <a:t>topographie</a:t>
            </a:r>
            <a:r>
              <a:rPr lang="fr-FR" sz="1400" dirty="0" smtClean="0">
                <a:solidFill>
                  <a:schemeClr val="tx1"/>
                </a:solidFill>
              </a:rPr>
              <a:t> :</a:t>
            </a:r>
          </a:p>
          <a:p>
            <a:r>
              <a:rPr lang="fr-FR" sz="1600" b="1" dirty="0" smtClean="0">
                <a:solidFill>
                  <a:schemeClr val="tx1"/>
                </a:solidFill>
              </a:rPr>
              <a:t>1Radiculaire: </a:t>
            </a:r>
            <a:r>
              <a:rPr lang="fr-FR" sz="1400" dirty="0" smtClean="0">
                <a:solidFill>
                  <a:schemeClr val="tx1"/>
                </a:solidFill>
              </a:rPr>
              <a:t>douleur radiculaire+/- trouble sensitifs de systématisation  radiculaire </a:t>
            </a:r>
          </a:p>
          <a:p>
            <a:r>
              <a:rPr lang="fr-FR" sz="1600" b="1" dirty="0" smtClean="0">
                <a:solidFill>
                  <a:schemeClr val="tx1"/>
                </a:solidFill>
              </a:rPr>
              <a:t>2Tronculaire: </a:t>
            </a:r>
            <a:r>
              <a:rPr lang="fr-FR" sz="1400" dirty="0" smtClean="0">
                <a:solidFill>
                  <a:schemeClr val="tx1"/>
                </a:solidFill>
              </a:rPr>
              <a:t>troubles </a:t>
            </a:r>
            <a:r>
              <a:rPr lang="fr-FR" sz="1400" dirty="0" err="1" smtClean="0">
                <a:solidFill>
                  <a:schemeClr val="tx1"/>
                </a:solidFill>
              </a:rPr>
              <a:t>sensitivo</a:t>
            </a:r>
            <a:r>
              <a:rPr lang="fr-FR" sz="1400" dirty="0" smtClean="0">
                <a:solidFill>
                  <a:schemeClr val="tx1"/>
                </a:solidFill>
              </a:rPr>
              <a:t>-</a:t>
            </a:r>
            <a:r>
              <a:rPr lang="fr-FR" sz="1400" dirty="0" err="1" smtClean="0">
                <a:solidFill>
                  <a:schemeClr val="tx1"/>
                </a:solidFill>
              </a:rPr>
              <a:t>moteurde</a:t>
            </a:r>
            <a:r>
              <a:rPr lang="fr-FR" sz="1400" dirty="0" smtClean="0">
                <a:solidFill>
                  <a:schemeClr val="tx1"/>
                </a:solidFill>
              </a:rPr>
              <a:t>  systématisation tronculaire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Pluri-tronculaire : </a:t>
            </a:r>
            <a:r>
              <a:rPr lang="fr-FR" sz="1400" dirty="0" smtClean="0">
                <a:solidFill>
                  <a:schemeClr val="tx1"/>
                </a:solidFill>
              </a:rPr>
              <a:t>mono neuropathie multiple et poly neuropathie</a:t>
            </a:r>
          </a:p>
          <a:p>
            <a:r>
              <a:rPr lang="fr-FR" sz="1600" b="1" dirty="0" smtClean="0">
                <a:solidFill>
                  <a:schemeClr val="tx1"/>
                </a:solidFill>
              </a:rPr>
              <a:t>3Polyradiculoneuropathie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/>
              <a:t>Syndromes sensitifs topographiques 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6660232" y="83671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660232" y="2780928"/>
            <a:ext cx="23042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660232" y="5085184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4889394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Connecteur droit avec flèche 17"/>
          <p:cNvCxnSpPr/>
          <p:nvPr/>
        </p:nvCxnSpPr>
        <p:spPr>
          <a:xfrm>
            <a:off x="4355976" y="4221088"/>
            <a:ext cx="432048" cy="14401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923928" y="3933056"/>
            <a:ext cx="432048" cy="7200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2339752" y="4869160"/>
            <a:ext cx="360040" cy="43204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79712" y="494116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563888" y="3717032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4860032" y="3933056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179512" y="764704"/>
            <a:ext cx="324036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2 Syndrome </a:t>
            </a:r>
            <a:r>
              <a:rPr lang="fr-FR" sz="2000" b="1" dirty="0" err="1" smtClean="0">
                <a:solidFill>
                  <a:schemeClr val="tx1"/>
                </a:solidFill>
              </a:rPr>
              <a:t>spinothalamique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Trouble de la sensibilité </a:t>
            </a:r>
            <a:r>
              <a:rPr lang="fr-FR" sz="2000" dirty="0" err="1" smtClean="0">
                <a:solidFill>
                  <a:schemeClr val="tx1"/>
                </a:solidFill>
              </a:rPr>
              <a:t>thermoalgesique</a:t>
            </a:r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Niveau lésionnel++++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sensibilité = aptitude des êtres vivants à réagir à des stimuli internes et externes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/>
              <a:t>Syndromes sensitifs topographiques 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6660232" y="83671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660232" y="2780928"/>
            <a:ext cx="23042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660232" y="5085184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4889394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Connecteur droit avec flèche 17"/>
          <p:cNvCxnSpPr/>
          <p:nvPr/>
        </p:nvCxnSpPr>
        <p:spPr>
          <a:xfrm>
            <a:off x="4355976" y="4221088"/>
            <a:ext cx="432048" cy="14401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923928" y="3933056"/>
            <a:ext cx="432048" cy="7200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2339752" y="4869160"/>
            <a:ext cx="360040" cy="43204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79712" y="494116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563888" y="3717032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4860032" y="3933056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179512" y="764704"/>
            <a:ext cx="324036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 smtClean="0">
                <a:solidFill>
                  <a:schemeClr val="tx1"/>
                </a:solidFill>
              </a:rPr>
              <a:t>3 Syndrome </a:t>
            </a:r>
            <a:r>
              <a:rPr lang="fr-FR" sz="2000" b="1" u="sng" dirty="0" err="1" smtClean="0">
                <a:solidFill>
                  <a:schemeClr val="tx1"/>
                </a:solidFill>
              </a:rPr>
              <a:t>cordonal</a:t>
            </a:r>
            <a:r>
              <a:rPr lang="fr-FR" sz="2000" b="1" u="sng" dirty="0" smtClean="0">
                <a:solidFill>
                  <a:schemeClr val="tx1"/>
                </a:solidFill>
              </a:rPr>
              <a:t> </a:t>
            </a:r>
            <a:r>
              <a:rPr lang="fr-FR" sz="2000" b="1" u="sng" dirty="0" err="1" smtClean="0">
                <a:solidFill>
                  <a:schemeClr val="tx1"/>
                </a:solidFill>
              </a:rPr>
              <a:t>posterieur</a:t>
            </a:r>
            <a:r>
              <a:rPr lang="fr-FR" sz="20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-Signe de </a:t>
            </a:r>
            <a:r>
              <a:rPr lang="fr-FR" sz="2000" dirty="0" err="1" smtClean="0">
                <a:solidFill>
                  <a:schemeClr val="tx1"/>
                </a:solidFill>
              </a:rPr>
              <a:t>lhermitte</a:t>
            </a:r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-</a:t>
            </a:r>
            <a:r>
              <a:rPr lang="fr-FR" sz="2000" dirty="0" err="1" smtClean="0">
                <a:solidFill>
                  <a:schemeClr val="tx1"/>
                </a:solidFill>
              </a:rPr>
              <a:t>Parestesies</a:t>
            </a:r>
            <a:r>
              <a:rPr lang="fr-FR" sz="2000" dirty="0" smtClean="0">
                <a:solidFill>
                  <a:schemeClr val="tx1"/>
                </a:solidFill>
              </a:rPr>
              <a:t>, douleurs+++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-Trouble de la </a:t>
            </a:r>
            <a:r>
              <a:rPr lang="fr-FR" sz="2000" dirty="0" err="1" smtClean="0">
                <a:solidFill>
                  <a:schemeClr val="tx1"/>
                </a:solidFill>
              </a:rPr>
              <a:t>sensibilite</a:t>
            </a:r>
            <a:r>
              <a:rPr lang="fr-FR" sz="2000" dirty="0" smtClean="0">
                <a:solidFill>
                  <a:schemeClr val="tx1"/>
                </a:solidFill>
              </a:rPr>
              <a:t> profonde et du tact </a:t>
            </a:r>
            <a:r>
              <a:rPr lang="fr-FR" sz="2000" dirty="0" err="1" smtClean="0">
                <a:solidFill>
                  <a:schemeClr val="tx1"/>
                </a:solidFill>
              </a:rPr>
              <a:t>epicritique</a:t>
            </a:r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-Ataxie proprioceptive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-</a:t>
            </a:r>
            <a:r>
              <a:rPr lang="fr-FR" sz="2000" dirty="0" err="1" smtClean="0">
                <a:solidFill>
                  <a:schemeClr val="tx1"/>
                </a:solidFill>
              </a:rPr>
              <a:t>Romberg</a:t>
            </a:r>
            <a:r>
              <a:rPr lang="fr-FR" sz="2000" dirty="0" smtClean="0">
                <a:solidFill>
                  <a:schemeClr val="tx1"/>
                </a:solidFill>
              </a:rPr>
              <a:t> proprioceptif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8667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73016"/>
            <a:ext cx="25527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196752"/>
            <a:ext cx="26574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4437112"/>
            <a:ext cx="27622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1196752"/>
            <a:ext cx="17526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660232" y="83671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660232" y="2780928"/>
            <a:ext cx="23042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660232" y="5085184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66" y="183356"/>
            <a:ext cx="5834246" cy="598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660232" y="83671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660232" y="2780928"/>
            <a:ext cx="23042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660232" y="5085184"/>
            <a:ext cx="23042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051720" y="620688"/>
            <a:ext cx="2736304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1-récepteur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20" y="1484784"/>
            <a:ext cx="1800200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323528" y="1628800"/>
            <a:ext cx="1512168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superficiel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3528" y="2132856"/>
            <a:ext cx="1584176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Sensibilité superficielle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660232" y="83671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660232" y="2780928"/>
            <a:ext cx="23042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660232" y="5085184"/>
            <a:ext cx="23042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051720" y="620688"/>
            <a:ext cx="2736304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1-récepteur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20" y="1484784"/>
            <a:ext cx="1800200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323528" y="1628800"/>
            <a:ext cx="1512168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superficiel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323528" y="2132856"/>
            <a:ext cx="1584176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superficielle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2483768" y="1484784"/>
            <a:ext cx="1872208" cy="1296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555776" y="1628800"/>
            <a:ext cx="1656184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Profond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55776" y="2132856"/>
            <a:ext cx="1656184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Sensibilité profonde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660232" y="83671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660232" y="2780928"/>
            <a:ext cx="23042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660232" y="5085184"/>
            <a:ext cx="23042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051720" y="620688"/>
            <a:ext cx="2736304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1-récepteur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20" y="1484784"/>
            <a:ext cx="1800200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323528" y="1628800"/>
            <a:ext cx="1512168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superficiel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323528" y="2132856"/>
            <a:ext cx="1584176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superficielle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2483768" y="1484784"/>
            <a:ext cx="1872208" cy="1296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555776" y="1628800"/>
            <a:ext cx="1656184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Profond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2555776" y="2132856"/>
            <a:ext cx="1656184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profonde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4572000" y="1484784"/>
            <a:ext cx="1872208" cy="1296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4788024" y="1628800"/>
            <a:ext cx="1512168" cy="288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viscères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16016" y="2132856"/>
            <a:ext cx="1656184" cy="5760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Sensibilité viscérale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660232" y="83671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660232" y="2780928"/>
            <a:ext cx="23042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660232" y="5085184"/>
            <a:ext cx="23042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051720" y="620688"/>
            <a:ext cx="2736304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1-récepteur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20" y="1484784"/>
            <a:ext cx="1800200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323528" y="1628800"/>
            <a:ext cx="1512168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superficiel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3528" y="2132856"/>
            <a:ext cx="1584176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Sensibilité superficielle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9512" y="2996952"/>
            <a:ext cx="1440160" cy="1008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Sensibilité tactile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9512" y="4149080"/>
            <a:ext cx="1440160" cy="1008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Sensibilité douloureuse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5301208"/>
            <a:ext cx="1440160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Sensibilité thermique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660232" y="83671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660232" y="2780928"/>
            <a:ext cx="23042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Conduction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48264" y="4149080"/>
            <a:ext cx="1944216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Faisceaux sensitifs ascendants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2060848"/>
            <a:ext cx="2160240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Influx nerveux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7668344" y="1628800"/>
            <a:ext cx="648072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732240" y="3429000"/>
            <a:ext cx="2160240" cy="6480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Fibre nerveuse des nerfs périphériques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660232" y="5085184"/>
            <a:ext cx="23042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Cortex sensitif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980728"/>
            <a:ext cx="194421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r>
              <a:rPr lang="fr-FR" sz="2400" b="1" dirty="0" smtClean="0"/>
              <a:t>récepteur</a:t>
            </a:r>
          </a:p>
        </p:txBody>
      </p:sp>
      <p:sp>
        <p:nvSpPr>
          <p:cNvPr id="16" name="Ellipse 15"/>
          <p:cNvSpPr/>
          <p:nvPr/>
        </p:nvSpPr>
        <p:spPr>
          <a:xfrm>
            <a:off x="6876256" y="188640"/>
            <a:ext cx="1979712" cy="36004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stimulus</a:t>
            </a:r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>
            <a:off x="7668344" y="620688"/>
            <a:ext cx="504056" cy="1440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051720" y="620688"/>
            <a:ext cx="2736304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1-récepteur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20" y="1484784"/>
            <a:ext cx="1800200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323528" y="1628800"/>
            <a:ext cx="1512168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superficiel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323528" y="2132856"/>
            <a:ext cx="1584176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superficielle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2483768" y="1484784"/>
            <a:ext cx="1872208" cy="1296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555776" y="1628800"/>
            <a:ext cx="1656184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Profond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55776" y="2132856"/>
            <a:ext cx="1656184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Sensibilité profonde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9512" y="2996952"/>
            <a:ext cx="1440160" cy="1008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tactile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179512" y="4149080"/>
            <a:ext cx="1440160" cy="1008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douloureuse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179512" y="5301208"/>
            <a:ext cx="1440160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Sensibilité thermique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2483768" y="2996952"/>
            <a:ext cx="1800200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1-kinesthésie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83768" y="3789040"/>
            <a:ext cx="1800200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2-graph esthésie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83768" y="4509120"/>
            <a:ext cx="1872208" cy="15841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Fonctions élaborées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2555776" y="4941168"/>
            <a:ext cx="1728192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stéréognosie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55776" y="5517232"/>
            <a:ext cx="1728192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pallesthesie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83768" y="6165304"/>
            <a:ext cx="1872208" cy="5040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Equilibre et coordination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808</Words>
  <Application>Microsoft Office PowerPoint</Application>
  <PresentationFormat>Affichage à l'écran (4:3)</PresentationFormat>
  <Paragraphs>290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La sensibilité </vt:lpstr>
      <vt:lpstr>définition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Examen de la sensibilité</vt:lpstr>
      <vt:lpstr>Examen de la sensibilité</vt:lpstr>
      <vt:lpstr>Diapositive 14</vt:lpstr>
      <vt:lpstr>Diapositive 15</vt:lpstr>
      <vt:lpstr>Examen de la sensibilité</vt:lpstr>
      <vt:lpstr>Syndromes sensitifs topographiques </vt:lpstr>
      <vt:lpstr>Syndromes sensitifs topographiques </vt:lpstr>
      <vt:lpstr>Syndromes sensitifs topographiques </vt:lpstr>
      <vt:lpstr>Syndromes sensitifs topographiques 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sensibilité</dc:title>
  <dc:creator>lenovo</dc:creator>
  <cp:lastModifiedBy>mr</cp:lastModifiedBy>
  <cp:revision>9</cp:revision>
  <dcterms:created xsi:type="dcterms:W3CDTF">2017-01-11T13:25:23Z</dcterms:created>
  <dcterms:modified xsi:type="dcterms:W3CDTF">2020-01-08T08:22:50Z</dcterms:modified>
</cp:coreProperties>
</file>