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7FD40EB-F606-4275-B919-C31426BC5F2A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05AD4C-9A8E-4F0A-8866-40D3F7356B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941385"/>
          </a:xfrm>
        </p:spPr>
        <p:txBody>
          <a:bodyPr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Centre Hospitalier Universitaire </a:t>
            </a:r>
            <a:r>
              <a:rPr lang="fr-FR" sz="2000" b="1" dirty="0" err="1" smtClean="0">
                <a:solidFill>
                  <a:schemeClr val="tx1"/>
                </a:solidFill>
              </a:rPr>
              <a:t>constantine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br>
              <a:rPr lang="fr-FR" sz="2000" b="1" dirty="0" smtClean="0">
                <a:solidFill>
                  <a:schemeClr val="tx1"/>
                </a:solidFill>
              </a:rPr>
            </a:br>
            <a:r>
              <a:rPr lang="fr-FR" sz="2000" b="1" dirty="0" smtClean="0">
                <a:solidFill>
                  <a:schemeClr val="tx1"/>
                </a:solidFill>
              </a:rPr>
              <a:t>Service De Neurologie </a:t>
            </a:r>
            <a:br>
              <a:rPr lang="fr-FR" sz="2000" b="1" dirty="0" smtClean="0">
                <a:solidFill>
                  <a:schemeClr val="tx1"/>
                </a:solidFill>
              </a:rPr>
            </a:br>
            <a:r>
              <a:rPr lang="fr-FR" sz="2000" b="1" dirty="0" smtClean="0">
                <a:solidFill>
                  <a:schemeClr val="tx1"/>
                </a:solidFill>
              </a:rPr>
              <a:t>Pr. A.HAMRI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000132"/>
          </a:xfrm>
        </p:spPr>
        <p:txBody>
          <a:bodyPr/>
          <a:lstStyle/>
          <a:p>
            <a:r>
              <a:rPr lang="fr-FR" sz="3600" dirty="0" smtClean="0">
                <a:solidFill>
                  <a:schemeClr val="tx2"/>
                </a:solidFill>
                <a:latin typeface="Comic Sans MS" pitchFamily="66" charset="0"/>
              </a:rPr>
              <a:t>LE SYNDROME PYRAMIDAL</a:t>
            </a:r>
            <a:endParaRPr lang="fr-FR" sz="36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72264" y="614364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Dr. </a:t>
            </a:r>
            <a:r>
              <a:rPr lang="fr-FR" dirty="0" err="1" smtClean="0"/>
              <a:t>Makhlouf.N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28992" y="428625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2015.2016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42853"/>
            <a:ext cx="7772400" cy="857256"/>
          </a:xfrm>
        </p:spPr>
        <p:txBody>
          <a:bodyPr/>
          <a:lstStyle/>
          <a:p>
            <a:r>
              <a:rPr lang="fr-FR" dirty="0" smtClean="0"/>
              <a:t>3- troubles des reflexes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429684" cy="535785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sz="2800" i="1" dirty="0" smtClean="0">
                <a:solidFill>
                  <a:schemeClr val="tx2"/>
                </a:solidFill>
              </a:rPr>
              <a:t>Hyper </a:t>
            </a:r>
            <a:r>
              <a:rPr lang="fr-FR" sz="2800" i="1" dirty="0" err="1" smtClean="0">
                <a:solidFill>
                  <a:schemeClr val="tx2"/>
                </a:solidFill>
              </a:rPr>
              <a:t>reflexie</a:t>
            </a:r>
            <a:r>
              <a:rPr lang="fr-FR" sz="2800" i="1" dirty="0" smtClean="0">
                <a:solidFill>
                  <a:schemeClr val="tx2"/>
                </a:solidFill>
              </a:rPr>
              <a:t> tendineuse :</a:t>
            </a:r>
          </a:p>
          <a:p>
            <a:pPr algn="l">
              <a:buFontTx/>
              <a:buChar char="-"/>
            </a:pPr>
            <a:r>
              <a:rPr lang="fr-FR" sz="2800" i="1" dirty="0" smtClean="0"/>
              <a:t>Les ROT sont  : vifs, diffusés, </a:t>
            </a:r>
            <a:r>
              <a:rPr lang="fr-FR" sz="2800" i="1" dirty="0" err="1" smtClean="0"/>
              <a:t>polycinétiques</a:t>
            </a:r>
            <a:r>
              <a:rPr lang="fr-FR" sz="2800" i="1" dirty="0" smtClean="0"/>
              <a:t> .</a:t>
            </a:r>
          </a:p>
          <a:p>
            <a:pPr algn="l">
              <a:buFontTx/>
              <a:buChar char="-"/>
            </a:pPr>
            <a:r>
              <a:rPr lang="fr-FR" sz="2800" i="1" dirty="0" smtClean="0"/>
              <a:t>Clonus rotulien et pédieux </a:t>
            </a:r>
          </a:p>
          <a:p>
            <a:pPr algn="l">
              <a:buFontTx/>
              <a:buChar char="-"/>
            </a:pPr>
            <a:r>
              <a:rPr lang="fr-FR" sz="2800" i="1" dirty="0" smtClean="0"/>
              <a:t>L’asymétrie des ROT : </a:t>
            </a:r>
            <a:r>
              <a:rPr lang="fr-FR" sz="2800" i="1" dirty="0" err="1" smtClean="0"/>
              <a:t>grde</a:t>
            </a:r>
            <a:r>
              <a:rPr lang="fr-FR" sz="2800" i="1" dirty="0" smtClean="0"/>
              <a:t> valeur diagnostique</a:t>
            </a:r>
          </a:p>
          <a:p>
            <a:pPr algn="l">
              <a:buFontTx/>
              <a:buChar char="-"/>
            </a:pPr>
            <a:r>
              <a:rPr lang="fr-FR" sz="2800" i="1" dirty="0" smtClean="0"/>
              <a:t> autre : </a:t>
            </a:r>
            <a:r>
              <a:rPr lang="fr-FR" sz="2800" i="1" dirty="0" err="1" smtClean="0"/>
              <a:t>hoffman</a:t>
            </a:r>
            <a:r>
              <a:rPr lang="fr-FR" sz="2800" i="1" dirty="0" smtClean="0"/>
              <a:t> , </a:t>
            </a:r>
            <a:r>
              <a:rPr lang="fr-FR" sz="2800" i="1" dirty="0" err="1" smtClean="0"/>
              <a:t>ref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naso</a:t>
            </a:r>
            <a:r>
              <a:rPr lang="fr-FR" sz="2800" i="1" dirty="0" smtClean="0"/>
              <a:t>-</a:t>
            </a:r>
            <a:r>
              <a:rPr lang="fr-FR" sz="2800" i="1" dirty="0" err="1" smtClean="0"/>
              <a:t>palpebral</a:t>
            </a:r>
            <a:r>
              <a:rPr lang="fr-FR" sz="2800" i="1" dirty="0" smtClean="0"/>
              <a:t>, </a:t>
            </a:r>
            <a:r>
              <a:rPr lang="fr-FR" sz="2800" i="1" dirty="0" err="1" smtClean="0"/>
              <a:t>ref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masséterin</a:t>
            </a:r>
            <a:r>
              <a:rPr lang="fr-FR" sz="2800" i="1" dirty="0" smtClean="0"/>
              <a:t> </a:t>
            </a:r>
          </a:p>
          <a:p>
            <a:pPr algn="l">
              <a:buFontTx/>
              <a:buChar char="-"/>
            </a:pPr>
            <a:r>
              <a:rPr lang="fr-FR" sz="2800" i="1" dirty="0" smtClean="0"/>
              <a:t>Une </a:t>
            </a:r>
            <a:r>
              <a:rPr lang="fr-FR" sz="2800" i="1" dirty="0" err="1" smtClean="0"/>
              <a:t>areflexie</a:t>
            </a:r>
            <a:r>
              <a:rPr lang="fr-FR" sz="2800" i="1" dirty="0" smtClean="0"/>
              <a:t> ou </a:t>
            </a:r>
            <a:r>
              <a:rPr lang="fr-FR" sz="2800" i="1" dirty="0" err="1" smtClean="0"/>
              <a:t>hyporeflexie</a:t>
            </a:r>
            <a:r>
              <a:rPr lang="fr-FR" sz="2800" i="1" dirty="0" smtClean="0"/>
              <a:t> a la phase initial d’une </a:t>
            </a:r>
            <a:r>
              <a:rPr lang="fr-FR" sz="2800" i="1" dirty="0" err="1" smtClean="0"/>
              <a:t>att</a:t>
            </a:r>
            <a:r>
              <a:rPr lang="fr-FR" sz="2800" i="1" dirty="0" smtClean="0"/>
              <a:t> aigue </a:t>
            </a:r>
          </a:p>
          <a:p>
            <a:pPr algn="l">
              <a:buFontTx/>
              <a:buChar char="-"/>
            </a:pP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941385"/>
          </a:xfrm>
        </p:spPr>
        <p:txBody>
          <a:bodyPr/>
          <a:lstStyle/>
          <a:p>
            <a:r>
              <a:rPr lang="fr-FR" dirty="0" smtClean="0"/>
              <a:t>3- troubles des réflexes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215370" cy="5000660"/>
          </a:xfrm>
        </p:spPr>
        <p:txBody>
          <a:bodyPr/>
          <a:lstStyle/>
          <a:p>
            <a:pPr algn="l"/>
            <a:r>
              <a:rPr lang="fr-FR" sz="2800" dirty="0" smtClean="0"/>
              <a:t>-les reflexes cutanés : RCA, </a:t>
            </a:r>
            <a:r>
              <a:rPr lang="fr-FR" sz="2800" dirty="0" err="1" smtClean="0"/>
              <a:t>crémasterien</a:t>
            </a:r>
            <a:r>
              <a:rPr lang="fr-FR" sz="2800" dirty="0" smtClean="0"/>
              <a:t> , RCP : +++</a:t>
            </a:r>
          </a:p>
          <a:p>
            <a:pPr algn="l"/>
            <a:endParaRPr lang="fr-FR" sz="2800" dirty="0" smtClean="0"/>
          </a:p>
          <a:p>
            <a:pPr algn="l"/>
            <a:r>
              <a:rPr lang="fr-FR" sz="2800" dirty="0" smtClean="0"/>
              <a:t>-abolis ( parfois par </a:t>
            </a:r>
            <a:r>
              <a:rPr lang="fr-FR" sz="2800" dirty="0" err="1" smtClean="0"/>
              <a:t>att</a:t>
            </a:r>
            <a:r>
              <a:rPr lang="fr-FR" sz="2800" dirty="0" smtClean="0"/>
              <a:t> de l’arc </a:t>
            </a:r>
            <a:r>
              <a:rPr lang="fr-FR" sz="2800" dirty="0" err="1" smtClean="0"/>
              <a:t>ref</a:t>
            </a:r>
            <a:r>
              <a:rPr lang="fr-FR" sz="2800" dirty="0" smtClean="0"/>
              <a:t>)</a:t>
            </a:r>
          </a:p>
          <a:p>
            <a:pPr algn="l"/>
            <a:endParaRPr lang="fr-FR" sz="2800" dirty="0" smtClean="0"/>
          </a:p>
          <a:p>
            <a:pPr algn="l"/>
            <a:r>
              <a:rPr lang="fr-FR" sz="2800" dirty="0" smtClean="0"/>
              <a:t>-le RCP : en extension = signe de Babinski , évident  avec abduction des autres orteils en éventail , ou fruste ( </a:t>
            </a:r>
            <a:r>
              <a:rPr lang="fr-FR" sz="2800" dirty="0" err="1" smtClean="0"/>
              <a:t>oppenheim</a:t>
            </a:r>
            <a:r>
              <a:rPr lang="fr-FR" sz="2800" dirty="0" smtClean="0"/>
              <a:t>, </a:t>
            </a:r>
            <a:r>
              <a:rPr lang="fr-FR" sz="2800" dirty="0" err="1" smtClean="0"/>
              <a:t>scheaffer</a:t>
            </a:r>
            <a:r>
              <a:rPr lang="fr-FR" sz="2800" dirty="0" smtClean="0"/>
              <a:t>, </a:t>
            </a:r>
            <a:r>
              <a:rPr lang="fr-FR" sz="2800" dirty="0" err="1" smtClean="0"/>
              <a:t>gordon</a:t>
            </a:r>
            <a:r>
              <a:rPr lang="fr-FR" sz="2800" dirty="0" smtClean="0"/>
              <a:t>)</a:t>
            </a:r>
          </a:p>
          <a:p>
            <a:pPr algn="l"/>
            <a:endParaRPr lang="fr-FR" sz="2800" dirty="0" smtClean="0"/>
          </a:p>
          <a:p>
            <a:pPr algn="l"/>
            <a:r>
              <a:rPr lang="fr-FR" sz="2800" dirty="0" smtClean="0"/>
              <a:t>- Autres : </a:t>
            </a:r>
            <a:r>
              <a:rPr lang="fr-FR" sz="2800" dirty="0" err="1" smtClean="0"/>
              <a:t>ref</a:t>
            </a:r>
            <a:r>
              <a:rPr lang="fr-FR" sz="2800" dirty="0" smtClean="0"/>
              <a:t> du triple retrait , </a:t>
            </a:r>
            <a:r>
              <a:rPr lang="fr-FR" sz="2800" dirty="0" err="1" smtClean="0"/>
              <a:t>palmo</a:t>
            </a:r>
            <a:r>
              <a:rPr lang="fr-FR" sz="2800" dirty="0" smtClean="0"/>
              <a:t>-mentonnier, cornéen, vélo-palatin , nauséeux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869947"/>
          </a:xfrm>
        </p:spPr>
        <p:txBody>
          <a:bodyPr/>
          <a:lstStyle/>
          <a:p>
            <a:r>
              <a:rPr lang="fr-FR" dirty="0" smtClean="0"/>
              <a:t>Regroupement syndromique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572560" cy="5500702"/>
          </a:xfrm>
        </p:spPr>
        <p:txBody>
          <a:bodyPr/>
          <a:lstStyle/>
          <a:p>
            <a:pPr algn="l"/>
            <a:r>
              <a:rPr lang="fr-FR" sz="2400" b="1" dirty="0" smtClean="0"/>
              <a:t>-</a:t>
            </a:r>
            <a:r>
              <a:rPr lang="fr-FR" sz="2400" dirty="0" smtClean="0"/>
              <a:t>Hémiplégie ou hémiparésie proportionnelle .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dirty="0" smtClean="0"/>
              <a:t>-Hémiplégie ou hémiparésie </a:t>
            </a:r>
            <a:r>
              <a:rPr lang="fr-FR" sz="2400" dirty="0" err="1" smtClean="0"/>
              <a:t>brachio</a:t>
            </a:r>
            <a:r>
              <a:rPr lang="fr-FR" sz="2400" dirty="0" smtClean="0"/>
              <a:t>-faciale.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dirty="0" smtClean="0"/>
              <a:t>-</a:t>
            </a:r>
            <a:r>
              <a:rPr lang="fr-FR" sz="2400" dirty="0" err="1" smtClean="0"/>
              <a:t>Monoparésie</a:t>
            </a:r>
            <a:r>
              <a:rPr lang="fr-FR" sz="2400" dirty="0" smtClean="0"/>
              <a:t> ou monoplégie :crurale.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dirty="0" smtClean="0"/>
              <a:t>-</a:t>
            </a:r>
            <a:r>
              <a:rPr lang="fr-FR" sz="2400" dirty="0" err="1" smtClean="0"/>
              <a:t>Paraparésie</a:t>
            </a:r>
            <a:r>
              <a:rPr lang="fr-FR" sz="2400" dirty="0" smtClean="0"/>
              <a:t> ou paraplégie : atteinte des deux membres inférieurs. 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dirty="0" smtClean="0"/>
              <a:t>-</a:t>
            </a:r>
            <a:r>
              <a:rPr lang="fr-FR" sz="2400" dirty="0" err="1" smtClean="0"/>
              <a:t>Quadriparésie</a:t>
            </a:r>
            <a:r>
              <a:rPr lang="fr-FR" sz="2400" dirty="0" smtClean="0"/>
              <a:t> ou quadriplégie : atteinte des quatre membres : centrale (compression médullaire cervicale).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dirty="0" smtClean="0"/>
              <a:t>- Syndrome pseudobulbaire</a:t>
            </a:r>
          </a:p>
          <a:p>
            <a:pPr algn="l"/>
            <a:endParaRPr lang="fr-FR" sz="2400" dirty="0" smtClean="0"/>
          </a:p>
          <a:p>
            <a:pPr algn="l"/>
            <a:endParaRPr lang="fr-FR" sz="2400" dirty="0" smtClean="0"/>
          </a:p>
          <a:p>
            <a:pPr algn="l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772400" cy="869947"/>
          </a:xfrm>
        </p:spPr>
        <p:txBody>
          <a:bodyPr/>
          <a:lstStyle/>
          <a:p>
            <a:r>
              <a:rPr lang="fr-FR" sz="3600" dirty="0" smtClean="0"/>
              <a:t>Topographie des atteintes pyramidales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572560" cy="4929222"/>
          </a:xfrm>
        </p:spPr>
        <p:txBody>
          <a:bodyPr/>
          <a:lstStyle/>
          <a:p>
            <a:pPr algn="l"/>
            <a:endParaRPr lang="fr-FR" sz="3000" dirty="0" smtClean="0"/>
          </a:p>
          <a:p>
            <a:pPr algn="l"/>
            <a:r>
              <a:rPr lang="fr-FR" sz="2800" dirty="0" smtClean="0"/>
              <a:t>-L’atteinte corticale provoque une hémiplégie partielle controlatérale, non proportionnelle.</a:t>
            </a:r>
          </a:p>
          <a:p>
            <a:pPr algn="l"/>
            <a:endParaRPr lang="fr-FR" sz="2800" dirty="0" smtClean="0"/>
          </a:p>
          <a:p>
            <a:pPr algn="l"/>
            <a:r>
              <a:rPr lang="fr-FR" sz="2800" dirty="0" smtClean="0"/>
              <a:t>-L’atteinte au niveau de la capsule interne provoque une hémiplégie massive, complète et proportionnelle.</a:t>
            </a:r>
          </a:p>
          <a:p>
            <a:pPr algn="l"/>
            <a:endParaRPr lang="fr-FR" sz="2800" dirty="0" smtClean="0"/>
          </a:p>
          <a:p>
            <a:pPr algn="l"/>
            <a:r>
              <a:rPr lang="fr-FR" sz="2800" dirty="0" smtClean="0"/>
              <a:t>-Les atteintes des voies pyramidales dans le tronc cérébral dépendent du niveau : syndromes alternes (paralysies directes des nerfs crâniens et hémiplégie controlatérale avec ou sans participation faciale</a:t>
            </a:r>
          </a:p>
          <a:p>
            <a:pPr algn="l"/>
            <a:endParaRPr lang="fr-FR" sz="3000" dirty="0" smtClean="0"/>
          </a:p>
          <a:p>
            <a:pPr algn="l"/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dorothee\Desktop\img_5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807249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941385"/>
          </a:xfrm>
        </p:spPr>
        <p:txBody>
          <a:bodyPr/>
          <a:lstStyle/>
          <a:p>
            <a:r>
              <a:rPr lang="fr-FR" dirty="0" smtClean="0"/>
              <a:t>A retenir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501122" cy="4857784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sz="2800" dirty="0" smtClean="0"/>
              <a:t>Associe DM, hypertonie élastique, </a:t>
            </a:r>
            <a:r>
              <a:rPr lang="fr-FR" sz="2800" dirty="0" err="1" smtClean="0"/>
              <a:t>hyperréflexie</a:t>
            </a:r>
            <a:r>
              <a:rPr lang="fr-FR" sz="2800" dirty="0" smtClean="0"/>
              <a:t> avec signe de BBK</a:t>
            </a:r>
          </a:p>
          <a:p>
            <a:pPr algn="l">
              <a:buFontTx/>
              <a:buChar char="-"/>
            </a:pPr>
            <a:endParaRPr lang="fr-FR" sz="2800" dirty="0" smtClean="0"/>
          </a:p>
          <a:p>
            <a:pPr algn="l">
              <a:buFontTx/>
              <a:buChar char="-"/>
            </a:pPr>
            <a:r>
              <a:rPr lang="fr-FR" sz="2800" dirty="0" smtClean="0"/>
              <a:t>Traduit une dissociation </a:t>
            </a:r>
            <a:r>
              <a:rPr lang="fr-FR" sz="2800" dirty="0" smtClean="0"/>
              <a:t>automatico-volontaire</a:t>
            </a:r>
            <a:endParaRPr lang="fr-FR" sz="2800" dirty="0" smtClean="0"/>
          </a:p>
          <a:p>
            <a:pPr algn="l">
              <a:buFontTx/>
              <a:buChar char="-"/>
            </a:pPr>
            <a:endParaRPr lang="fr-FR" sz="2800" dirty="0" smtClean="0"/>
          </a:p>
          <a:p>
            <a:pPr algn="l">
              <a:buFontTx/>
              <a:buChar char="-"/>
            </a:pPr>
            <a:r>
              <a:rPr lang="fr-FR" sz="2800" dirty="0" err="1" smtClean="0"/>
              <a:t>Semio</a:t>
            </a:r>
            <a:r>
              <a:rPr lang="fr-FR" sz="2800" dirty="0" smtClean="0"/>
              <a:t> qui dépend du mode d’installation: l’atte aigue : paralysie flasque aréflexique  précède les signes pyramidaux </a:t>
            </a:r>
          </a:p>
          <a:p>
            <a:pPr algn="l">
              <a:buFontTx/>
              <a:buChar char="-"/>
            </a:pPr>
            <a:endParaRPr lang="fr-FR" sz="2800" dirty="0" smtClean="0"/>
          </a:p>
          <a:p>
            <a:pPr algn="l">
              <a:buFontTx/>
              <a:buChar char="-"/>
            </a:pPr>
            <a:r>
              <a:rPr lang="fr-FR" sz="2800" dirty="0" smtClean="0"/>
              <a:t>Dépend aussi du siège de la lésion: </a:t>
            </a:r>
            <a:r>
              <a:rPr lang="fr-FR" sz="2800" dirty="0" err="1" smtClean="0"/>
              <a:t>dgc</a:t>
            </a:r>
            <a:r>
              <a:rPr lang="fr-FR" sz="2800" dirty="0" smtClean="0"/>
              <a:t> topographique: intérêt étiologique 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7772400" cy="1143000"/>
          </a:xfrm>
        </p:spPr>
        <p:txBody>
          <a:bodyPr/>
          <a:lstStyle/>
          <a:p>
            <a:r>
              <a:rPr lang="fr-FR" sz="9600" dirty="0" smtClean="0">
                <a:latin typeface="Comic Sans MS" pitchFamily="66" charset="0"/>
              </a:rPr>
              <a:t>MERCI</a:t>
            </a:r>
            <a:endParaRPr lang="fr-FR" sz="9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2852"/>
            <a:ext cx="3957638" cy="727071"/>
          </a:xfrm>
        </p:spPr>
        <p:txBody>
          <a:bodyPr/>
          <a:lstStyle/>
          <a:p>
            <a:pPr algn="l"/>
            <a:r>
              <a:rPr lang="fr-FR" dirty="0" err="1" smtClean="0"/>
              <a:t>Prérequis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 descr="C:\Users\dorothee\Desktop\téléchargem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142984"/>
            <a:ext cx="6143667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dorothee\Desktop\22818797-illustration-m-dicale-du-syst-me-nerveu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643050"/>
            <a:ext cx="2357422" cy="444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243258" cy="714356"/>
          </a:xfrm>
        </p:spPr>
        <p:txBody>
          <a:bodyPr/>
          <a:lstStyle/>
          <a:p>
            <a:pPr algn="l"/>
            <a:r>
              <a:rPr lang="fr-FR" dirty="0" err="1" smtClean="0"/>
              <a:t>Prérequis</a:t>
            </a:r>
            <a:endParaRPr lang="fr-FR" dirty="0"/>
          </a:p>
        </p:txBody>
      </p:sp>
      <p:pic>
        <p:nvPicPr>
          <p:cNvPr id="3074" name="Picture 2" descr="http://www.sirtin.fr/sirtin/wp-content/uploads/120622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47625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dorothee\Desktop\téléchargemen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071942"/>
            <a:ext cx="3857652" cy="2471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7" name="AutoShape 5" descr="Résultat de recherche d'images pour &quot;CERVEAU   IRM COUPE CORONA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9" name="AutoShape 7" descr="Résultat de recherche d'images pour &quot;CERVEAU   IRM COUPE CORONA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80" name="Picture 8" descr="C:\Users\dorothee\Desktop\téléchargement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428736"/>
            <a:ext cx="3500462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798509"/>
          </a:xfrm>
        </p:spPr>
        <p:txBody>
          <a:bodyPr/>
          <a:lstStyle/>
          <a:p>
            <a:pPr algn="l"/>
            <a:r>
              <a:rPr lang="fr-FR" dirty="0" err="1" smtClean="0"/>
              <a:t>Prérequis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2050" name="Picture 2" descr="C:\Users\dorothee\Desktop\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58100" cy="676260"/>
          </a:xfrm>
        </p:spPr>
        <p:txBody>
          <a:bodyPr/>
          <a:lstStyle/>
          <a:p>
            <a:r>
              <a:rPr lang="fr-FR" sz="4000" dirty="0" smtClean="0"/>
              <a:t>RAPPEL ANATOMIQUE </a:t>
            </a:r>
            <a:endParaRPr lang="fr-FR" sz="4000" dirty="0"/>
          </a:p>
        </p:txBody>
      </p:sp>
      <p:pic>
        <p:nvPicPr>
          <p:cNvPr id="18434" name="Picture 2" descr="C:\Users\dorothe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000108"/>
            <a:ext cx="4071934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oneTexte 3"/>
          <p:cNvSpPr txBox="1"/>
          <p:nvPr/>
        </p:nvSpPr>
        <p:spPr>
          <a:xfrm>
            <a:off x="214282" y="1071546"/>
            <a:ext cx="478634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-Origine </a:t>
            </a:r>
            <a:r>
              <a:rPr lang="fr-FR" sz="2000" dirty="0" smtClean="0"/>
              <a:t>:  la FA / aire 4 de </a:t>
            </a:r>
            <a:r>
              <a:rPr lang="fr-FR" sz="2000" dirty="0" err="1" smtClean="0"/>
              <a:t>brodmann</a:t>
            </a:r>
            <a:r>
              <a:rPr lang="fr-FR" sz="2000" dirty="0"/>
              <a:t> </a:t>
            </a:r>
            <a:r>
              <a:rPr lang="fr-FR" sz="2000" dirty="0" smtClean="0"/>
              <a:t>: aire </a:t>
            </a:r>
            <a:r>
              <a:rPr lang="fr-FR" sz="2000" dirty="0" err="1" smtClean="0"/>
              <a:t>somatomotrice</a:t>
            </a:r>
            <a:endParaRPr lang="fr-FR" sz="2000" dirty="0" smtClean="0"/>
          </a:p>
          <a:p>
            <a:endParaRPr lang="fr-FR" sz="2000" dirty="0"/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2"/>
                </a:solidFill>
              </a:rPr>
              <a:t>Trajet</a:t>
            </a:r>
            <a:r>
              <a:rPr lang="fr-FR" sz="2000" dirty="0" smtClean="0"/>
              <a:t> :Fx </a:t>
            </a:r>
            <a:r>
              <a:rPr lang="fr-FR" sz="2000" dirty="0" err="1" smtClean="0"/>
              <a:t>pyramidal:sb.Blanche</a:t>
            </a:r>
            <a:r>
              <a:rPr lang="fr-FR" sz="2000" dirty="0" smtClean="0"/>
              <a:t> sous corticale :</a:t>
            </a:r>
          </a:p>
          <a:p>
            <a:pPr>
              <a:buFontTx/>
              <a:buChar char="-"/>
            </a:pPr>
            <a:r>
              <a:rPr lang="fr-FR" sz="2000" dirty="0" smtClean="0"/>
              <a:t>Centre ovale </a:t>
            </a:r>
          </a:p>
          <a:p>
            <a:pPr>
              <a:buFontTx/>
              <a:buChar char="-"/>
            </a:pPr>
            <a:r>
              <a:rPr lang="fr-FR" sz="2000" dirty="0" smtClean="0"/>
              <a:t>Bras post de la CI </a:t>
            </a:r>
          </a:p>
          <a:p>
            <a:pPr>
              <a:buFontTx/>
              <a:buChar char="-"/>
            </a:pPr>
            <a:r>
              <a:rPr lang="fr-FR" sz="2000" dirty="0" smtClean="0"/>
              <a:t>Tronc cérébral ( décussation au </a:t>
            </a:r>
            <a:r>
              <a:rPr lang="fr-FR" sz="2000" dirty="0" err="1" smtClean="0"/>
              <a:t>blb</a:t>
            </a:r>
            <a:r>
              <a:rPr lang="fr-FR" sz="2000" dirty="0" smtClean="0"/>
              <a:t>) </a:t>
            </a:r>
          </a:p>
          <a:p>
            <a:pPr>
              <a:buFontTx/>
              <a:buChar char="-"/>
            </a:pPr>
            <a:r>
              <a:rPr lang="fr-FR" sz="2000" dirty="0" smtClean="0"/>
              <a:t>Moelle spinale :Fx directe </a:t>
            </a:r>
            <a:r>
              <a:rPr lang="fr-FR" sz="2000" dirty="0"/>
              <a:t> </a:t>
            </a:r>
            <a:r>
              <a:rPr lang="fr-FR" sz="2000" dirty="0" smtClean="0"/>
              <a:t>et  croisé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2"/>
                </a:solidFill>
              </a:rPr>
              <a:t>Terminaison</a:t>
            </a:r>
            <a:r>
              <a:rPr lang="fr-FR" sz="2000" dirty="0" smtClean="0"/>
              <a:t> : corne </a:t>
            </a:r>
            <a:r>
              <a:rPr lang="fr-FR" sz="2000" dirty="0" err="1" smtClean="0"/>
              <a:t>ant</a:t>
            </a:r>
            <a:r>
              <a:rPr lang="fr-FR" sz="2000" dirty="0" smtClean="0"/>
              <a:t> </a:t>
            </a:r>
            <a:r>
              <a:rPr lang="fr-FR" sz="2000" dirty="0" err="1" smtClean="0"/>
              <a:t>corresp</a:t>
            </a: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2"/>
                </a:solidFill>
              </a:rPr>
              <a:t>Fonction</a:t>
            </a:r>
            <a:r>
              <a:rPr lang="fr-FR" sz="2000" dirty="0" smtClean="0"/>
              <a:t>: support de la motricité volontaire </a:t>
            </a:r>
          </a:p>
          <a:p>
            <a:pPr>
              <a:buFontTx/>
              <a:buChar char="-"/>
            </a:pPr>
            <a:r>
              <a:rPr lang="fr-FR" sz="2000" dirty="0" smtClean="0"/>
              <a:t>Monosynaptique </a:t>
            </a:r>
          </a:p>
          <a:p>
            <a:pPr>
              <a:buFontTx/>
              <a:buChar char="-"/>
            </a:pPr>
            <a:r>
              <a:rPr lang="fr-FR" sz="2000" dirty="0" err="1" smtClean="0"/>
              <a:t>Somatotopie</a:t>
            </a:r>
            <a:r>
              <a:rPr lang="fr-FR" sz="2000" dirty="0" smtClean="0"/>
              <a:t>  corticale particulière 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400" dirty="0" smtClean="0"/>
          </a:p>
          <a:p>
            <a:pPr>
              <a:buFontTx/>
              <a:buChar char="-"/>
            </a:pPr>
            <a:endParaRPr lang="fr-FR" sz="2400" dirty="0" smtClean="0"/>
          </a:p>
          <a:p>
            <a:pPr>
              <a:buFontTx/>
              <a:buChar char="-"/>
            </a:pPr>
            <a:endParaRPr lang="fr-FR" sz="2400" dirty="0" smtClean="0"/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747698"/>
          </a:xfrm>
        </p:spPr>
        <p:txBody>
          <a:bodyPr/>
          <a:lstStyle/>
          <a:p>
            <a:r>
              <a:rPr lang="fr-FR" dirty="0" smtClean="0"/>
              <a:t>Rappel anatomique </a:t>
            </a:r>
            <a:endParaRPr lang="fr-FR" dirty="0"/>
          </a:p>
        </p:txBody>
      </p:sp>
      <p:pic>
        <p:nvPicPr>
          <p:cNvPr id="19458" name="Picture 2" descr="C:\Users\dorothee\Desktop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535785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www.cours-pharmacie.com/images/homonculus-moteu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743324"/>
            <a:ext cx="3133722" cy="2828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727071"/>
          </a:xfrm>
        </p:spPr>
        <p:txBody>
          <a:bodyPr/>
          <a:lstStyle/>
          <a:p>
            <a:r>
              <a:rPr lang="fr-FR" dirty="0" err="1" smtClean="0"/>
              <a:t>Semiologie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072494" cy="5429288"/>
          </a:xfrm>
        </p:spPr>
        <p:txBody>
          <a:bodyPr/>
          <a:lstStyle/>
          <a:p>
            <a:pPr algn="l"/>
            <a:r>
              <a:rPr lang="fr-FR" dirty="0" smtClean="0"/>
              <a:t>-Le syndrome pyramidal  associe: </a:t>
            </a:r>
          </a:p>
          <a:p>
            <a:pPr algn="l"/>
            <a:r>
              <a:rPr lang="fr-FR" dirty="0" smtClean="0"/>
              <a:t>      -Déficit moteur .</a:t>
            </a:r>
          </a:p>
          <a:p>
            <a:pPr algn="l"/>
            <a:r>
              <a:rPr lang="fr-FR" dirty="0" smtClean="0"/>
              <a:t>      -</a:t>
            </a:r>
            <a:r>
              <a:rPr lang="fr-FR" dirty="0" smtClean="0"/>
              <a:t>Troubles du </a:t>
            </a:r>
            <a:r>
              <a:rPr lang="fr-FR" dirty="0" smtClean="0"/>
              <a:t>tonus. </a:t>
            </a:r>
          </a:p>
          <a:p>
            <a:pPr algn="l"/>
            <a:r>
              <a:rPr lang="fr-FR" dirty="0" smtClean="0"/>
              <a:t>      -Troubles reflexes. </a:t>
            </a: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-sémio qui dépend du mode d’installation et du siège de la lésion. </a:t>
            </a:r>
          </a:p>
          <a:p>
            <a:pPr algn="l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142976" y="3643314"/>
            <a:ext cx="6572296" cy="85725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Dissociation automatico-volontaire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869947"/>
          </a:xfrm>
        </p:spPr>
        <p:txBody>
          <a:bodyPr/>
          <a:lstStyle/>
          <a:p>
            <a:r>
              <a:rPr lang="fr-FR" dirty="0" smtClean="0"/>
              <a:t>1- le déficit moteur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429684" cy="535785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sz="2800" dirty="0" smtClean="0"/>
              <a:t> face , </a:t>
            </a:r>
            <a:r>
              <a:rPr lang="fr-FR" sz="2800" dirty="0" err="1" smtClean="0"/>
              <a:t>mbr</a:t>
            </a:r>
            <a:r>
              <a:rPr lang="fr-FR" sz="2800" dirty="0" smtClean="0"/>
              <a:t> sup , </a:t>
            </a:r>
            <a:r>
              <a:rPr lang="fr-FR" sz="2800" dirty="0" err="1" smtClean="0"/>
              <a:t>mbr</a:t>
            </a:r>
            <a:r>
              <a:rPr lang="fr-FR" sz="2800" dirty="0" smtClean="0"/>
              <a:t> </a:t>
            </a:r>
            <a:r>
              <a:rPr lang="fr-FR" sz="2800" dirty="0" err="1" smtClean="0"/>
              <a:t>inf</a:t>
            </a:r>
            <a:r>
              <a:rPr lang="fr-FR" sz="2800" dirty="0" smtClean="0"/>
              <a:t> . </a:t>
            </a:r>
          </a:p>
          <a:p>
            <a:pPr algn="l">
              <a:buFontTx/>
              <a:buChar char="-"/>
            </a:pPr>
            <a:r>
              <a:rPr lang="fr-FR" sz="2800" dirty="0" smtClean="0"/>
              <a:t>D’intensité Proportionnel ou non .</a:t>
            </a:r>
          </a:p>
          <a:p>
            <a:pPr algn="l">
              <a:buFontTx/>
              <a:buChar char="-"/>
            </a:pPr>
            <a:r>
              <a:rPr lang="fr-FR" sz="2800" dirty="0" smtClean="0"/>
              <a:t>Total ou partiel. </a:t>
            </a:r>
          </a:p>
          <a:p>
            <a:pPr algn="l">
              <a:buFontTx/>
              <a:buChar char="-"/>
            </a:pPr>
            <a:r>
              <a:rPr lang="fr-FR" sz="2800" dirty="0" smtClean="0"/>
              <a:t>Controlatéral a la lésion si </a:t>
            </a:r>
            <a:r>
              <a:rPr lang="fr-FR" sz="2800" dirty="0" err="1" smtClean="0"/>
              <a:t>att</a:t>
            </a:r>
            <a:r>
              <a:rPr lang="fr-FR" sz="2800" dirty="0" smtClean="0"/>
              <a:t> au delà du bulbe .</a:t>
            </a:r>
          </a:p>
          <a:p>
            <a:pPr algn="l">
              <a:buFontTx/>
              <a:buChar char="-"/>
            </a:pPr>
            <a:r>
              <a:rPr lang="fr-FR" sz="2800" dirty="0" err="1" smtClean="0"/>
              <a:t>Mbr</a:t>
            </a:r>
            <a:r>
              <a:rPr lang="fr-FR" sz="2800" dirty="0" smtClean="0"/>
              <a:t> sup : les </a:t>
            </a:r>
            <a:r>
              <a:rPr lang="fr-FR" sz="2800" dirty="0" err="1" smtClean="0"/>
              <a:t>extensseurs</a:t>
            </a:r>
            <a:r>
              <a:rPr lang="fr-FR" sz="2800" dirty="0" smtClean="0"/>
              <a:t> +++ , </a:t>
            </a:r>
            <a:r>
              <a:rPr lang="fr-FR" sz="2800" dirty="0" err="1" smtClean="0"/>
              <a:t>mee</a:t>
            </a:r>
            <a:r>
              <a:rPr lang="fr-FR" sz="2800" dirty="0" smtClean="0"/>
              <a:t> par </a:t>
            </a:r>
            <a:r>
              <a:rPr lang="fr-FR" sz="2800" dirty="0" err="1" smtClean="0"/>
              <a:t>mnvr</a:t>
            </a:r>
            <a:r>
              <a:rPr lang="fr-FR" sz="2800" dirty="0" smtClean="0"/>
              <a:t> de Barré.</a:t>
            </a:r>
          </a:p>
          <a:p>
            <a:pPr algn="l">
              <a:buFontTx/>
              <a:buChar char="-"/>
            </a:pPr>
            <a:r>
              <a:rPr lang="fr-FR" sz="2800" dirty="0" err="1" smtClean="0"/>
              <a:t>Mbr</a:t>
            </a:r>
            <a:r>
              <a:rPr lang="fr-FR" sz="2800" dirty="0" smtClean="0"/>
              <a:t> </a:t>
            </a:r>
            <a:r>
              <a:rPr lang="fr-FR" sz="2800" dirty="0" err="1" smtClean="0"/>
              <a:t>inf</a:t>
            </a:r>
            <a:r>
              <a:rPr lang="fr-FR" sz="2800" dirty="0" smtClean="0"/>
              <a:t> : les fléchisseurs +++ , </a:t>
            </a:r>
            <a:r>
              <a:rPr lang="fr-FR" sz="2800" dirty="0" err="1" smtClean="0"/>
              <a:t>mee</a:t>
            </a:r>
            <a:r>
              <a:rPr lang="fr-FR" sz="2800" dirty="0" smtClean="0"/>
              <a:t> par </a:t>
            </a:r>
            <a:r>
              <a:rPr lang="fr-FR" sz="2800" dirty="0" err="1" smtClean="0"/>
              <a:t>mnv</a:t>
            </a:r>
            <a:r>
              <a:rPr lang="fr-FR" sz="2800" dirty="0" smtClean="0"/>
              <a:t> de Barré et </a:t>
            </a:r>
            <a:r>
              <a:rPr lang="fr-FR" sz="2800" dirty="0" err="1" smtClean="0"/>
              <a:t>mingazzini</a:t>
            </a:r>
            <a:r>
              <a:rPr lang="fr-FR" sz="2800" dirty="0" smtClean="0"/>
              <a:t>.</a:t>
            </a:r>
          </a:p>
          <a:p>
            <a:pPr algn="l">
              <a:buFontTx/>
              <a:buChar char="-"/>
            </a:pPr>
            <a:r>
              <a:rPr lang="fr-FR" sz="2800" dirty="0" smtClean="0"/>
              <a:t>Face : partie </a:t>
            </a:r>
            <a:r>
              <a:rPr lang="fr-FR" sz="2800" dirty="0" err="1" smtClean="0"/>
              <a:t>inf</a:t>
            </a:r>
            <a:r>
              <a:rPr lang="fr-FR" sz="2800" dirty="0" smtClean="0"/>
              <a:t> ++. </a:t>
            </a:r>
          </a:p>
          <a:p>
            <a:pPr algn="l">
              <a:buFontTx/>
              <a:buChar char="-"/>
            </a:pPr>
            <a:r>
              <a:rPr lang="fr-FR" sz="2800" dirty="0" smtClean="0"/>
              <a:t>Ex </a:t>
            </a:r>
            <a:r>
              <a:rPr lang="fr-FR" sz="2800" dirty="0" err="1" smtClean="0"/>
              <a:t>differe</a:t>
            </a:r>
            <a:r>
              <a:rPr lang="fr-FR" sz="2800" dirty="0" smtClean="0"/>
              <a:t> selon </a:t>
            </a:r>
            <a:r>
              <a:rPr lang="fr-FR" sz="2800" dirty="0" err="1" smtClean="0"/>
              <a:t>mld</a:t>
            </a:r>
            <a:r>
              <a:rPr lang="fr-FR" sz="2800" dirty="0" smtClean="0"/>
              <a:t> comateux ou conscient avec DM discret ou massif.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714380"/>
          </a:xfrm>
        </p:spPr>
        <p:txBody>
          <a:bodyPr/>
          <a:lstStyle/>
          <a:p>
            <a:r>
              <a:rPr lang="fr-FR" dirty="0" smtClean="0"/>
              <a:t>2- trouble du tonus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358246" cy="5357850"/>
          </a:xfrm>
        </p:spPr>
        <p:txBody>
          <a:bodyPr/>
          <a:lstStyle/>
          <a:p>
            <a:pPr algn="l"/>
            <a:r>
              <a:rPr lang="fr-FR" sz="2800" dirty="0" smtClean="0"/>
              <a:t>-hypertonie pyramidale</a:t>
            </a:r>
            <a:r>
              <a:rPr lang="fr-FR" sz="2800" i="1" dirty="0" smtClean="0"/>
              <a:t> est une </a:t>
            </a:r>
            <a:r>
              <a:rPr lang="fr-FR" sz="2800" b="1" i="1" dirty="0" smtClean="0">
                <a:solidFill>
                  <a:schemeClr val="tx2"/>
                </a:solidFill>
              </a:rPr>
              <a:t>hypertonie spastique </a:t>
            </a:r>
            <a:r>
              <a:rPr lang="fr-FR" sz="2800" i="1" dirty="0" smtClean="0"/>
              <a:t>: </a:t>
            </a:r>
          </a:p>
          <a:p>
            <a:pPr algn="l">
              <a:buFont typeface="Wingdings" pitchFamily="2" charset="2"/>
              <a:buChar char="ü"/>
            </a:pPr>
            <a:r>
              <a:rPr lang="fr-FR" sz="2800" i="1" dirty="0" err="1" smtClean="0"/>
              <a:t>Mee</a:t>
            </a:r>
            <a:r>
              <a:rPr lang="fr-FR" sz="2800" i="1" dirty="0" smtClean="0"/>
              <a:t> par manipulation passive du </a:t>
            </a:r>
            <a:r>
              <a:rPr lang="fr-FR" sz="2800" i="1" dirty="0" err="1" smtClean="0"/>
              <a:t>mbr</a:t>
            </a:r>
            <a:r>
              <a:rPr lang="fr-FR" sz="2800" i="1" dirty="0" smtClean="0"/>
              <a:t> </a:t>
            </a:r>
          </a:p>
          <a:p>
            <a:pPr algn="l">
              <a:buFont typeface="Wingdings" pitchFamily="2" charset="2"/>
              <a:buChar char="ü"/>
            </a:pPr>
            <a:r>
              <a:rPr lang="fr-FR" sz="2800" i="1" dirty="0" err="1" smtClean="0"/>
              <a:t>Rce</a:t>
            </a:r>
            <a:r>
              <a:rPr lang="fr-FR" sz="2800" i="1" dirty="0" smtClean="0"/>
              <a:t>  augmente avec le degré d’</a:t>
            </a:r>
            <a:r>
              <a:rPr lang="fr-FR" sz="2800" i="1" dirty="0" err="1" smtClean="0"/>
              <a:t>éttirement</a:t>
            </a:r>
            <a:r>
              <a:rPr lang="fr-FR" sz="2800" i="1" dirty="0" smtClean="0"/>
              <a:t> , puis cède</a:t>
            </a:r>
          </a:p>
          <a:p>
            <a:pPr algn="l"/>
            <a:r>
              <a:rPr lang="fr-FR" sz="2800" i="1" dirty="0" smtClean="0"/>
              <a:t>   brutalement : signe du canif </a:t>
            </a:r>
          </a:p>
          <a:p>
            <a:pPr algn="l">
              <a:buFont typeface="Wingdings" pitchFamily="2" charset="2"/>
              <a:buChar char="ü"/>
            </a:pPr>
            <a:r>
              <a:rPr lang="fr-FR" sz="2800" i="1" dirty="0" err="1" smtClean="0"/>
              <a:t>Mbr</a:t>
            </a:r>
            <a:r>
              <a:rPr lang="fr-FR" sz="2800" i="1" dirty="0" smtClean="0"/>
              <a:t> reprend la position initiale: élastique </a:t>
            </a:r>
          </a:p>
          <a:p>
            <a:pPr algn="l">
              <a:buFont typeface="Wingdings" pitchFamily="2" charset="2"/>
              <a:buChar char="ü"/>
            </a:pPr>
            <a:r>
              <a:rPr lang="fr-FR" sz="2800" i="1" dirty="0" err="1" smtClean="0"/>
              <a:t>Grp</a:t>
            </a:r>
            <a:r>
              <a:rPr lang="fr-FR" sz="2800" i="1" dirty="0" smtClean="0"/>
              <a:t> musculaire : </a:t>
            </a:r>
            <a:r>
              <a:rPr lang="fr-FR" sz="2800" i="1" dirty="0" err="1" smtClean="0"/>
              <a:t>mbr</a:t>
            </a:r>
            <a:r>
              <a:rPr lang="fr-FR" sz="2800" i="1" dirty="0" smtClean="0"/>
              <a:t> sup: </a:t>
            </a:r>
            <a:r>
              <a:rPr lang="fr-FR" sz="2800" i="1" dirty="0" err="1" smtClean="0"/>
              <a:t>flch</a:t>
            </a:r>
            <a:r>
              <a:rPr lang="fr-FR" sz="2800" i="1" dirty="0" smtClean="0"/>
              <a:t>, </a:t>
            </a:r>
            <a:r>
              <a:rPr lang="fr-FR" sz="2800" i="1" dirty="0" err="1" smtClean="0"/>
              <a:t>mbr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inf</a:t>
            </a:r>
            <a:r>
              <a:rPr lang="fr-FR" sz="2800" i="1" dirty="0" smtClean="0"/>
              <a:t>: </a:t>
            </a:r>
            <a:r>
              <a:rPr lang="fr-FR" sz="2800" i="1" dirty="0" err="1" smtClean="0"/>
              <a:t>ext</a:t>
            </a:r>
            <a:endParaRPr lang="fr-FR" sz="2800" i="1" dirty="0" smtClean="0"/>
          </a:p>
          <a:p>
            <a:pPr algn="l"/>
            <a:endParaRPr lang="fr-FR" sz="2800" i="1" dirty="0" smtClean="0"/>
          </a:p>
          <a:p>
            <a:pPr algn="l">
              <a:buFontTx/>
              <a:buChar char="-"/>
            </a:pPr>
            <a:r>
              <a:rPr lang="fr-FR" sz="2800" dirty="0" smtClean="0"/>
              <a:t>Cette hypertonie manque a la phase aigue </a:t>
            </a:r>
            <a:r>
              <a:rPr lang="fr-FR" sz="2800" dirty="0" err="1" smtClean="0"/>
              <a:t>apres</a:t>
            </a:r>
            <a:r>
              <a:rPr lang="fr-FR" sz="2800" dirty="0" smtClean="0"/>
              <a:t> une installation brutale </a:t>
            </a:r>
            <a:r>
              <a:rPr lang="fr-FR" sz="2800" i="1" dirty="0" smtClean="0"/>
              <a:t>: hypotonie flasque </a:t>
            </a:r>
          </a:p>
          <a:p>
            <a:pPr algn="l">
              <a:buFontTx/>
              <a:buChar char="-"/>
            </a:pPr>
            <a:endParaRPr lang="fr-FR" sz="2800" dirty="0" smtClean="0"/>
          </a:p>
          <a:p>
            <a:pPr algn="l"/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MYASTHENIE 2014</Template>
  <TotalTime>368</TotalTime>
  <Words>480</Words>
  <Application>Microsoft Office PowerPoint</Application>
  <PresentationFormat>Affichage à l'écran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1_Modèle par défaut</vt:lpstr>
      <vt:lpstr>Centre Hospitalier Universitaire constantine  Service De Neurologie  Pr. A.HAMRI</vt:lpstr>
      <vt:lpstr>Prérequis </vt:lpstr>
      <vt:lpstr>Prérequis</vt:lpstr>
      <vt:lpstr>Prérequis:</vt:lpstr>
      <vt:lpstr>RAPPEL ANATOMIQUE </vt:lpstr>
      <vt:lpstr>Rappel anatomique </vt:lpstr>
      <vt:lpstr>Semiologie </vt:lpstr>
      <vt:lpstr>1- le déficit moteur </vt:lpstr>
      <vt:lpstr>2- trouble du tonus </vt:lpstr>
      <vt:lpstr>3- troubles des reflexes </vt:lpstr>
      <vt:lpstr>3- troubles des réflexes </vt:lpstr>
      <vt:lpstr>Regroupement syndromique</vt:lpstr>
      <vt:lpstr>Topographie des atteintes pyramidales </vt:lpstr>
      <vt:lpstr>Diapositive 14</vt:lpstr>
      <vt:lpstr>A retenir </vt:lpstr>
      <vt:lpstr>MERCI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Hospitalier Universitaire constantine  Service De Neurologie  Pr. A.HAMRI</dc:title>
  <dc:creator>ency-education.com</dc:creator>
  <cp:lastModifiedBy>MOI</cp:lastModifiedBy>
  <cp:revision>4</cp:revision>
  <dcterms:created xsi:type="dcterms:W3CDTF">2016-05-08T18:37:47Z</dcterms:created>
  <dcterms:modified xsi:type="dcterms:W3CDTF">2016-05-09T08:00:49Z</dcterms:modified>
</cp:coreProperties>
</file>