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2" r:id="rId7"/>
    <p:sldId id="260" r:id="rId8"/>
    <p:sldId id="263" r:id="rId9"/>
    <p:sldId id="264" r:id="rId10"/>
    <p:sldId id="265" r:id="rId11"/>
    <p:sldId id="269" r:id="rId12"/>
    <p:sldId id="267" r:id="rId13"/>
    <p:sldId id="270" r:id="rId14"/>
    <p:sldId id="271" r:id="rId15"/>
    <p:sldId id="272" r:id="rId16"/>
    <p:sldId id="273" r:id="rId17"/>
    <p:sldId id="274" r:id="rId18"/>
    <p:sldId id="275" r:id="rId19"/>
    <p:sldId id="276" r:id="rId20"/>
    <p:sldId id="266"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0" d="100"/>
          <a:sy n="90" d="100"/>
        </p:scale>
        <p:origin x="2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99317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42576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6667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685371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3181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2477706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4265019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49197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56884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CFCE1D-BF49-4FE8-8A6F-80EFE409E7ED}" type="datetimeFigureOut">
              <a:rPr lang="fr-FR" smtClean="0"/>
              <a:t>27/09/2020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222769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DCFCE1D-BF49-4FE8-8A6F-80EFE409E7ED}" type="datetimeFigureOut">
              <a:rPr lang="fr-FR" smtClean="0"/>
              <a:t>27/09/2020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378366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DCFCE1D-BF49-4FE8-8A6F-80EFE409E7ED}" type="datetimeFigureOut">
              <a:rPr lang="fr-FR" smtClean="0"/>
              <a:t>27/09/2020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07331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DCFCE1D-BF49-4FE8-8A6F-80EFE409E7ED}" type="datetimeFigureOut">
              <a:rPr lang="fr-FR" smtClean="0"/>
              <a:t>27/09/2020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44320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FCE1D-BF49-4FE8-8A6F-80EFE409E7ED}" type="datetimeFigureOut">
              <a:rPr lang="fr-FR" smtClean="0"/>
              <a:t>27/09/2020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171833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DCFCE1D-BF49-4FE8-8A6F-80EFE409E7ED}" type="datetimeFigureOut">
              <a:rPr lang="fr-FR" smtClean="0"/>
              <a:t>27/09/2020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9A4B63E-EC10-4B8E-9B08-346BEFC29F9D}" type="slidenum">
              <a:rPr lang="fr-FR" smtClean="0"/>
              <a:t>‹N°›</a:t>
            </a:fld>
            <a:endParaRPr lang="fr-FR"/>
          </a:p>
        </p:txBody>
      </p:sp>
    </p:spTree>
    <p:extLst>
      <p:ext uri="{BB962C8B-B14F-4D97-AF65-F5344CB8AC3E}">
        <p14:creationId xmlns:p14="http://schemas.microsoft.com/office/powerpoint/2010/main" val="286741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9A4B63E-EC10-4B8E-9B08-346BEFC29F9D}" type="slidenum">
              <a:rPr lang="fr-FR" smtClean="0"/>
              <a:t>‹N°›</a:t>
            </a:fld>
            <a:endParaRPr lang="fr-FR"/>
          </a:p>
        </p:txBody>
      </p:sp>
      <p:sp>
        <p:nvSpPr>
          <p:cNvPr id="5" name="Date Placeholder 4"/>
          <p:cNvSpPr>
            <a:spLocks noGrp="1"/>
          </p:cNvSpPr>
          <p:nvPr>
            <p:ph type="dt" sz="half" idx="10"/>
          </p:nvPr>
        </p:nvSpPr>
        <p:spPr/>
        <p:txBody>
          <a:bodyPr/>
          <a:lstStyle/>
          <a:p>
            <a:fld id="{7DCFCE1D-BF49-4FE8-8A6F-80EFE409E7ED}" type="datetimeFigureOut">
              <a:rPr lang="fr-FR" smtClean="0"/>
              <a:t>27/09/2020</a:t>
            </a:fld>
            <a:endParaRPr lang="fr-FR"/>
          </a:p>
        </p:txBody>
      </p:sp>
    </p:spTree>
    <p:extLst>
      <p:ext uri="{BB962C8B-B14F-4D97-AF65-F5344CB8AC3E}">
        <p14:creationId xmlns:p14="http://schemas.microsoft.com/office/powerpoint/2010/main" val="135889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CFCE1D-BF49-4FE8-8A6F-80EFE409E7ED}" type="datetimeFigureOut">
              <a:rPr lang="fr-FR" smtClean="0"/>
              <a:t>27/09/2020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A4B63E-EC10-4B8E-9B08-346BEFC29F9D}" type="slidenum">
              <a:rPr lang="fr-FR" smtClean="0"/>
              <a:t>‹N°›</a:t>
            </a:fld>
            <a:endParaRPr lang="fr-FR"/>
          </a:p>
        </p:txBody>
      </p:sp>
    </p:spTree>
    <p:extLst>
      <p:ext uri="{BB962C8B-B14F-4D97-AF65-F5344CB8AC3E}">
        <p14:creationId xmlns:p14="http://schemas.microsoft.com/office/powerpoint/2010/main" val="4203452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7.pn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5.xml" /><Relationship Id="rId5" Type="http://schemas.openxmlformats.org/officeDocument/2006/relationships/image" Target="../media/image4.jpeg" /><Relationship Id="rId4" Type="http://schemas.openxmlformats.org/officeDocument/2006/relationships/image" Target="../media/image3.jpeg" /></Relationships>
</file>

<file path=ppt/slides/_rels/slide7.xml.rels><?xml version="1.0" encoding="UTF-8" standalone="yes"?>
<Relationships xmlns="http://schemas.openxmlformats.org/package/2006/relationships"><Relationship Id="rId3" Type="http://schemas.openxmlformats.org/officeDocument/2006/relationships/image" Target="../media/image6.gif" /><Relationship Id="rId2" Type="http://schemas.openxmlformats.org/officeDocument/2006/relationships/image" Target="../media/image5.png"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B712F-BE15-404F-B7D9-3D2E26471443}"/>
              </a:ext>
            </a:extLst>
          </p:cNvPr>
          <p:cNvSpPr>
            <a:spLocks noGrp="1"/>
          </p:cNvSpPr>
          <p:nvPr>
            <p:ph type="ctrTitle"/>
          </p:nvPr>
        </p:nvSpPr>
        <p:spPr/>
        <p:txBody>
          <a:bodyPr/>
          <a:lstStyle/>
          <a:p>
            <a:pPr algn="ctr"/>
            <a:r>
              <a:rPr lang="fr-FR" dirty="0"/>
              <a:t>SYDROME NEUROGENE </a:t>
            </a:r>
          </a:p>
        </p:txBody>
      </p:sp>
      <p:sp>
        <p:nvSpPr>
          <p:cNvPr id="3" name="Sous-titre 2">
            <a:extLst>
              <a:ext uri="{FF2B5EF4-FFF2-40B4-BE49-F238E27FC236}">
                <a16:creationId xmlns:a16="http://schemas.microsoft.com/office/drawing/2014/main" id="{133B2CD3-F492-492A-84EA-785A8700CDC9}"/>
              </a:ext>
            </a:extLst>
          </p:cNvPr>
          <p:cNvSpPr>
            <a:spLocks noGrp="1"/>
          </p:cNvSpPr>
          <p:nvPr>
            <p:ph type="subTitle" idx="1"/>
          </p:nvPr>
        </p:nvSpPr>
        <p:spPr/>
        <p:txBody>
          <a:bodyPr/>
          <a:lstStyle/>
          <a:p>
            <a:pPr algn="ctr"/>
            <a:r>
              <a:rPr lang="fr-FR" dirty="0"/>
              <a:t>PR B.S. FEKRAOUI</a:t>
            </a:r>
          </a:p>
          <a:p>
            <a:pPr algn="ctr"/>
            <a:r>
              <a:rPr lang="fr-FR" dirty="0"/>
              <a:t>TD fait le 23/09/2020</a:t>
            </a:r>
          </a:p>
        </p:txBody>
      </p:sp>
    </p:spTree>
    <p:extLst>
      <p:ext uri="{BB962C8B-B14F-4D97-AF65-F5344CB8AC3E}">
        <p14:creationId xmlns:p14="http://schemas.microsoft.com/office/powerpoint/2010/main" val="2092617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26D4AB-3887-4B5F-98E7-6E03E7677BF9}"/>
              </a:ext>
            </a:extLst>
          </p:cNvPr>
          <p:cNvSpPr>
            <a:spLocks noGrp="1"/>
          </p:cNvSpPr>
          <p:nvPr>
            <p:ph type="title"/>
          </p:nvPr>
        </p:nvSpPr>
        <p:spPr>
          <a:xfrm>
            <a:off x="677334" y="609600"/>
            <a:ext cx="8596668" cy="870284"/>
          </a:xfrm>
        </p:spPr>
        <p:txBody>
          <a:bodyPr/>
          <a:lstStyle/>
          <a:p>
            <a:pPr algn="ctr"/>
            <a:r>
              <a:rPr lang="fr-FR" dirty="0"/>
              <a:t>    </a:t>
            </a:r>
            <a:r>
              <a:rPr lang="fr-FR" dirty="0">
                <a:latin typeface="Arial" panose="020B0604020202020204" pitchFamily="34" charset="0"/>
                <a:cs typeface="Arial" panose="020B0604020202020204" pitchFamily="34" charset="0"/>
              </a:rPr>
              <a:t>TOPOGRAPHIE</a:t>
            </a:r>
          </a:p>
        </p:txBody>
      </p:sp>
      <p:sp>
        <p:nvSpPr>
          <p:cNvPr id="3" name="Espace réservé du contenu 2">
            <a:extLst>
              <a:ext uri="{FF2B5EF4-FFF2-40B4-BE49-F238E27FC236}">
                <a16:creationId xmlns:a16="http://schemas.microsoft.com/office/drawing/2014/main" id="{0AD9C100-1A6B-494A-8EBB-14242554813D}"/>
              </a:ext>
            </a:extLst>
          </p:cNvPr>
          <p:cNvSpPr>
            <a:spLocks noGrp="1"/>
          </p:cNvSpPr>
          <p:nvPr>
            <p:ph idx="1"/>
          </p:nvPr>
        </p:nvSpPr>
        <p:spPr/>
        <p:txBody>
          <a:bodyPr>
            <a:normAutofit fontScale="92500" lnSpcReduction="10000"/>
          </a:bodyPr>
          <a:lstStyle/>
          <a:p>
            <a:pPr marL="0" indent="0">
              <a:buNone/>
            </a:pPr>
            <a:r>
              <a:rPr lang="fr-FR" dirty="0">
                <a:latin typeface="Arial" panose="020B0604020202020204" pitchFamily="34" charset="0"/>
                <a:cs typeface="Arial" panose="020B0604020202020204" pitchFamily="34" charset="0"/>
              </a:rPr>
              <a:t>Les atteintes des nerfs périphériques peuvent être :</a:t>
            </a:r>
          </a:p>
          <a:p>
            <a:pPr marL="0" indent="0">
              <a:buNone/>
            </a:pPr>
            <a:r>
              <a:rPr lang="fr-FR" dirty="0">
                <a:latin typeface="Arial" panose="020B0604020202020204" pitchFamily="34" charset="0"/>
                <a:cs typeface="Arial" panose="020B0604020202020204" pitchFamily="34" charset="0"/>
              </a:rPr>
              <a:t>— limitées à un seul nerf : lésion tronculaire, </a:t>
            </a:r>
            <a:r>
              <a:rPr lang="fr-FR" dirty="0" err="1">
                <a:latin typeface="Arial" panose="020B0604020202020204" pitchFamily="34" charset="0"/>
                <a:cs typeface="Arial" panose="020B0604020202020204" pitchFamily="34" charset="0"/>
              </a:rPr>
              <a:t>mononeuropathie</a:t>
            </a:r>
            <a:r>
              <a:rPr lang="fr-FR" dirty="0">
                <a:latin typeface="Arial" panose="020B0604020202020204" pitchFamily="34" charset="0"/>
                <a:cs typeface="Arial" panose="020B0604020202020204" pitchFamily="34" charset="0"/>
              </a:rPr>
              <a:t> habituellement d’origine</a:t>
            </a:r>
          </a:p>
          <a:p>
            <a:pPr marL="0" indent="0">
              <a:buNone/>
            </a:pPr>
            <a:r>
              <a:rPr lang="fr-FR" dirty="0">
                <a:latin typeface="Arial" panose="020B0604020202020204" pitchFamily="34" charset="0"/>
                <a:cs typeface="Arial" panose="020B0604020202020204" pitchFamily="34" charset="0"/>
              </a:rPr>
              <a:t>Compressive ou traumatique.</a:t>
            </a:r>
          </a:p>
          <a:p>
            <a:pPr marL="0" indent="0">
              <a:buNone/>
            </a:pPr>
            <a:r>
              <a:rPr lang="fr-FR" dirty="0">
                <a:latin typeface="Arial" panose="020B0604020202020204" pitchFamily="34" charset="0"/>
                <a:cs typeface="Arial" panose="020B0604020202020204" pitchFamily="34" charset="0"/>
              </a:rPr>
              <a:t>— limitée à une racine, lésion radiculaire  en rapport avec un conflit</a:t>
            </a:r>
          </a:p>
          <a:p>
            <a:pPr marL="0" indent="0">
              <a:buNone/>
            </a:pPr>
            <a:r>
              <a:rPr lang="fr-FR" dirty="0">
                <a:latin typeface="Arial" panose="020B0604020202020204" pitchFamily="34" charset="0"/>
                <a:cs typeface="Arial" panose="020B0604020202020204" pitchFamily="34" charset="0"/>
              </a:rPr>
              <a:t>discal au niveau vertébral.</a:t>
            </a:r>
          </a:p>
          <a:p>
            <a:pPr marL="0" indent="0">
              <a:buNone/>
            </a:pPr>
            <a:r>
              <a:rPr lang="fr-FR" dirty="0">
                <a:latin typeface="Arial" panose="020B0604020202020204" pitchFamily="34" charset="0"/>
                <a:cs typeface="Arial" panose="020B0604020202020204" pitchFamily="34" charset="0"/>
              </a:rPr>
              <a:t>—  peuvent intéresser l’ensemble des racines constitutives d’un plexus, lésion plexique ou encore plusieurs troncs nerveux, de façon asymétrique constituant une </a:t>
            </a:r>
            <a:r>
              <a:rPr lang="fr-FR" dirty="0" err="1">
                <a:latin typeface="Arial" panose="020B0604020202020204" pitchFamily="34" charset="0"/>
                <a:cs typeface="Arial" panose="020B0604020202020204" pitchFamily="34" charset="0"/>
              </a:rPr>
              <a:t>mononeuropathie</a:t>
            </a:r>
            <a:r>
              <a:rPr lang="fr-FR" dirty="0">
                <a:latin typeface="Arial" panose="020B0604020202020204" pitchFamily="34" charset="0"/>
                <a:cs typeface="Arial" panose="020B0604020202020204" pitchFamily="34" charset="0"/>
              </a:rPr>
              <a:t> multiples (multinévrite).</a:t>
            </a:r>
          </a:p>
          <a:p>
            <a:pPr marL="0" indent="0">
              <a:buNone/>
            </a:pPr>
            <a:r>
              <a:rPr lang="fr-FR" dirty="0">
                <a:latin typeface="Arial" panose="020B0604020202020204" pitchFamily="34" charset="0"/>
                <a:cs typeface="Arial" panose="020B0604020202020204" pitchFamily="34" charset="0"/>
              </a:rPr>
              <a:t>—  ou diffuse et de répartition distale, sensitivo-motrice, prédominant aux membres </a:t>
            </a:r>
            <a:r>
              <a:rPr lang="fr-FR" dirty="0" err="1">
                <a:latin typeface="Arial" panose="020B0604020202020204" pitchFamily="34" charset="0"/>
                <a:cs typeface="Arial" panose="020B0604020202020204" pitchFamily="34" charset="0"/>
              </a:rPr>
              <a:t>infé-rieurs</a:t>
            </a:r>
            <a:r>
              <a:rPr lang="fr-FR" dirty="0">
                <a:latin typeface="Arial" panose="020B0604020202020204" pitchFamily="34" charset="0"/>
                <a:cs typeface="Arial" panose="020B0604020202020204" pitchFamily="34" charset="0"/>
              </a:rPr>
              <a:t>, il s’agit d’une polyneuropathie (polynévrite).</a:t>
            </a:r>
          </a:p>
          <a:p>
            <a:pPr marL="0" indent="0">
              <a:buNone/>
            </a:pPr>
            <a:r>
              <a:rPr lang="fr-FR" dirty="0">
                <a:latin typeface="Arial" panose="020B0604020202020204" pitchFamily="34" charset="0"/>
                <a:cs typeface="Arial" panose="020B0604020202020204" pitchFamily="34" charset="0"/>
              </a:rPr>
              <a:t>— l’atteinte peut concernée  l’ensemble des nerfs et racines, il s’agit d’une </a:t>
            </a:r>
            <a:r>
              <a:rPr lang="fr-FR" dirty="0" err="1">
                <a:latin typeface="Arial" panose="020B0604020202020204" pitchFamily="34" charset="0"/>
                <a:cs typeface="Arial" panose="020B0604020202020204" pitchFamily="34" charset="0"/>
              </a:rPr>
              <a:t>polyradiculoneuropathie</a:t>
            </a:r>
            <a:r>
              <a:rPr lang="fr-FR" dirty="0">
                <a:latin typeface="Arial" panose="020B0604020202020204" pitchFamily="34" charset="0"/>
                <a:cs typeface="Arial" panose="020B0604020202020204" pitchFamily="34" charset="0"/>
              </a:rPr>
              <a:t>  (polyradiculonévrite)</a:t>
            </a:r>
          </a:p>
        </p:txBody>
      </p:sp>
    </p:spTree>
    <p:extLst>
      <p:ext uri="{BB962C8B-B14F-4D97-AF65-F5344CB8AC3E}">
        <p14:creationId xmlns:p14="http://schemas.microsoft.com/office/powerpoint/2010/main" val="11234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F310CB-4573-41C6-8D2F-5A924479DC6E}"/>
              </a:ext>
            </a:extLst>
          </p:cNvPr>
          <p:cNvSpPr>
            <a:spLocks noGrp="1"/>
          </p:cNvSpPr>
          <p:nvPr>
            <p:ph type="title"/>
          </p:nvPr>
        </p:nvSpPr>
        <p:spPr/>
        <p:txBody>
          <a:bodyPr/>
          <a:lstStyle/>
          <a:p>
            <a:pPr algn="ctr"/>
            <a:r>
              <a:rPr lang="fr-FR" dirty="0"/>
              <a:t>        </a:t>
            </a:r>
            <a:r>
              <a:rPr lang="fr-FR" dirty="0">
                <a:latin typeface="Arial" panose="020B0604020202020204" pitchFamily="34" charset="0"/>
                <a:cs typeface="Arial" panose="020B0604020202020204" pitchFamily="34" charset="0"/>
              </a:rPr>
              <a:t>atteinte radiculaire</a:t>
            </a:r>
          </a:p>
        </p:txBody>
      </p:sp>
      <p:sp>
        <p:nvSpPr>
          <p:cNvPr id="3" name="Espace réservé du contenu 2">
            <a:extLst>
              <a:ext uri="{FF2B5EF4-FFF2-40B4-BE49-F238E27FC236}">
                <a16:creationId xmlns:a16="http://schemas.microsoft.com/office/drawing/2014/main" id="{13A9D163-059F-4B8E-A749-F3514573B74D}"/>
              </a:ext>
            </a:extLst>
          </p:cNvPr>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Le symptôme majeur est la douleur, caractérisée par :</a:t>
            </a:r>
          </a:p>
          <a:p>
            <a:pPr marL="0" indent="0">
              <a:buNone/>
            </a:pPr>
            <a:r>
              <a:rPr lang="fr-FR" dirty="0">
                <a:latin typeface="Arial" panose="020B0604020202020204" pitchFamily="34" charset="0"/>
                <a:cs typeface="Arial" panose="020B0604020202020204" pitchFamily="34" charset="0"/>
              </a:rPr>
              <a:t>• Son trajet, part du rachis, irradiant vers le territoire de la racine.</a:t>
            </a:r>
          </a:p>
          <a:p>
            <a:pPr marL="0" indent="0">
              <a:buNone/>
            </a:pPr>
            <a:r>
              <a:rPr lang="fr-FR" dirty="0">
                <a:latin typeface="Arial" panose="020B0604020202020204" pitchFamily="34" charset="0"/>
                <a:cs typeface="Arial" panose="020B0604020202020204" pitchFamily="34" charset="0"/>
              </a:rPr>
              <a:t>• ses circonstances de déclenchement : augmentation de pression du liquide céphalo-rachidien (toux, etc.......), étirement de la racine (manœuvre de Lasègue).</a:t>
            </a:r>
          </a:p>
          <a:p>
            <a:pPr marL="0" indent="0">
              <a:buNone/>
            </a:pPr>
            <a:r>
              <a:rPr lang="fr-FR" dirty="0">
                <a:latin typeface="Arial" panose="020B0604020202020204" pitchFamily="34" charset="0"/>
                <a:cs typeface="Arial" panose="020B0604020202020204" pitchFamily="34" charset="0"/>
              </a:rPr>
              <a:t>Il peut s’y associer des paresthésies et un déficit sensitif dans le territoire de la racine.</a:t>
            </a:r>
          </a:p>
          <a:p>
            <a:pPr marL="0" indent="0">
              <a:buNone/>
            </a:pPr>
            <a:r>
              <a:rPr lang="fr-FR" dirty="0">
                <a:latin typeface="Arial" panose="020B0604020202020204" pitchFamily="34" charset="0"/>
                <a:cs typeface="Arial" panose="020B0604020202020204" pitchFamily="34" charset="0"/>
              </a:rPr>
              <a:t>Le déficit moteur est habituellement modéré ou absent. Le réflexe tendineux correspondant</a:t>
            </a:r>
          </a:p>
          <a:p>
            <a:pPr marL="0" indent="0">
              <a:buNone/>
            </a:pPr>
            <a:r>
              <a:rPr lang="fr-FR" dirty="0">
                <a:latin typeface="Arial" panose="020B0604020202020204" pitchFamily="34" charset="0"/>
                <a:cs typeface="Arial" panose="020B0604020202020204" pitchFamily="34" charset="0"/>
              </a:rPr>
              <a:t>à la racine intéressée est toujours diminué ou aboli</a:t>
            </a:r>
          </a:p>
        </p:txBody>
      </p:sp>
    </p:spTree>
    <p:extLst>
      <p:ext uri="{BB962C8B-B14F-4D97-AF65-F5344CB8AC3E}">
        <p14:creationId xmlns:p14="http://schemas.microsoft.com/office/powerpoint/2010/main" val="335030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BC77F3-F433-4931-B18F-366FA2045499}"/>
              </a:ext>
            </a:extLst>
          </p:cNvPr>
          <p:cNvSpPr>
            <a:spLocks noGrp="1"/>
          </p:cNvSpPr>
          <p:nvPr>
            <p:ph type="title"/>
          </p:nvPr>
        </p:nvSpPr>
        <p:spPr/>
        <p:txBody>
          <a:bodyPr/>
          <a:lstStyle/>
          <a:p>
            <a:pPr algn="ctr"/>
            <a:r>
              <a:rPr lang="fr-FR" dirty="0"/>
              <a:t>    </a:t>
            </a:r>
            <a:r>
              <a:rPr lang="fr-FR" dirty="0">
                <a:latin typeface="Arial" panose="020B0604020202020204" pitchFamily="34" charset="0"/>
                <a:cs typeface="Arial" panose="020B0604020202020204" pitchFamily="34" charset="0"/>
              </a:rPr>
              <a:t>Les atteintes mono-radiculaires</a:t>
            </a:r>
          </a:p>
        </p:txBody>
      </p:sp>
      <p:pic>
        <p:nvPicPr>
          <p:cNvPr id="4" name="Espace réservé du contenu 3">
            <a:extLst>
              <a:ext uri="{FF2B5EF4-FFF2-40B4-BE49-F238E27FC236}">
                <a16:creationId xmlns:a16="http://schemas.microsoft.com/office/drawing/2014/main" id="{70115F53-7ED8-429F-B95B-B79D6FF9A601}"/>
              </a:ext>
            </a:extLst>
          </p:cNvPr>
          <p:cNvPicPr>
            <a:picLocks noGrp="1" noChangeAspect="1"/>
          </p:cNvPicPr>
          <p:nvPr>
            <p:ph sz="half" idx="1"/>
          </p:nvPr>
        </p:nvPicPr>
        <p:blipFill>
          <a:blip r:embed="rId2"/>
          <a:stretch>
            <a:fillRect/>
          </a:stretch>
        </p:blipFill>
        <p:spPr>
          <a:xfrm>
            <a:off x="445170" y="1660358"/>
            <a:ext cx="5486398" cy="4920916"/>
          </a:xfrm>
          <a:prstGeom prst="rect">
            <a:avLst/>
          </a:prstGeom>
        </p:spPr>
      </p:pic>
      <p:pic>
        <p:nvPicPr>
          <p:cNvPr id="6" name="Espace réservé du contenu 5">
            <a:extLst>
              <a:ext uri="{FF2B5EF4-FFF2-40B4-BE49-F238E27FC236}">
                <a16:creationId xmlns:a16="http://schemas.microsoft.com/office/drawing/2014/main" id="{D022661F-CE45-4238-B988-E6DA1A349C52}"/>
              </a:ext>
            </a:extLst>
          </p:cNvPr>
          <p:cNvPicPr>
            <a:picLocks noGrp="1" noChangeAspect="1"/>
          </p:cNvPicPr>
          <p:nvPr>
            <p:ph sz="half" idx="2"/>
          </p:nvPr>
        </p:nvPicPr>
        <p:blipFill>
          <a:blip r:embed="rId3"/>
          <a:stretch>
            <a:fillRect/>
          </a:stretch>
        </p:blipFill>
        <p:spPr>
          <a:xfrm>
            <a:off x="6533147" y="1576136"/>
            <a:ext cx="5486399" cy="3633537"/>
          </a:xfrm>
          <a:prstGeom prst="rect">
            <a:avLst/>
          </a:prstGeom>
        </p:spPr>
      </p:pic>
      <p:sp>
        <p:nvSpPr>
          <p:cNvPr id="7" name="Espace réservé du texte 6">
            <a:extLst>
              <a:ext uri="{FF2B5EF4-FFF2-40B4-BE49-F238E27FC236}">
                <a16:creationId xmlns:a16="http://schemas.microsoft.com/office/drawing/2014/main" id="{8564C4E7-3732-4BD5-8D17-BB87791E1243}"/>
              </a:ext>
            </a:extLst>
          </p:cNvPr>
          <p:cNvSpPr>
            <a:spLocks noGrp="1"/>
          </p:cNvSpPr>
          <p:nvPr>
            <p:ph type="body" idx="4294967295"/>
          </p:nvPr>
        </p:nvSpPr>
        <p:spPr>
          <a:xfrm>
            <a:off x="0" y="2160588"/>
            <a:ext cx="4184650" cy="576262"/>
          </a:xfrm>
        </p:spPr>
        <p:txBody>
          <a:bodyPr/>
          <a:lstStyle/>
          <a:p>
            <a:endParaRPr lang="fr-FR" dirty="0"/>
          </a:p>
          <a:p>
            <a:pPr marL="0" indent="0">
              <a:buNone/>
            </a:pPr>
            <a:endParaRPr lang="fr-FR" dirty="0"/>
          </a:p>
        </p:txBody>
      </p:sp>
    </p:spTree>
    <p:extLst>
      <p:ext uri="{BB962C8B-B14F-4D97-AF65-F5344CB8AC3E}">
        <p14:creationId xmlns:p14="http://schemas.microsoft.com/office/powerpoint/2010/main" val="226034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59CA345-7004-466B-BDA8-53C77A69374B}"/>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Les syndromes pluri-radiculaires </a:t>
            </a:r>
          </a:p>
        </p:txBody>
      </p:sp>
      <p:sp>
        <p:nvSpPr>
          <p:cNvPr id="6" name="Espace réservé du contenu 5">
            <a:extLst>
              <a:ext uri="{FF2B5EF4-FFF2-40B4-BE49-F238E27FC236}">
                <a16:creationId xmlns:a16="http://schemas.microsoft.com/office/drawing/2014/main" id="{7ED6ED0C-2E57-4E7C-8470-2879489309FA}"/>
              </a:ext>
            </a:extLst>
          </p:cNvPr>
          <p:cNvSpPr>
            <a:spLocks noGrp="1"/>
          </p:cNvSpPr>
          <p:nvPr>
            <p:ph idx="1"/>
          </p:nvPr>
        </p:nvSpPr>
        <p:spPr/>
        <p:txBody>
          <a:bodyPr/>
          <a:lstStyle/>
          <a:p>
            <a:pPr marL="0" indent="0">
              <a:buNone/>
            </a:pPr>
            <a:endParaRPr lang="fr-FR" dirty="0"/>
          </a:p>
          <a:p>
            <a:pPr>
              <a:buFont typeface="Wingdings" panose="05000000000000000000" pitchFamily="2" charset="2"/>
              <a:buChar char="q"/>
            </a:pPr>
            <a:r>
              <a:rPr lang="fr-FR" dirty="0">
                <a:latin typeface="Arial" panose="020B0604020202020204" pitchFamily="34" charset="0"/>
                <a:cs typeface="Arial" panose="020B0604020202020204" pitchFamily="34" charset="0"/>
              </a:rPr>
              <a:t>Le syndrome de la queue de cheval : la queue de cheval est formée par l’ensemble des racines lombaires et sacrées de L2 à S5.</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Le syndrome au complet comporte : douleurs radiculaires, paralysie flasque des membres inférieurs, anesthésie en selle et des organes génitaux, abolition des réflexes rotulien et achilléen, abolition du réflexe bulbo-anal,</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 troubles sphinctériens : rétention urinaire et recto-anale, incontinence par regorgement</a:t>
            </a:r>
          </a:p>
        </p:txBody>
      </p:sp>
    </p:spTree>
    <p:extLst>
      <p:ext uri="{BB962C8B-B14F-4D97-AF65-F5344CB8AC3E}">
        <p14:creationId xmlns:p14="http://schemas.microsoft.com/office/powerpoint/2010/main" val="3156221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2DC972-FEDD-4F59-8D90-CBFA02D862C1}"/>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Les syndromes tronculaires </a:t>
            </a:r>
            <a:br>
              <a:rPr lang="fr-FR" dirty="0"/>
            </a:br>
            <a:endParaRPr lang="fr-FR" dirty="0"/>
          </a:p>
        </p:txBody>
      </p:sp>
      <p:sp>
        <p:nvSpPr>
          <p:cNvPr id="3" name="Espace réservé du contenu 2">
            <a:extLst>
              <a:ext uri="{FF2B5EF4-FFF2-40B4-BE49-F238E27FC236}">
                <a16:creationId xmlns:a16="http://schemas.microsoft.com/office/drawing/2014/main" id="{B51152C5-CB46-4CEB-B0B5-219201456003}"/>
              </a:ext>
            </a:extLst>
          </p:cNvPr>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Les syndromes tronculaires consistent dans l’atteinte isolée d’un tronc nerveux.</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Le signe majeur est le déficit moteur de topographie systématisée dans le territoire du nerf  intéressé : il touche la totalité ou presque des muscles innervés par le nerf au dessous de la lésion. </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L’amyotrophie se développe en rapport avec le degré de dénervation. </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Les troubles sensitifs sont souvent des paresthésies dans le territoire du nerf, plus rarement des douleurs,</a:t>
            </a:r>
          </a:p>
          <a:p>
            <a:pPr marL="0" indent="0">
              <a:buNone/>
            </a:pPr>
            <a:r>
              <a:rPr lang="fr-FR" dirty="0">
                <a:latin typeface="Arial" panose="020B0604020202020204" pitchFamily="34" charset="0"/>
                <a:cs typeface="Arial" panose="020B0604020202020204" pitchFamily="34" charset="0"/>
              </a:rPr>
              <a:t>le déficit sensitif intéresse toutes les modalités.</a:t>
            </a:r>
          </a:p>
          <a:p>
            <a:pPr marL="0" indent="0">
              <a:buNone/>
            </a:pPr>
            <a:r>
              <a:rPr lang="fr-FR" dirty="0">
                <a:latin typeface="Arial" panose="020B0604020202020204" pitchFamily="34" charset="0"/>
                <a:cs typeface="Arial" panose="020B0604020202020204" pitchFamily="34" charset="0"/>
              </a:rPr>
              <a:t>Les principales atteintes sont le nerf médian au canal carpien, le cubital au coude, le radial</a:t>
            </a:r>
          </a:p>
          <a:p>
            <a:pPr marL="0" indent="0">
              <a:buNone/>
            </a:pPr>
            <a:r>
              <a:rPr lang="fr-FR" dirty="0">
                <a:latin typeface="Arial" panose="020B0604020202020204" pitchFamily="34" charset="0"/>
                <a:cs typeface="Arial" panose="020B0604020202020204" pitchFamily="34" charset="0"/>
              </a:rPr>
              <a:t>dans la gouttière humérale, le sciatique poplité externe au col du péroné.</a:t>
            </a:r>
          </a:p>
        </p:txBody>
      </p:sp>
    </p:spTree>
    <p:extLst>
      <p:ext uri="{BB962C8B-B14F-4D97-AF65-F5344CB8AC3E}">
        <p14:creationId xmlns:p14="http://schemas.microsoft.com/office/powerpoint/2010/main" val="337441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5D3FA3-8936-43F4-AD26-AF28325B7C5D}"/>
              </a:ext>
            </a:extLst>
          </p:cNvPr>
          <p:cNvSpPr>
            <a:spLocks noGrp="1"/>
          </p:cNvSpPr>
          <p:nvPr>
            <p:ph type="title"/>
          </p:nvPr>
        </p:nvSpPr>
        <p:spPr/>
        <p:txBody>
          <a:bodyPr>
            <a:normAutofit fontScale="90000"/>
          </a:bodyPr>
          <a:lstStyle/>
          <a:p>
            <a:pPr algn="ctr"/>
            <a:r>
              <a:rPr lang="fr-FR" dirty="0"/>
              <a:t>  </a:t>
            </a:r>
            <a:r>
              <a:rPr lang="fr-FR" dirty="0">
                <a:latin typeface="Arial" panose="020B0604020202020204" pitchFamily="34" charset="0"/>
                <a:cs typeface="Arial" panose="020B0604020202020204" pitchFamily="34" charset="0"/>
              </a:rPr>
              <a:t>exemple Signes cliniques en rapport avec une atteinte du nerf radial</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BC858972-FC20-49D2-BD99-241195F956D3}"/>
              </a:ext>
            </a:extLst>
          </p:cNvPr>
          <p:cNvSpPr>
            <a:spLocks noGrp="1"/>
          </p:cNvSpPr>
          <p:nvPr>
            <p:ph idx="1"/>
          </p:nvPr>
        </p:nvSpPr>
        <p:spPr/>
        <p:txBody>
          <a:bodyPr>
            <a:normAutofit fontScale="92500" lnSpcReduction="20000"/>
          </a:bodyPr>
          <a:lstStyle/>
          <a:p>
            <a:pPr>
              <a:buFont typeface="Wingdings" panose="05000000000000000000" pitchFamily="2" charset="2"/>
              <a:buChar char="q"/>
            </a:pPr>
            <a:r>
              <a:rPr lang="fr-FR" dirty="0">
                <a:latin typeface="Arial" panose="020B0604020202020204" pitchFamily="34" charset="0"/>
                <a:cs typeface="Arial" panose="020B0604020202020204" pitchFamily="34" charset="0"/>
              </a:rPr>
              <a:t>Syndrome moteur:</a:t>
            </a:r>
          </a:p>
          <a:p>
            <a:pPr marL="0" indent="0">
              <a:buNone/>
            </a:pPr>
            <a:r>
              <a:rPr lang="fr-FR" dirty="0">
                <a:latin typeface="Arial" panose="020B0604020202020204" pitchFamily="34" charset="0"/>
                <a:cs typeface="Arial" panose="020B0604020202020204" pitchFamily="34" charset="0"/>
              </a:rPr>
              <a:t>— déficit de l’extension de l’avant-bras sur le bras, du poignet et de la première phalange sur les métacarpiens</a:t>
            </a:r>
          </a:p>
          <a:p>
            <a:pPr marL="0" indent="0">
              <a:buNone/>
            </a:pPr>
            <a:r>
              <a:rPr lang="fr-FR" dirty="0">
                <a:latin typeface="Arial" panose="020B0604020202020204" pitchFamily="34" charset="0"/>
                <a:cs typeface="Arial" panose="020B0604020202020204" pitchFamily="34" charset="0"/>
              </a:rPr>
              <a:t>— déficit de l’abduction du pouce, de la supination, de la flexion de l’</a:t>
            </a:r>
            <a:r>
              <a:rPr lang="fr-FR" dirty="0" err="1">
                <a:latin typeface="Arial" panose="020B0604020202020204" pitchFamily="34" charset="0"/>
                <a:cs typeface="Arial" panose="020B0604020202020204" pitchFamily="34" charset="0"/>
              </a:rPr>
              <a:t>avantbras</a:t>
            </a:r>
            <a:r>
              <a:rPr lang="fr-FR" dirty="0">
                <a:latin typeface="Arial" panose="020B0604020202020204" pitchFamily="34" charset="0"/>
                <a:cs typeface="Arial" panose="020B0604020202020204" pitchFamily="34" charset="0"/>
              </a:rPr>
              <a:t> sur le bras par paralysie du long supinateur</a:t>
            </a:r>
          </a:p>
          <a:p>
            <a:pPr marL="0" indent="0">
              <a:buNone/>
            </a:pPr>
            <a:r>
              <a:rPr lang="fr-FR" dirty="0">
                <a:latin typeface="Arial" panose="020B0604020202020204" pitchFamily="34" charset="0"/>
                <a:cs typeface="Arial" panose="020B0604020202020204" pitchFamily="34" charset="0"/>
              </a:rPr>
              <a:t>-  abolition des réflexes </a:t>
            </a:r>
            <a:r>
              <a:rPr lang="fr-FR" dirty="0" err="1">
                <a:latin typeface="Arial" panose="020B0604020202020204" pitchFamily="34" charset="0"/>
                <a:cs typeface="Arial" panose="020B0604020202020204" pitchFamily="34" charset="0"/>
              </a:rPr>
              <a:t>ostéo-tendineux</a:t>
            </a:r>
            <a:r>
              <a:rPr lang="fr-FR" dirty="0">
                <a:latin typeface="Arial" panose="020B0604020202020204" pitchFamily="34" charset="0"/>
                <a:cs typeface="Arial" panose="020B0604020202020204" pitchFamily="34" charset="0"/>
              </a:rPr>
              <a:t> tricipital et stylo-radial</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Syndrome sensitif</a:t>
            </a:r>
          </a:p>
          <a:p>
            <a:pPr marL="0" indent="0">
              <a:buNone/>
            </a:pPr>
            <a:r>
              <a:rPr lang="fr-FR" dirty="0">
                <a:latin typeface="Arial" panose="020B0604020202020204" pitchFamily="34" charset="0"/>
                <a:cs typeface="Arial" panose="020B0604020202020204" pitchFamily="34" charset="0"/>
              </a:rPr>
              <a:t>Hypoesthésie de la face dorsale du pouce, de la main et de la première phalange de l’index.</a:t>
            </a:r>
          </a:p>
          <a:p>
            <a:pPr marL="0" indent="0">
              <a:buNone/>
            </a:pPr>
            <a:r>
              <a:rPr lang="fr-FR" dirty="0">
                <a:latin typeface="Arial" panose="020B0604020202020204" pitchFamily="34" charset="0"/>
                <a:cs typeface="Arial" panose="020B0604020202020204" pitchFamily="34" charset="0"/>
              </a:rPr>
              <a:t>Différence entre une atteinte radiculaire C7 et une atteinte tronculaire du radial</a:t>
            </a:r>
          </a:p>
          <a:p>
            <a:pPr marL="0" indent="0">
              <a:buNone/>
            </a:pPr>
            <a:r>
              <a:rPr lang="fr-FR" dirty="0">
                <a:latin typeface="Arial" panose="020B0604020202020204" pitchFamily="34" charset="0"/>
                <a:cs typeface="Arial" panose="020B0604020202020204" pitchFamily="34" charset="0"/>
              </a:rPr>
              <a:t>En cas d’atteinte C7 il y a abolition du réflexe tricipital ; pas de déficit du long</a:t>
            </a:r>
          </a:p>
          <a:p>
            <a:pPr marL="0" indent="0">
              <a:buNone/>
            </a:pPr>
            <a:r>
              <a:rPr lang="fr-FR" dirty="0">
                <a:latin typeface="Arial" panose="020B0604020202020204" pitchFamily="34" charset="0"/>
                <a:cs typeface="Arial" panose="020B0604020202020204" pitchFamily="34" charset="0"/>
              </a:rPr>
              <a:t>supinateur</a:t>
            </a:r>
          </a:p>
        </p:txBody>
      </p:sp>
    </p:spTree>
    <p:extLst>
      <p:ext uri="{BB962C8B-B14F-4D97-AF65-F5344CB8AC3E}">
        <p14:creationId xmlns:p14="http://schemas.microsoft.com/office/powerpoint/2010/main" val="375111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84E47E-849D-4198-8528-0F8D54E7AF48}"/>
              </a:ext>
            </a:extLst>
          </p:cNvPr>
          <p:cNvSpPr>
            <a:spLocks noGrp="1"/>
          </p:cNvSpPr>
          <p:nvPr>
            <p:ph type="title"/>
          </p:nvPr>
        </p:nvSpPr>
        <p:spPr/>
        <p:txBody>
          <a:bodyPr>
            <a:normAutofit fontScale="90000"/>
          </a:bodyPr>
          <a:lstStyle/>
          <a:p>
            <a:pPr algn="ctr"/>
            <a:r>
              <a:rPr lang="fr-FR" dirty="0">
                <a:latin typeface="Arial" panose="020B0604020202020204" pitchFamily="34" charset="0"/>
                <a:cs typeface="Arial" panose="020B0604020202020204" pitchFamily="34" charset="0"/>
              </a:rPr>
              <a:t>Signes cliniques d’une atteinte de sciatique poplité externe au col du péroné</a:t>
            </a:r>
            <a:br>
              <a:rPr lang="fr-FR" dirty="0"/>
            </a:br>
            <a:endParaRPr lang="fr-FR" dirty="0"/>
          </a:p>
        </p:txBody>
      </p:sp>
      <p:sp>
        <p:nvSpPr>
          <p:cNvPr id="3" name="Espace réservé du contenu 2">
            <a:extLst>
              <a:ext uri="{FF2B5EF4-FFF2-40B4-BE49-F238E27FC236}">
                <a16:creationId xmlns:a16="http://schemas.microsoft.com/office/drawing/2014/main" id="{4F06A503-ADEE-488E-9629-A3446AB3CFEB}"/>
              </a:ext>
            </a:extLst>
          </p:cNvPr>
          <p:cNvSpPr>
            <a:spLocks noGrp="1"/>
          </p:cNvSpPr>
          <p:nvPr>
            <p:ph idx="1"/>
          </p:nvPr>
        </p:nvSpPr>
        <p:spPr/>
        <p:txBody>
          <a:bodyPr>
            <a:normAutofit fontScale="55000" lnSpcReduction="20000"/>
          </a:bodyPr>
          <a:lstStyle/>
          <a:p>
            <a:pPr>
              <a:buFont typeface="Wingdings" panose="05000000000000000000" pitchFamily="2" charset="2"/>
              <a:buChar char="q"/>
            </a:pPr>
            <a:r>
              <a:rPr lang="fr-FR" dirty="0">
                <a:latin typeface="Arial" panose="020B0604020202020204" pitchFamily="34" charset="0"/>
                <a:cs typeface="Arial" panose="020B0604020202020204" pitchFamily="34" charset="0"/>
              </a:rPr>
              <a:t>Syndrome moteur</a:t>
            </a:r>
          </a:p>
          <a:p>
            <a:pPr marL="0" indent="0">
              <a:buNone/>
            </a:pPr>
            <a:r>
              <a:rPr lang="fr-FR" dirty="0">
                <a:latin typeface="Arial" panose="020B0604020202020204" pitchFamily="34" charset="0"/>
                <a:cs typeface="Arial" panose="020B0604020202020204" pitchFamily="34" charset="0"/>
              </a:rPr>
              <a:t>— déficit moteur portant sur l’extension des orteils, la flexion dorsale du</a:t>
            </a:r>
          </a:p>
          <a:p>
            <a:pPr marL="0" indent="0">
              <a:buNone/>
            </a:pPr>
            <a:r>
              <a:rPr lang="fr-FR" dirty="0">
                <a:latin typeface="Arial" panose="020B0604020202020204" pitchFamily="34" charset="0"/>
                <a:cs typeface="Arial" panose="020B0604020202020204" pitchFamily="34" charset="0"/>
              </a:rPr>
              <a:t>pied responsable lors de la marche d’un steppage : le malade lève fortement le genou puis lance la jambe en avant afin d’éviter que la pointe du</a:t>
            </a:r>
          </a:p>
          <a:p>
            <a:pPr marL="0" indent="0">
              <a:buNone/>
            </a:pPr>
            <a:r>
              <a:rPr lang="fr-FR" dirty="0">
                <a:latin typeface="Arial" panose="020B0604020202020204" pitchFamily="34" charset="0"/>
                <a:cs typeface="Arial" panose="020B0604020202020204" pitchFamily="34" charset="0"/>
              </a:rPr>
              <a:t>pied n’accroche le sol.</a:t>
            </a:r>
          </a:p>
          <a:p>
            <a:pPr marL="0" indent="0">
              <a:buNone/>
            </a:pPr>
            <a:r>
              <a:rPr lang="fr-FR" dirty="0">
                <a:latin typeface="Arial" panose="020B0604020202020204" pitchFamily="34" charset="0"/>
                <a:cs typeface="Arial" panose="020B0604020202020204" pitchFamily="34" charset="0"/>
              </a:rPr>
              <a:t>— Il existe également un déficit de l’éversion du pied par atteinte des péroniers latéraux.</a:t>
            </a:r>
          </a:p>
          <a:p>
            <a:pPr marL="0" indent="0">
              <a:buNone/>
            </a:pPr>
            <a:r>
              <a:rPr lang="fr-FR" dirty="0">
                <a:latin typeface="Arial" panose="020B0604020202020204" pitchFamily="34" charset="0"/>
                <a:cs typeface="Arial" panose="020B0604020202020204" pitchFamily="34" charset="0"/>
              </a:rPr>
              <a:t>— amyotrophie de la loge antéro-externe de jambe.</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Syndrome sensitif</a:t>
            </a:r>
          </a:p>
          <a:p>
            <a:pPr marL="0" indent="0">
              <a:buNone/>
            </a:pPr>
            <a:r>
              <a:rPr lang="fr-FR" dirty="0">
                <a:latin typeface="Arial" panose="020B0604020202020204" pitchFamily="34" charset="0"/>
                <a:cs typeface="Arial" panose="020B0604020202020204" pitchFamily="34" charset="0"/>
              </a:rPr>
              <a:t>Hypoesthésie au niveau de la face dorsale des premiers orteils et du dos du</a:t>
            </a:r>
          </a:p>
          <a:p>
            <a:pPr marL="0" indent="0">
              <a:buNone/>
            </a:pPr>
            <a:r>
              <a:rPr lang="fr-FR" dirty="0">
                <a:latin typeface="Arial" panose="020B0604020202020204" pitchFamily="34" charset="0"/>
                <a:cs typeface="Arial" panose="020B0604020202020204" pitchFamily="34" charset="0"/>
              </a:rPr>
              <a:t>pied, ainsi qu’au niveau de la face antéro-externe de jambe.</a:t>
            </a:r>
          </a:p>
          <a:p>
            <a:pPr marL="0" indent="0">
              <a:buNone/>
            </a:pPr>
            <a:r>
              <a:rPr lang="fr-FR" dirty="0">
                <a:latin typeface="Arial" panose="020B0604020202020204" pitchFamily="34" charset="0"/>
                <a:cs typeface="Arial" panose="020B0604020202020204" pitchFamily="34" charset="0"/>
              </a:rPr>
              <a:t>Différences cliniques entre une atteinte radiculaire L5 et une atteinte tronculaire</a:t>
            </a:r>
          </a:p>
          <a:p>
            <a:pPr marL="0" indent="0">
              <a:buNone/>
            </a:pPr>
            <a:r>
              <a:rPr lang="fr-FR" dirty="0">
                <a:latin typeface="Arial" panose="020B0604020202020204" pitchFamily="34" charset="0"/>
                <a:cs typeface="Arial" panose="020B0604020202020204" pitchFamily="34" charset="0"/>
              </a:rPr>
              <a:t>du sciatique poplité externe</a:t>
            </a:r>
          </a:p>
          <a:p>
            <a:pPr marL="0" indent="0">
              <a:buNone/>
            </a:pPr>
            <a:r>
              <a:rPr lang="fr-FR" dirty="0">
                <a:latin typeface="Arial" panose="020B0604020202020204" pitchFamily="34" charset="0"/>
                <a:cs typeface="Arial" panose="020B0604020202020204" pitchFamily="34" charset="0"/>
              </a:rPr>
              <a:t>— En cas d’atteinte L5 il existe un déficit du moyen fessier mais il n’y a pas</a:t>
            </a:r>
          </a:p>
          <a:p>
            <a:pPr marL="0" indent="0">
              <a:buNone/>
            </a:pPr>
            <a:r>
              <a:rPr lang="fr-FR" dirty="0">
                <a:latin typeface="Arial" panose="020B0604020202020204" pitchFamily="34" charset="0"/>
                <a:cs typeface="Arial" panose="020B0604020202020204" pitchFamily="34" charset="0"/>
              </a:rPr>
              <a:t>de déficit du jambier antérieur (dépend de L4).</a:t>
            </a:r>
          </a:p>
          <a:p>
            <a:pPr marL="0" indent="0">
              <a:buNone/>
            </a:pPr>
            <a:r>
              <a:rPr lang="fr-FR" dirty="0">
                <a:latin typeface="Arial" panose="020B0604020202020204" pitchFamily="34" charset="0"/>
                <a:cs typeface="Arial" panose="020B0604020202020204" pitchFamily="34" charset="0"/>
              </a:rPr>
              <a:t>— A l’inverse, en cas d’atteinte du sciatique poplité externe, il existe un dé-</a:t>
            </a:r>
          </a:p>
          <a:p>
            <a:pPr marL="0" indent="0">
              <a:buNone/>
            </a:pPr>
            <a:r>
              <a:rPr lang="fr-FR" dirty="0" err="1">
                <a:latin typeface="Arial" panose="020B0604020202020204" pitchFamily="34" charset="0"/>
                <a:cs typeface="Arial" panose="020B0604020202020204" pitchFamily="34" charset="0"/>
              </a:rPr>
              <a:t>ficit</a:t>
            </a:r>
            <a:r>
              <a:rPr lang="fr-FR" dirty="0">
                <a:latin typeface="Arial" panose="020B0604020202020204" pitchFamily="34" charset="0"/>
                <a:cs typeface="Arial" panose="020B0604020202020204" pitchFamily="34" charset="0"/>
              </a:rPr>
              <a:t> du jambier antérieur mais le moyen fessier est indemne.</a:t>
            </a:r>
          </a:p>
        </p:txBody>
      </p:sp>
    </p:spTree>
    <p:extLst>
      <p:ext uri="{BB962C8B-B14F-4D97-AF65-F5344CB8AC3E}">
        <p14:creationId xmlns:p14="http://schemas.microsoft.com/office/powerpoint/2010/main" val="48625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F18C0-BBD5-4FDC-9AC7-C2D2250BA3DC}"/>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Les atteintes diffuses</a:t>
            </a:r>
            <a:br>
              <a:rPr lang="fr-FR" dirty="0"/>
            </a:br>
            <a:endParaRPr lang="fr-FR" dirty="0"/>
          </a:p>
        </p:txBody>
      </p:sp>
      <p:sp>
        <p:nvSpPr>
          <p:cNvPr id="3" name="Espace réservé du contenu 2">
            <a:extLst>
              <a:ext uri="{FF2B5EF4-FFF2-40B4-BE49-F238E27FC236}">
                <a16:creationId xmlns:a16="http://schemas.microsoft.com/office/drawing/2014/main" id="{08045D7C-7B1B-4329-B0ED-B846D5449B75}"/>
              </a:ext>
            </a:extLst>
          </p:cNvPr>
          <p:cNvSpPr>
            <a:spLocks noGrp="1"/>
          </p:cNvSpPr>
          <p:nvPr>
            <p:ph idx="1"/>
          </p:nvPr>
        </p:nvSpPr>
        <p:spPr/>
        <p:txBody>
          <a:bodyPr>
            <a:normAutofit fontScale="77500" lnSpcReduction="20000"/>
          </a:bodyPr>
          <a:lstStyle/>
          <a:p>
            <a:pPr marL="0" indent="0">
              <a:buNone/>
            </a:pPr>
            <a:r>
              <a:rPr lang="fr-FR" b="1" dirty="0">
                <a:latin typeface="Arial" panose="020B0604020202020204" pitchFamily="34" charset="0"/>
                <a:cs typeface="Arial" panose="020B0604020202020204" pitchFamily="34" charset="0"/>
              </a:rPr>
              <a:t>Les polyradiculonévrites :</a:t>
            </a:r>
          </a:p>
          <a:p>
            <a:pPr marL="0" indent="0">
              <a:buNone/>
            </a:pPr>
            <a:r>
              <a:rPr lang="fr-FR" dirty="0">
                <a:latin typeface="Arial" panose="020B0604020202020204" pitchFamily="34" charset="0"/>
                <a:cs typeface="Arial" panose="020B0604020202020204" pitchFamily="34" charset="0"/>
              </a:rPr>
              <a:t>Les fibres nerveuses sont atteintes de façon globale, tant au niveau des racines que</a:t>
            </a:r>
          </a:p>
          <a:p>
            <a:pPr marL="0" indent="0">
              <a:buNone/>
            </a:pPr>
            <a:r>
              <a:rPr lang="fr-FR" dirty="0">
                <a:latin typeface="Arial" panose="020B0604020202020204" pitchFamily="34" charset="0"/>
                <a:cs typeface="Arial" panose="020B0604020202020204" pitchFamily="34" charset="0"/>
              </a:rPr>
              <a:t>des extrémités distales, le fait le plus caractéristique est donc la possibilité d’atteinte</a:t>
            </a:r>
          </a:p>
          <a:p>
            <a:pPr marL="0" indent="0">
              <a:buNone/>
            </a:pPr>
            <a:r>
              <a:rPr lang="fr-FR" dirty="0">
                <a:latin typeface="Arial" panose="020B0604020202020204" pitchFamily="34" charset="0"/>
                <a:cs typeface="Arial" panose="020B0604020202020204" pitchFamily="34" charset="0"/>
              </a:rPr>
              <a:t>des muscles faciaux et respiratoires (facteurs du pronostic vital immédiat).</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L’installation peut être rapide comme dans le syndrome de Guillain-Barré, </a:t>
            </a:r>
            <a:r>
              <a:rPr lang="fr-FR" dirty="0" err="1">
                <a:latin typeface="Arial" panose="020B0604020202020204" pitchFamily="34" charset="0"/>
                <a:cs typeface="Arial" panose="020B0604020202020204" pitchFamily="34" charset="0"/>
              </a:rPr>
              <a:t>caracté</a:t>
            </a:r>
            <a:r>
              <a:rPr lang="fr-FR" dirty="0">
                <a:latin typeface="Arial" panose="020B0604020202020204" pitchFamily="34" charset="0"/>
                <a:cs typeface="Arial" panose="020B0604020202020204" pitchFamily="34" charset="0"/>
              </a:rPr>
              <a:t>-</a:t>
            </a:r>
          </a:p>
          <a:p>
            <a:pPr marL="0" indent="0">
              <a:buNone/>
            </a:pPr>
            <a:r>
              <a:rPr lang="fr-FR" dirty="0" err="1">
                <a:latin typeface="Arial" panose="020B0604020202020204" pitchFamily="34" charset="0"/>
                <a:cs typeface="Arial" panose="020B0604020202020204" pitchFamily="34" charset="0"/>
              </a:rPr>
              <a:t>risé</a:t>
            </a:r>
            <a:r>
              <a:rPr lang="fr-FR" dirty="0">
                <a:latin typeface="Arial" panose="020B0604020202020204" pitchFamily="34" charset="0"/>
                <a:cs typeface="Arial" panose="020B0604020202020204" pitchFamily="34" charset="0"/>
              </a:rPr>
              <a:t> donc par la survenue en quelques jours d’un déficit sensitivo-moteur des 4</a:t>
            </a:r>
          </a:p>
          <a:p>
            <a:pPr marL="0" indent="0">
              <a:buNone/>
            </a:pPr>
            <a:r>
              <a:rPr lang="fr-FR" dirty="0">
                <a:latin typeface="Arial" panose="020B0604020202020204" pitchFamily="34" charset="0"/>
                <a:cs typeface="Arial" panose="020B0604020202020204" pitchFamily="34" charset="0"/>
              </a:rPr>
              <a:t>membres, distal et proximal. </a:t>
            </a:r>
          </a:p>
          <a:p>
            <a:pPr marL="0" indent="0">
              <a:buNone/>
            </a:pPr>
            <a:r>
              <a:rPr lang="fr-FR" dirty="0">
                <a:latin typeface="Arial" panose="020B0604020202020204" pitchFamily="34" charset="0"/>
                <a:cs typeface="Arial" panose="020B0604020202020204" pitchFamily="34" charset="0"/>
              </a:rPr>
              <a:t>L’extension aux nerfs crâniens se manifeste par une paralysie faciale bilatérale et une atteinte des muscles oculomoteurs, une surveillance attentive de la déglutition est nécessaire. Les muscles respiratoires peuvent aussi être touchés, nécessitant une surveillance quotidienne rigoureuse. </a:t>
            </a:r>
          </a:p>
          <a:p>
            <a:pPr marL="0" indent="0">
              <a:buNone/>
            </a:pPr>
            <a:r>
              <a:rPr lang="fr-FR" dirty="0">
                <a:latin typeface="Arial" panose="020B0604020202020204" pitchFamily="34" charset="0"/>
                <a:cs typeface="Arial" panose="020B0604020202020204" pitchFamily="34" charset="0"/>
              </a:rPr>
              <a:t>Tous les réflexes tendineux sont abolis. Il existe souvent une hyperprotéinorachie isolée sans </a:t>
            </a:r>
            <a:r>
              <a:rPr lang="fr-FR" dirty="0" err="1">
                <a:latin typeface="Arial" panose="020B0604020202020204" pitchFamily="34" charset="0"/>
                <a:cs typeface="Arial" panose="020B0604020202020204" pitchFamily="34" charset="0"/>
              </a:rPr>
              <a:t>éléva</a:t>
            </a:r>
            <a:endParaRPr lang="fr-FR" dirty="0">
              <a:latin typeface="Arial" panose="020B0604020202020204" pitchFamily="34" charset="0"/>
              <a:cs typeface="Arial" panose="020B0604020202020204" pitchFamily="34" charset="0"/>
            </a:endParaRPr>
          </a:p>
          <a:p>
            <a:pPr marL="0" indent="0">
              <a:buNone/>
            </a:pPr>
            <a:r>
              <a:rPr lang="fr-FR" dirty="0" err="1">
                <a:latin typeface="Arial" panose="020B0604020202020204" pitchFamily="34" charset="0"/>
                <a:cs typeface="Arial" panose="020B0604020202020204" pitchFamily="34" charset="0"/>
              </a:rPr>
              <a:t>tion</a:t>
            </a:r>
            <a:r>
              <a:rPr lang="fr-FR" dirty="0">
                <a:latin typeface="Arial" panose="020B0604020202020204" pitchFamily="34" charset="0"/>
                <a:cs typeface="Arial" panose="020B0604020202020204" pitchFamily="34" charset="0"/>
              </a:rPr>
              <a:t> du nombre des cellules (dissociation </a:t>
            </a:r>
            <a:r>
              <a:rPr lang="fr-FR" dirty="0" err="1">
                <a:latin typeface="Arial" panose="020B0604020202020204" pitchFamily="34" charset="0"/>
                <a:cs typeface="Arial" panose="020B0604020202020204" pitchFamily="34" charset="0"/>
              </a:rPr>
              <a:t>albumino</a:t>
            </a:r>
            <a:r>
              <a:rPr lang="fr-FR" dirty="0">
                <a:latin typeface="Arial" panose="020B0604020202020204" pitchFamily="34" charset="0"/>
                <a:cs typeface="Arial" panose="020B0604020202020204" pitchFamily="34" charset="0"/>
              </a:rPr>
              <a:t>-cytologique). La récupération</a:t>
            </a:r>
          </a:p>
          <a:p>
            <a:pPr marL="0" indent="0">
              <a:buNone/>
            </a:pPr>
            <a:r>
              <a:rPr lang="fr-FR" dirty="0">
                <a:latin typeface="Arial" panose="020B0604020202020204" pitchFamily="34" charset="0"/>
                <a:cs typeface="Arial" panose="020B0604020202020204" pitchFamily="34" charset="0"/>
              </a:rPr>
              <a:t>est rapide dans le plus souvent,</a:t>
            </a:r>
          </a:p>
        </p:txBody>
      </p:sp>
    </p:spTree>
    <p:extLst>
      <p:ext uri="{BB962C8B-B14F-4D97-AF65-F5344CB8AC3E}">
        <p14:creationId xmlns:p14="http://schemas.microsoft.com/office/powerpoint/2010/main" val="2880736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99017D-1E60-4EED-8F63-B36FE3FAB99D}"/>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Les polyneuropathies</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AF2DC2AB-10E8-4459-A444-1E58700A8CF3}"/>
              </a:ext>
            </a:extLst>
          </p:cNvPr>
          <p:cNvSpPr>
            <a:spLocks noGrp="1"/>
          </p:cNvSpPr>
          <p:nvPr>
            <p:ph idx="1"/>
          </p:nvPr>
        </p:nvSpPr>
        <p:spPr>
          <a:xfrm>
            <a:off x="677333" y="2160589"/>
            <a:ext cx="10151087" cy="3880773"/>
          </a:xfrm>
        </p:spPr>
        <p:txBody>
          <a:bodyPr>
            <a:normAutofit fontScale="92500" lnSpcReduction="20000"/>
          </a:bodyPr>
          <a:lstStyle/>
          <a:p>
            <a:pPr marL="0" indent="0">
              <a:buNone/>
            </a:pPr>
            <a:endParaRPr lang="fr-FR" dirty="0"/>
          </a:p>
          <a:p>
            <a:pPr marL="0" indent="0">
              <a:buNone/>
            </a:pPr>
            <a:r>
              <a:rPr lang="fr-FR" dirty="0">
                <a:latin typeface="Arial" panose="020B0604020202020204" pitchFamily="34" charset="0"/>
                <a:cs typeface="Arial" panose="020B0604020202020204" pitchFamily="34" charset="0"/>
              </a:rPr>
              <a:t>Elles résultent d’une atteinte diffuse du système nerveux périphérique en général en  rapport avec une maladie générale (carences, diabète, </a:t>
            </a:r>
            <a:r>
              <a:rPr lang="fr-FR" dirty="0" err="1">
                <a:latin typeface="Arial" panose="020B0604020202020204" pitchFamily="34" charset="0"/>
                <a:cs typeface="Arial" panose="020B0604020202020204" pitchFamily="34" charset="0"/>
              </a:rPr>
              <a:t>etc</a:t>
            </a:r>
            <a:r>
              <a:rPr lang="fr-FR" dirty="0">
                <a:latin typeface="Arial" panose="020B0604020202020204" pitchFamily="34" charset="0"/>
                <a:cs typeface="Arial" panose="020B0604020202020204" pitchFamily="34" charset="0"/>
              </a:rPr>
              <a:t> ...).</a:t>
            </a:r>
          </a:p>
          <a:p>
            <a:pPr marL="0" indent="0">
              <a:buNone/>
            </a:pPr>
            <a:r>
              <a:rPr lang="fr-FR" dirty="0">
                <a:latin typeface="Arial" panose="020B0604020202020204" pitchFamily="34" charset="0"/>
                <a:cs typeface="Arial" panose="020B0604020202020204" pitchFamily="34" charset="0"/>
              </a:rPr>
              <a:t>Toutes les fibres contenues dans le nerf sont touchées, les plus longues souffrent néanmoins en premier, ce qui explique la topographie distale de l’atteinte sensitive et motrice.</a:t>
            </a:r>
          </a:p>
          <a:p>
            <a:pPr marL="0" indent="0">
              <a:buNone/>
            </a:pPr>
            <a:r>
              <a:rPr lang="fr-FR" dirty="0">
                <a:latin typeface="Arial" panose="020B0604020202020204" pitchFamily="34" charset="0"/>
                <a:cs typeface="Arial" panose="020B0604020202020204" pitchFamily="34" charset="0"/>
              </a:rPr>
              <a:t>Cliniquement elle se traduit par</a:t>
            </a:r>
          </a:p>
          <a:p>
            <a:pPr marL="0" indent="0">
              <a:buNone/>
            </a:pPr>
            <a:r>
              <a:rPr lang="fr-FR" dirty="0">
                <a:latin typeface="Arial" panose="020B0604020202020204" pitchFamily="34" charset="0"/>
                <a:cs typeface="Arial" panose="020B0604020202020204" pitchFamily="34" charset="0"/>
              </a:rPr>
              <a:t>• Le déficit moteur intéresse surtout les muscles distaux des membres inférieurs, notamment la loge antéro-externe : steppage. </a:t>
            </a:r>
          </a:p>
          <a:p>
            <a:pPr marL="0" indent="0">
              <a:buNone/>
            </a:pPr>
            <a:r>
              <a:rPr lang="fr-FR" dirty="0">
                <a:latin typeface="Arial" panose="020B0604020202020204" pitchFamily="34" charset="0"/>
                <a:cs typeface="Arial" panose="020B0604020202020204" pitchFamily="34" charset="0"/>
              </a:rPr>
              <a:t>• Les troubles sensitifs sont souvent au début limités aux douleurs, crampes et paresthésies avant que ne s’installe un déficit sensitif en chaussettes aux membres inférieurs et plus tard en gants aux membres supérieurs, intéressant toutes les modalités sensitives.</a:t>
            </a:r>
          </a:p>
          <a:p>
            <a:pPr marL="0" indent="0">
              <a:buNone/>
            </a:pPr>
            <a:r>
              <a:rPr lang="fr-FR" dirty="0">
                <a:latin typeface="Arial" panose="020B0604020202020204" pitchFamily="34" charset="0"/>
                <a:cs typeface="Arial" panose="020B0604020202020204" pitchFamily="34" charset="0"/>
              </a:rPr>
              <a:t>• Les réflexes achilléens sont précocement abolis.</a:t>
            </a:r>
          </a:p>
          <a:p>
            <a:pPr marL="0" indent="0">
              <a:buNone/>
            </a:pPr>
            <a:r>
              <a:rPr lang="fr-FR" dirty="0">
                <a:latin typeface="Arial" panose="020B0604020202020204" pitchFamily="34" charset="0"/>
                <a:cs typeface="Arial" panose="020B0604020202020204" pitchFamily="34" charset="0"/>
              </a:rPr>
              <a:t>• Les troubles trophiques et vasomoteurs sont habituels.</a:t>
            </a:r>
          </a:p>
        </p:txBody>
      </p:sp>
    </p:spTree>
    <p:extLst>
      <p:ext uri="{BB962C8B-B14F-4D97-AF65-F5344CB8AC3E}">
        <p14:creationId xmlns:p14="http://schemas.microsoft.com/office/powerpoint/2010/main" val="3761899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0DC72E-0D9F-446F-9A08-7F9B0EB1D355}"/>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Les mono-neuropathies multiples</a:t>
            </a:r>
          </a:p>
        </p:txBody>
      </p:sp>
      <p:sp>
        <p:nvSpPr>
          <p:cNvPr id="3" name="Espace réservé du contenu 2">
            <a:extLst>
              <a:ext uri="{FF2B5EF4-FFF2-40B4-BE49-F238E27FC236}">
                <a16:creationId xmlns:a16="http://schemas.microsoft.com/office/drawing/2014/main" id="{D6931EA9-5CE1-4DC7-A2D8-6E2437D1D1F2}"/>
              </a:ext>
            </a:extLst>
          </p:cNvPr>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Elles résultent de l’atteinte simultanée ou successive de plusieurs troncs nerveux, répartie de façon non systématisée.</a:t>
            </a:r>
          </a:p>
          <a:p>
            <a:pPr marL="0" indent="0">
              <a:buNone/>
            </a:pPr>
            <a:r>
              <a:rPr lang="fr-FR" dirty="0">
                <a:latin typeface="Arial" panose="020B0604020202020204" pitchFamily="34" charset="0"/>
                <a:cs typeface="Arial" panose="020B0604020202020204" pitchFamily="34" charset="0"/>
              </a:rPr>
              <a:t> Le plus souvent elles sont dues à une vascularite, </a:t>
            </a:r>
          </a:p>
          <a:p>
            <a:pPr marL="0" indent="0">
              <a:buNone/>
            </a:pPr>
            <a:endParaRPr lang="fr-FR" dirty="0"/>
          </a:p>
        </p:txBody>
      </p:sp>
    </p:spTree>
    <p:extLst>
      <p:ext uri="{BB962C8B-B14F-4D97-AF65-F5344CB8AC3E}">
        <p14:creationId xmlns:p14="http://schemas.microsoft.com/office/powerpoint/2010/main" val="5318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DF6FF-826D-41D2-ACAF-35AE76DCF075}"/>
              </a:ext>
            </a:extLst>
          </p:cNvPr>
          <p:cNvSpPr>
            <a:spLocks noGrp="1"/>
          </p:cNvSpPr>
          <p:nvPr>
            <p:ph type="title"/>
          </p:nvPr>
        </p:nvSpPr>
        <p:spPr/>
        <p:txBody>
          <a:bodyPr/>
          <a:lstStyle/>
          <a:p>
            <a:pPr algn="ctr"/>
            <a:r>
              <a:rPr lang="fr-FR" dirty="0"/>
              <a:t>  </a:t>
            </a:r>
            <a:r>
              <a:rPr lang="fr-FR" dirty="0">
                <a:latin typeface="Arial" panose="020B0604020202020204" pitchFamily="34" charset="0"/>
                <a:cs typeface="Arial" panose="020B0604020202020204" pitchFamily="34" charset="0"/>
              </a:rPr>
              <a:t>objectifs pédagogiques</a:t>
            </a:r>
          </a:p>
        </p:txBody>
      </p:sp>
      <p:sp>
        <p:nvSpPr>
          <p:cNvPr id="3" name="Espace réservé du contenu 2">
            <a:extLst>
              <a:ext uri="{FF2B5EF4-FFF2-40B4-BE49-F238E27FC236}">
                <a16:creationId xmlns:a16="http://schemas.microsoft.com/office/drawing/2014/main" id="{B6B087C9-9E08-451A-A667-D823AAC38505}"/>
              </a:ext>
            </a:extLst>
          </p:cNvPr>
          <p:cNvSpPr>
            <a:spLocks noGrp="1"/>
          </p:cNvSpPr>
          <p:nvPr>
            <p:ph idx="1"/>
          </p:nvPr>
        </p:nvSpPr>
        <p:spPr/>
        <p:txBody>
          <a:bodyPr/>
          <a:lstStyle/>
          <a:p>
            <a:r>
              <a:rPr lang="fr-FR" dirty="0"/>
              <a:t>Savoir reconnaitre les signes et symptôme d’une atteinte du système nerveux périphérique</a:t>
            </a:r>
          </a:p>
          <a:p>
            <a:r>
              <a:rPr lang="fr-FR" dirty="0"/>
              <a:t>Identifier les différentes forme topographique du syndrome neurogène périphérique</a:t>
            </a:r>
          </a:p>
          <a:p>
            <a:r>
              <a:rPr lang="fr-FR" dirty="0"/>
              <a:t>Avoir un aperçue sur les exploration du SNP et certaines étiologies</a:t>
            </a:r>
          </a:p>
        </p:txBody>
      </p:sp>
    </p:spTree>
    <p:extLst>
      <p:ext uri="{BB962C8B-B14F-4D97-AF65-F5344CB8AC3E}">
        <p14:creationId xmlns:p14="http://schemas.microsoft.com/office/powerpoint/2010/main" val="730423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9E497F-476C-4A92-8716-EEAE7543F105}"/>
              </a:ext>
            </a:extLst>
          </p:cNvPr>
          <p:cNvSpPr>
            <a:spLocks noGrp="1"/>
          </p:cNvSpPr>
          <p:nvPr>
            <p:ph type="title"/>
          </p:nvPr>
        </p:nvSpPr>
        <p:spPr/>
        <p:txBody>
          <a:bodyPr/>
          <a:lstStyle/>
          <a:p>
            <a:pPr algn="ctr"/>
            <a:r>
              <a:rPr lang="fr-FR" dirty="0"/>
              <a:t>    </a:t>
            </a:r>
            <a:r>
              <a:rPr lang="fr-FR" dirty="0">
                <a:latin typeface="Arial" panose="020B0604020202020204" pitchFamily="34" charset="0"/>
                <a:cs typeface="Arial" panose="020B0604020202020204" pitchFamily="34" charset="0"/>
              </a:rPr>
              <a:t>EXAMENS COMPLEMENTAIRES </a:t>
            </a:r>
          </a:p>
        </p:txBody>
      </p:sp>
      <p:sp>
        <p:nvSpPr>
          <p:cNvPr id="3" name="Espace réservé du contenu 2">
            <a:extLst>
              <a:ext uri="{FF2B5EF4-FFF2-40B4-BE49-F238E27FC236}">
                <a16:creationId xmlns:a16="http://schemas.microsoft.com/office/drawing/2014/main" id="{E66A0CF1-9538-454B-9430-F948EAC56345}"/>
              </a:ext>
            </a:extLst>
          </p:cNvPr>
          <p:cNvSpPr>
            <a:spLocks noGrp="1"/>
          </p:cNvSpPr>
          <p:nvPr>
            <p:ph idx="1"/>
          </p:nvPr>
        </p:nvSpPr>
        <p:spPr/>
        <p:txBody>
          <a:bodyPr>
            <a:normAutofit lnSpcReduction="10000"/>
          </a:bodyPr>
          <a:lstStyle/>
          <a:p>
            <a:r>
              <a:rPr lang="fr-FR" dirty="0"/>
              <a:t>Electrophysiologie L’examen électrique des nerfs et des muscles (</a:t>
            </a:r>
            <a:r>
              <a:rPr lang="fr-FR" dirty="0" err="1"/>
              <a:t>électroneuromyogramme</a:t>
            </a:r>
            <a:r>
              <a:rPr lang="fr-FR" dirty="0"/>
              <a:t>) permet au mieux de préciser le type de la lésion nerveuse périphérique.</a:t>
            </a:r>
          </a:p>
          <a:p>
            <a:r>
              <a:rPr lang="fr-FR" dirty="0" err="1"/>
              <a:t>sudoscan</a:t>
            </a:r>
            <a:endParaRPr lang="fr-FR" dirty="0"/>
          </a:p>
          <a:p>
            <a:r>
              <a:rPr lang="fr-FR" dirty="0"/>
              <a:t>Anatomopathologie Dans de rares cas, notamment dans les atteintes diffuses, une biopsie neuromusculaire peut être utile.</a:t>
            </a:r>
          </a:p>
          <a:p>
            <a:r>
              <a:rPr lang="fr-FR" dirty="0"/>
              <a:t>Étude du liquide </a:t>
            </a:r>
            <a:r>
              <a:rPr lang="fr-FR" dirty="0" err="1"/>
              <a:t>céphalospinale</a:t>
            </a:r>
            <a:endParaRPr lang="fr-FR" dirty="0"/>
          </a:p>
          <a:p>
            <a:r>
              <a:rPr lang="fr-FR" dirty="0"/>
              <a:t>Echographie des plexus</a:t>
            </a:r>
          </a:p>
          <a:p>
            <a:r>
              <a:rPr lang="fr-FR" dirty="0"/>
              <a:t>IRM des racines et des plexus</a:t>
            </a:r>
          </a:p>
          <a:p>
            <a:r>
              <a:rPr lang="fr-FR" dirty="0"/>
              <a:t>Bilan biologique: FNS, dosage de vitamine B12, anticorps spécifiques, bilan de vascularite, de </a:t>
            </a:r>
            <a:r>
              <a:rPr lang="fr-FR" dirty="0" err="1"/>
              <a:t>neoplasie</a:t>
            </a:r>
            <a:r>
              <a:rPr lang="fr-FR" dirty="0"/>
              <a:t>, hémopathie, prise de médicaments, exposition à des toxiques </a:t>
            </a:r>
          </a:p>
          <a:p>
            <a:endParaRPr lang="fr-FR" dirty="0"/>
          </a:p>
        </p:txBody>
      </p:sp>
    </p:spTree>
    <p:extLst>
      <p:ext uri="{BB962C8B-B14F-4D97-AF65-F5344CB8AC3E}">
        <p14:creationId xmlns:p14="http://schemas.microsoft.com/office/powerpoint/2010/main" val="3698304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65728-0C09-49CE-9AFC-F1BC6A4740D5}"/>
              </a:ext>
            </a:extLst>
          </p:cNvPr>
          <p:cNvSpPr>
            <a:spLocks noGrp="1"/>
          </p:cNvSpPr>
          <p:nvPr>
            <p:ph type="title"/>
          </p:nvPr>
        </p:nvSpPr>
        <p:spPr/>
        <p:txBody>
          <a:bodyPr/>
          <a:lstStyle/>
          <a:p>
            <a:r>
              <a:rPr lang="fr-FR" dirty="0"/>
              <a:t>  Référence</a:t>
            </a:r>
          </a:p>
        </p:txBody>
      </p:sp>
      <p:sp>
        <p:nvSpPr>
          <p:cNvPr id="3" name="Espace réservé du contenu 2">
            <a:extLst>
              <a:ext uri="{FF2B5EF4-FFF2-40B4-BE49-F238E27FC236}">
                <a16:creationId xmlns:a16="http://schemas.microsoft.com/office/drawing/2014/main" id="{4F51BD6B-DCBD-4D16-A14C-21C41F886509}"/>
              </a:ext>
            </a:extLst>
          </p:cNvPr>
          <p:cNvSpPr>
            <a:spLocks noGrp="1"/>
          </p:cNvSpPr>
          <p:nvPr>
            <p:ph idx="1"/>
          </p:nvPr>
        </p:nvSpPr>
        <p:spPr/>
        <p:txBody>
          <a:bodyPr/>
          <a:lstStyle/>
          <a:p>
            <a:r>
              <a:rPr lang="fr-FR" dirty="0"/>
              <a:t>Sémiologie : neurologie - Les neurologues du groupe Pitié-Salpêtrière 2000-2001</a:t>
            </a:r>
          </a:p>
        </p:txBody>
      </p:sp>
    </p:spTree>
    <p:extLst>
      <p:ext uri="{BB962C8B-B14F-4D97-AF65-F5344CB8AC3E}">
        <p14:creationId xmlns:p14="http://schemas.microsoft.com/office/powerpoint/2010/main" val="41431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4127B-C326-464F-BCCD-A5B63F9D338C}"/>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      PLAN</a:t>
            </a:r>
          </a:p>
        </p:txBody>
      </p:sp>
      <p:sp>
        <p:nvSpPr>
          <p:cNvPr id="3" name="Espace réservé du contenu 2">
            <a:extLst>
              <a:ext uri="{FF2B5EF4-FFF2-40B4-BE49-F238E27FC236}">
                <a16:creationId xmlns:a16="http://schemas.microsoft.com/office/drawing/2014/main" id="{20C7CD18-7120-4A9A-AC7C-F0A6913AB131}"/>
              </a:ext>
            </a:extLst>
          </p:cNvPr>
          <p:cNvSpPr>
            <a:spLocks noGrp="1"/>
          </p:cNvSpPr>
          <p:nvPr>
            <p:ph idx="1"/>
          </p:nvPr>
        </p:nvSpPr>
        <p:spPr/>
        <p:txBody>
          <a:bodyPr/>
          <a:lstStyle/>
          <a:p>
            <a:pPr>
              <a:lnSpc>
                <a:spcPct val="150000"/>
              </a:lnSpc>
            </a:pPr>
            <a:r>
              <a:rPr lang="fr-FR" b="1" dirty="0">
                <a:latin typeface="Arial" panose="020B0604020202020204" pitchFamily="34" charset="0"/>
                <a:cs typeface="Arial" panose="020B0604020202020204" pitchFamily="34" charset="0"/>
              </a:rPr>
              <a:t>RAPPEL ANATOMIQUE</a:t>
            </a:r>
          </a:p>
          <a:p>
            <a:pPr>
              <a:lnSpc>
                <a:spcPct val="150000"/>
              </a:lnSpc>
            </a:pPr>
            <a:r>
              <a:rPr lang="fr-FR" b="1" dirty="0">
                <a:latin typeface="Arial" panose="020B0604020202020204" pitchFamily="34" charset="0"/>
                <a:cs typeface="Arial" panose="020B0604020202020204" pitchFamily="34" charset="0"/>
              </a:rPr>
              <a:t>RAPPEL PHYSIOLOGIQUE ET PHYSIOPATHOLOGIQUE</a:t>
            </a:r>
          </a:p>
          <a:p>
            <a:pPr>
              <a:lnSpc>
                <a:spcPct val="150000"/>
              </a:lnSpc>
            </a:pPr>
            <a:r>
              <a:rPr lang="fr-FR" b="1" dirty="0">
                <a:latin typeface="Arial" panose="020B0604020202020204" pitchFamily="34" charset="0"/>
                <a:cs typeface="Arial" panose="020B0604020202020204" pitchFamily="34" charset="0"/>
              </a:rPr>
              <a:t>SEMIOLOGIE DU SYNDROME NEUROGENE</a:t>
            </a:r>
          </a:p>
          <a:p>
            <a:pPr>
              <a:lnSpc>
                <a:spcPct val="150000"/>
              </a:lnSpc>
            </a:pPr>
            <a:r>
              <a:rPr lang="fr-FR" b="1" dirty="0">
                <a:latin typeface="Arial" panose="020B0604020202020204" pitchFamily="34" charset="0"/>
                <a:cs typeface="Arial" panose="020B0604020202020204" pitchFamily="34" charset="0"/>
              </a:rPr>
              <a:t>FORMES TOPOGRAPHIQUES</a:t>
            </a:r>
          </a:p>
          <a:p>
            <a:pPr>
              <a:lnSpc>
                <a:spcPct val="150000"/>
              </a:lnSpc>
            </a:pPr>
            <a:r>
              <a:rPr lang="fr-FR" b="1" dirty="0">
                <a:latin typeface="Arial" panose="020B0604020202020204" pitchFamily="34" charset="0"/>
                <a:cs typeface="Arial" panose="020B0604020202020204" pitchFamily="34" charset="0"/>
              </a:rPr>
              <a:t>EXPLORATIONS</a:t>
            </a:r>
          </a:p>
          <a:p>
            <a:pPr>
              <a:lnSpc>
                <a:spcPct val="150000"/>
              </a:lnSpc>
            </a:pPr>
            <a:r>
              <a:rPr lang="fr-FR" b="1" dirty="0">
                <a:latin typeface="Arial" panose="020B0604020202020204" pitchFamily="34" charset="0"/>
                <a:cs typeface="Arial" panose="020B0604020202020204" pitchFamily="34" charset="0"/>
              </a:rPr>
              <a:t>ETIOLOGIES</a:t>
            </a:r>
          </a:p>
        </p:txBody>
      </p:sp>
    </p:spTree>
    <p:extLst>
      <p:ext uri="{BB962C8B-B14F-4D97-AF65-F5344CB8AC3E}">
        <p14:creationId xmlns:p14="http://schemas.microsoft.com/office/powerpoint/2010/main" val="389314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74DA9-3365-44F6-86C5-F8E599489F9B}"/>
              </a:ext>
            </a:extLst>
          </p:cNvPr>
          <p:cNvSpPr>
            <a:spLocks noGrp="1"/>
          </p:cNvSpPr>
          <p:nvPr>
            <p:ph type="title"/>
          </p:nvPr>
        </p:nvSpPr>
        <p:spPr/>
        <p:txBody>
          <a:bodyPr/>
          <a:lstStyle/>
          <a:p>
            <a:r>
              <a:rPr lang="fr-FR" dirty="0"/>
              <a:t>                  RAPPEL ANATOMIQUE</a:t>
            </a:r>
          </a:p>
        </p:txBody>
      </p:sp>
      <p:sp>
        <p:nvSpPr>
          <p:cNvPr id="3" name="Espace réservé du contenu 2">
            <a:extLst>
              <a:ext uri="{FF2B5EF4-FFF2-40B4-BE49-F238E27FC236}">
                <a16:creationId xmlns:a16="http://schemas.microsoft.com/office/drawing/2014/main" id="{C9A1DA25-07A1-4D2E-A73E-74B339651AC0}"/>
              </a:ext>
            </a:extLst>
          </p:cNvPr>
          <p:cNvSpPr>
            <a:spLocks noGrp="1"/>
          </p:cNvSpPr>
          <p:nvPr>
            <p:ph idx="1"/>
          </p:nvPr>
        </p:nvSpPr>
        <p:spPr>
          <a:xfrm>
            <a:off x="677333" y="1287379"/>
            <a:ext cx="10548129" cy="4753983"/>
          </a:xfrm>
        </p:spPr>
        <p:txBody>
          <a:bodyPr>
            <a:normAutofit/>
          </a:bodyPr>
          <a:lstStyle/>
          <a:p>
            <a:r>
              <a:rPr lang="fr-FR" dirty="0"/>
              <a:t>Le système nerveux périphérique (SNP) est une prolongation du système nerveux central(SNC),</a:t>
            </a:r>
          </a:p>
          <a:p>
            <a:r>
              <a:rPr lang="fr-FR" dirty="0"/>
              <a:t>Il nait à partir des noyaux des nerfs crâniens  au niveau du tronc cérébral et des motoneurones de la moelle épinière ainsi qu’à partir des ganglion rachidiens postérieurs sensitifs.</a:t>
            </a:r>
          </a:p>
          <a:p>
            <a:r>
              <a:rPr lang="fr-FR" dirty="0"/>
              <a:t>Il est responsable de l’innervation sensitive et motrice de tout le corps humain</a:t>
            </a:r>
          </a:p>
          <a:p>
            <a:r>
              <a:rPr lang="fr-FR" dirty="0"/>
              <a:t>Le système autonome  qui est constitué :</a:t>
            </a:r>
          </a:p>
          <a:p>
            <a:pPr>
              <a:buFont typeface="Wingdings" panose="05000000000000000000" pitchFamily="2" charset="2"/>
              <a:buChar char="ü"/>
            </a:pPr>
            <a:r>
              <a:rPr lang="fr-FR" dirty="0"/>
              <a:t>De récepteurs </a:t>
            </a:r>
          </a:p>
          <a:p>
            <a:pPr>
              <a:buFont typeface="Wingdings" panose="05000000000000000000" pitchFamily="2" charset="2"/>
              <a:buChar char="ü"/>
            </a:pPr>
            <a:r>
              <a:rPr lang="fr-FR" dirty="0"/>
              <a:t>Des voies afférentes  qui partent des viscères et organes vers le SNC </a:t>
            </a:r>
          </a:p>
          <a:p>
            <a:pPr>
              <a:buFont typeface="Wingdings" panose="05000000000000000000" pitchFamily="2" charset="2"/>
              <a:buChar char="ü"/>
            </a:pPr>
            <a:r>
              <a:rPr lang="fr-FR" dirty="0"/>
              <a:t>De centres intra-axiaux</a:t>
            </a:r>
          </a:p>
          <a:p>
            <a:pPr>
              <a:buFont typeface="Wingdings" panose="05000000000000000000" pitchFamily="2" charset="2"/>
              <a:buChar char="ü"/>
            </a:pPr>
            <a:r>
              <a:rPr lang="fr-FR" dirty="0"/>
              <a:t>Des voies effectrices qui sortent du SNC  vers la périphérie (orthosympathique et para sympathique) qui nait du tronc cérébral et des ganglions sympathiques (C8-L2)et </a:t>
            </a:r>
            <a:r>
              <a:rPr lang="fr-FR" dirty="0" err="1"/>
              <a:t>parasynpathiques</a:t>
            </a:r>
            <a:r>
              <a:rPr lang="fr-FR" dirty="0"/>
              <a:t> du tronc cérébral (noyaux du III,VII,IX,X) et des noyaux rachidiens (S2-S4S)</a:t>
            </a:r>
          </a:p>
          <a:p>
            <a:r>
              <a:rPr lang="fr-FR" dirty="0"/>
              <a:t>Il assure l’innervation de la motricité automatique et </a:t>
            </a:r>
            <a:r>
              <a:rPr lang="fr-FR" dirty="0" err="1"/>
              <a:t>réflèxe</a:t>
            </a:r>
            <a:r>
              <a:rPr lang="fr-FR" dirty="0"/>
              <a:t> des viscères  et de la sensibilité viscérale,</a:t>
            </a:r>
          </a:p>
        </p:txBody>
      </p:sp>
    </p:spTree>
    <p:extLst>
      <p:ext uri="{BB962C8B-B14F-4D97-AF65-F5344CB8AC3E}">
        <p14:creationId xmlns:p14="http://schemas.microsoft.com/office/powerpoint/2010/main" val="373165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30F81BD-C833-43DF-A23F-2137EFB615AF}"/>
              </a:ext>
            </a:extLst>
          </p:cNvPr>
          <p:cNvSpPr>
            <a:spLocks noGrp="1"/>
          </p:cNvSpPr>
          <p:nvPr>
            <p:ph type="title"/>
          </p:nvPr>
        </p:nvSpPr>
        <p:spPr>
          <a:xfrm>
            <a:off x="677334" y="609600"/>
            <a:ext cx="8596668" cy="966537"/>
          </a:xfrm>
        </p:spPr>
        <p:txBody>
          <a:bodyPr/>
          <a:lstStyle/>
          <a:p>
            <a:pPr algn="ctr"/>
            <a:r>
              <a:rPr lang="fr-FR" dirty="0"/>
              <a:t>      </a:t>
            </a:r>
            <a:r>
              <a:rPr lang="fr-FR" dirty="0">
                <a:latin typeface="Arial" panose="020B0604020202020204" pitchFamily="34" charset="0"/>
                <a:cs typeface="Arial" panose="020B0604020202020204" pitchFamily="34" charset="0"/>
              </a:rPr>
              <a:t>constitution du SNP</a:t>
            </a:r>
          </a:p>
        </p:txBody>
      </p:sp>
      <p:sp>
        <p:nvSpPr>
          <p:cNvPr id="5" name="Espace réservé du contenu 4">
            <a:extLst>
              <a:ext uri="{FF2B5EF4-FFF2-40B4-BE49-F238E27FC236}">
                <a16:creationId xmlns:a16="http://schemas.microsoft.com/office/drawing/2014/main" id="{237341B1-6E89-42A0-B8C5-799B1D7C28C3}"/>
              </a:ext>
            </a:extLst>
          </p:cNvPr>
          <p:cNvSpPr>
            <a:spLocks noGrp="1"/>
          </p:cNvSpPr>
          <p:nvPr>
            <p:ph idx="1"/>
          </p:nvPr>
        </p:nvSpPr>
        <p:spPr/>
        <p:txBody>
          <a:bodyPr/>
          <a:lstStyle/>
          <a:p>
            <a:pPr>
              <a:lnSpc>
                <a:spcPct val="150000"/>
              </a:lnSpc>
            </a:pPr>
            <a:r>
              <a:rPr lang="fr-FR" dirty="0">
                <a:latin typeface="Arial" panose="020B0604020202020204" pitchFamily="34" charset="0"/>
                <a:cs typeface="Arial" panose="020B0604020202020204" pitchFamily="34" charset="0"/>
              </a:rPr>
              <a:t>Les racines spinales(rachidiennes)</a:t>
            </a:r>
          </a:p>
          <a:p>
            <a:pPr>
              <a:lnSpc>
                <a:spcPct val="150000"/>
              </a:lnSpc>
            </a:pPr>
            <a:r>
              <a:rPr lang="fr-FR" dirty="0">
                <a:latin typeface="Arial" panose="020B0604020202020204" pitchFamily="34" charset="0"/>
                <a:cs typeface="Arial" panose="020B0604020202020204" pitchFamily="34" charset="0"/>
              </a:rPr>
              <a:t>Les nerfs spinaux (nerfs rachidiens)</a:t>
            </a:r>
          </a:p>
          <a:p>
            <a:pPr>
              <a:lnSpc>
                <a:spcPct val="150000"/>
              </a:lnSpc>
            </a:pPr>
            <a:r>
              <a:rPr lang="fr-FR" dirty="0">
                <a:latin typeface="Arial" panose="020B0604020202020204" pitchFamily="34" charset="0"/>
                <a:cs typeface="Arial" panose="020B0604020202020204" pitchFamily="34" charset="0"/>
              </a:rPr>
              <a:t>Plexus: cervical, brachial, lombaire, sacré</a:t>
            </a:r>
          </a:p>
          <a:p>
            <a:pPr>
              <a:lnSpc>
                <a:spcPct val="150000"/>
              </a:lnSpc>
            </a:pPr>
            <a:r>
              <a:rPr lang="fr-FR" dirty="0">
                <a:latin typeface="Arial" panose="020B0604020202020204" pitchFamily="34" charset="0"/>
                <a:cs typeface="Arial" panose="020B0604020202020204" pitchFamily="34" charset="0"/>
              </a:rPr>
              <a:t>Troncs nerveux : membres supérieurs: axillaire, radial, médian, ulnaire,…</a:t>
            </a:r>
          </a:p>
          <a:p>
            <a:pPr marL="0" indent="0">
              <a:lnSpc>
                <a:spcPct val="150000"/>
              </a:lnSpc>
              <a:buNone/>
            </a:pPr>
            <a:r>
              <a:rPr lang="fr-FR" dirty="0">
                <a:latin typeface="Arial" panose="020B0604020202020204" pitchFamily="34" charset="0"/>
                <a:cs typeface="Arial" panose="020B0604020202020204" pitchFamily="34" charset="0"/>
              </a:rPr>
              <a:t>                               membres </a:t>
            </a:r>
            <a:r>
              <a:rPr lang="fr-FR" dirty="0"/>
              <a:t>inférieurs: fémoral, fibulaire, tibial, sciatique…</a:t>
            </a:r>
          </a:p>
        </p:txBody>
      </p:sp>
    </p:spTree>
    <p:extLst>
      <p:ext uri="{BB962C8B-B14F-4D97-AF65-F5344CB8AC3E}">
        <p14:creationId xmlns:p14="http://schemas.microsoft.com/office/powerpoint/2010/main" val="2088994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A9A4A-7A40-490D-BB99-F67122282F9E}"/>
              </a:ext>
            </a:extLst>
          </p:cNvPr>
          <p:cNvSpPr>
            <a:spLocks noGrp="1"/>
          </p:cNvSpPr>
          <p:nvPr>
            <p:ph type="title"/>
          </p:nvPr>
        </p:nvSpPr>
        <p:spPr>
          <a:xfrm>
            <a:off x="677334" y="609600"/>
            <a:ext cx="8596668" cy="667543"/>
          </a:xfrm>
        </p:spPr>
        <p:txBody>
          <a:bodyPr>
            <a:normAutofit fontScale="90000"/>
          </a:bodyPr>
          <a:lstStyle/>
          <a:p>
            <a:pPr algn="ctr"/>
            <a:r>
              <a:rPr lang="fr-FR" sz="4000" dirty="0">
                <a:latin typeface="Arial" panose="020B0604020202020204" pitchFamily="34" charset="0"/>
                <a:cs typeface="Arial" panose="020B0604020202020204" pitchFamily="34" charset="0"/>
              </a:rPr>
              <a:t>     un  nerf</a:t>
            </a:r>
          </a:p>
        </p:txBody>
      </p:sp>
      <p:sp>
        <p:nvSpPr>
          <p:cNvPr id="14" name="Espace réservé du texte 13">
            <a:extLst>
              <a:ext uri="{FF2B5EF4-FFF2-40B4-BE49-F238E27FC236}">
                <a16:creationId xmlns:a16="http://schemas.microsoft.com/office/drawing/2014/main" id="{0F22C708-B89B-4221-A40F-F00614CF92CD}"/>
              </a:ext>
            </a:extLst>
          </p:cNvPr>
          <p:cNvSpPr>
            <a:spLocks noGrp="1"/>
          </p:cNvSpPr>
          <p:nvPr>
            <p:ph type="body" idx="1"/>
          </p:nvPr>
        </p:nvSpPr>
        <p:spPr>
          <a:xfrm>
            <a:off x="567460" y="1611774"/>
            <a:ext cx="4185623" cy="262324"/>
          </a:xfrm>
        </p:spPr>
        <p:txBody>
          <a:bodyPr/>
          <a:lstStyle/>
          <a:p>
            <a:pPr algn="ctr"/>
            <a:r>
              <a:rPr lang="fr-FR" dirty="0"/>
              <a:t>  </a:t>
            </a:r>
            <a:r>
              <a:rPr lang="fr-FR" dirty="0">
                <a:latin typeface="Arial" panose="020B0604020202020204" pitchFamily="34" charset="0"/>
                <a:cs typeface="Arial" panose="020B0604020202020204" pitchFamily="34" charset="0"/>
              </a:rPr>
              <a:t>origine du nerf</a:t>
            </a:r>
          </a:p>
        </p:txBody>
      </p:sp>
      <p:pic>
        <p:nvPicPr>
          <p:cNvPr id="5" name="Espace réservé du contenu 4">
            <a:extLst>
              <a:ext uri="{FF2B5EF4-FFF2-40B4-BE49-F238E27FC236}">
                <a16:creationId xmlns:a16="http://schemas.microsoft.com/office/drawing/2014/main" id="{1CACDAB9-5077-4ED2-84EB-B2B0C9148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34211" y="4771230"/>
            <a:ext cx="3685926" cy="1906295"/>
          </a:xfrm>
        </p:spPr>
      </p:pic>
      <p:sp>
        <p:nvSpPr>
          <p:cNvPr id="15" name="Espace réservé du texte 14">
            <a:extLst>
              <a:ext uri="{FF2B5EF4-FFF2-40B4-BE49-F238E27FC236}">
                <a16:creationId xmlns:a16="http://schemas.microsoft.com/office/drawing/2014/main" id="{26853204-F581-40E8-8FDD-50CA7A5FBAFA}"/>
              </a:ext>
            </a:extLst>
          </p:cNvPr>
          <p:cNvSpPr>
            <a:spLocks noGrp="1"/>
          </p:cNvSpPr>
          <p:nvPr>
            <p:ph type="body" sz="quarter" idx="3"/>
          </p:nvPr>
        </p:nvSpPr>
        <p:spPr>
          <a:xfrm>
            <a:off x="6399825" y="1515534"/>
            <a:ext cx="4185618" cy="429552"/>
          </a:xfrm>
        </p:spPr>
        <p:txBody>
          <a:bodyPr/>
          <a:lstStyle/>
          <a:p>
            <a:pPr algn="ctr"/>
            <a:r>
              <a:rPr lang="fr-FR" dirty="0"/>
              <a:t>    </a:t>
            </a:r>
            <a:r>
              <a:rPr lang="fr-FR" dirty="0">
                <a:latin typeface="Arial" panose="020B0604020202020204" pitchFamily="34" charset="0"/>
                <a:cs typeface="Arial" panose="020B0604020202020204" pitchFamily="34" charset="0"/>
              </a:rPr>
              <a:t>la structure d’un nerf</a:t>
            </a:r>
          </a:p>
        </p:txBody>
      </p:sp>
      <p:sp>
        <p:nvSpPr>
          <p:cNvPr id="16" name="Espace réservé du contenu 15">
            <a:extLst>
              <a:ext uri="{FF2B5EF4-FFF2-40B4-BE49-F238E27FC236}">
                <a16:creationId xmlns:a16="http://schemas.microsoft.com/office/drawing/2014/main" id="{988E6454-7B97-4EB5-B5BD-525DAF4B4242}"/>
              </a:ext>
            </a:extLst>
          </p:cNvPr>
          <p:cNvSpPr>
            <a:spLocks noGrp="1"/>
          </p:cNvSpPr>
          <p:nvPr>
            <p:ph sz="quarter" idx="4"/>
          </p:nvPr>
        </p:nvSpPr>
        <p:spPr>
          <a:xfrm>
            <a:off x="6310315" y="1945086"/>
            <a:ext cx="5456569" cy="5480785"/>
          </a:xfrm>
        </p:spPr>
        <p:txBody>
          <a:bodyPr/>
          <a:lstStyle/>
          <a:p>
            <a:endParaRPr lang="fr-FR" dirty="0"/>
          </a:p>
        </p:txBody>
      </p:sp>
      <p:pic>
        <p:nvPicPr>
          <p:cNvPr id="7" name="Image 6">
            <a:extLst>
              <a:ext uri="{FF2B5EF4-FFF2-40B4-BE49-F238E27FC236}">
                <a16:creationId xmlns:a16="http://schemas.microsoft.com/office/drawing/2014/main" id="{013AAA5B-B7A8-4E21-900F-A196648D52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496" y="1945087"/>
            <a:ext cx="4547936" cy="2229116"/>
          </a:xfrm>
          <a:prstGeom prst="rect">
            <a:avLst/>
          </a:prstGeom>
        </p:spPr>
      </p:pic>
      <p:pic>
        <p:nvPicPr>
          <p:cNvPr id="11" name="Image 10">
            <a:extLst>
              <a:ext uri="{FF2B5EF4-FFF2-40B4-BE49-F238E27FC236}">
                <a16:creationId xmlns:a16="http://schemas.microsoft.com/office/drawing/2014/main" id="{6CA6F35A-63C0-4E4C-A839-659550CF4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34" y="4121754"/>
            <a:ext cx="3619499" cy="1978201"/>
          </a:xfrm>
          <a:prstGeom prst="rect">
            <a:avLst/>
          </a:prstGeom>
        </p:spPr>
      </p:pic>
      <p:pic>
        <p:nvPicPr>
          <p:cNvPr id="13" name="Image 12">
            <a:extLst>
              <a:ext uri="{FF2B5EF4-FFF2-40B4-BE49-F238E27FC236}">
                <a16:creationId xmlns:a16="http://schemas.microsoft.com/office/drawing/2014/main" id="{7FB6BCA1-9591-45EE-8D6D-660A18908A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4" y="2074001"/>
            <a:ext cx="3619500" cy="1847850"/>
          </a:xfrm>
          <a:prstGeom prst="rect">
            <a:avLst/>
          </a:prstGeom>
        </p:spPr>
      </p:pic>
    </p:spTree>
    <p:extLst>
      <p:ext uri="{BB962C8B-B14F-4D97-AF65-F5344CB8AC3E}">
        <p14:creationId xmlns:p14="http://schemas.microsoft.com/office/powerpoint/2010/main" val="408811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265A97B6-5AF2-4A9C-AFF7-03EBF6BDA27B}"/>
              </a:ext>
            </a:extLst>
          </p:cNvPr>
          <p:cNvSpPr>
            <a:spLocks noGrp="1"/>
          </p:cNvSpPr>
          <p:nvPr>
            <p:ph type="title"/>
          </p:nvPr>
        </p:nvSpPr>
        <p:spPr>
          <a:xfrm>
            <a:off x="677333" y="609600"/>
            <a:ext cx="10957203" cy="762000"/>
          </a:xfrm>
        </p:spPr>
        <p:txBody>
          <a:bodyPr>
            <a:normAutofit fontScale="90000"/>
          </a:bodyPr>
          <a:lstStyle/>
          <a:p>
            <a:pPr algn="ctr"/>
            <a:r>
              <a:rPr lang="fr-FR" dirty="0"/>
              <a:t>     </a:t>
            </a:r>
            <a:r>
              <a:rPr lang="fr-FR" dirty="0">
                <a:latin typeface="Arial" panose="020B0604020202020204" pitchFamily="34" charset="0"/>
                <a:cs typeface="Arial" panose="020B0604020202020204" pitchFamily="34" charset="0"/>
              </a:rPr>
              <a:t>ANATOMIE DU SYSTÈME NERVEUX PERIPHERIQUE</a:t>
            </a:r>
          </a:p>
        </p:txBody>
      </p:sp>
      <p:sp>
        <p:nvSpPr>
          <p:cNvPr id="7" name="Espace réservé du texte 6">
            <a:extLst>
              <a:ext uri="{FF2B5EF4-FFF2-40B4-BE49-F238E27FC236}">
                <a16:creationId xmlns:a16="http://schemas.microsoft.com/office/drawing/2014/main" id="{845B9FFE-5A3F-4B59-B760-BD1D0FF9ACB4}"/>
              </a:ext>
            </a:extLst>
          </p:cNvPr>
          <p:cNvSpPr>
            <a:spLocks noGrp="1"/>
          </p:cNvSpPr>
          <p:nvPr>
            <p:ph type="body" idx="1"/>
          </p:nvPr>
        </p:nvSpPr>
        <p:spPr>
          <a:xfrm>
            <a:off x="1195138" y="1653463"/>
            <a:ext cx="4185623" cy="364395"/>
          </a:xfrm>
        </p:spPr>
        <p:txBody>
          <a:bodyPr/>
          <a:lstStyle/>
          <a:p>
            <a:r>
              <a:rPr lang="fr-FR" dirty="0"/>
              <a:t> La systématisation du SNP</a:t>
            </a:r>
          </a:p>
        </p:txBody>
      </p:sp>
      <p:pic>
        <p:nvPicPr>
          <p:cNvPr id="5" name="Espace réservé du contenu 4">
            <a:extLst>
              <a:ext uri="{FF2B5EF4-FFF2-40B4-BE49-F238E27FC236}">
                <a16:creationId xmlns:a16="http://schemas.microsoft.com/office/drawing/2014/main" id="{76D9A214-06C6-444A-B6D6-5FD66CCC6F0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8114" y="2162237"/>
            <a:ext cx="4185623" cy="4539351"/>
          </a:xfrm>
        </p:spPr>
      </p:pic>
      <p:sp>
        <p:nvSpPr>
          <p:cNvPr id="8" name="Espace réservé du texte 7">
            <a:extLst>
              <a:ext uri="{FF2B5EF4-FFF2-40B4-BE49-F238E27FC236}">
                <a16:creationId xmlns:a16="http://schemas.microsoft.com/office/drawing/2014/main" id="{D97D0746-E1F8-4955-A7D9-E99F9A833C68}"/>
              </a:ext>
            </a:extLst>
          </p:cNvPr>
          <p:cNvSpPr>
            <a:spLocks noGrp="1"/>
          </p:cNvSpPr>
          <p:nvPr>
            <p:ph type="body" sz="quarter" idx="3"/>
          </p:nvPr>
        </p:nvSpPr>
        <p:spPr>
          <a:xfrm>
            <a:off x="6155933" y="1584721"/>
            <a:ext cx="4840929" cy="364395"/>
          </a:xfrm>
        </p:spPr>
        <p:txBody>
          <a:bodyPr/>
          <a:lstStyle/>
          <a:p>
            <a:r>
              <a:rPr lang="fr-FR" dirty="0"/>
              <a:t>  Le système nerveux autonome</a:t>
            </a:r>
          </a:p>
        </p:txBody>
      </p:sp>
      <p:pic>
        <p:nvPicPr>
          <p:cNvPr id="11" name="Espace réservé du contenu 10">
            <a:extLst>
              <a:ext uri="{FF2B5EF4-FFF2-40B4-BE49-F238E27FC236}">
                <a16:creationId xmlns:a16="http://schemas.microsoft.com/office/drawing/2014/main" id="{B3EFF8D4-D3AB-4B08-B29F-97EF21E39254}"/>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569242" y="2162237"/>
            <a:ext cx="4427620" cy="4539351"/>
          </a:xfrm>
        </p:spPr>
      </p:pic>
    </p:spTree>
    <p:extLst>
      <p:ext uri="{BB962C8B-B14F-4D97-AF65-F5344CB8AC3E}">
        <p14:creationId xmlns:p14="http://schemas.microsoft.com/office/powerpoint/2010/main" val="53034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371765-6203-4DCD-ADD6-6834578CD886}"/>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      sémiologie du syndrome neurogène périphérique</a:t>
            </a:r>
          </a:p>
        </p:txBody>
      </p:sp>
      <p:sp>
        <p:nvSpPr>
          <p:cNvPr id="7" name="Espace réservé du contenu 6">
            <a:extLst>
              <a:ext uri="{FF2B5EF4-FFF2-40B4-BE49-F238E27FC236}">
                <a16:creationId xmlns:a16="http://schemas.microsoft.com/office/drawing/2014/main" id="{BEB2215C-DD5D-4D5E-AD10-FA0DD8986003}"/>
              </a:ext>
            </a:extLst>
          </p:cNvPr>
          <p:cNvSpPr>
            <a:spLocks noGrp="1"/>
          </p:cNvSpPr>
          <p:nvPr>
            <p:ph idx="1"/>
          </p:nvPr>
        </p:nvSpPr>
        <p:spPr/>
        <p:txBody>
          <a:bodyPr>
            <a:normAutofit fontScale="85000" lnSpcReduction="10000"/>
          </a:bodyPr>
          <a:lstStyle/>
          <a:p>
            <a:pPr marL="0" indent="0">
              <a:buNone/>
            </a:pPr>
            <a:r>
              <a:rPr lang="fr-FR" dirty="0">
                <a:latin typeface="Arial" panose="020B0604020202020204" pitchFamily="34" charset="0"/>
                <a:cs typeface="Arial" panose="020B0604020202020204" pitchFamily="34" charset="0"/>
              </a:rPr>
              <a:t>Le syndrome neurogène périphérique est caractérisé par l’ensemble des symptômes liés à</a:t>
            </a:r>
          </a:p>
          <a:p>
            <a:pPr marL="0" indent="0">
              <a:buNone/>
            </a:pPr>
            <a:r>
              <a:rPr lang="fr-FR" dirty="0">
                <a:latin typeface="Arial" panose="020B0604020202020204" pitchFamily="34" charset="0"/>
                <a:cs typeface="Arial" panose="020B0604020202020204" pitchFamily="34" charset="0"/>
              </a:rPr>
              <a:t>l’atteinte du neurone moteur périphérique et du nerf sensitif.</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 des signes moteurs:</a:t>
            </a:r>
          </a:p>
          <a:p>
            <a:pPr marL="0" indent="0">
              <a:buNone/>
            </a:pPr>
            <a:r>
              <a:rPr lang="fr-FR" dirty="0">
                <a:latin typeface="Arial" panose="020B0604020202020204" pitchFamily="34" charset="0"/>
                <a:cs typeface="Arial" panose="020B0604020202020204" pitchFamily="34" charset="0"/>
              </a:rPr>
              <a:t>— La paralysie  constitue l’élément majeur : le déficit de la force musculaire</a:t>
            </a:r>
          </a:p>
          <a:p>
            <a:pPr marL="0" indent="0">
              <a:buNone/>
            </a:pPr>
            <a:r>
              <a:rPr lang="fr-FR" dirty="0">
                <a:latin typeface="Arial" panose="020B0604020202020204" pitchFamily="34" charset="0"/>
                <a:cs typeface="Arial" panose="020B0604020202020204" pitchFamily="34" charset="0"/>
              </a:rPr>
              <a:t>sera apprécié par le bilan musculaire (</a:t>
            </a:r>
            <a:r>
              <a:rPr lang="fr-FR" dirty="0" err="1">
                <a:latin typeface="Arial" panose="020B0604020202020204" pitchFamily="34" charset="0"/>
                <a:cs typeface="Arial" panose="020B0604020202020204" pitchFamily="34" charset="0"/>
              </a:rPr>
              <a:t>testing</a:t>
            </a:r>
            <a:r>
              <a:rPr lang="fr-FR" dirty="0">
                <a:latin typeface="Arial" panose="020B0604020202020204" pitchFamily="34" charset="0"/>
                <a:cs typeface="Arial" panose="020B0604020202020204" pitchFamily="34" charset="0"/>
              </a:rPr>
              <a:t>). Le mode d’installation, la topographie</a:t>
            </a:r>
          </a:p>
          <a:p>
            <a:pPr marL="0" indent="0">
              <a:buNone/>
            </a:pPr>
            <a:r>
              <a:rPr lang="fr-FR" dirty="0">
                <a:latin typeface="Arial" panose="020B0604020202020204" pitchFamily="34" charset="0"/>
                <a:cs typeface="Arial" panose="020B0604020202020204" pitchFamily="34" charset="0"/>
              </a:rPr>
              <a:t>et l’existence et le siège  des signes sensitifs associés orienteront le diagnostic.</a:t>
            </a:r>
          </a:p>
          <a:p>
            <a:pPr marL="0" indent="0">
              <a:buNone/>
            </a:pPr>
            <a:r>
              <a:rPr lang="fr-FR" dirty="0">
                <a:latin typeface="Arial" panose="020B0604020202020204" pitchFamily="34" charset="0"/>
                <a:cs typeface="Arial" panose="020B0604020202020204" pitchFamily="34" charset="0"/>
              </a:rPr>
              <a:t>— Il existe une hypotonie, la paralysie est flasque.</a:t>
            </a:r>
          </a:p>
          <a:p>
            <a:pPr marL="0" indent="0">
              <a:buNone/>
            </a:pPr>
            <a:r>
              <a:rPr lang="fr-FR" dirty="0">
                <a:latin typeface="Arial" panose="020B0604020202020204" pitchFamily="34" charset="0"/>
                <a:cs typeface="Arial" panose="020B0604020202020204" pitchFamily="34" charset="0"/>
              </a:rPr>
              <a:t>— Les réflexes tendineux sont diminués ou abolis dans les territoires correspondants.</a:t>
            </a:r>
          </a:p>
          <a:p>
            <a:pPr marL="0" indent="0">
              <a:buNone/>
            </a:pPr>
            <a:r>
              <a:rPr lang="fr-FR" dirty="0">
                <a:latin typeface="Arial" panose="020B0604020202020204" pitchFamily="34" charset="0"/>
                <a:cs typeface="Arial" panose="020B0604020202020204" pitchFamily="34" charset="0"/>
              </a:rPr>
              <a:t>— L’amyotrophie, due à  la dénervation, est plus ou moins importante selon le degré de l’atteinte nerveuse périphérique.</a:t>
            </a:r>
          </a:p>
          <a:p>
            <a:pPr marL="0" indent="0">
              <a:buNone/>
            </a:pPr>
            <a:r>
              <a:rPr lang="fr-FR" dirty="0">
                <a:latin typeface="Arial" panose="020B0604020202020204" pitchFamily="34" charset="0"/>
                <a:cs typeface="Arial" panose="020B0604020202020204" pitchFamily="34" charset="0"/>
              </a:rPr>
              <a:t>— Les crampes, les fasciculations qui  sont observées dans les atteintes chroniques de la corne antérieure de la moelle.</a:t>
            </a:r>
          </a:p>
        </p:txBody>
      </p:sp>
    </p:spTree>
    <p:extLst>
      <p:ext uri="{BB962C8B-B14F-4D97-AF65-F5344CB8AC3E}">
        <p14:creationId xmlns:p14="http://schemas.microsoft.com/office/powerpoint/2010/main" val="175333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BB5F49-A7AF-44F9-91D1-722927CC7FF3}"/>
              </a:ext>
            </a:extLst>
          </p:cNvPr>
          <p:cNvSpPr>
            <a:spLocks noGrp="1"/>
          </p:cNvSpPr>
          <p:nvPr>
            <p:ph type="title"/>
          </p:nvPr>
        </p:nvSpPr>
        <p:spPr>
          <a:xfrm>
            <a:off x="677334" y="609600"/>
            <a:ext cx="10247340" cy="1320800"/>
          </a:xfrm>
        </p:spPr>
        <p:txBody>
          <a:bodyPr/>
          <a:lstStyle/>
          <a:p>
            <a:pPr algn="ctr"/>
            <a:r>
              <a:rPr lang="fr-FR" dirty="0"/>
              <a:t>     </a:t>
            </a:r>
            <a:r>
              <a:rPr lang="fr-FR" dirty="0">
                <a:latin typeface="Arial" panose="020B0604020202020204" pitchFamily="34" charset="0"/>
                <a:cs typeface="Arial" panose="020B0604020202020204" pitchFamily="34" charset="0"/>
              </a:rPr>
              <a:t>Sémiologie du syndrome  neurogène </a:t>
            </a:r>
          </a:p>
        </p:txBody>
      </p:sp>
      <p:sp>
        <p:nvSpPr>
          <p:cNvPr id="3" name="Espace réservé du contenu 2">
            <a:extLst>
              <a:ext uri="{FF2B5EF4-FFF2-40B4-BE49-F238E27FC236}">
                <a16:creationId xmlns:a16="http://schemas.microsoft.com/office/drawing/2014/main" id="{D93DD91C-FE87-4E90-ADAE-BD3F28470E34}"/>
              </a:ext>
            </a:extLst>
          </p:cNvPr>
          <p:cNvSpPr>
            <a:spLocks noGrp="1"/>
          </p:cNvSpPr>
          <p:nvPr>
            <p:ph idx="1"/>
          </p:nvPr>
        </p:nvSpPr>
        <p:spPr/>
        <p:txBody>
          <a:bodyPr/>
          <a:lstStyle/>
          <a:p>
            <a:pPr>
              <a:buFont typeface="Wingdings" panose="05000000000000000000" pitchFamily="2" charset="2"/>
              <a:buChar char="q"/>
            </a:pPr>
            <a:r>
              <a:rPr lang="fr-FR" dirty="0"/>
              <a:t>  des signes sensitifs:</a:t>
            </a:r>
          </a:p>
          <a:p>
            <a:pPr>
              <a:buFont typeface="Wingdings" panose="05000000000000000000" pitchFamily="2" charset="2"/>
              <a:buChar char="ü"/>
            </a:pPr>
            <a:r>
              <a:rPr lang="fr-FR" dirty="0"/>
              <a:t> des douleurs, à type de douleurs radiculaire  décrite comme une décharge électrique sur un trajet et dans le territoire de la ou les racines touchées. La douleur peut être déclenché par certains mouvements ou manœuvre (signe de </a:t>
            </a:r>
            <a:r>
              <a:rPr lang="fr-FR" dirty="0" err="1"/>
              <a:t>lasègue</a:t>
            </a:r>
            <a:r>
              <a:rPr lang="fr-FR" dirty="0"/>
              <a:t>)</a:t>
            </a:r>
          </a:p>
          <a:p>
            <a:pPr>
              <a:buFont typeface="Wingdings" panose="05000000000000000000" pitchFamily="2" charset="2"/>
              <a:buChar char="ü"/>
            </a:pPr>
            <a:r>
              <a:rPr lang="fr-FR" dirty="0"/>
              <a:t>Des </a:t>
            </a:r>
            <a:r>
              <a:rPr lang="fr-FR" dirty="0" err="1"/>
              <a:t>parésthésies</a:t>
            </a:r>
            <a:r>
              <a:rPr lang="fr-FR" dirty="0"/>
              <a:t>: fourmillement </a:t>
            </a:r>
          </a:p>
          <a:p>
            <a:pPr>
              <a:buFont typeface="Wingdings" panose="05000000000000000000" pitchFamily="2" charset="2"/>
              <a:buChar char="ü"/>
            </a:pPr>
            <a:r>
              <a:rPr lang="fr-FR" dirty="0"/>
              <a:t>Hyperesthésie</a:t>
            </a:r>
          </a:p>
          <a:p>
            <a:pPr>
              <a:buFont typeface="Wingdings" panose="05000000000000000000" pitchFamily="2" charset="2"/>
              <a:buChar char="ü"/>
            </a:pPr>
            <a:r>
              <a:rPr lang="fr-FR" dirty="0"/>
              <a:t>Hypoesthésie dans le territoire du nerf ou de la racine atteinte</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 Des troubles vasomoteurs avec œdème et cyanose et des troubles trophiques peuvent</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Des troubles </a:t>
            </a:r>
            <a:r>
              <a:rPr lang="fr-FR" dirty="0" err="1">
                <a:latin typeface="Arial" panose="020B0604020202020204" pitchFamily="34" charset="0"/>
                <a:cs typeface="Arial" panose="020B0604020202020204" pitchFamily="34" charset="0"/>
              </a:rPr>
              <a:t>dysautonomiques</a:t>
            </a:r>
            <a:r>
              <a:rPr lang="fr-FR" dirty="0">
                <a:latin typeface="Arial" panose="020B0604020202020204" pitchFamily="34" charset="0"/>
                <a:cs typeface="Arial" panose="020B0604020202020204" pitchFamily="34" charset="0"/>
              </a:rPr>
              <a:t>: respiratoire, cardiocirculatoire, </a:t>
            </a:r>
            <a:r>
              <a:rPr lang="fr-FR" dirty="0" err="1">
                <a:latin typeface="Arial" panose="020B0604020202020204" pitchFamily="34" charset="0"/>
                <a:cs typeface="Arial" panose="020B0604020202020204" pitchFamily="34" charset="0"/>
              </a:rPr>
              <a:t>sphinctérins</a:t>
            </a: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3639717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170</TotalTime>
  <Words>1644</Words>
  <Application>Microsoft Office PowerPoint</Application>
  <PresentationFormat>Grand écran</PresentationFormat>
  <Paragraphs>146</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Facette</vt:lpstr>
      <vt:lpstr>SYDROME NEUROGENE </vt:lpstr>
      <vt:lpstr>  objectifs pédagogiques</vt:lpstr>
      <vt:lpstr>      PLAN</vt:lpstr>
      <vt:lpstr>                  RAPPEL ANATOMIQUE</vt:lpstr>
      <vt:lpstr>      constitution du SNP</vt:lpstr>
      <vt:lpstr>     un  nerf</vt:lpstr>
      <vt:lpstr>     ANATOMIE DU SYSTÈME NERVEUX PERIPHERIQUE</vt:lpstr>
      <vt:lpstr>      sémiologie du syndrome neurogène périphérique</vt:lpstr>
      <vt:lpstr>     Sémiologie du syndrome  neurogène </vt:lpstr>
      <vt:lpstr>    TOPOGRAPHIE</vt:lpstr>
      <vt:lpstr>        atteinte radiculaire</vt:lpstr>
      <vt:lpstr>    Les atteintes mono-radiculaires</vt:lpstr>
      <vt:lpstr>Les syndromes pluri-radiculaires </vt:lpstr>
      <vt:lpstr>Les syndromes tronculaires  </vt:lpstr>
      <vt:lpstr>  exemple Signes cliniques en rapport avec une atteinte du nerf radial </vt:lpstr>
      <vt:lpstr>Signes cliniques d’une atteinte de sciatique poplité externe au col du péroné </vt:lpstr>
      <vt:lpstr>Les atteintes diffuses </vt:lpstr>
      <vt:lpstr>Les polyneuropathies </vt:lpstr>
      <vt:lpstr>Les mono-neuropathies multiples</vt:lpstr>
      <vt:lpstr>    EXAMENS COMPLEMENTAIRES </vt:lpstr>
      <vt:lpstr>  Référence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SYDROME NEUROGENE </dc:title>
  <dc:creator>FAS71</dc:creator>
  <cp:lastModifiedBy>Utilisateur inconnu</cp:lastModifiedBy>
  <cp:revision>23</cp:revision>
  <dcterms:created xsi:type="dcterms:W3CDTF">2017-12-10T07:20:55Z</dcterms:created>
  <dcterms:modified xsi:type="dcterms:W3CDTF">2020-09-27T06:56:03Z</dcterms:modified>
</cp:coreProperties>
</file>