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68" r:id="rId5"/>
    <p:sldId id="270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857389-A9DC-4AA9-AABB-C239FF7329C2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649AF-33C8-4072-8920-0285AB14FC2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syndrome cérébelleux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 SERRADJ.F</a:t>
            </a:r>
          </a:p>
          <a:p>
            <a:r>
              <a:rPr lang="fr-FR" dirty="0" smtClean="0"/>
              <a:t>Service de neurologie</a:t>
            </a:r>
          </a:p>
          <a:p>
            <a:r>
              <a:rPr lang="fr-FR" dirty="0" smtClean="0"/>
              <a:t>CHU Constantine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6697" y="548680"/>
            <a:ext cx="8229600" cy="1153914"/>
          </a:xfrm>
        </p:spPr>
        <p:txBody>
          <a:bodyPr>
            <a:normAutofit fontScale="90000"/>
          </a:bodyPr>
          <a:lstStyle/>
          <a:p>
            <a:r>
              <a:rPr lang="fr-FR" dirty="0"/>
              <a:t>L</a:t>
            </a:r>
            <a:r>
              <a:rPr lang="fr-FR" dirty="0" smtClean="0"/>
              <a:t>es troubles de l’exécution du mouvement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L’incoordination dans l’espace: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 Dysmétrie ou hypermétrie à l’</a:t>
            </a:r>
            <a:r>
              <a:rPr lang="fr-FR" dirty="0"/>
              <a:t>é</a:t>
            </a:r>
            <a:r>
              <a:rPr lang="fr-FR" dirty="0" smtClean="0"/>
              <a:t>preuve doigt-nez et talon genou </a:t>
            </a:r>
            <a:r>
              <a:rPr lang="fr-FR" dirty="0"/>
              <a:t>Le malade dépasse le but à atteindre puis y </a:t>
            </a:r>
            <a:r>
              <a:rPr lang="fr-FR" dirty="0" smtClean="0"/>
              <a:t>revient.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Asynergie du tronc : décollements des talons lors du passage de la position couchée à la position demi assise les bras croisés ou</a:t>
            </a:r>
            <a:r>
              <a:rPr lang="fr-FR" i="1" dirty="0"/>
              <a:t> </a:t>
            </a:r>
            <a:r>
              <a:rPr lang="fr-FR" dirty="0" smtClean="0"/>
              <a:t>lors </a:t>
            </a:r>
            <a:r>
              <a:rPr lang="fr-FR" dirty="0"/>
              <a:t>de l’accroupissement : Pas de décollement des </a:t>
            </a:r>
            <a:r>
              <a:rPr lang="fr-FR" dirty="0" smtClean="0"/>
              <a:t>talons.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r-FR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fr-FR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fr-FR" dirty="0"/>
              <a:t>L’incoordination dans le </a:t>
            </a:r>
            <a:r>
              <a:rPr lang="fr-FR" dirty="0" smtClean="0"/>
              <a:t>temps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Dyschronométrie</a:t>
            </a:r>
            <a:r>
              <a:rPr lang="fr-FR" dirty="0" smtClean="0"/>
              <a:t>:</a:t>
            </a:r>
            <a:r>
              <a:rPr lang="fr-FR" dirty="0"/>
              <a:t> r</a:t>
            </a:r>
            <a:r>
              <a:rPr lang="fr-FR" dirty="0" smtClean="0"/>
              <a:t>etard </a:t>
            </a:r>
            <a:r>
              <a:rPr lang="fr-FR" dirty="0"/>
              <a:t>à l’initiation et à l’arrêt du </a:t>
            </a:r>
            <a:r>
              <a:rPr lang="fr-FR" dirty="0" smtClean="0"/>
              <a:t>mouvement, mise </a:t>
            </a:r>
            <a:r>
              <a:rPr lang="fr-FR" dirty="0"/>
              <a:t>en évidence lorsqu’on demande au patient de porter simultanément ces indexes sur le bout de son nez.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</a:t>
            </a:r>
            <a:r>
              <a:rPr lang="fr-FR" dirty="0" err="1" smtClean="0"/>
              <a:t>adiadococinesie</a:t>
            </a:r>
            <a:r>
              <a:rPr lang="fr-FR" dirty="0" smtClean="0"/>
              <a:t>:</a:t>
            </a:r>
            <a:r>
              <a:rPr lang="fr-FR" dirty="0"/>
              <a:t> </a:t>
            </a:r>
            <a:r>
              <a:rPr lang="fr-FR" dirty="0" smtClean="0"/>
              <a:t>des </a:t>
            </a:r>
            <a:r>
              <a:rPr lang="fr-FR" dirty="0"/>
              <a:t>difficultés à l’exécution rapide de mouvements </a:t>
            </a:r>
            <a:r>
              <a:rPr lang="fr-FR" dirty="0" smtClean="0"/>
              <a:t>alternatifs, mise </a:t>
            </a:r>
            <a:r>
              <a:rPr lang="fr-FR" dirty="0"/>
              <a:t>en évidence par l’épreuve des </a:t>
            </a:r>
            <a:r>
              <a:rPr lang="fr-FR" dirty="0" smtClean="0"/>
              <a:t>marionnettes.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tremblent d’attitude et d’action: </a:t>
            </a:r>
            <a:r>
              <a:rPr lang="fr-FR" dirty="0"/>
              <a:t>Il est surtout net au début et à la fin des mouvements </a:t>
            </a:r>
            <a:r>
              <a:rPr lang="fr-FR" dirty="0" smtClean="0"/>
              <a:t>volontaires.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troubles du tonus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</a:t>
            </a:r>
            <a:r>
              <a:rPr lang="fr-FR" b="1" dirty="0"/>
              <a:t>hypotonie</a:t>
            </a:r>
            <a:r>
              <a:rPr lang="fr-FR" dirty="0"/>
              <a:t> constatée lors des mouvements passifs est liée à la diminution et au retard de la contraction des muscles </a:t>
            </a:r>
            <a:r>
              <a:rPr lang="fr-FR" dirty="0" smtClean="0"/>
              <a:t>antagonistes avec exagération </a:t>
            </a:r>
            <a:r>
              <a:rPr lang="fr-FR" dirty="0"/>
              <a:t>de l’amplitude des </a:t>
            </a:r>
            <a:r>
              <a:rPr lang="fr-FR" dirty="0" smtClean="0"/>
              <a:t>mouvements: </a:t>
            </a:r>
            <a:r>
              <a:rPr lang="fr-FR" b="1" dirty="0" smtClean="0"/>
              <a:t>manœuvre </a:t>
            </a:r>
            <a:r>
              <a:rPr lang="fr-FR" b="1" dirty="0"/>
              <a:t>de Stewart Holmes </a:t>
            </a:r>
            <a:r>
              <a:rPr lang="fr-FR" b="1" dirty="0" smtClean="0"/>
              <a:t>(</a:t>
            </a:r>
            <a:r>
              <a:rPr lang="fr-FR" b="1" dirty="0"/>
              <a:t> </a:t>
            </a:r>
            <a:r>
              <a:rPr lang="fr-FR" dirty="0"/>
              <a:t>déplacement anormalement ample du bras contracté contre résistance quand on cesse brusquement d’exercer cette </a:t>
            </a:r>
            <a:r>
              <a:rPr lang="fr-FR" dirty="0" smtClean="0"/>
              <a:t>résistance).</a:t>
            </a:r>
            <a:endParaRPr lang="fr-FR" dirty="0"/>
          </a:p>
          <a:p>
            <a:r>
              <a:rPr lang="fr-FR" dirty="0"/>
              <a:t>Réflexes </a:t>
            </a:r>
            <a:r>
              <a:rPr lang="fr-FR" dirty="0" smtClean="0"/>
              <a:t>rotuliens et tricipitaux pendulaires</a:t>
            </a:r>
            <a:r>
              <a:rPr lang="fr-FR" dirty="0"/>
              <a:t> </a:t>
            </a:r>
            <a:r>
              <a:rPr lang="fr-FR" dirty="0" smtClean="0"/>
              <a:t>        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(</a:t>
            </a:r>
            <a:r>
              <a:rPr lang="fr-FR" dirty="0"/>
              <a:t>anormalement amples avec des oscillations).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/>
              <a:t>Ces troubles de l’exécution du mouvement retentissent également sur </a:t>
            </a:r>
            <a:r>
              <a:rPr lang="fr-FR" sz="2800" b="1" dirty="0" smtClean="0"/>
              <a:t>:</a:t>
            </a:r>
          </a:p>
          <a:p>
            <a:r>
              <a:rPr lang="fr-FR" dirty="0" smtClean="0"/>
              <a:t>La parole: dysarthrie cérébelleuse avec</a:t>
            </a:r>
            <a:r>
              <a:rPr lang="fr-FR" dirty="0"/>
              <a:t> voix </a:t>
            </a:r>
            <a:r>
              <a:rPr lang="fr-FR" dirty="0" smtClean="0"/>
              <a:t>lente, scandée, explosive et mal articulée.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Trouble de l’écriture(</a:t>
            </a:r>
            <a:r>
              <a:rPr lang="fr-FR" b="1" i="1" dirty="0" smtClean="0"/>
              <a:t>Dysgraphie)</a:t>
            </a:r>
            <a:r>
              <a:rPr lang="fr-FR" dirty="0" smtClean="0"/>
              <a:t>: des lettres irrégulières, de grande taille , angulaires et irrégulièrement espacées.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Les mouvements oculaires </a:t>
            </a:r>
            <a:r>
              <a:rPr lang="fr-FR" b="1" dirty="0"/>
              <a:t>(</a:t>
            </a:r>
            <a:r>
              <a:rPr lang="fr-FR" b="1" i="1" dirty="0" smtClean="0"/>
              <a:t>Nystagmus):</a:t>
            </a:r>
            <a:r>
              <a:rPr lang="fr-FR" dirty="0" smtClean="0"/>
              <a:t> </a:t>
            </a:r>
            <a:r>
              <a:rPr lang="fr-FR" dirty="0"/>
              <a:t>mouvement d’oscillation involontaire et saccadé du globe </a:t>
            </a:r>
            <a:r>
              <a:rPr lang="fr-FR" dirty="0" smtClean="0"/>
              <a:t>oculaire.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IV-Les </a:t>
            </a:r>
            <a:r>
              <a:rPr lang="fr-FR" sz="4400" dirty="0"/>
              <a:t>syndromes topographiques:</a:t>
            </a:r>
            <a:br>
              <a:rPr lang="fr-FR" sz="4400" dirty="0"/>
            </a:br>
            <a:endParaRPr lang="fr-F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</a:t>
            </a:r>
            <a:r>
              <a:rPr lang="fr-FR" dirty="0"/>
              <a:t> syndrome </a:t>
            </a:r>
            <a:r>
              <a:rPr lang="fr-FR" dirty="0" smtClean="0"/>
              <a:t>vermien:</a:t>
            </a:r>
            <a:r>
              <a:rPr lang="fr-FR" dirty="0"/>
              <a:t> est caractérisé par l'importance des troubles de la statique, résultant principalement de troubles de la coordination des muscles axiaux (syndrome cérébelleux statique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 syndrome </a:t>
            </a:r>
            <a:r>
              <a:rPr lang="fr-FR" dirty="0" smtClean="0"/>
              <a:t>latéral ou hémisphérique: </a:t>
            </a:r>
            <a:r>
              <a:rPr lang="fr-FR" dirty="0"/>
              <a:t>est caractérisé par une hypotonie de repos et par l'incoordination des membres homolatéraux à la lésion (syndrome cérébelleux cinétique).</a:t>
            </a:r>
          </a:p>
        </p:txBody>
      </p:sp>
    </p:spTree>
    <p:extLst>
      <p:ext uri="{BB962C8B-B14F-4D97-AF65-F5344CB8AC3E}">
        <p14:creationId xmlns:p14="http://schemas.microsoft.com/office/powerpoint/2010/main" val="35440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</a:p>
          <a:p>
            <a:r>
              <a:rPr lang="fr-FR" dirty="0" smtClean="0"/>
              <a:t>Rappel anatomique</a:t>
            </a:r>
          </a:p>
          <a:p>
            <a:r>
              <a:rPr lang="fr-FR" dirty="0" smtClean="0"/>
              <a:t>Sémiologie clinique</a:t>
            </a:r>
          </a:p>
          <a:p>
            <a:r>
              <a:rPr lang="fr-FR" dirty="0" smtClean="0"/>
              <a:t>Syndromes topographiques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3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I-Définition: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l’ensemble des symptômes liés à une atteinte du cervelet   lui-même, ou interrompant les voies cérébelleuses dans le tronc cérébral et plus rarement dans la moelle.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II-RAPPEL </a:t>
            </a:r>
            <a:r>
              <a:rPr lang="fr-FR" sz="4400" dirty="0"/>
              <a:t>ANATOMIQUE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 cervelet </a:t>
            </a:r>
            <a:r>
              <a:rPr lang="fr-FR" sz="2400" dirty="0" smtClean="0"/>
              <a:t>situé en arrière du tronc cérébral est </a:t>
            </a:r>
            <a:r>
              <a:rPr lang="fr-FR" sz="2400" dirty="0"/>
              <a:t>composé de 3 parties:</a:t>
            </a:r>
          </a:p>
          <a:p>
            <a:r>
              <a:rPr lang="fr-FR" sz="2400" dirty="0" err="1"/>
              <a:t>Archicerebellum</a:t>
            </a:r>
            <a:r>
              <a:rPr lang="fr-FR" sz="2400" dirty="0"/>
              <a:t> (</a:t>
            </a:r>
            <a:r>
              <a:rPr lang="fr-FR" sz="2400" dirty="0" err="1"/>
              <a:t>vestibulocerebellum</a:t>
            </a:r>
            <a:r>
              <a:rPr lang="fr-FR" sz="2400" dirty="0"/>
              <a:t>): localisé dans la zone </a:t>
            </a:r>
            <a:r>
              <a:rPr lang="fr-FR" sz="2400" dirty="0" smtClean="0"/>
              <a:t>médiale; aide </a:t>
            </a:r>
            <a:r>
              <a:rPr lang="fr-FR" sz="2400" dirty="0"/>
              <a:t>à maintenir l'équilibre et à coordonner les mouvements </a:t>
            </a:r>
            <a:r>
              <a:rPr lang="fr-FR" sz="2400" dirty="0" smtClean="0"/>
              <a:t>oculaires.</a:t>
            </a:r>
            <a:endParaRPr lang="fr-FR" sz="2400" dirty="0"/>
          </a:p>
          <a:p>
            <a:r>
              <a:rPr lang="fr-FR" sz="2400" dirty="0"/>
              <a:t>Vermis médian (</a:t>
            </a:r>
            <a:r>
              <a:rPr lang="fr-FR" sz="2400" dirty="0" err="1"/>
              <a:t>paléocérébellum</a:t>
            </a:r>
            <a:r>
              <a:rPr lang="fr-FR" sz="2400" dirty="0"/>
              <a:t>): il participe à la coordination des mouvements du tronc et des membres inférieurs. </a:t>
            </a:r>
          </a:p>
          <a:p>
            <a:r>
              <a:rPr lang="fr-FR" sz="2400" dirty="0"/>
              <a:t>Hémisphères latéraux (néocérébellum): ils contrôlent les mouvements fins coordonnés et rapides des membres, principalement au niveau des membres supérieurs.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04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Connexions </a:t>
            </a:r>
            <a:endParaRPr lang="fr-F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voies cérébelleuses:3 paires de pédoncules cérébelleux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Inférieurs: réunissant le cervelet au bulbe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Moyens: réunissant </a:t>
            </a:r>
            <a:r>
              <a:rPr lang="fr-FR" dirty="0"/>
              <a:t>le cervelet </a:t>
            </a:r>
            <a:r>
              <a:rPr lang="fr-FR" dirty="0" smtClean="0"/>
              <a:t>à la protubérance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Supérieurs:</a:t>
            </a:r>
            <a:r>
              <a:rPr lang="fr-FR" dirty="0"/>
              <a:t> </a:t>
            </a:r>
            <a:r>
              <a:rPr lang="fr-FR" dirty="0" smtClean="0"/>
              <a:t>réunissant </a:t>
            </a:r>
            <a:r>
              <a:rPr lang="fr-FR" dirty="0"/>
              <a:t>le cervelet </a:t>
            </a:r>
            <a:r>
              <a:rPr lang="fr-FR" dirty="0" smtClean="0"/>
              <a:t>au mésencéphale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 cervelet est vascularisé par 3 artères cérébelleuses postéro-inférieure, antéro-inférieure(moyenne) et supérieure.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8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99CCFF"/>
                </a:solidFill>
              </a:rPr>
              <a:t>ANATOMIE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/>
          </a:p>
        </p:txBody>
      </p:sp>
      <p:pic>
        <p:nvPicPr>
          <p:cNvPr id="5124" name="Picture 4" descr="2"/>
          <p:cNvPicPr>
            <a:picLocks noChangeAspect="1" noChangeArrowheads="1"/>
          </p:cNvPicPr>
          <p:nvPr/>
        </p:nvPicPr>
        <p:blipFill>
          <a:blip r:embed="rId2" cstate="print">
            <a:lum bright="-36000" contrast="-12000"/>
            <a:grayscl/>
          </a:blip>
          <a:srcRect/>
          <a:stretch>
            <a:fillRect/>
          </a:stretch>
        </p:blipFill>
        <p:spPr bwMode="auto">
          <a:xfrm>
            <a:off x="413708" y="238717"/>
            <a:ext cx="8334756" cy="58334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III-SEMIOLOGIE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symptomatologie clinique associe des troubles de la statique , de l’exécution du mouvement et du tonus.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troubles de la statique et de la marche: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/>
              <a:t>position </a:t>
            </a:r>
            <a:r>
              <a:rPr lang="fr-FR" dirty="0" smtClean="0"/>
              <a:t>debout: élargissement du polygone de sustentation avec des oscillations en tous sens, non aggravées par la fermeture des yeux.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Les pieds joints: contraction incessante des tendons des jambiers antérieurs: c’est la danse des tendons.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 cours de la marche: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Élargissement du polygone de sustentation.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Bras écartés du tronc.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Enjambées courtes, irrégulières, décrivant une ligne festonnée : démarche </a:t>
            </a:r>
            <a:r>
              <a:rPr lang="fr-FR" dirty="0" err="1" smtClean="0"/>
              <a:t>pseudoébrieuse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Dans les cas frustes: le demi tour est décomposé ou l’arrêt brusque est déséquilibré.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467</TotalTime>
  <Words>393</Words>
  <Application>Microsoft Office PowerPoint</Application>
  <PresentationFormat>Affichage à l'écran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Wingdings</vt:lpstr>
      <vt:lpstr>Wingdings 2</vt:lpstr>
      <vt:lpstr>Débit</vt:lpstr>
      <vt:lpstr>Le syndrome cérébelleux</vt:lpstr>
      <vt:lpstr>PLAN</vt:lpstr>
      <vt:lpstr>I-Définition:</vt:lpstr>
      <vt:lpstr>II-RAPPEL ANATOMIQUE</vt:lpstr>
      <vt:lpstr>Connexions </vt:lpstr>
      <vt:lpstr>ANATOMIE</vt:lpstr>
      <vt:lpstr>III-SEMIOLOGIE</vt:lpstr>
      <vt:lpstr>Les troubles de la statique et de la marche:</vt:lpstr>
      <vt:lpstr>Présentation PowerPoint</vt:lpstr>
      <vt:lpstr>Les troubles de l’exécution du mouvement</vt:lpstr>
      <vt:lpstr>  </vt:lpstr>
      <vt:lpstr>Les troubles du tonus</vt:lpstr>
      <vt:lpstr>   </vt:lpstr>
      <vt:lpstr>IV-Les syndromes topographiques: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syndrome cérébelleux</dc:title>
  <dc:creator>USER</dc:creator>
  <cp:lastModifiedBy>ency-education.com website</cp:lastModifiedBy>
  <cp:revision>73</cp:revision>
  <dcterms:created xsi:type="dcterms:W3CDTF">2015-09-14T20:09:57Z</dcterms:created>
  <dcterms:modified xsi:type="dcterms:W3CDTF">2020-10-01T11:26:30Z</dcterms:modified>
</cp:coreProperties>
</file>