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17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75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9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41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94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47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82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24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27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2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423E-7560-4ECC-9D52-06AEAA63252C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9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9423E-7560-4ECC-9D52-06AEAA63252C}" type="datetimeFigureOut">
              <a:rPr lang="fr-FR" smtClean="0"/>
              <a:t>15/06/2021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4CD7A-A8FF-4A33-A687-8FF1B529DD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85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Pathologies vasculaires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            Dr HADJERIS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0294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Q8- quelle est la conduite thérapeutique urgente recommandée chez ce patient ?</a:t>
            </a:r>
          </a:p>
          <a:p>
            <a:pPr lvl="0"/>
            <a:r>
              <a:rPr lang="fr-FR" dirty="0" smtClean="0"/>
              <a:t>donner un bolus d’Aspégic de 300 mg per os</a:t>
            </a:r>
          </a:p>
          <a:p>
            <a:pPr lvl="0"/>
            <a:r>
              <a:rPr lang="fr-FR" dirty="0" smtClean="0"/>
              <a:t>donner de l’Aspégic à 100 mg</a:t>
            </a:r>
          </a:p>
          <a:p>
            <a:pPr lvl="0"/>
            <a:r>
              <a:rPr lang="fr-FR" dirty="0" smtClean="0"/>
              <a:t>faire une thrombolyse en IV</a:t>
            </a:r>
          </a:p>
          <a:p>
            <a:pPr lvl="0"/>
            <a:r>
              <a:rPr lang="fr-FR" dirty="0" smtClean="0"/>
              <a:t>faire une </a:t>
            </a:r>
            <a:r>
              <a:rPr lang="fr-FR" dirty="0" err="1" smtClean="0"/>
              <a:t>thrombectomie</a:t>
            </a:r>
            <a:endParaRPr lang="fr-FR" dirty="0" smtClean="0"/>
          </a:p>
          <a:p>
            <a:pPr lvl="0"/>
            <a:r>
              <a:rPr lang="fr-FR" dirty="0" smtClean="0"/>
              <a:t>Traiter l’étiologie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9311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quels sont les examens complémentaires à visée étiologique à demander en première intention ?</a:t>
            </a:r>
          </a:p>
          <a:p>
            <a:pPr lvl="0"/>
            <a:r>
              <a:rPr lang="fr-FR" dirty="0"/>
              <a:t>une ponction lombaire</a:t>
            </a:r>
          </a:p>
          <a:p>
            <a:pPr lvl="0"/>
            <a:r>
              <a:rPr lang="fr-FR" dirty="0"/>
              <a:t>un Doppler des tronc supra aortiques</a:t>
            </a:r>
          </a:p>
          <a:p>
            <a:pPr lvl="0"/>
            <a:r>
              <a:rPr lang="fr-FR" dirty="0"/>
              <a:t>un Holter ECG</a:t>
            </a:r>
          </a:p>
          <a:p>
            <a:pPr lvl="0"/>
            <a:r>
              <a:rPr lang="fr-FR" dirty="0"/>
              <a:t>une échocardiographie </a:t>
            </a:r>
            <a:r>
              <a:rPr lang="fr-FR" dirty="0" err="1"/>
              <a:t>trans</a:t>
            </a:r>
            <a:r>
              <a:rPr lang="fr-FR" dirty="0"/>
              <a:t> œsophagienne</a:t>
            </a:r>
          </a:p>
          <a:p>
            <a:pPr lvl="0"/>
            <a:r>
              <a:rPr lang="fr-FR" dirty="0"/>
              <a:t>une échocardiographie </a:t>
            </a:r>
            <a:r>
              <a:rPr lang="fr-FR" dirty="0" err="1"/>
              <a:t>trans</a:t>
            </a:r>
            <a:r>
              <a:rPr lang="fr-FR" dirty="0"/>
              <a:t> thoracique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5456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Q10- quelle est votre conduite ultérieure ?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I</a:t>
            </a:r>
            <a:r>
              <a:rPr lang="fr-FR" dirty="0" smtClean="0"/>
              <a:t>ndiquer une kinésithérapie des membres un mois après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Indiquer une kinésithérapie des membres dès la phase aigue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Refaire une imagerie cérébrale au bout de 24H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Indiquer une rééducation orthophonique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Lutter contre les facteurs de risque cardio vasculaire</a:t>
            </a:r>
          </a:p>
          <a:p>
            <a:pPr marL="0" indent="0">
              <a:buNone/>
            </a:pPr>
            <a:r>
              <a:rPr lang="fr-FR" dirty="0" smtClean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578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AVC constituent </a:t>
            </a:r>
            <a:r>
              <a:rPr lang="fr-FR" dirty="0"/>
              <a:t>un groupe hétérogène de troubles provoqués par une brutale interruption localisée du débit sanguin cérébral ou à la rupture d'une artère à l'origine d'un déficit neurologique. </a:t>
            </a:r>
            <a:endParaRPr lang="fr-FR" dirty="0" smtClean="0"/>
          </a:p>
          <a:p>
            <a:r>
              <a:rPr lang="fr-FR" dirty="0"/>
              <a:t>Le terme d’AVC regroupe l’ensemble des pathologies vasculaires cérébrales d’origine artérielle ou </a:t>
            </a:r>
            <a:r>
              <a:rPr lang="fr-FR" dirty="0" smtClean="0"/>
              <a:t>veineuse:</a:t>
            </a:r>
          </a:p>
          <a:p>
            <a:pPr marL="514350" indent="-514350">
              <a:buFont typeface="+mj-lt"/>
              <a:buAutoNum type="alphaLcPeriod"/>
            </a:pPr>
            <a:r>
              <a:rPr lang="fr-FR" b="1" dirty="0" smtClean="0"/>
              <a:t>Les ischémies cérébrales artérielles </a:t>
            </a:r>
            <a:r>
              <a:rPr lang="fr-FR" dirty="0" smtClean="0">
                <a:solidFill>
                  <a:srgbClr val="FF0000"/>
                </a:solidFill>
              </a:rPr>
              <a:t>(80 %) :</a:t>
            </a:r>
          </a:p>
          <a:p>
            <a:pPr marL="0" indent="0">
              <a:buNone/>
            </a:pPr>
            <a:r>
              <a:rPr lang="fr-FR" dirty="0" smtClean="0"/>
              <a:t>         Transitoires : accidents ischémiques transitoires (AIT),</a:t>
            </a:r>
          </a:p>
          <a:p>
            <a:pPr marL="0" indent="0">
              <a:buNone/>
            </a:pPr>
            <a:r>
              <a:rPr lang="fr-FR" dirty="0" smtClean="0"/>
              <a:t>          Constituées : infarctus cérébraux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b. </a:t>
            </a:r>
            <a:r>
              <a:rPr lang="fr-FR" b="1" dirty="0" smtClean="0"/>
              <a:t>Les hémorragies </a:t>
            </a:r>
            <a:r>
              <a:rPr lang="fr-FR" b="1" dirty="0"/>
              <a:t>cérébrales </a:t>
            </a:r>
            <a:r>
              <a:rPr lang="fr-FR" dirty="0" smtClean="0"/>
              <a:t>(sous </a:t>
            </a:r>
            <a:r>
              <a:rPr lang="fr-FR" dirty="0" err="1" smtClean="0"/>
              <a:t>aracnoidienne</a:t>
            </a:r>
            <a:r>
              <a:rPr lang="fr-FR" dirty="0" smtClean="0"/>
              <a:t> ou </a:t>
            </a:r>
            <a:r>
              <a:rPr lang="fr-FR" dirty="0" err="1"/>
              <a:t>intraparenchymateuses</a:t>
            </a:r>
            <a:r>
              <a:rPr lang="fr-FR" dirty="0"/>
              <a:t>) </a:t>
            </a:r>
            <a:r>
              <a:rPr lang="fr-FR" b="1" i="1" dirty="0">
                <a:solidFill>
                  <a:srgbClr val="FF0000"/>
                </a:solidFill>
              </a:rPr>
              <a:t>(20 %) 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r>
              <a:rPr lang="fr-FR" dirty="0" smtClean="0"/>
              <a:t>  c. </a:t>
            </a:r>
            <a:r>
              <a:rPr lang="fr-FR" b="1" dirty="0" smtClean="0"/>
              <a:t>Les thromboses </a:t>
            </a:r>
            <a:r>
              <a:rPr lang="fr-FR" b="1" dirty="0"/>
              <a:t>veineuses cérébrales </a:t>
            </a:r>
            <a:r>
              <a:rPr lang="fr-FR" dirty="0"/>
              <a:t>(rares</a:t>
            </a:r>
            <a:r>
              <a:rPr lang="fr-FR" dirty="0" smtClean="0"/>
              <a:t>).</a:t>
            </a:r>
          </a:p>
          <a:p>
            <a:pPr marL="514350" indent="-514350">
              <a:buFont typeface="+mj-lt"/>
              <a:buAutoNum type="alphaLcPeriod"/>
            </a:pPr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0841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La </a:t>
            </a:r>
            <a:r>
              <a:rPr lang="fr-FR" b="1" dirty="0"/>
              <a:t>première cause de handicap mote</a:t>
            </a:r>
            <a:r>
              <a:rPr lang="fr-FR" dirty="0"/>
              <a:t>ur acquis de l’adulte ;</a:t>
            </a:r>
          </a:p>
          <a:p>
            <a:r>
              <a:rPr lang="fr-FR" b="1" dirty="0"/>
              <a:t>la deuxième cause de démence </a:t>
            </a:r>
            <a:r>
              <a:rPr lang="fr-FR" dirty="0"/>
              <a:t>après la maladie d’Alzheimer ;</a:t>
            </a:r>
          </a:p>
          <a:p>
            <a:r>
              <a:rPr lang="fr-FR" b="1" dirty="0"/>
              <a:t>la troisième cause de mortalité </a:t>
            </a:r>
            <a:r>
              <a:rPr lang="fr-FR" dirty="0"/>
              <a:t>pour les hommes (après les cancers et les cardiopathies ischémiques) et </a:t>
            </a:r>
            <a:r>
              <a:rPr lang="fr-FR" b="1" dirty="0"/>
              <a:t>la première pour les femmes </a:t>
            </a:r>
            <a:r>
              <a:rPr lang="fr-FR" dirty="0"/>
              <a:t>(avant les cardiopathies ischémiques et le cancer du sein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L’amélioration du pronostic</a:t>
            </a:r>
            <a:r>
              <a:rPr lang="fr-FR" dirty="0"/>
              <a:t> dépend de </a:t>
            </a:r>
            <a:r>
              <a:rPr lang="fr-FR" b="1" dirty="0"/>
              <a:t>la qualité de la prévention primaire et secondaire et de la rapidité de prise en charge diagnostique et thérapeutique à la phase aiguë.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7751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AVC doit être évoqué devant un :</a:t>
            </a:r>
          </a:p>
          <a:p>
            <a:r>
              <a:rPr lang="fr-FR" b="1" dirty="0"/>
              <a:t>déficit neurologique</a:t>
            </a:r>
            <a:r>
              <a:rPr lang="fr-FR" dirty="0"/>
              <a:t> :</a:t>
            </a:r>
          </a:p>
          <a:p>
            <a:pPr lvl="1"/>
            <a:r>
              <a:rPr lang="fr-FR" b="1" dirty="0"/>
              <a:t>P</a:t>
            </a:r>
            <a:r>
              <a:rPr lang="fr-FR" b="1" dirty="0" smtClean="0"/>
              <a:t>ertes </a:t>
            </a:r>
            <a:r>
              <a:rPr lang="fr-FR" b="1" dirty="0"/>
              <a:t>de fonctions</a:t>
            </a:r>
            <a:r>
              <a:rPr lang="fr-FR" dirty="0"/>
              <a:t> (motricité, sensibilité, vision, audition, langage…) sont à prendre en compte</a:t>
            </a:r>
            <a:r>
              <a:rPr lang="fr-FR" dirty="0" smtClean="0"/>
              <a:t>,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la perte de fonction correspond à la lésion d’une structure anatomique cérébrale donnée ;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9713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'</a:t>
            </a:r>
            <a:r>
              <a:rPr lang="fr-FR" b="1" dirty="0" smtClean="0"/>
              <a:t>apparition brutale</a:t>
            </a:r>
            <a:r>
              <a:rPr lang="fr-FR" dirty="0" smtClean="0"/>
              <a:t> :</a:t>
            </a:r>
          </a:p>
          <a:p>
            <a:pPr marL="457200" lvl="1" indent="0">
              <a:buNone/>
            </a:pPr>
            <a:r>
              <a:rPr lang="fr-FR" dirty="0" smtClean="0"/>
              <a:t>le </a:t>
            </a:r>
            <a:r>
              <a:rPr lang="fr-FR" dirty="0"/>
              <a:t>plus souvent le déficit neurologique focal apparaît sans prodromes et est d’emblée </a:t>
            </a:r>
            <a:r>
              <a:rPr lang="fr-FR" dirty="0" smtClean="0"/>
              <a:t>maxima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3044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nature ischémique ou hémorragique d’un AVC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La nature ischémique ou hémorragique d’un AVC peut être évoquée en fonction </a:t>
            </a:r>
            <a:r>
              <a:rPr lang="fr-FR" dirty="0" smtClean="0"/>
              <a:t>:</a:t>
            </a:r>
          </a:p>
          <a:p>
            <a:r>
              <a:rPr lang="fr-FR" dirty="0" smtClean="0"/>
              <a:t>Les</a:t>
            </a:r>
            <a:r>
              <a:rPr lang="fr-FR" dirty="0"/>
              <a:t> </a:t>
            </a:r>
            <a:r>
              <a:rPr lang="fr-FR" b="1" dirty="0"/>
              <a:t>données épidémiologiques</a:t>
            </a:r>
            <a:r>
              <a:rPr lang="fr-FR" dirty="0"/>
              <a:t> (fréquence plus importante des infarctus cérébraux) ;</a:t>
            </a:r>
          </a:p>
          <a:p>
            <a:r>
              <a:rPr lang="fr-FR" dirty="0"/>
              <a:t>du </a:t>
            </a:r>
            <a:r>
              <a:rPr lang="fr-FR" b="1" dirty="0"/>
              <a:t>contexte</a:t>
            </a:r>
            <a:r>
              <a:rPr lang="fr-FR" dirty="0"/>
              <a:t> :</a:t>
            </a:r>
          </a:p>
          <a:p>
            <a:pPr lvl="1"/>
            <a:r>
              <a:rPr lang="fr-FR" dirty="0" smtClean="0"/>
              <a:t>Affection </a:t>
            </a:r>
            <a:r>
              <a:rPr lang="fr-FR" dirty="0"/>
              <a:t>cardiaque </a:t>
            </a:r>
            <a:r>
              <a:rPr lang="fr-FR" dirty="0" err="1"/>
              <a:t>emboligène</a:t>
            </a:r>
            <a:r>
              <a:rPr lang="fr-FR" dirty="0"/>
              <a:t> connue (valvulopathie, trouble du rythme) ou des manifestations antérieures de maladie </a:t>
            </a:r>
            <a:r>
              <a:rPr lang="fr-FR" dirty="0" err="1"/>
              <a:t>athéroscléreuse</a:t>
            </a:r>
            <a:r>
              <a:rPr lang="fr-FR" dirty="0"/>
              <a:t> (coronaropathie, artériopathie des membres inférieurs) → infarctus cérébral,</a:t>
            </a:r>
          </a:p>
          <a:p>
            <a:pPr lvl="1"/>
            <a:r>
              <a:rPr lang="fr-FR" dirty="0" smtClean="0"/>
              <a:t>Trouble </a:t>
            </a:r>
            <a:r>
              <a:rPr lang="fr-FR" dirty="0"/>
              <a:t>de la coagulation → hémorragie </a:t>
            </a:r>
            <a:r>
              <a:rPr lang="fr-FR" dirty="0" err="1"/>
              <a:t>intraparenchymateuse</a:t>
            </a:r>
            <a:r>
              <a:rPr lang="fr-FR" dirty="0"/>
              <a:t> ;</a:t>
            </a:r>
          </a:p>
          <a:p>
            <a:r>
              <a:rPr lang="fr-FR" dirty="0"/>
              <a:t>des </a:t>
            </a:r>
            <a:r>
              <a:rPr lang="fr-FR" b="1" dirty="0"/>
              <a:t>données cliniques</a:t>
            </a:r>
            <a:r>
              <a:rPr lang="fr-FR" dirty="0"/>
              <a:t> :</a:t>
            </a:r>
          </a:p>
          <a:p>
            <a:pPr lvl="1"/>
            <a:r>
              <a:rPr lang="fr-FR" dirty="0" smtClean="0"/>
              <a:t>Correspondance </a:t>
            </a:r>
            <a:r>
              <a:rPr lang="fr-FR" dirty="0"/>
              <a:t>à un territoire artériel → infarctus cérébral ;</a:t>
            </a:r>
          </a:p>
          <a:p>
            <a:pPr lvl="1"/>
            <a:r>
              <a:rPr lang="fr-FR" dirty="0" smtClean="0"/>
              <a:t>Symptomatologie </a:t>
            </a:r>
            <a:r>
              <a:rPr lang="fr-FR" dirty="0"/>
              <a:t>d’HTIC associée précoce (céphalées, nausées, vomissements, troubles de la conscience) → hémorragie </a:t>
            </a:r>
            <a:r>
              <a:rPr lang="fr-FR" dirty="0" err="1"/>
              <a:t>intraparenchymateuse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5507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Infarctus cérébraux constitués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Infarctus </a:t>
            </a:r>
            <a:r>
              <a:rPr lang="fr-FR" b="1" dirty="0"/>
              <a:t>cérébraux de la circulation antérieure </a:t>
            </a:r>
            <a:r>
              <a:rPr lang="fr-FR" dirty="0"/>
              <a:t>: carotidiens (artère ophtalmique, cérébrale antérieure, cérébrale moyenne) ;</a:t>
            </a:r>
          </a:p>
          <a:p>
            <a:r>
              <a:rPr lang="fr-FR" b="1" dirty="0" smtClean="0"/>
              <a:t>Infarctus </a:t>
            </a:r>
            <a:r>
              <a:rPr lang="fr-FR" b="1" dirty="0"/>
              <a:t>cérébraux de la circulation postérieure </a:t>
            </a:r>
            <a:r>
              <a:rPr lang="fr-FR" dirty="0"/>
              <a:t>: </a:t>
            </a:r>
            <a:r>
              <a:rPr lang="fr-FR" dirty="0" err="1"/>
              <a:t>vertébrobasilaires</a:t>
            </a:r>
            <a:r>
              <a:rPr lang="fr-FR" dirty="0"/>
              <a:t> (artères vertébrales, cérébelleuses et cérébrales postérieures) ;</a:t>
            </a:r>
          </a:p>
          <a:p>
            <a:r>
              <a:rPr lang="fr-FR" b="1" dirty="0" smtClean="0"/>
              <a:t>Petits </a:t>
            </a:r>
            <a:r>
              <a:rPr lang="fr-FR" b="1" dirty="0"/>
              <a:t>infarctus profonds </a:t>
            </a:r>
            <a:r>
              <a:rPr lang="fr-FR" dirty="0"/>
              <a:t>(ou « lacunes ») ;</a:t>
            </a:r>
          </a:p>
          <a:p>
            <a:r>
              <a:rPr lang="fr-FR" b="1" dirty="0" smtClean="0"/>
              <a:t>Infarctus </a:t>
            </a:r>
            <a:r>
              <a:rPr lang="fr-FR" b="1" dirty="0"/>
              <a:t>cérébraux </a:t>
            </a:r>
            <a:r>
              <a:rPr lang="fr-FR" b="1" dirty="0" err="1"/>
              <a:t>jonctionnels</a:t>
            </a:r>
            <a:r>
              <a:rPr lang="fr-FR" b="1" dirty="0"/>
              <a:t> </a:t>
            </a:r>
            <a:r>
              <a:rPr lang="fr-FR" dirty="0" smtClean="0"/>
              <a:t>( </a:t>
            </a:r>
            <a:r>
              <a:rPr lang="fr-FR" dirty="0"/>
              <a:t>de deux territoires artériels).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2685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4703" y="401339"/>
            <a:ext cx="10515600" cy="1325563"/>
          </a:xfrm>
        </p:spPr>
        <p:txBody>
          <a:bodyPr/>
          <a:lstStyle/>
          <a:p>
            <a:r>
              <a:rPr lang="fr-FR" b="1" dirty="0"/>
              <a:t>Prise en charge </a:t>
            </a:r>
            <a:r>
              <a:rPr lang="fr-FR" b="1" dirty="0" smtClean="0"/>
              <a:t>thérapeutique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Mesures </a:t>
            </a:r>
            <a:r>
              <a:rPr lang="fr-FR" b="1" dirty="0"/>
              <a:t>générales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dirty="0"/>
              <a:t>Positionnement initial</a:t>
            </a:r>
          </a:p>
          <a:p>
            <a:pPr lvl="1"/>
            <a:r>
              <a:rPr lang="fr-FR" dirty="0"/>
              <a:t>Alitement avec redressement de la tête à 30°.</a:t>
            </a:r>
          </a:p>
          <a:p>
            <a:pPr lvl="1"/>
            <a:r>
              <a:rPr lang="fr-FR" dirty="0"/>
              <a:t>Prévention des attitudes vicieuses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b="1" dirty="0"/>
              <a:t>Surveillance rapprochée</a:t>
            </a:r>
          </a:p>
          <a:p>
            <a:r>
              <a:rPr lang="fr-FR" dirty="0"/>
              <a:t>Neurologique (score NIHSS) : en cas d’aggravation refaire une imagerie cérébrale à la recherche d’une extension de l’ischémie ou d’une complication hémorragique.</a:t>
            </a:r>
          </a:p>
          <a:p>
            <a:r>
              <a:rPr lang="fr-FR" dirty="0"/>
              <a:t>Déglutition : troubles de la déglutition à rechercher systématiquement (++) car il y a risque de pneumopathie de déglutition </a:t>
            </a:r>
            <a:r>
              <a:rPr lang="fr-FR" dirty="0" smtClean="0"/>
              <a:t>, </a:t>
            </a:r>
            <a:r>
              <a:rPr lang="fr-FR" dirty="0"/>
              <a:t>en leur présence :</a:t>
            </a:r>
          </a:p>
          <a:p>
            <a:pPr lvl="1"/>
            <a:r>
              <a:rPr lang="fr-FR" sz="2600" dirty="0"/>
              <a:t>suspension de l’alimentation orale ;</a:t>
            </a:r>
          </a:p>
          <a:p>
            <a:pPr lvl="1"/>
            <a:r>
              <a:rPr lang="fr-FR" sz="2600" dirty="0"/>
              <a:t>pose au besoin d’une sonde gastrique</a:t>
            </a:r>
            <a:r>
              <a:rPr lang="fr-FR" sz="2600" dirty="0" smtClean="0"/>
              <a:t>.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21802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Cas clinique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Un homme âgé de 48 ans, droitier, enseignant de profession, présentant une obésité abdominale, fumeur depuis 15 ans à raison d’un paquet par jour, s’est présenté au service des urgences neurologiques à 10h30 du matin, pour un trouble du langage associé une faiblesse du membre supérieur droit survenue brutalement le même jour vers 09h00.    </a:t>
            </a:r>
          </a:p>
          <a:p>
            <a:r>
              <a:rPr lang="fr-FR" dirty="0"/>
              <a:t>L’examen neurologique retrouve un patient conscient et agité avec une pression artérielle à 200/100 mm Hg, un manque de mots, un effacement du pli </a:t>
            </a:r>
            <a:r>
              <a:rPr lang="fr-FR" dirty="0" err="1"/>
              <a:t>nasogénien</a:t>
            </a:r>
            <a:r>
              <a:rPr lang="fr-FR" dirty="0"/>
              <a:t> à droite, un déficit moteur modéré avec hypotonie du membre supérieur droit et les réflexes ostéo tendineux sont abolis à droite, on note aussi un reflexe </a:t>
            </a:r>
            <a:r>
              <a:rPr lang="fr-FR" dirty="0" err="1"/>
              <a:t>cutanéo</a:t>
            </a:r>
            <a:r>
              <a:rPr lang="fr-FR" dirty="0"/>
              <a:t> plantaire en extension à droite.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7476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Prise en charge thérapeutique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Pression artérielle : respect de la poussée </a:t>
            </a:r>
            <a:r>
              <a:rPr lang="fr-FR" dirty="0" err="1"/>
              <a:t>tensionnelle</a:t>
            </a:r>
            <a:r>
              <a:rPr lang="fr-FR" dirty="0"/>
              <a:t> au décours de l’AVC, indispensable au maintien d’un débit sanguin cérébral suffisant (risque de nécrose de la zone de pénombre en cas d’abaissement intempestif des chiffres </a:t>
            </a:r>
            <a:r>
              <a:rPr lang="fr-FR" dirty="0" err="1"/>
              <a:t>tensionnels</a:t>
            </a:r>
            <a:r>
              <a:rPr lang="fr-FR" dirty="0"/>
              <a:t>).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En </a:t>
            </a:r>
            <a:r>
              <a:rPr lang="fr-FR" dirty="0"/>
              <a:t>phase aiguë, on ne traite (de manière progressive) qu’en cas de chiffres élevés de pression artérielle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Infarctus </a:t>
            </a:r>
            <a:r>
              <a:rPr lang="fr-FR" dirty="0"/>
              <a:t>cérébral : </a:t>
            </a:r>
            <a:r>
              <a:rPr lang="fr-FR" b="1" dirty="0">
                <a:solidFill>
                  <a:srgbClr val="FF0000"/>
                </a:solidFill>
              </a:rPr>
              <a:t>PA &gt; 220/120 </a:t>
            </a:r>
            <a:r>
              <a:rPr lang="fr-FR" b="1" dirty="0" err="1">
                <a:solidFill>
                  <a:srgbClr val="FF0000"/>
                </a:solidFill>
              </a:rPr>
              <a:t>mmHg</a:t>
            </a:r>
            <a:r>
              <a:rPr lang="fr-FR" b="1" dirty="0">
                <a:solidFill>
                  <a:srgbClr val="FF0000"/>
                </a:solidFill>
              </a:rPr>
              <a:t> ;</a:t>
            </a:r>
          </a:p>
          <a:p>
            <a:pPr marL="0" indent="0">
              <a:buNone/>
            </a:pPr>
            <a:r>
              <a:rPr lang="fr-FR" dirty="0" smtClean="0"/>
              <a:t>   Infarctus </a:t>
            </a:r>
            <a:r>
              <a:rPr lang="fr-FR" dirty="0"/>
              <a:t>cérébral si thrombolyse : </a:t>
            </a:r>
            <a:r>
              <a:rPr lang="fr-FR" b="1" dirty="0">
                <a:solidFill>
                  <a:srgbClr val="FF0000"/>
                </a:solidFill>
              </a:rPr>
              <a:t>PA &gt; 185/110 </a:t>
            </a:r>
            <a:r>
              <a:rPr lang="fr-FR" b="1" dirty="0" err="1">
                <a:solidFill>
                  <a:srgbClr val="FF0000"/>
                </a:solidFill>
              </a:rPr>
              <a:t>mmHg</a:t>
            </a:r>
            <a:r>
              <a:rPr lang="fr-FR" b="1" dirty="0">
                <a:solidFill>
                  <a:srgbClr val="FF0000"/>
                </a:solidFill>
              </a:rPr>
              <a:t> ;</a:t>
            </a:r>
          </a:p>
          <a:p>
            <a:pPr marL="0" indent="0">
              <a:buNone/>
            </a:pPr>
            <a:r>
              <a:rPr lang="fr-FR" dirty="0" smtClean="0"/>
              <a:t>    Hémorragie </a:t>
            </a:r>
            <a:r>
              <a:rPr lang="fr-FR" dirty="0" err="1"/>
              <a:t>intraparenchymateuse</a:t>
            </a:r>
            <a:r>
              <a:rPr lang="fr-FR" dirty="0"/>
              <a:t> : </a:t>
            </a:r>
            <a:r>
              <a:rPr lang="fr-FR" b="1" dirty="0">
                <a:solidFill>
                  <a:srgbClr val="FF0000"/>
                </a:solidFill>
              </a:rPr>
              <a:t>PA systolique &gt; 140 </a:t>
            </a:r>
            <a:r>
              <a:rPr lang="fr-FR" b="1" dirty="0" err="1">
                <a:solidFill>
                  <a:srgbClr val="FF0000"/>
                </a:solidFill>
              </a:rPr>
              <a:t>mmHg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dirty="0"/>
              <a:t>(diminuer la PA en 1 heure permet de réduire la croissance de l’hémorragie). Il s’agit donc d’une urgence thérapeutique.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8898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Prise en charge thérapeutique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Fréquence cardiaque (si possible sous scope) pour recherche de trouble du rythme.</a:t>
            </a:r>
          </a:p>
          <a:p>
            <a:r>
              <a:rPr lang="fr-FR" dirty="0"/>
              <a:t>Température : lutte contre l’hyperthermie même en l’absence de cause identifiée : paracétamol à partir d’une </a:t>
            </a:r>
            <a:r>
              <a:rPr lang="fr-FR" b="1" dirty="0">
                <a:solidFill>
                  <a:srgbClr val="FF0000"/>
                </a:solidFill>
              </a:rPr>
              <a:t>température supérieure à 37,5 °C.</a:t>
            </a:r>
          </a:p>
          <a:p>
            <a:r>
              <a:rPr lang="fr-FR" dirty="0"/>
              <a:t>Saturation en oxygène : lutte contre l’hypoxie et l’hypercapnie :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Oxygénothérapie </a:t>
            </a:r>
            <a:r>
              <a:rPr lang="fr-FR" b="1" dirty="0">
                <a:solidFill>
                  <a:srgbClr val="FF0000"/>
                </a:solidFill>
              </a:rPr>
              <a:t>si SaO</a:t>
            </a:r>
            <a:r>
              <a:rPr lang="fr-FR" b="1" baseline="-25000" dirty="0">
                <a:solidFill>
                  <a:srgbClr val="FF0000"/>
                </a:solidFill>
              </a:rPr>
              <a:t>2</a:t>
            </a:r>
            <a:r>
              <a:rPr lang="fr-FR" b="1" dirty="0">
                <a:solidFill>
                  <a:srgbClr val="FF0000"/>
                </a:solidFill>
              </a:rPr>
              <a:t> &lt; 95 % ;</a:t>
            </a:r>
          </a:p>
          <a:p>
            <a:pPr lvl="1"/>
            <a:r>
              <a:rPr lang="fr-FR" dirty="0" smtClean="0"/>
              <a:t>Aspiration </a:t>
            </a:r>
            <a:r>
              <a:rPr lang="fr-FR" dirty="0"/>
              <a:t>si encombrement bronchique.</a:t>
            </a:r>
          </a:p>
          <a:p>
            <a:r>
              <a:rPr lang="fr-FR" dirty="0"/>
              <a:t>Glycémie : lutte contre l’hyperglycémie et l’hypoglycémie sévère :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Insulinothérapie </a:t>
            </a:r>
            <a:r>
              <a:rPr lang="fr-FR" b="1" dirty="0">
                <a:solidFill>
                  <a:srgbClr val="FF0000"/>
                </a:solidFill>
              </a:rPr>
              <a:t>sous-cutanée si glycémie &gt; 1,8 g/L ;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Glucosé </a:t>
            </a:r>
            <a:r>
              <a:rPr lang="fr-FR" b="1" dirty="0">
                <a:solidFill>
                  <a:srgbClr val="FF0000"/>
                </a:solidFill>
              </a:rPr>
              <a:t>si glycémie &lt; 0,5 g/L.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120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Prise en charge thérapeutique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Perfusion (si besoin) avec du sérum physiologique et prévention des troubles métaboliques.</a:t>
            </a:r>
          </a:p>
          <a:p>
            <a:r>
              <a:rPr lang="fr-FR" dirty="0"/>
              <a:t>Nursing : prévention d’escarres, soins de bouche, etc.</a:t>
            </a:r>
          </a:p>
          <a:p>
            <a:r>
              <a:rPr lang="fr-FR" dirty="0"/>
              <a:t>Kinésithérapie motrice précoce, pour améliorer la perception d’un membre paralysé, prévenir les attitudes vicieuses et les limitations articulaires.</a:t>
            </a:r>
          </a:p>
          <a:p>
            <a:r>
              <a:rPr lang="fr-FR" dirty="0"/>
              <a:t>Prévention de complications systémiques : thromboemboliques (</a:t>
            </a:r>
            <a:r>
              <a:rPr lang="fr-FR" i="1" dirty="0"/>
              <a:t>cf. infra</a:t>
            </a:r>
            <a:r>
              <a:rPr lang="fr-FR" dirty="0"/>
              <a:t>), ulcère gastrique, etc.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5091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Prise en charge thérapeutique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Prévention </a:t>
            </a:r>
            <a:r>
              <a:rPr lang="fr-FR" dirty="0"/>
              <a:t>d’une complication thromboembolique :aspirine entre 160 et 300 mg par jour,</a:t>
            </a:r>
          </a:p>
          <a:p>
            <a:r>
              <a:rPr lang="fr-FR" dirty="0" err="1"/>
              <a:t>clopidogrel</a:t>
            </a:r>
            <a:r>
              <a:rPr lang="fr-FR" dirty="0"/>
              <a:t> en cas de contre-indication à l’aspirine ;</a:t>
            </a:r>
          </a:p>
          <a:p>
            <a:r>
              <a:rPr lang="fr-FR" dirty="0" smtClean="0"/>
              <a:t>Héparine </a:t>
            </a:r>
            <a:r>
              <a:rPr lang="fr-FR" dirty="0"/>
              <a:t>à doses </a:t>
            </a:r>
            <a:r>
              <a:rPr lang="fr-FR" dirty="0" err="1"/>
              <a:t>isocoagulantes</a:t>
            </a:r>
            <a:r>
              <a:rPr lang="fr-FR" dirty="0"/>
              <a:t> </a:t>
            </a:r>
            <a:r>
              <a:rPr lang="fr-FR" dirty="0" smtClean="0"/>
              <a:t>: </a:t>
            </a:r>
            <a:r>
              <a:rPr lang="fr-FR" dirty="0"/>
              <a:t>pour prévenir le risque thromboembolique veineux en cas d’alitement dû au déficit d’un membre inférieur,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5179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Thrombolyse (infarctus </a:t>
            </a:r>
            <a:r>
              <a:rPr lang="fr-FR" b="1" dirty="0"/>
              <a:t>cérébral)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La thrombolyse par le </a:t>
            </a:r>
            <a:r>
              <a:rPr lang="fr-FR" b="1" dirty="0" err="1"/>
              <a:t>rt</a:t>
            </a:r>
            <a:r>
              <a:rPr lang="fr-FR" b="1" dirty="0"/>
              <a:t>-PA </a:t>
            </a:r>
            <a:r>
              <a:rPr lang="fr-FR" dirty="0"/>
              <a:t>(</a:t>
            </a:r>
            <a:r>
              <a:rPr lang="fr-FR" i="1" dirty="0"/>
              <a:t>recombinant tissue-</a:t>
            </a:r>
            <a:r>
              <a:rPr lang="fr-FR" i="1" dirty="0" err="1"/>
              <a:t>plasminogen</a:t>
            </a:r>
            <a:r>
              <a:rPr lang="fr-FR" i="1" dirty="0"/>
              <a:t> </a:t>
            </a:r>
            <a:r>
              <a:rPr lang="fr-FR" i="1" dirty="0" err="1"/>
              <a:t>activator</a:t>
            </a:r>
            <a:r>
              <a:rPr lang="fr-FR" dirty="0"/>
              <a:t>) par voie IV est bénéfique lorsqu’elle est appliquée dans les </a:t>
            </a:r>
            <a:r>
              <a:rPr lang="fr-FR" b="1" dirty="0">
                <a:solidFill>
                  <a:srgbClr val="FF0000"/>
                </a:solidFill>
              </a:rPr>
              <a:t>4 heures et demie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/>
              <a:t>: </a:t>
            </a:r>
            <a:r>
              <a:rPr lang="fr-FR" dirty="0"/>
              <a:t>suivent l’installation des premiers signes d’infarctus cérébral.</a:t>
            </a:r>
          </a:p>
          <a:p>
            <a:r>
              <a:rPr lang="fr-FR" dirty="0"/>
              <a:t>Elle s’accompagne d’un </a:t>
            </a:r>
            <a:r>
              <a:rPr lang="fr-FR" b="1" dirty="0"/>
              <a:t>risque élevé d’hémorragie cérébrale et d’hémorragie systémique</a:t>
            </a:r>
            <a:r>
              <a:rPr lang="fr-FR" dirty="0"/>
              <a:t> (gastrique).</a:t>
            </a:r>
          </a:p>
          <a:p>
            <a:r>
              <a:rPr lang="fr-FR" dirty="0"/>
              <a:t>La décision de thrombolyse doit donc être prise par un médecin formé en pathologie </a:t>
            </a:r>
            <a:r>
              <a:rPr lang="fr-FR" dirty="0" err="1"/>
              <a:t>neurovasculaire</a:t>
            </a:r>
            <a:r>
              <a:rPr lang="fr-FR" dirty="0"/>
              <a:t> après évaluation des contre-indications majeures (</a:t>
            </a:r>
            <a:r>
              <a:rPr lang="fr-FR" b="1" dirty="0"/>
              <a:t>sévérité de l’AVC, taille de l’infarctus cérébral en imagerie, antécédents, contrôle de la pression artérielle</a:t>
            </a:r>
            <a:r>
              <a:rPr lang="fr-FR" b="1" dirty="0" smtClean="0"/>
              <a:t>…).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092028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Thrombolyse (infarctus cérébral)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Une thrombolyse par voie intra-artérielle ou une </a:t>
            </a:r>
            <a:r>
              <a:rPr lang="fr-FR" b="1" dirty="0" err="1" smtClean="0"/>
              <a:t>thrombectomie</a:t>
            </a:r>
            <a:r>
              <a:rPr lang="fr-FR" b="1" dirty="0" smtClean="0"/>
              <a:t> </a:t>
            </a:r>
            <a:r>
              <a:rPr lang="fr-FR" dirty="0" smtClean="0"/>
              <a:t>peuvent être discutées dans des centres hautement spécialisés (neuroradiologie interventionnelle). Les études récentes montrent un bénéfice significatif, en cas d’occlusion proximale (carotide ou premiers centimètres de la </a:t>
            </a:r>
            <a:r>
              <a:rPr lang="fr-FR" dirty="0" err="1" smtClean="0"/>
              <a:t>sylvienne</a:t>
            </a:r>
            <a:r>
              <a:rPr lang="fr-FR" dirty="0" smtClean="0"/>
              <a:t>), de la </a:t>
            </a:r>
            <a:r>
              <a:rPr lang="fr-FR" dirty="0" err="1" smtClean="0"/>
              <a:t>thrombectomie</a:t>
            </a:r>
            <a:r>
              <a:rPr lang="fr-FR" dirty="0" smtClean="0"/>
              <a:t> en compléments de la thrombolyse IV.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467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Q1- </a:t>
            </a:r>
            <a:r>
              <a:rPr lang="fr-FR" dirty="0"/>
              <a:t>Quel est le terme sémiologique exact définissant le trouble du langage chez notre patient ?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U</a:t>
            </a:r>
            <a:r>
              <a:rPr lang="fr-FR" dirty="0" smtClean="0"/>
              <a:t>ne dysarthrie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U</a:t>
            </a:r>
            <a:r>
              <a:rPr lang="fr-FR" dirty="0" smtClean="0"/>
              <a:t>ne </a:t>
            </a:r>
            <a:r>
              <a:rPr lang="fr-FR" dirty="0"/>
              <a:t>aphasie de </a:t>
            </a:r>
            <a:r>
              <a:rPr lang="fr-FR" dirty="0" smtClean="0"/>
              <a:t>Broca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U</a:t>
            </a:r>
            <a:r>
              <a:rPr lang="fr-FR" dirty="0" smtClean="0"/>
              <a:t>ne </a:t>
            </a:r>
            <a:r>
              <a:rPr lang="fr-FR" dirty="0"/>
              <a:t>aphasie de </a:t>
            </a:r>
            <a:r>
              <a:rPr lang="fr-FR" dirty="0" smtClean="0"/>
              <a:t>Wernicke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Une </a:t>
            </a:r>
            <a:r>
              <a:rPr lang="fr-FR" dirty="0"/>
              <a:t>aphasie </a:t>
            </a:r>
            <a:r>
              <a:rPr lang="fr-FR" dirty="0" smtClean="0"/>
              <a:t>globale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Une </a:t>
            </a:r>
            <a:r>
              <a:rPr lang="fr-FR" dirty="0"/>
              <a:t>confusion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6064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Q2- Comment appel-t-on le type du déficit moteur dans notre cas ?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Une hémiparésie droite totale et </a:t>
            </a:r>
            <a:r>
              <a:rPr lang="fr-FR" dirty="0" smtClean="0"/>
              <a:t>proportionnelle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Une </a:t>
            </a:r>
            <a:r>
              <a:rPr lang="fr-FR" dirty="0"/>
              <a:t>hémiplégie droite totale et </a:t>
            </a:r>
            <a:r>
              <a:rPr lang="fr-FR" dirty="0" smtClean="0"/>
              <a:t>proportionnelle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Une </a:t>
            </a:r>
            <a:r>
              <a:rPr lang="fr-FR" dirty="0"/>
              <a:t>hémiparésie droite à prédominance </a:t>
            </a:r>
            <a:r>
              <a:rPr lang="fr-FR" dirty="0" err="1"/>
              <a:t>facio</a:t>
            </a:r>
            <a:r>
              <a:rPr lang="fr-FR" dirty="0"/>
              <a:t> </a:t>
            </a:r>
            <a:r>
              <a:rPr lang="fr-FR" dirty="0" smtClean="0"/>
              <a:t>brachiale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U</a:t>
            </a:r>
            <a:r>
              <a:rPr lang="fr-FR" dirty="0" smtClean="0"/>
              <a:t>ne </a:t>
            </a:r>
            <a:r>
              <a:rPr lang="fr-FR" dirty="0"/>
              <a:t>hémiplégie droite à prédominance </a:t>
            </a:r>
            <a:r>
              <a:rPr lang="fr-FR" dirty="0" err="1"/>
              <a:t>facio</a:t>
            </a:r>
            <a:r>
              <a:rPr lang="fr-FR" dirty="0"/>
              <a:t> </a:t>
            </a:r>
            <a:r>
              <a:rPr lang="fr-FR" dirty="0" smtClean="0"/>
              <a:t>brachiale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U</a:t>
            </a:r>
            <a:r>
              <a:rPr lang="fr-FR" dirty="0" smtClean="0"/>
              <a:t>ne </a:t>
            </a:r>
            <a:r>
              <a:rPr lang="fr-FR" dirty="0"/>
              <a:t>hémiparésie droite à prédominance crurale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3552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reflexe </a:t>
            </a:r>
            <a:r>
              <a:rPr lang="fr-FR" dirty="0" err="1"/>
              <a:t>cutanéo</a:t>
            </a:r>
            <a:r>
              <a:rPr lang="fr-FR" dirty="0"/>
              <a:t> plantaire en extension signifie :</a:t>
            </a:r>
          </a:p>
          <a:p>
            <a:pPr lvl="0"/>
            <a:r>
              <a:rPr lang="fr-FR" dirty="0"/>
              <a:t>une atteinte extra pyramidale</a:t>
            </a:r>
          </a:p>
          <a:p>
            <a:pPr lvl="0"/>
            <a:r>
              <a:rPr lang="fr-FR" dirty="0"/>
              <a:t>une atteinte périphérique</a:t>
            </a:r>
          </a:p>
          <a:p>
            <a:pPr lvl="0"/>
            <a:r>
              <a:rPr lang="fr-FR" dirty="0"/>
              <a:t>un signe d’Hoffmann</a:t>
            </a:r>
          </a:p>
          <a:p>
            <a:pPr lvl="0"/>
            <a:r>
              <a:rPr lang="fr-FR" dirty="0"/>
              <a:t>un signe de Stewart Holmes</a:t>
            </a:r>
          </a:p>
          <a:p>
            <a:pPr lvl="0"/>
            <a:r>
              <a:rPr lang="fr-FR" dirty="0"/>
              <a:t>une atteinte pyramidale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713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 est votre regroupement syndromique ?</a:t>
            </a:r>
          </a:p>
          <a:p>
            <a:pPr lvl="0"/>
            <a:r>
              <a:rPr lang="fr-FR" dirty="0"/>
              <a:t>un syndrome </a:t>
            </a:r>
            <a:r>
              <a:rPr lang="fr-FR" dirty="0" err="1"/>
              <a:t>neurogène</a:t>
            </a:r>
            <a:r>
              <a:rPr lang="fr-FR" dirty="0"/>
              <a:t> périphérique du membre supérieur droit</a:t>
            </a:r>
          </a:p>
          <a:p>
            <a:pPr lvl="0"/>
            <a:r>
              <a:rPr lang="fr-FR" dirty="0"/>
              <a:t>un hémi syndrome cérébelleux cinétique droit</a:t>
            </a:r>
          </a:p>
          <a:p>
            <a:pPr lvl="0"/>
            <a:r>
              <a:rPr lang="fr-FR" dirty="0"/>
              <a:t>un syndrome pyramidal du membre supérieur droit</a:t>
            </a:r>
          </a:p>
          <a:p>
            <a:pPr lvl="0"/>
            <a:r>
              <a:rPr lang="fr-FR" dirty="0"/>
              <a:t>un syndrome pyramidal de l’hémicorps droit</a:t>
            </a:r>
          </a:p>
          <a:p>
            <a:r>
              <a:rPr lang="fr-FR" dirty="0"/>
              <a:t>un syndrome pyramidal de l’hémicorps gauche</a:t>
            </a:r>
          </a:p>
        </p:txBody>
      </p:sp>
    </p:spTree>
    <p:extLst>
      <p:ext uri="{BB962C8B-B14F-4D97-AF65-F5344CB8AC3E}">
        <p14:creationId xmlns:p14="http://schemas.microsoft.com/office/powerpoint/2010/main" val="373525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Quel est votre diagnostic topographique ?</a:t>
            </a:r>
          </a:p>
          <a:p>
            <a:pPr lvl="0"/>
            <a:r>
              <a:rPr lang="fr-FR" dirty="0"/>
              <a:t>une atteinte frontale droite</a:t>
            </a:r>
          </a:p>
          <a:p>
            <a:pPr lvl="0"/>
            <a:r>
              <a:rPr lang="fr-FR" dirty="0"/>
              <a:t>une atteinte frontale gauche</a:t>
            </a:r>
          </a:p>
          <a:p>
            <a:pPr lvl="0"/>
            <a:r>
              <a:rPr lang="fr-FR" dirty="0"/>
              <a:t>une atteinte de la capsule interne droite</a:t>
            </a:r>
          </a:p>
          <a:p>
            <a:pPr lvl="0"/>
            <a:r>
              <a:rPr lang="fr-FR" dirty="0"/>
              <a:t>une atteinte de la capsule interne gauche</a:t>
            </a:r>
          </a:p>
          <a:p>
            <a:pPr lvl="0"/>
            <a:r>
              <a:rPr lang="fr-FR" dirty="0"/>
              <a:t>une atteinte pariétale </a:t>
            </a:r>
            <a:r>
              <a:rPr lang="fr-FR" dirty="0" smtClean="0"/>
              <a:t>droite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587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Q6- Une tomodensitométrie cérébrale demandée est revenue sans anomalie, quel diagnostic retenez-vous ?</a:t>
            </a:r>
          </a:p>
          <a:p>
            <a:pPr lvl="0"/>
            <a:r>
              <a:rPr lang="fr-FR" dirty="0" smtClean="0"/>
              <a:t>un accident ischémique transitoire</a:t>
            </a:r>
          </a:p>
          <a:p>
            <a:pPr lvl="0"/>
            <a:r>
              <a:rPr lang="fr-FR" dirty="0" smtClean="0"/>
              <a:t>un infarctus cérébral constitué</a:t>
            </a:r>
          </a:p>
          <a:p>
            <a:pPr lvl="0"/>
            <a:r>
              <a:rPr lang="fr-FR" dirty="0" smtClean="0"/>
              <a:t>un hématome cérébral</a:t>
            </a:r>
          </a:p>
          <a:p>
            <a:pPr lvl="0"/>
            <a:r>
              <a:rPr lang="fr-FR" dirty="0" smtClean="0"/>
              <a:t>une hémorragie sous arachnoïdienne</a:t>
            </a:r>
          </a:p>
          <a:p>
            <a:pPr lvl="0"/>
            <a:r>
              <a:rPr lang="fr-FR" dirty="0" smtClean="0"/>
              <a:t>une thrombose veineuse cérébrale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98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Questions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chiffres </a:t>
            </a:r>
            <a:r>
              <a:rPr lang="fr-FR" dirty="0" err="1"/>
              <a:t>tensionnels</a:t>
            </a:r>
            <a:r>
              <a:rPr lang="fr-FR" dirty="0"/>
              <a:t> du patient sont élevés, que doit-on faire ?</a:t>
            </a:r>
          </a:p>
          <a:p>
            <a:pPr lvl="0"/>
            <a:r>
              <a:rPr lang="fr-FR" dirty="0"/>
              <a:t>respecter ces chiffres </a:t>
            </a:r>
            <a:r>
              <a:rPr lang="fr-FR" dirty="0" err="1"/>
              <a:t>tensionnels</a:t>
            </a:r>
            <a:endParaRPr lang="fr-FR" dirty="0"/>
          </a:p>
          <a:p>
            <a:pPr lvl="0"/>
            <a:r>
              <a:rPr lang="fr-FR" dirty="0"/>
              <a:t>les faire baisser jusqu’à moins de 140/80 mm Hg avec un antihypertenseur injectable</a:t>
            </a:r>
          </a:p>
          <a:p>
            <a:pPr lvl="0"/>
            <a:r>
              <a:rPr lang="fr-FR" dirty="0"/>
              <a:t>les faire baisser jusqu’à moins de 185/100 mm Hg avec un antihypertenseur injectable</a:t>
            </a:r>
          </a:p>
          <a:p>
            <a:pPr lvl="0"/>
            <a:r>
              <a:rPr lang="fr-FR" dirty="0"/>
              <a:t>donner un antihypertenseur par voie orale</a:t>
            </a:r>
          </a:p>
          <a:p>
            <a:pPr lvl="0"/>
            <a:r>
              <a:rPr lang="fr-FR" dirty="0"/>
              <a:t>surveiller de près la tension </a:t>
            </a:r>
            <a:r>
              <a:rPr lang="fr-FR" dirty="0" smtClean="0"/>
              <a:t>artérielle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07022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883</Words>
  <Application>Microsoft Office PowerPoint</Application>
  <PresentationFormat>Grand écran</PresentationFormat>
  <Paragraphs>152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Thème Office</vt:lpstr>
      <vt:lpstr>Pathologies vasculaires</vt:lpstr>
      <vt:lpstr>Cas clinique</vt:lpstr>
      <vt:lpstr>Questions : </vt:lpstr>
      <vt:lpstr>Questions : </vt:lpstr>
      <vt:lpstr>Questions : </vt:lpstr>
      <vt:lpstr>Questions : </vt:lpstr>
      <vt:lpstr>Questions : </vt:lpstr>
      <vt:lpstr>Questions : </vt:lpstr>
      <vt:lpstr>Questions : </vt:lpstr>
      <vt:lpstr>Questions : </vt:lpstr>
      <vt:lpstr>Questions : </vt:lpstr>
      <vt:lpstr>Questions : </vt:lpstr>
      <vt:lpstr>Introduction</vt:lpstr>
      <vt:lpstr>Introduction</vt:lpstr>
      <vt:lpstr>Introduction</vt:lpstr>
      <vt:lpstr>Introduction</vt:lpstr>
      <vt:lpstr>La nature ischémique ou hémorragique d’un AVC</vt:lpstr>
      <vt:lpstr>Infarctus cérébraux constitués </vt:lpstr>
      <vt:lpstr>Prise en charge thérapeutique</vt:lpstr>
      <vt:lpstr>Prise en charge thérapeutique</vt:lpstr>
      <vt:lpstr>Prise en charge thérapeutique</vt:lpstr>
      <vt:lpstr>Prise en charge thérapeutique</vt:lpstr>
      <vt:lpstr>Prise en charge thérapeutique</vt:lpstr>
      <vt:lpstr>Thrombolyse (infarctus cérébral) </vt:lpstr>
      <vt:lpstr>Thrombolyse (infarctus cérébral)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Pathologies vasculaires</dc:title>
  <dc:creator>USER1</dc:creator>
  <cp:lastModifiedBy>Djabri Nour</cp:lastModifiedBy>
  <cp:revision>17</cp:revision>
  <dcterms:created xsi:type="dcterms:W3CDTF">2018-10-03T04:09:58Z</dcterms:created>
  <dcterms:modified xsi:type="dcterms:W3CDTF">2021-06-15T20:33:43Z</dcterms:modified>
</cp:coreProperties>
</file>