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 smtClean="0">
                <a:latin typeface="Arial" pitchFamily="34" charset="0"/>
                <a:cs typeface="Arial" pitchFamily="34" charset="0"/>
              </a:rPr>
              <a:t>PARAPLEGIES</a:t>
            </a:r>
            <a:endParaRPr lang="fr-F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72518" cy="17526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Dr B.S Fekraoui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TD  pour les étudiants de 4éme année médecine </a:t>
            </a: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Le 16 mars 2016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Diagnostic topographique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2249488"/>
          <a:ext cx="8686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298"/>
                <a:gridCol w="2865458"/>
                <a:gridCol w="26090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Atteinte encéphalique</a:t>
                      </a:r>
                    </a:p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(lobules précentraux)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atteinte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médullaire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Atteinte </a:t>
                      </a: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neurogène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périphérique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Paraparésie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ou paraplégie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Babinski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ROT conservé ou exagérés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brutale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Hypoesthésie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Céphalée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Epilepsie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 partielle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Syndrome </a:t>
                      </a: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fronntal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Syndrome rachidien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Paraplégie flasque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ou spastique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Babinski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ROT exagérés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Niveau sensitive de C8 à T12 (</a:t>
                      </a: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sd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médullaire CML)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Atteinte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radiculaire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Troubles </a:t>
                      </a:r>
                      <a:r>
                        <a:rPr lang="fr-FR" baseline="0" dirty="0" err="1" smtClean="0">
                          <a:latin typeface="Arial" pitchFamily="34" charset="0"/>
                          <a:cs typeface="Arial" pitchFamily="34" charset="0"/>
                        </a:rPr>
                        <a:t>génitosphinctériens</a:t>
                      </a:r>
                      <a:endParaRPr lang="fr-FR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Choc spinale(paraplégie flasque aigue avec rétention)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Triple retrait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Paraplégie flasque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Ascendante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Hypotonie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ROT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abolies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Hypoesthésie distale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Troubles </a:t>
                      </a:r>
                      <a:r>
                        <a:rPr lang="fr-FR" baseline="0" dirty="0" err="1" smtClean="0">
                          <a:latin typeface="Arial" pitchFamily="34" charset="0"/>
                          <a:cs typeface="Arial" pitchFamily="34" charset="0"/>
                        </a:rPr>
                        <a:t>dysautonomiques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001887" y="2857496"/>
            <a:ext cx="28000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571744"/>
            <a:ext cx="364333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EXPLORATIONS PARACLINIQUES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Étude du LCS</a:t>
            </a:r>
          </a:p>
          <a:p>
            <a:r>
              <a:rPr lang="fr-FR" dirty="0" err="1" smtClean="0"/>
              <a:t>Eléctromyoneurogramme</a:t>
            </a:r>
            <a:endParaRPr lang="fr-FR" dirty="0" smtClean="0"/>
          </a:p>
          <a:p>
            <a:r>
              <a:rPr lang="fr-FR" dirty="0" smtClean="0"/>
              <a:t>Potentiels évoqués </a:t>
            </a:r>
            <a:r>
              <a:rPr lang="fr-FR" dirty="0" err="1" smtClean="0"/>
              <a:t>somesthésiques</a:t>
            </a:r>
            <a:r>
              <a:rPr lang="fr-FR" dirty="0" smtClean="0"/>
              <a:t> et moteurs</a:t>
            </a:r>
          </a:p>
          <a:p>
            <a:r>
              <a:rPr lang="fr-FR" dirty="0" smtClean="0"/>
              <a:t>IRM </a:t>
            </a:r>
            <a:r>
              <a:rPr lang="fr-FR" dirty="0" err="1" smtClean="0"/>
              <a:t>mésullaire</a:t>
            </a:r>
            <a:endParaRPr lang="fr-FR" dirty="0" smtClean="0"/>
          </a:p>
          <a:p>
            <a:r>
              <a:rPr lang="fr-FR" dirty="0" smtClean="0"/>
              <a:t>TDM cérébrale ou IRM</a:t>
            </a:r>
          </a:p>
          <a:p>
            <a:r>
              <a:rPr lang="fr-FR" dirty="0" smtClean="0"/>
              <a:t>Bilan </a:t>
            </a:r>
            <a:r>
              <a:rPr lang="fr-FR" dirty="0" err="1" smtClean="0"/>
              <a:t>inféctieux</a:t>
            </a:r>
            <a:r>
              <a:rPr lang="fr-FR" dirty="0" smtClean="0"/>
              <a:t>, inflammatoire et immunologique</a:t>
            </a:r>
          </a:p>
          <a:p>
            <a:r>
              <a:rPr lang="fr-FR" dirty="0" smtClean="0"/>
              <a:t>Artériographie </a:t>
            </a:r>
            <a:r>
              <a:rPr lang="fr-FR" dirty="0" err="1" smtClean="0"/>
              <a:t>médullair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ÉTIOLOGIES DES PARAPLÉGIES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AVC ACA</a:t>
            </a:r>
          </a:p>
          <a:p>
            <a:r>
              <a:rPr lang="fr-FR" dirty="0" smtClean="0"/>
              <a:t>Tumeurs de la faux du cerveau</a:t>
            </a:r>
          </a:p>
          <a:p>
            <a:r>
              <a:rPr lang="fr-FR" dirty="0" smtClean="0"/>
              <a:t>Myélopathie post </a:t>
            </a:r>
            <a:r>
              <a:rPr lang="fr-FR" dirty="0" err="1" smtClean="0"/>
              <a:t>traumtique</a:t>
            </a:r>
            <a:endParaRPr lang="fr-FR" dirty="0" smtClean="0"/>
          </a:p>
          <a:p>
            <a:r>
              <a:rPr lang="fr-FR" dirty="0" smtClean="0"/>
              <a:t>Myélite infectieuse(CMV, HV,….)</a:t>
            </a:r>
          </a:p>
          <a:p>
            <a:r>
              <a:rPr lang="fr-FR" smtClean="0"/>
              <a:t>Myélite inflammatoire( SEP, LES, ..)</a:t>
            </a:r>
            <a:endParaRPr lang="fr-FR" dirty="0" smtClean="0"/>
          </a:p>
          <a:p>
            <a:r>
              <a:rPr lang="fr-FR" dirty="0" smtClean="0"/>
              <a:t>CML</a:t>
            </a:r>
          </a:p>
          <a:p>
            <a:r>
              <a:rPr lang="fr-FR" dirty="0" smtClean="0"/>
              <a:t>Infarctus médullaire</a:t>
            </a:r>
          </a:p>
          <a:p>
            <a:r>
              <a:rPr lang="fr-FR" dirty="0" smtClean="0"/>
              <a:t>Paraplégies </a:t>
            </a:r>
            <a:r>
              <a:rPr lang="fr-FR" dirty="0" err="1" smtClean="0"/>
              <a:t>famillailes</a:t>
            </a:r>
            <a:r>
              <a:rPr lang="fr-FR" dirty="0" smtClean="0"/>
              <a:t> héréditaires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Objectifs pédagogiques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savoir définir une paraplégie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Reconnaitre les  formes cliniques des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paraplegies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Acquérir la capacité de précisé le diagnostic topographique d’une paraplégie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plan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Definition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Sémiologie de la paraplégie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Formes cliniques de la paraplégie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Diagnostic topographique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Explorations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paracliniques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Etiologies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parplegies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Arial" pitchFamily="34" charset="0"/>
                <a:cs typeface="Arial" pitchFamily="34" charset="0"/>
              </a:rPr>
              <a:t> DEFINITION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paralysie complète des membres inférieurs </a:t>
            </a:r>
            <a:r>
              <a:rPr lang="fr-FR" dirty="0" smtClean="0"/>
              <a:t>quelle </a:t>
            </a:r>
            <a:r>
              <a:rPr lang="fr-FR" dirty="0" smtClean="0"/>
              <a:t>que soit la cause ou le siège de la lésion.</a:t>
            </a:r>
          </a:p>
          <a:p>
            <a:r>
              <a:rPr lang="fr-FR" dirty="0" smtClean="0"/>
              <a:t>Si l’installation du déficit moteur est brutal, </a:t>
            </a:r>
            <a:r>
              <a:rPr lang="fr-FR" dirty="0" smtClean="0"/>
              <a:t>il est parfois difficile de distinguer l’origine centrale </a:t>
            </a:r>
            <a:r>
              <a:rPr lang="fr-FR" dirty="0" smtClean="0"/>
              <a:t>ou périphérique </a:t>
            </a:r>
            <a:r>
              <a:rPr lang="fr-FR" dirty="0" smtClean="0"/>
              <a:t>des symptômes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 smtClean="0"/>
              <a:t>Seuls un interrogatoire et un examen clinique bien menés</a:t>
            </a:r>
            <a:r>
              <a:rPr lang="fr-FR" dirty="0" smtClean="0"/>
              <a:t>,  </a:t>
            </a:r>
            <a:r>
              <a:rPr lang="fr-FR" dirty="0" smtClean="0"/>
              <a:t>la réalisation d’examens complémentaires permettront </a:t>
            </a:r>
            <a:r>
              <a:rPr lang="fr-FR" dirty="0" smtClean="0"/>
              <a:t> de préciser  le diagnostic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 smtClean="0"/>
              <a:t>définit par brutale une symptomatologie d’emblée maximale et par </a:t>
            </a:r>
            <a:r>
              <a:rPr lang="fr-FR" dirty="0" smtClean="0"/>
              <a:t>rapide lorsque le </a:t>
            </a:r>
            <a:r>
              <a:rPr lang="fr-FR" dirty="0" smtClean="0"/>
              <a:t>tableau s’aggrave </a:t>
            </a:r>
            <a:r>
              <a:rPr lang="fr-FR" dirty="0" smtClean="0"/>
              <a:t> </a:t>
            </a:r>
            <a:r>
              <a:rPr lang="fr-FR" dirty="0" smtClean="0"/>
              <a:t>en 48h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Sémiologie de la paraplégie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Paraplégie: déficit moteur complet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chutte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brutale des 2 membres inférieurs lors des épreuves de barré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mingazini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ou absence de tout mouvement</a:t>
            </a:r>
          </a:p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Paraprésie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quand les mouvements sont possible mais avec faiblesse, épreuves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barré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mingazini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positif ou limitation du périmètre de la marche 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Sémiologie de la paraplégie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L’interrogatoire précise le mode d’installation et les circonstances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Brutale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Progressive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Post traumatique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Contexte infectieux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Post opératoire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les antécédents du patient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Sémiologie de la paraplégie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249424"/>
            <a:ext cx="8929718" cy="432511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L’examen neurologique: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sévérité (paraplégie ou </a:t>
            </a:r>
            <a:r>
              <a:rPr lang="fr-FR" dirty="0" err="1" smtClean="0"/>
              <a:t>paraparésie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tonus: hypotonie(flasque) ou hypertonie(spastique)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réflexes (conservé, abolis, exagérés)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reflexe cutané- plantaire( signe de Babinski)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troubles </a:t>
            </a:r>
            <a:r>
              <a:rPr lang="fr-FR" dirty="0" err="1" smtClean="0"/>
              <a:t>génito</a:t>
            </a:r>
            <a:r>
              <a:rPr lang="fr-FR" dirty="0" smtClean="0"/>
              <a:t>-sphinctériens ( </a:t>
            </a:r>
            <a:r>
              <a:rPr lang="fr-FR" dirty="0" err="1" smtClean="0"/>
              <a:t>incontinnence</a:t>
            </a:r>
            <a:r>
              <a:rPr lang="fr-FR" dirty="0" smtClean="0"/>
              <a:t>, rétention urinaire)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présence d’une hypoesthésie et son niveau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présence des troubles trophiques et </a:t>
            </a:r>
            <a:r>
              <a:rPr lang="fr-FR" dirty="0" err="1" smtClean="0"/>
              <a:t>dysautonomiques</a:t>
            </a: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recherche d’autres signes ( crise d’</a:t>
            </a:r>
            <a:r>
              <a:rPr lang="fr-FR" dirty="0" err="1" smtClean="0"/>
              <a:t>epilepsie</a:t>
            </a:r>
            <a:r>
              <a:rPr lang="fr-FR" dirty="0" smtClean="0"/>
              <a:t>, </a:t>
            </a:r>
            <a:r>
              <a:rPr lang="fr-FR" dirty="0" err="1" smtClean="0"/>
              <a:t>céphalée,syndrome</a:t>
            </a:r>
            <a:r>
              <a:rPr lang="fr-FR" dirty="0" smtClean="0"/>
              <a:t> rachidien,….) </a:t>
            </a:r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  examen somatique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Signe de méningite ou infection</a:t>
            </a:r>
          </a:p>
          <a:p>
            <a:r>
              <a:rPr lang="fr-FR" dirty="0" smtClean="0"/>
              <a:t>Signe en faveur de maladie inflammatoire, hématologique, </a:t>
            </a:r>
            <a:r>
              <a:rPr lang="fr-FR" dirty="0" err="1" smtClean="0"/>
              <a:t>neoplasie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      Formes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cliniques de la paraplégie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150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67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Paraplégie flasque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Paraplégie spastique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14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Déficit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moteur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Hypotonie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Réflexe  ostéotendineux  diminuée ou abolis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Le reflexe cutané- plantaire en flexion</a:t>
                      </a:r>
                      <a:endParaRPr lang="fr-FR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Troubles sphinctériens (incontinence)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Déficit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 moteur</a:t>
                      </a:r>
                      <a:endParaRPr lang="fr-FR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Hypertonie spastique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Réflexe  ostéotendineux exagérés (vifs, </a:t>
                      </a:r>
                      <a:r>
                        <a:rPr lang="fr-FR" baseline="0" dirty="0" err="1" smtClean="0">
                          <a:latin typeface="Arial" pitchFamily="34" charset="0"/>
                          <a:cs typeface="Arial" pitchFamily="34" charset="0"/>
                        </a:rPr>
                        <a:t>polycinétiques</a:t>
                      </a:r>
                      <a:r>
                        <a:rPr lang="fr-FR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Signe de Babinski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Troubles sphinctériens (incontinence </a:t>
                      </a:r>
                      <a:r>
                        <a:rPr lang="fr-FR" dirty="0" err="1" smtClean="0">
                          <a:latin typeface="Arial" pitchFamily="34" charset="0"/>
                          <a:cs typeface="Arial" pitchFamily="34" charset="0"/>
                        </a:rPr>
                        <a:t>ourétention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Reflexe de triple retrait</a:t>
                      </a:r>
                    </a:p>
                    <a:p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491</Words>
  <PresentationFormat>Affichage à l'écran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Urbain</vt:lpstr>
      <vt:lpstr>PARAPLEGIES</vt:lpstr>
      <vt:lpstr>Objectifs pédagogiques</vt:lpstr>
      <vt:lpstr>  plan</vt:lpstr>
      <vt:lpstr> DEFINITION</vt:lpstr>
      <vt:lpstr>Sémiologie de la paraplégie </vt:lpstr>
      <vt:lpstr>Sémiologie de la paraplégie </vt:lpstr>
      <vt:lpstr>Sémiologie de la paraplégie</vt:lpstr>
      <vt:lpstr>   examen somatique</vt:lpstr>
      <vt:lpstr>       Formes cliniques de la paraplégie </vt:lpstr>
      <vt:lpstr>Diagnostic topographique </vt:lpstr>
      <vt:lpstr>Diapositive 11</vt:lpstr>
      <vt:lpstr> EXPLORATIONS PARACLINIQUES </vt:lpstr>
      <vt:lpstr>ÉTIOLOGIES DES PARAPLÉGIES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PARAPLEGIES</dc:title>
  <dc:creator>ency-education.com</dc:creator>
  <cp:lastModifiedBy>fas</cp:lastModifiedBy>
  <cp:revision>10</cp:revision>
  <dcterms:created xsi:type="dcterms:W3CDTF">2016-03-16T05:13:53Z</dcterms:created>
  <dcterms:modified xsi:type="dcterms:W3CDTF">2016-03-16T06:43:53Z</dcterms:modified>
</cp:coreProperties>
</file>