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303" r:id="rId5"/>
    <p:sldId id="262" r:id="rId6"/>
    <p:sldId id="355" r:id="rId7"/>
    <p:sldId id="356" r:id="rId8"/>
    <p:sldId id="263" r:id="rId9"/>
    <p:sldId id="305" r:id="rId10"/>
    <p:sldId id="358" r:id="rId11"/>
    <p:sldId id="351" r:id="rId12"/>
    <p:sldId id="360" r:id="rId13"/>
    <p:sldId id="361" r:id="rId14"/>
    <p:sldId id="364" r:id="rId15"/>
    <p:sldId id="346" r:id="rId16"/>
    <p:sldId id="342" r:id="rId17"/>
    <p:sldId id="301" r:id="rId18"/>
    <p:sldId id="340" r:id="rId19"/>
    <p:sldId id="341" r:id="rId20"/>
    <p:sldId id="353" r:id="rId21"/>
    <p:sldId id="337" r:id="rId22"/>
    <p:sldId id="288" r:id="rId23"/>
    <p:sldId id="366" r:id="rId24"/>
    <p:sldId id="345" r:id="rId25"/>
    <p:sldId id="347" r:id="rId26"/>
    <p:sldId id="296" r:id="rId27"/>
    <p:sldId id="259" r:id="rId28"/>
    <p:sldId id="261" r:id="rId29"/>
    <p:sldId id="299" r:id="rId30"/>
    <p:sldId id="300" r:id="rId31"/>
    <p:sldId id="318" r:id="rId32"/>
    <p:sldId id="354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  <p:sldId id="378" r:id="rId45"/>
    <p:sldId id="379" r:id="rId46"/>
    <p:sldId id="380" r:id="rId47"/>
    <p:sldId id="381" r:id="rId48"/>
    <p:sldId id="382" r:id="rId49"/>
    <p:sldId id="383" r:id="rId50"/>
    <p:sldId id="384" r:id="rId51"/>
    <p:sldId id="385" r:id="rId52"/>
    <p:sldId id="386" r:id="rId53"/>
    <p:sldId id="387" r:id="rId54"/>
    <p:sldId id="388" r:id="rId55"/>
    <p:sldId id="389" r:id="rId56"/>
    <p:sldId id="390" r:id="rId57"/>
    <p:sldId id="391" r:id="rId5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19" autoAdjust="0"/>
    <p:restoredTop sz="94660"/>
  </p:normalViewPr>
  <p:slideViewPr>
    <p:cSldViewPr>
      <p:cViewPr varScale="1">
        <p:scale>
          <a:sx n="66" d="100"/>
          <a:sy n="66" d="100"/>
        </p:scale>
        <p:origin x="10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6EB2F-44D4-4755-90E4-EE3D58ABD182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1EDB0-6FC9-4993-8D3F-1D2EEC73ED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1EDB0-6FC9-4993-8D3F-1D2EEC73ED9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10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1EDB0-6FC9-4993-8D3F-1D2EEC73ED97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0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5B31-5258-4BA3-9917-D0B9AE2F4A4B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F8A0-1D15-48F0-A111-BE4C4D43EF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Epilepsies:</a:t>
            </a:r>
            <a:br>
              <a:rPr lang="fr-FR" b="1" dirty="0"/>
            </a:br>
            <a:r>
              <a:rPr lang="fr-FR" b="1" dirty="0"/>
              <a:t>stratégie thérapeutique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4905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/>
              <a:t>Université Constantine 3</a:t>
            </a:r>
            <a:br>
              <a:rPr lang="fr-FR" b="1" dirty="0"/>
            </a:br>
            <a:r>
              <a:rPr lang="fr-FR" b="1" dirty="0"/>
              <a:t>Faculté de Médecine</a:t>
            </a:r>
            <a:endParaRPr lang="en-GB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259632" y="4797152"/>
            <a:ext cx="6858000" cy="1241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/>
              <a:t>Dr </a:t>
            </a:r>
            <a:r>
              <a:rPr lang="en-GB" sz="2100" dirty="0" err="1"/>
              <a:t>I.Lemdaoui</a:t>
            </a:r>
            <a:r>
              <a:rPr lang="en-GB" sz="2100" dirty="0"/>
              <a:t> </a:t>
            </a:r>
          </a:p>
          <a:p>
            <a:r>
              <a:rPr lang="en-GB" sz="2100" dirty="0"/>
              <a:t>Service de </a:t>
            </a:r>
            <a:r>
              <a:rPr lang="en-GB" sz="2100" dirty="0" err="1"/>
              <a:t>Neurologie</a:t>
            </a:r>
            <a:r>
              <a:rPr lang="en-GB" sz="2100" dirty="0"/>
              <a:t> </a:t>
            </a:r>
          </a:p>
          <a:p>
            <a:r>
              <a:rPr lang="en-GB" sz="2100" dirty="0"/>
              <a:t>CHU de Constantine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539775"/>
          </a:xfrm>
        </p:spPr>
        <p:txBody>
          <a:bodyPr>
            <a:noAutofit/>
          </a:bodyPr>
          <a:lstStyle/>
          <a:p>
            <a:r>
              <a:rPr lang="fr-FR" sz="3200" b="1" cap="none" dirty="0"/>
              <a:t>Mécanismes d’action des antiépileptiques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878" y="2810147"/>
            <a:ext cx="3312368" cy="1120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Instabilité ionique de la membrane  neuronale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84" y="5765602"/>
            <a:ext cx="3312368" cy="1044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Décharges anormales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 CRISES EPILEPTIQUES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27784" y="4532735"/>
            <a:ext cx="3312368" cy="717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HYPEREXITABILITE NEURONALE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18248" y="2372497"/>
            <a:ext cx="4572000" cy="1526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Déséquilibre entre </a:t>
            </a: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051720" y="908720"/>
            <a:ext cx="4752528" cy="8617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ANTIEPILEPTIQUES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2501" y="2810147"/>
            <a:ext cx="2160240" cy="10648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Neuro transmission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inhibitrice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 GABA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77626" y="2833748"/>
            <a:ext cx="2112622" cy="10648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Neuro transmission excitatrice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 Glutamate 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3563888" y="5373216"/>
            <a:ext cx="1584176" cy="129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Connecteur droit avec flèche 15"/>
          <p:cNvCxnSpPr>
            <a:stCxn id="7" idx="2"/>
            <a:endCxn id="10" idx="0"/>
          </p:cNvCxnSpPr>
          <p:nvPr/>
        </p:nvCxnSpPr>
        <p:spPr>
          <a:xfrm>
            <a:off x="1768062" y="3930722"/>
            <a:ext cx="2515906" cy="602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1" idx="2"/>
            <a:endCxn id="10" idx="0"/>
          </p:cNvCxnSpPr>
          <p:nvPr/>
        </p:nvCxnSpPr>
        <p:spPr>
          <a:xfrm flipH="1">
            <a:off x="4283968" y="3898569"/>
            <a:ext cx="2520280" cy="634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8" idx="4"/>
          </p:cNvCxnSpPr>
          <p:nvPr/>
        </p:nvCxnSpPr>
        <p:spPr>
          <a:xfrm>
            <a:off x="4427984" y="1770484"/>
            <a:ext cx="864096" cy="1865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8" idx="4"/>
          </p:cNvCxnSpPr>
          <p:nvPr/>
        </p:nvCxnSpPr>
        <p:spPr>
          <a:xfrm>
            <a:off x="4427984" y="1770484"/>
            <a:ext cx="2952328" cy="1865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8" idx="4"/>
            <a:endCxn id="7" idx="0"/>
          </p:cNvCxnSpPr>
          <p:nvPr/>
        </p:nvCxnSpPr>
        <p:spPr>
          <a:xfrm flipH="1">
            <a:off x="1768062" y="1770484"/>
            <a:ext cx="2659922" cy="103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418223" y="1998914"/>
            <a:ext cx="576064" cy="284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_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61916" y="1793031"/>
            <a:ext cx="576064" cy="284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_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060555" y="1998914"/>
            <a:ext cx="464225" cy="346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005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38073"/>
            <a:ext cx="3312368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bloqueurs des canaux sodiques </a:t>
            </a:r>
            <a:r>
              <a:rPr lang="en-GB" b="1" dirty="0">
                <a:solidFill>
                  <a:schemeClr val="tx1"/>
                </a:solidFill>
              </a:rPr>
              <a:t>: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acide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valproïque</a:t>
            </a:r>
            <a:endParaRPr lang="en-GB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Carbamazépine</a:t>
            </a:r>
            <a:r>
              <a:rPr lang="en-GB" sz="1600" b="1" dirty="0">
                <a:solidFill>
                  <a:schemeClr val="tx1"/>
                </a:solidFill>
              </a:rPr>
              <a:t> + </a:t>
            </a:r>
            <a:r>
              <a:rPr lang="en-GB" sz="1600" b="1" dirty="0" err="1">
                <a:solidFill>
                  <a:schemeClr val="tx1"/>
                </a:solidFill>
              </a:rPr>
              <a:t>oxcarbazépine</a:t>
            </a:r>
            <a:endParaRPr lang="en-GB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lamotrigine</a:t>
            </a:r>
            <a:r>
              <a:rPr lang="en-GB" sz="1600" b="1" dirty="0">
                <a:solidFill>
                  <a:schemeClr val="tx1"/>
                </a:solidFill>
              </a:rPr>
              <a:t>, </a:t>
            </a:r>
            <a:r>
              <a:rPr lang="en-GB" sz="1600" b="1" dirty="0" err="1">
                <a:solidFill>
                  <a:schemeClr val="tx1"/>
                </a:solidFill>
              </a:rPr>
              <a:t>lacosamide</a:t>
            </a:r>
            <a:r>
              <a:rPr lang="en-GB" sz="1600" b="1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Topiramate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phénytoïne</a:t>
            </a:r>
            <a:r>
              <a:rPr lang="en-GB" sz="1600" b="1" dirty="0">
                <a:solidFill>
                  <a:schemeClr val="tx1"/>
                </a:solidFill>
              </a:rPr>
              <a:t> , </a:t>
            </a:r>
            <a:r>
              <a:rPr lang="en-GB" sz="1600" b="1" dirty="0" err="1">
                <a:solidFill>
                  <a:schemeClr val="tx1"/>
                </a:solidFill>
              </a:rPr>
              <a:t>fosphénytoïne</a:t>
            </a:r>
            <a:r>
              <a:rPr lang="en-GB" sz="1600" b="1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rufinamide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9932" y="638073"/>
            <a:ext cx="2376264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bloqueurs des canaux calciques: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Éthosuximide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phénytoïne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prégabaline</a:t>
            </a:r>
            <a:r>
              <a:rPr lang="fr-FR" sz="1600" b="1" dirty="0">
                <a:solidFill>
                  <a:schemeClr val="tx1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Lévétiracétam</a:t>
            </a:r>
            <a:r>
              <a:rPr lang="en-GB" sz="1600" b="1" dirty="0">
                <a:solidFill>
                  <a:schemeClr val="tx1"/>
                </a:solidFill>
              </a:rPr>
              <a:t>??</a:t>
            </a:r>
          </a:p>
        </p:txBody>
      </p:sp>
      <p:sp>
        <p:nvSpPr>
          <p:cNvPr id="8" name="Rectangle 7"/>
          <p:cNvSpPr/>
          <p:nvPr/>
        </p:nvSpPr>
        <p:spPr>
          <a:xfrm>
            <a:off x="6444208" y="626653"/>
            <a:ext cx="2148060" cy="1883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ouverture des canaux potassiques: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en-GB" sz="1600" b="1" dirty="0" err="1">
                <a:solidFill>
                  <a:schemeClr val="tx1"/>
                </a:solidFill>
              </a:rPr>
              <a:t>rétigabine</a:t>
            </a:r>
            <a:endParaRPr lang="fr-FR" sz="1600" b="1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16632"/>
            <a:ext cx="8052716" cy="458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Effet stabilisateurs de la membrane neuronale</a:t>
            </a:r>
          </a:p>
        </p:txBody>
      </p:sp>
    </p:spTree>
    <p:extLst>
      <p:ext uri="{BB962C8B-B14F-4D97-AF65-F5344CB8AC3E}">
        <p14:creationId xmlns:p14="http://schemas.microsoft.com/office/powerpoint/2010/main" val="27546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2420" y="3160351"/>
            <a:ext cx="3986412" cy="1636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>
                <a:solidFill>
                  <a:schemeClr val="tx1"/>
                </a:solidFill>
              </a:rPr>
              <a:t>médicaments</a:t>
            </a:r>
            <a:r>
              <a:rPr lang="en-GB" b="1" dirty="0">
                <a:solidFill>
                  <a:schemeClr val="tx1"/>
                </a:solidFill>
              </a:rPr>
              <a:t> qui </a:t>
            </a:r>
            <a:r>
              <a:rPr lang="en-GB" b="1" dirty="0" err="1">
                <a:solidFill>
                  <a:schemeClr val="tx1"/>
                </a:solidFill>
              </a:rPr>
              <a:t>modulent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l’activité</a:t>
            </a:r>
            <a:r>
              <a:rPr lang="en-GB" b="1" dirty="0">
                <a:solidFill>
                  <a:schemeClr val="tx1"/>
                </a:solidFill>
              </a:rPr>
              <a:t> du </a:t>
            </a:r>
            <a:r>
              <a:rPr lang="en-GB" b="1" dirty="0" err="1">
                <a:solidFill>
                  <a:schemeClr val="tx1"/>
                </a:solidFill>
              </a:rPr>
              <a:t>récepteur</a:t>
            </a:r>
            <a:r>
              <a:rPr lang="en-GB" b="1" dirty="0">
                <a:solidFill>
                  <a:schemeClr val="tx1"/>
                </a:solidFill>
              </a:rPr>
              <a:t> canal GABA-A: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benzodiazépines</a:t>
            </a:r>
            <a:r>
              <a:rPr lang="en-GB" sz="1400" dirty="0">
                <a:solidFill>
                  <a:schemeClr val="tx1"/>
                </a:solidFill>
              </a:rPr>
              <a:t> (</a:t>
            </a:r>
            <a:r>
              <a:rPr lang="en-GB" sz="1400" dirty="0" err="1">
                <a:solidFill>
                  <a:schemeClr val="tx1"/>
                </a:solidFill>
              </a:rPr>
              <a:t>diazépam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clonazépam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clobazam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et </a:t>
            </a:r>
            <a:r>
              <a:rPr lang="fr-FR" sz="1400" dirty="0" err="1">
                <a:solidFill>
                  <a:schemeClr val="tx1"/>
                </a:solidFill>
              </a:rPr>
              <a:t>lorazépam</a:t>
            </a:r>
            <a:r>
              <a:rPr lang="fr-FR" sz="1400" dirty="0">
                <a:solidFill>
                  <a:schemeClr val="tx1"/>
                </a:solidFill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barbituriques (phénobarbital, </a:t>
            </a:r>
            <a:r>
              <a:rPr lang="en-GB" sz="1400" dirty="0" err="1">
                <a:solidFill>
                  <a:schemeClr val="tx1"/>
                </a:solidFill>
              </a:rPr>
              <a:t>primidone</a:t>
            </a:r>
            <a:r>
              <a:rPr lang="en-GB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10467" y="3160351"/>
            <a:ext cx="4002258" cy="1636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>
                <a:solidFill>
                  <a:schemeClr val="tx1"/>
                </a:solidFill>
              </a:rPr>
              <a:t>médicaments</a:t>
            </a:r>
            <a:r>
              <a:rPr lang="en-GB" b="1" dirty="0">
                <a:solidFill>
                  <a:schemeClr val="tx1"/>
                </a:solidFill>
              </a:rPr>
              <a:t> qui </a:t>
            </a:r>
            <a:r>
              <a:rPr lang="en-GB" b="1" dirty="0" err="1">
                <a:solidFill>
                  <a:schemeClr val="tx1"/>
                </a:solidFill>
              </a:rPr>
              <a:t>modulent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métabolisme</a:t>
            </a:r>
            <a:r>
              <a:rPr lang="en-GB" b="1" dirty="0">
                <a:solidFill>
                  <a:schemeClr val="tx1"/>
                </a:solidFill>
              </a:rPr>
              <a:t> du GABA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Vigabatrin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tiagabine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Stiripentol</a:t>
            </a:r>
            <a:r>
              <a:rPr lang="fr-FR" sz="1400" dirty="0">
                <a:solidFill>
                  <a:schemeClr val="tx1"/>
                </a:solidFill>
              </a:rPr>
              <a:t>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valproate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</a:rPr>
              <a:t>de sodium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gabapentine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2605352"/>
            <a:ext cx="8052716" cy="423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Molecules </a:t>
            </a:r>
            <a:r>
              <a:rPr lang="fr-FR" sz="2000" b="1" dirty="0">
                <a:solidFill>
                  <a:schemeClr val="tx1"/>
                </a:solidFill>
              </a:rPr>
              <a:t>renforçant l’activité inhibitrice </a:t>
            </a:r>
            <a:r>
              <a:rPr lang="fr-FR" sz="2000" b="1" dirty="0" err="1">
                <a:solidFill>
                  <a:schemeClr val="tx1"/>
                </a:solidFill>
              </a:rPr>
              <a:t>GABAergique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9552" y="116632"/>
            <a:ext cx="8052716" cy="458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Effet stabilisateurs de la membrane neuronale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552" y="638073"/>
            <a:ext cx="3312368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bloqueurs des canaux sodiques </a:t>
            </a:r>
            <a:r>
              <a:rPr lang="en-GB" b="1" dirty="0">
                <a:solidFill>
                  <a:schemeClr val="tx1"/>
                </a:solidFill>
              </a:rPr>
              <a:t>: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acide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valproïque</a:t>
            </a:r>
            <a:endParaRPr lang="en-GB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Carbamazépine</a:t>
            </a:r>
            <a:r>
              <a:rPr lang="en-GB" sz="1600" b="1" dirty="0">
                <a:solidFill>
                  <a:schemeClr val="tx1"/>
                </a:solidFill>
              </a:rPr>
              <a:t> + </a:t>
            </a:r>
            <a:r>
              <a:rPr lang="en-GB" sz="1600" b="1" dirty="0" err="1">
                <a:solidFill>
                  <a:schemeClr val="tx1"/>
                </a:solidFill>
              </a:rPr>
              <a:t>oxcarbazépine</a:t>
            </a:r>
            <a:endParaRPr lang="en-GB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lamotrigine</a:t>
            </a:r>
            <a:r>
              <a:rPr lang="en-GB" sz="1600" b="1" dirty="0">
                <a:solidFill>
                  <a:schemeClr val="tx1"/>
                </a:solidFill>
              </a:rPr>
              <a:t>, </a:t>
            </a:r>
            <a:r>
              <a:rPr lang="en-GB" sz="1600" b="1" dirty="0" err="1">
                <a:solidFill>
                  <a:schemeClr val="tx1"/>
                </a:solidFill>
              </a:rPr>
              <a:t>lacosamide</a:t>
            </a:r>
            <a:r>
              <a:rPr lang="en-GB" sz="1600" b="1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Topiramate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phénytoïne</a:t>
            </a:r>
            <a:r>
              <a:rPr lang="en-GB" sz="1600" b="1" dirty="0">
                <a:solidFill>
                  <a:schemeClr val="tx1"/>
                </a:solidFill>
              </a:rPr>
              <a:t> , </a:t>
            </a:r>
            <a:r>
              <a:rPr lang="en-GB" sz="1600" b="1" dirty="0" err="1">
                <a:solidFill>
                  <a:schemeClr val="tx1"/>
                </a:solidFill>
              </a:rPr>
              <a:t>fosphénytoïne</a:t>
            </a:r>
            <a:r>
              <a:rPr lang="en-GB" sz="1600" b="1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rufinamide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9932" y="638073"/>
            <a:ext cx="2376264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bloqueurs des canaux calciques: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Éthosuximide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phénytoïne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prégabaline</a:t>
            </a:r>
            <a:r>
              <a:rPr lang="fr-FR" sz="1600" b="1" dirty="0">
                <a:solidFill>
                  <a:schemeClr val="tx1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Lévétiracétam</a:t>
            </a:r>
            <a:r>
              <a:rPr lang="en-GB" sz="1600" b="1" dirty="0">
                <a:solidFill>
                  <a:schemeClr val="tx1"/>
                </a:solidFill>
              </a:rPr>
              <a:t>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44208" y="626653"/>
            <a:ext cx="2148060" cy="1883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ouverture des canaux potassiques: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en-GB" sz="1600" b="1" dirty="0" err="1">
                <a:solidFill>
                  <a:schemeClr val="tx1"/>
                </a:solidFill>
              </a:rPr>
              <a:t>rétigabine</a:t>
            </a:r>
            <a:endParaRPr lang="fr-FR" sz="1600" b="1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2420" y="3160351"/>
            <a:ext cx="3986412" cy="1636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>
                <a:solidFill>
                  <a:schemeClr val="tx1"/>
                </a:solidFill>
              </a:rPr>
              <a:t>médicaments</a:t>
            </a:r>
            <a:r>
              <a:rPr lang="en-GB" b="1" dirty="0">
                <a:solidFill>
                  <a:schemeClr val="tx1"/>
                </a:solidFill>
              </a:rPr>
              <a:t> qui </a:t>
            </a:r>
            <a:r>
              <a:rPr lang="en-GB" b="1" dirty="0" err="1">
                <a:solidFill>
                  <a:schemeClr val="tx1"/>
                </a:solidFill>
              </a:rPr>
              <a:t>modulent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l’activité</a:t>
            </a:r>
            <a:r>
              <a:rPr lang="en-GB" b="1" dirty="0">
                <a:solidFill>
                  <a:schemeClr val="tx1"/>
                </a:solidFill>
              </a:rPr>
              <a:t> du </a:t>
            </a:r>
            <a:r>
              <a:rPr lang="en-GB" b="1" dirty="0" err="1">
                <a:solidFill>
                  <a:schemeClr val="tx1"/>
                </a:solidFill>
              </a:rPr>
              <a:t>récepteur</a:t>
            </a:r>
            <a:r>
              <a:rPr lang="en-GB" b="1" dirty="0">
                <a:solidFill>
                  <a:schemeClr val="tx1"/>
                </a:solidFill>
              </a:rPr>
              <a:t> canal GABA-A: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benzodiazépines</a:t>
            </a:r>
            <a:r>
              <a:rPr lang="en-GB" sz="1400" dirty="0">
                <a:solidFill>
                  <a:schemeClr val="tx1"/>
                </a:solidFill>
              </a:rPr>
              <a:t> (</a:t>
            </a:r>
            <a:r>
              <a:rPr lang="en-GB" sz="1400" dirty="0" err="1">
                <a:solidFill>
                  <a:schemeClr val="tx1"/>
                </a:solidFill>
              </a:rPr>
              <a:t>diazépam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clonazépam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clobazam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et </a:t>
            </a:r>
            <a:r>
              <a:rPr lang="fr-FR" sz="1400" dirty="0" err="1">
                <a:solidFill>
                  <a:schemeClr val="tx1"/>
                </a:solidFill>
              </a:rPr>
              <a:t>lorazépam</a:t>
            </a:r>
            <a:r>
              <a:rPr lang="fr-FR" sz="1400" dirty="0">
                <a:solidFill>
                  <a:schemeClr val="tx1"/>
                </a:solidFill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barbituriques (phénobarbital, </a:t>
            </a:r>
            <a:r>
              <a:rPr lang="en-GB" sz="1400" dirty="0" err="1">
                <a:solidFill>
                  <a:schemeClr val="tx1"/>
                </a:solidFill>
              </a:rPr>
              <a:t>primidone</a:t>
            </a:r>
            <a:r>
              <a:rPr lang="en-GB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552" y="5613624"/>
            <a:ext cx="8052716" cy="1055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</a:rPr>
              <a:t>Topiramate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fr-FR" b="1" dirty="0" err="1">
                <a:solidFill>
                  <a:schemeClr val="tx1"/>
                </a:solidFill>
              </a:rPr>
              <a:t>perampanel</a:t>
            </a:r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felbamate</a:t>
            </a:r>
            <a:r>
              <a:rPr lang="en-GB" b="1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10467" y="3160351"/>
            <a:ext cx="4002258" cy="1636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>
                <a:solidFill>
                  <a:schemeClr val="tx1"/>
                </a:solidFill>
              </a:rPr>
              <a:t>médicaments</a:t>
            </a:r>
            <a:r>
              <a:rPr lang="en-GB" b="1" dirty="0">
                <a:solidFill>
                  <a:schemeClr val="tx1"/>
                </a:solidFill>
              </a:rPr>
              <a:t> qui </a:t>
            </a:r>
            <a:r>
              <a:rPr lang="en-GB" b="1" dirty="0" err="1">
                <a:solidFill>
                  <a:schemeClr val="tx1"/>
                </a:solidFill>
              </a:rPr>
              <a:t>modulent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métabolisme</a:t>
            </a:r>
            <a:r>
              <a:rPr lang="en-GB" b="1" dirty="0">
                <a:solidFill>
                  <a:schemeClr val="tx1"/>
                </a:solidFill>
              </a:rPr>
              <a:t> du GABA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Vigabatrin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tiagabine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Stiripentol</a:t>
            </a:r>
            <a:r>
              <a:rPr lang="fr-FR" sz="1400" dirty="0">
                <a:solidFill>
                  <a:schemeClr val="tx1"/>
                </a:solidFill>
              </a:rPr>
              <a:t>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valproate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</a:rPr>
              <a:t>de sodium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gabapentine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552" y="5058625"/>
            <a:ext cx="8052716" cy="423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Molecules </a:t>
            </a:r>
            <a:r>
              <a:rPr lang="fr-FR" sz="2000" b="1" dirty="0">
                <a:solidFill>
                  <a:schemeClr val="tx1"/>
                </a:solidFill>
              </a:rPr>
              <a:t>inhibant l’activité excitatrice du système </a:t>
            </a:r>
            <a:r>
              <a:rPr lang="fr-FR" sz="2000" b="1" dirty="0" err="1">
                <a:solidFill>
                  <a:schemeClr val="tx1"/>
                </a:solidFill>
              </a:rPr>
              <a:t>glutamatergique</a:t>
            </a:r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2605352"/>
            <a:ext cx="8052716" cy="423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Molecules </a:t>
            </a:r>
            <a:r>
              <a:rPr lang="fr-FR" sz="2000" b="1" dirty="0">
                <a:solidFill>
                  <a:schemeClr val="tx1"/>
                </a:solidFill>
              </a:rPr>
              <a:t>renforçant l’activité inhibitrice </a:t>
            </a:r>
            <a:r>
              <a:rPr lang="fr-FR" sz="2000" b="1" dirty="0" err="1">
                <a:solidFill>
                  <a:schemeClr val="tx1"/>
                </a:solidFill>
              </a:rPr>
              <a:t>GABAergique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9552" y="116632"/>
            <a:ext cx="8052716" cy="458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Effet stabilisateurs de la membrane neuronale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9552" y="638073"/>
            <a:ext cx="3312368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bloqueurs des canaux sodiques </a:t>
            </a:r>
            <a:r>
              <a:rPr lang="en-GB" b="1" dirty="0">
                <a:solidFill>
                  <a:schemeClr val="tx1"/>
                </a:solidFill>
              </a:rPr>
              <a:t>: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acide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valproïque</a:t>
            </a:r>
            <a:endParaRPr lang="en-GB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Carbamazépine</a:t>
            </a:r>
            <a:r>
              <a:rPr lang="en-GB" sz="1600" b="1" dirty="0">
                <a:solidFill>
                  <a:schemeClr val="tx1"/>
                </a:solidFill>
              </a:rPr>
              <a:t> + </a:t>
            </a:r>
            <a:r>
              <a:rPr lang="en-GB" sz="1600" b="1" dirty="0" err="1">
                <a:solidFill>
                  <a:schemeClr val="tx1"/>
                </a:solidFill>
              </a:rPr>
              <a:t>oxcarbazépine</a:t>
            </a:r>
            <a:endParaRPr lang="en-GB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lamotrigine</a:t>
            </a:r>
            <a:r>
              <a:rPr lang="en-GB" sz="1600" b="1" dirty="0">
                <a:solidFill>
                  <a:schemeClr val="tx1"/>
                </a:solidFill>
              </a:rPr>
              <a:t>, </a:t>
            </a:r>
            <a:r>
              <a:rPr lang="en-GB" sz="1600" b="1" dirty="0" err="1">
                <a:solidFill>
                  <a:schemeClr val="tx1"/>
                </a:solidFill>
              </a:rPr>
              <a:t>lacosamide</a:t>
            </a:r>
            <a:r>
              <a:rPr lang="en-GB" sz="1600" b="1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Topiramate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phénytoïne</a:t>
            </a:r>
            <a:r>
              <a:rPr lang="en-GB" sz="1600" b="1" dirty="0">
                <a:solidFill>
                  <a:schemeClr val="tx1"/>
                </a:solidFill>
              </a:rPr>
              <a:t> , </a:t>
            </a:r>
            <a:r>
              <a:rPr lang="en-GB" sz="1600" b="1" dirty="0" err="1">
                <a:solidFill>
                  <a:schemeClr val="tx1"/>
                </a:solidFill>
              </a:rPr>
              <a:t>fosphénytoïne</a:t>
            </a:r>
            <a:r>
              <a:rPr lang="en-GB" sz="1600" b="1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rufinamide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9932" y="638073"/>
            <a:ext cx="2376264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bloqueurs des canaux calciques: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Éthosuximide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phénytoïne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>
                <a:solidFill>
                  <a:schemeClr val="tx1"/>
                </a:solidFill>
              </a:rPr>
              <a:t>prégabaline</a:t>
            </a:r>
            <a:r>
              <a:rPr lang="fr-FR" sz="1600" b="1" dirty="0">
                <a:solidFill>
                  <a:schemeClr val="tx1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/>
                </a:solidFill>
              </a:rPr>
              <a:t>Lévétiracétam</a:t>
            </a:r>
            <a:r>
              <a:rPr lang="en-GB" sz="1600" b="1" dirty="0">
                <a:solidFill>
                  <a:schemeClr val="tx1"/>
                </a:solidFill>
              </a:rPr>
              <a:t>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44208" y="626653"/>
            <a:ext cx="2148060" cy="1883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ouverture des canaux potassiques: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en-GB" sz="1600" b="1" dirty="0" err="1">
                <a:solidFill>
                  <a:schemeClr val="tx1"/>
                </a:solidFill>
              </a:rPr>
              <a:t>rétigabine</a:t>
            </a:r>
            <a:endParaRPr lang="fr-FR" sz="1600" b="1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4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ti-épileptiques : Les Points essenti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81" y="1017631"/>
            <a:ext cx="7695238" cy="57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67544" y="260648"/>
            <a:ext cx="8208912" cy="539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/>
              <a:t>Mécanismes d’action des antiépileptiques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57918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Quand introduire un traitement antiépileptique?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un traitement antiépileptique </a:t>
            </a:r>
            <a:r>
              <a:rPr lang="fr-FR" b="1" u="sng" dirty="0"/>
              <a:t>ne doit pas être initié de manière systématique devant toute première crise </a:t>
            </a:r>
            <a:r>
              <a:rPr lang="fr-FR" dirty="0"/>
              <a:t>d'épilepsie.</a:t>
            </a:r>
          </a:p>
          <a:p>
            <a:r>
              <a:rPr lang="fr-FR" dirty="0"/>
              <a:t> Seuls les patients présentant un risque de </a:t>
            </a:r>
            <a:r>
              <a:rPr lang="fr-FR" b="1" u="sng" dirty="0">
                <a:solidFill>
                  <a:srgbClr val="FF0000"/>
                </a:solidFill>
              </a:rPr>
              <a:t>récidive</a:t>
            </a:r>
            <a:r>
              <a:rPr lang="fr-FR" u="sng" dirty="0"/>
              <a:t> </a:t>
            </a:r>
            <a:r>
              <a:rPr lang="fr-FR" dirty="0"/>
              <a:t>élevé de crises </a:t>
            </a:r>
            <a:r>
              <a:rPr lang="fr-FR" b="1" u="sng" dirty="0"/>
              <a:t>à un an</a:t>
            </a:r>
            <a:r>
              <a:rPr lang="fr-FR" u="sng" dirty="0"/>
              <a:t> </a:t>
            </a:r>
            <a:r>
              <a:rPr lang="fr-FR" dirty="0"/>
              <a:t>devraient être traités, si : </a:t>
            </a:r>
          </a:p>
          <a:p>
            <a:pPr lvl="1"/>
            <a:r>
              <a:rPr lang="fr-FR" dirty="0"/>
              <a:t>antécédents de crises épileptiques à l'anamnèse, </a:t>
            </a:r>
          </a:p>
          <a:p>
            <a:pPr lvl="1"/>
            <a:r>
              <a:rPr lang="fr-FR" dirty="0"/>
              <a:t>anomalie structurelle sur l'IRM, </a:t>
            </a:r>
          </a:p>
          <a:p>
            <a:pPr lvl="1"/>
            <a:r>
              <a:rPr lang="fr-FR" dirty="0"/>
              <a:t>anomalies paroxystiques sur l'EEG pouvant expliquer la crise par leur localisation, </a:t>
            </a:r>
          </a:p>
          <a:p>
            <a:pPr lvl="1"/>
            <a:r>
              <a:rPr lang="fr-FR" dirty="0"/>
              <a:t>et anomalie à l'examen neurologique</a:t>
            </a:r>
          </a:p>
          <a:p>
            <a:r>
              <a:rPr lang="fr-FR" dirty="0"/>
              <a:t>le traitement médical </a:t>
            </a:r>
            <a:r>
              <a:rPr lang="fr-FR" b="1" dirty="0">
                <a:solidFill>
                  <a:srgbClr val="FF0000"/>
                </a:solidFill>
              </a:rPr>
              <a:t>n'est ni traitement d'épreuve ni traitement préventif.</a:t>
            </a:r>
          </a:p>
          <a:p>
            <a:r>
              <a:rPr lang="fr-FR" dirty="0"/>
              <a:t>Certaines formes ne nécessitent pas de médicament (notamment l'épilepsie à paroxysmes </a:t>
            </a:r>
            <a:r>
              <a:rPr lang="fr-FR" dirty="0" err="1"/>
              <a:t>rolandiques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67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42" y="3080"/>
            <a:ext cx="1656184" cy="2123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Carbamazepine</a:t>
            </a: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Gabapentine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Phenytoine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Tiagabine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vigabatrin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oxcarbazepine</a:t>
            </a:r>
            <a:r>
              <a:rPr lang="en-GB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31104" y="2864458"/>
            <a:ext cx="175796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</a:rPr>
              <a:t>myoclonies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96" y="2864458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Les absences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704" y="3080"/>
            <a:ext cx="1781362" cy="21696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Carbamazepine ++</a:t>
            </a: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Gabapentine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Phenytoine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Tiagabine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vigabatrin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oxcarbazepine</a:t>
            </a:r>
            <a:r>
              <a:rPr lang="en-GB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b="1" dirty="0" err="1">
                <a:solidFill>
                  <a:schemeClr val="tx1"/>
                </a:solidFill>
              </a:rPr>
              <a:t>Lamotrigine</a:t>
            </a:r>
            <a:r>
              <a:rPr lang="en-GB" b="1" dirty="0">
                <a:solidFill>
                  <a:schemeClr val="tx1"/>
                </a:solidFill>
              </a:rPr>
              <a:t>+/-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1444" y="1113546"/>
            <a:ext cx="1570757" cy="1076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</a:rPr>
              <a:t>Benzodiazepi-nes</a:t>
            </a:r>
            <a:r>
              <a:rPr lang="en-GB" b="1" dirty="0">
                <a:solidFill>
                  <a:schemeClr val="tx1"/>
                </a:solidFill>
              </a:rPr>
              <a:t> IV?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8944" y="2864458"/>
            <a:ext cx="163489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Crises </a:t>
            </a:r>
            <a:r>
              <a:rPr lang="en-GB" b="1" dirty="0" err="1">
                <a:solidFill>
                  <a:schemeClr val="tx1"/>
                </a:solidFill>
              </a:rPr>
              <a:t>toniques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(Lennox) </a:t>
            </a:r>
          </a:p>
        </p:txBody>
      </p:sp>
      <p:sp>
        <p:nvSpPr>
          <p:cNvPr id="10" name="Flèche vers le bas 9"/>
          <p:cNvSpPr/>
          <p:nvPr/>
        </p:nvSpPr>
        <p:spPr>
          <a:xfrm>
            <a:off x="48632" y="2267752"/>
            <a:ext cx="1713384" cy="50682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aggrave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3712" y="2864458"/>
            <a:ext cx="17966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Crises </a:t>
            </a:r>
            <a:r>
              <a:rPr lang="en-GB" b="1" dirty="0" err="1">
                <a:solidFill>
                  <a:schemeClr val="tx1"/>
                </a:solidFill>
              </a:rPr>
              <a:t>atoniques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(Lennox)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53834" y="1506650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Carbamazepine?</a:t>
            </a:r>
          </a:p>
        </p:txBody>
      </p:sp>
      <p:sp>
        <p:nvSpPr>
          <p:cNvPr id="16" name="Flèche vers le bas 15"/>
          <p:cNvSpPr/>
          <p:nvPr/>
        </p:nvSpPr>
        <p:spPr>
          <a:xfrm>
            <a:off x="5453834" y="2256177"/>
            <a:ext cx="1800200" cy="50682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aggrave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Flèche vers le bas 16"/>
          <p:cNvSpPr/>
          <p:nvPr/>
        </p:nvSpPr>
        <p:spPr>
          <a:xfrm>
            <a:off x="3653634" y="2265173"/>
            <a:ext cx="1800200" cy="50682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aggrave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Flèche vers le bas 17"/>
          <p:cNvSpPr/>
          <p:nvPr/>
        </p:nvSpPr>
        <p:spPr>
          <a:xfrm>
            <a:off x="1759368" y="2265173"/>
            <a:ext cx="1780006" cy="50682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aggrave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Flèche vers le bas 18"/>
          <p:cNvSpPr/>
          <p:nvPr/>
        </p:nvSpPr>
        <p:spPr>
          <a:xfrm>
            <a:off x="7323684" y="2265173"/>
            <a:ext cx="1800200" cy="50682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aggrave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43800" y="1524642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Carbamazepine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phenobarbital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04577" y="2864458"/>
            <a:ext cx="1619307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EPR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29965" y="3933056"/>
            <a:ext cx="2802783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Epilepsies génétiques (idiopathiques</a:t>
            </a:r>
            <a:r>
              <a:rPr lang="fr-FR" b="1" dirty="0">
                <a:solidFill>
                  <a:schemeClr val="tx1"/>
                </a:solidFill>
              </a:rPr>
              <a:t>)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focales ou généralisées: </a:t>
            </a:r>
          </a:p>
          <a:p>
            <a:pPr algn="ctr"/>
            <a:r>
              <a:rPr lang="fr-FR" b="1" dirty="0" err="1">
                <a:solidFill>
                  <a:srgbClr val="FF0000"/>
                </a:solidFill>
              </a:rPr>
              <a:t>Pharmacosensibles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15126" y="3933056"/>
            <a:ext cx="2826578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Epilepsies structurelle ou métaboliques </a:t>
            </a:r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rgbClr val="FF0000"/>
                </a:solidFill>
              </a:rPr>
              <a:t>Pharmacosensibilité</a:t>
            </a:r>
            <a:r>
              <a:rPr lang="fr-FR" sz="1600" b="1" dirty="0">
                <a:solidFill>
                  <a:srgbClr val="FF0000"/>
                </a:solidFill>
              </a:rPr>
              <a:t> / </a:t>
            </a:r>
            <a:r>
              <a:rPr lang="fr-FR" sz="1600" b="1" dirty="0" err="1">
                <a:solidFill>
                  <a:srgbClr val="FF0000"/>
                </a:solidFill>
              </a:rPr>
              <a:t>pharmacorésistance</a:t>
            </a:r>
            <a:r>
              <a:rPr lang="fr-FR" sz="1600" b="1" dirty="0">
                <a:solidFill>
                  <a:srgbClr val="FF0000"/>
                </a:solidFill>
              </a:rPr>
              <a:t>: fonction de l’étiologie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29966" y="5473056"/>
            <a:ext cx="5811738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Définition du syndrome</a:t>
            </a: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Approche thérapeutique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6" name="Flèche vers le bas 25"/>
          <p:cNvSpPr/>
          <p:nvPr/>
        </p:nvSpPr>
        <p:spPr>
          <a:xfrm>
            <a:off x="3539374" y="6021288"/>
            <a:ext cx="132065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itre 1"/>
          <p:cNvSpPr>
            <a:spLocks noGrp="1"/>
          </p:cNvSpPr>
          <p:nvPr>
            <p:ph type="title"/>
          </p:nvPr>
        </p:nvSpPr>
        <p:spPr>
          <a:xfrm>
            <a:off x="3793671" y="46308"/>
            <a:ext cx="5330213" cy="1039815"/>
          </a:xfrm>
        </p:spPr>
        <p:txBody>
          <a:bodyPr>
            <a:normAutofit/>
          </a:bodyPr>
          <a:lstStyle/>
          <a:p>
            <a:r>
              <a:rPr lang="fr-FR" sz="3600" b="1" dirty="0"/>
              <a:t> </a:t>
            </a:r>
            <a:r>
              <a:rPr lang="fr-FR" sz="4000" b="1" dirty="0"/>
              <a:t>Quel anti épileptique?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9052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 Quel anti épileptique?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352839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type d'épilepsie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(crise, syndrome)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2276872"/>
            <a:ext cx="18722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généralisée génétiques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7744" y="2276872"/>
            <a:ext cx="14401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focales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140968"/>
            <a:ext cx="1872208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large spectre: 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(en dehors de la femme en âge de procréer)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+ </a:t>
            </a:r>
            <a:r>
              <a:rPr lang="fr-FR" b="1" dirty="0">
                <a:solidFill>
                  <a:schemeClr val="tx1"/>
                </a:solidFill>
              </a:rPr>
              <a:t>LEV (EMJ)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ethosuximide</a:t>
            </a:r>
            <a:r>
              <a:rPr lang="fr-FR" dirty="0">
                <a:solidFill>
                  <a:schemeClr val="tx1"/>
                </a:solidFill>
              </a:rPr>
              <a:t> (absences typiques)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La CBZ...aggrave les absences et les </a:t>
            </a:r>
            <a:r>
              <a:rPr lang="fr-FR" b="1" dirty="0" err="1">
                <a:solidFill>
                  <a:srgbClr val="FF0000"/>
                </a:solidFill>
              </a:rPr>
              <a:t>myoclonies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4" y="3140968"/>
            <a:ext cx="144016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CBZ/ OXCBZ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en première intention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1740" y="4653136"/>
            <a:ext cx="147616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Epilepsie indéterminée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Large spectre sans effet aggravant </a:t>
            </a:r>
            <a:r>
              <a:rPr lang="fr-FR" b="1" dirty="0">
                <a:solidFill>
                  <a:schemeClr val="tx1"/>
                </a:solidFill>
              </a:rPr>
              <a:t>LGT +++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 Quel anti épileptique?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352839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type d'épilepsie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(crise, syndrome)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2276872"/>
            <a:ext cx="18722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généralisée </a:t>
            </a:r>
            <a:r>
              <a:rPr lang="fr-FR" b="1" dirty="0" err="1">
                <a:solidFill>
                  <a:schemeClr val="tx1"/>
                </a:solidFill>
              </a:rPr>
              <a:t>genetiques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44" y="2276872"/>
            <a:ext cx="14401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focales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140968"/>
            <a:ext cx="1872208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large spectre: 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(en dehors de la femme en âge de procréer)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+ </a:t>
            </a:r>
            <a:r>
              <a:rPr lang="fr-FR" b="1" dirty="0">
                <a:solidFill>
                  <a:schemeClr val="tx1"/>
                </a:solidFill>
              </a:rPr>
              <a:t>LEV (EMJ)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ethosuximide</a:t>
            </a:r>
            <a:r>
              <a:rPr lang="fr-FR" dirty="0">
                <a:solidFill>
                  <a:schemeClr val="tx1"/>
                </a:solidFill>
              </a:rPr>
              <a:t> (absences typiques)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La CBZ...aggrave les absences et les </a:t>
            </a:r>
            <a:r>
              <a:rPr lang="fr-FR" b="1" dirty="0" err="1">
                <a:solidFill>
                  <a:srgbClr val="FF0000"/>
                </a:solidFill>
              </a:rPr>
              <a:t>myoclonies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4" y="3140968"/>
            <a:ext cx="144016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CBZ/ OXCBZ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en première intention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23927" y="1318404"/>
            <a:ext cx="5112567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Age/</a:t>
            </a:r>
            <a:r>
              <a:rPr lang="fr-FR" sz="2400" b="1" dirty="0" err="1">
                <a:solidFill>
                  <a:schemeClr val="tx1"/>
                </a:solidFill>
              </a:rPr>
              <a:t>co</a:t>
            </a:r>
            <a:r>
              <a:rPr lang="fr-FR" sz="2400" b="1" dirty="0">
                <a:solidFill>
                  <a:schemeClr val="tx1"/>
                </a:solidFill>
              </a:rPr>
              <a:t> morbidités/ traitements associés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1740" y="4653136"/>
            <a:ext cx="147616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Epilepsie indéterminée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Large spectre sans effet aggravant </a:t>
            </a:r>
            <a:r>
              <a:rPr lang="fr-FR" b="1" dirty="0">
                <a:solidFill>
                  <a:schemeClr val="tx1"/>
                </a:solidFill>
              </a:rPr>
              <a:t>LGT +++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23928" y="2060848"/>
            <a:ext cx="1910800" cy="2353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sujet âgé </a:t>
            </a:r>
          </a:p>
          <a:p>
            <a:r>
              <a:rPr lang="fr-FR" sz="1600" dirty="0">
                <a:solidFill>
                  <a:schemeClr val="tx1"/>
                </a:solidFill>
              </a:rPr>
              <a:t>Le moins sédatif</a:t>
            </a:r>
          </a:p>
          <a:p>
            <a:r>
              <a:rPr lang="fr-FR" sz="1600" dirty="0">
                <a:solidFill>
                  <a:schemeClr val="tx1"/>
                </a:solidFill>
              </a:rPr>
              <a:t>Doses faibles </a:t>
            </a:r>
          </a:p>
          <a:p>
            <a:r>
              <a:rPr lang="fr-FR" sz="1600" dirty="0" err="1">
                <a:solidFill>
                  <a:schemeClr val="tx1"/>
                </a:solidFill>
              </a:rPr>
              <a:t>co</a:t>
            </a:r>
            <a:r>
              <a:rPr lang="fr-FR" sz="1600" dirty="0">
                <a:solidFill>
                  <a:schemeClr val="tx1"/>
                </a:solidFill>
              </a:rPr>
              <a:t> morbidités:  éviter les inducteurs (interactions : anticoagulants +++). </a:t>
            </a:r>
          </a:p>
          <a:p>
            <a:r>
              <a:rPr lang="fr-FR" sz="1600" b="1" dirty="0" err="1">
                <a:solidFill>
                  <a:schemeClr val="tx1"/>
                </a:solidFill>
              </a:rPr>
              <a:t>lamotrigine</a:t>
            </a:r>
            <a:r>
              <a:rPr lang="fr-FR" sz="1600" dirty="0">
                <a:solidFill>
                  <a:schemeClr val="tx1"/>
                </a:solidFill>
              </a:rPr>
              <a:t> +++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 Quel anti épileptique?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352839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type d'épilepsie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(crise, syndrome)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2276872"/>
            <a:ext cx="18722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généralisée génétiques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7744" y="2276872"/>
            <a:ext cx="14401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focales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140968"/>
            <a:ext cx="1872208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large spectre: 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(en dehors de la femme en âge de procréer)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+ </a:t>
            </a:r>
            <a:r>
              <a:rPr lang="fr-FR" b="1" dirty="0">
                <a:solidFill>
                  <a:schemeClr val="tx1"/>
                </a:solidFill>
              </a:rPr>
              <a:t>LEV (EMJ)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ethosuximide</a:t>
            </a:r>
            <a:r>
              <a:rPr lang="fr-FR" dirty="0">
                <a:solidFill>
                  <a:schemeClr val="tx1"/>
                </a:solidFill>
              </a:rPr>
              <a:t> (absences typiques)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La CBZ...aggrave les absences et les </a:t>
            </a:r>
            <a:r>
              <a:rPr lang="fr-FR" b="1" dirty="0" err="1">
                <a:solidFill>
                  <a:srgbClr val="FF0000"/>
                </a:solidFill>
              </a:rPr>
              <a:t>myoclonies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4" y="3140968"/>
            <a:ext cx="144016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CBZ/ OXCBZ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en première intention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23927" y="1318404"/>
            <a:ext cx="5112567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Age/</a:t>
            </a:r>
            <a:r>
              <a:rPr lang="fr-FR" sz="2400" b="1" dirty="0" err="1">
                <a:solidFill>
                  <a:schemeClr val="tx1"/>
                </a:solidFill>
              </a:rPr>
              <a:t>co</a:t>
            </a:r>
            <a:r>
              <a:rPr lang="fr-FR" sz="2400" b="1" dirty="0">
                <a:solidFill>
                  <a:schemeClr val="tx1"/>
                </a:solidFill>
              </a:rPr>
              <a:t> morbidités/ traitements associés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31740" y="4653136"/>
            <a:ext cx="147616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Epilepsie indéterminée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Large spectre sans effet aggravant </a:t>
            </a:r>
            <a:r>
              <a:rPr lang="fr-FR" b="1" dirty="0">
                <a:solidFill>
                  <a:schemeClr val="tx1"/>
                </a:solidFill>
              </a:rPr>
              <a:t>LGT +++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2060848"/>
            <a:ext cx="1910800" cy="2353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sujet âgé </a:t>
            </a:r>
          </a:p>
          <a:p>
            <a:r>
              <a:rPr lang="fr-FR" sz="1600" dirty="0">
                <a:solidFill>
                  <a:schemeClr val="tx1"/>
                </a:solidFill>
              </a:rPr>
              <a:t>Le moins sédatif</a:t>
            </a:r>
          </a:p>
          <a:p>
            <a:r>
              <a:rPr lang="fr-FR" sz="1600" dirty="0">
                <a:solidFill>
                  <a:schemeClr val="tx1"/>
                </a:solidFill>
              </a:rPr>
              <a:t>Doses faibles </a:t>
            </a:r>
          </a:p>
          <a:p>
            <a:r>
              <a:rPr lang="fr-FR" sz="1600" dirty="0" err="1">
                <a:solidFill>
                  <a:schemeClr val="tx1"/>
                </a:solidFill>
              </a:rPr>
              <a:t>co</a:t>
            </a:r>
            <a:r>
              <a:rPr lang="fr-FR" sz="1600" dirty="0">
                <a:solidFill>
                  <a:schemeClr val="tx1"/>
                </a:solidFill>
              </a:rPr>
              <a:t> morbidités:  éviter les inducteurs (interactions : anticoagulants +++). </a:t>
            </a:r>
          </a:p>
          <a:p>
            <a:r>
              <a:rPr lang="fr-FR" sz="1600" b="1" dirty="0" err="1">
                <a:solidFill>
                  <a:schemeClr val="tx1"/>
                </a:solidFill>
              </a:rPr>
              <a:t>lamotrigine</a:t>
            </a:r>
            <a:r>
              <a:rPr lang="fr-FR" sz="1600" dirty="0">
                <a:solidFill>
                  <a:schemeClr val="tx1"/>
                </a:solidFill>
              </a:rPr>
              <a:t> +++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06737" y="2060848"/>
            <a:ext cx="3129758" cy="2353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femme en âge de procréer </a:t>
            </a:r>
          </a:p>
          <a:p>
            <a:r>
              <a:rPr lang="fr-FR" sz="1600" dirty="0">
                <a:solidFill>
                  <a:schemeClr val="tx1"/>
                </a:solidFill>
              </a:rPr>
              <a:t>Eviter les inducteurs enzymatique (contraception orale) </a:t>
            </a:r>
          </a:p>
          <a:p>
            <a:r>
              <a:rPr lang="fr-FR" sz="1600" dirty="0">
                <a:solidFill>
                  <a:schemeClr val="tx1"/>
                </a:solidFill>
              </a:rPr>
              <a:t>! Effet tératogène</a:t>
            </a:r>
          </a:p>
          <a:p>
            <a:r>
              <a:rPr lang="fr-FR" sz="1600" dirty="0">
                <a:solidFill>
                  <a:schemeClr val="tx1"/>
                </a:solidFill>
              </a:rPr>
              <a:t>HAS : </a:t>
            </a:r>
            <a:r>
              <a:rPr lang="fr-FR" sz="1600" b="1" dirty="0">
                <a:solidFill>
                  <a:schemeClr val="tx1"/>
                </a:solidFill>
              </a:rPr>
              <a:t>LGT </a:t>
            </a:r>
            <a:r>
              <a:rPr lang="fr-FR" sz="1600" dirty="0">
                <a:solidFill>
                  <a:schemeClr val="tx1"/>
                </a:solidFill>
              </a:rPr>
              <a:t>en 1</a:t>
            </a:r>
            <a:r>
              <a:rPr lang="fr-FR" sz="1600" baseline="30000" dirty="0">
                <a:solidFill>
                  <a:schemeClr val="tx1"/>
                </a:solidFill>
              </a:rPr>
              <a:t>ère</a:t>
            </a:r>
            <a:r>
              <a:rPr lang="fr-FR" sz="1600" dirty="0">
                <a:solidFill>
                  <a:schemeClr val="tx1"/>
                </a:solidFill>
              </a:rPr>
              <a:t>  intention. si  intolérance/inefficacité: </a:t>
            </a:r>
            <a:r>
              <a:rPr lang="fr-FR" sz="1600" b="1" dirty="0">
                <a:solidFill>
                  <a:schemeClr val="tx1"/>
                </a:solidFill>
              </a:rPr>
              <a:t>LEV </a:t>
            </a:r>
          </a:p>
          <a:p>
            <a:r>
              <a:rPr lang="fr-FR" sz="1600" dirty="0">
                <a:solidFill>
                  <a:schemeClr val="tx1"/>
                </a:solidFill>
              </a:rPr>
              <a:t>VPA: pas en 1 intention (effet tératogène + risque cognitif chez l'enfant.) </a:t>
            </a:r>
            <a:r>
              <a:rPr lang="fr-FR" sz="1600" dirty="0"/>
              <a:t>il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Objectifs pédagogiques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Connaitre les principales molécules antiépileptiques.</a:t>
            </a:r>
          </a:p>
          <a:p>
            <a:r>
              <a:rPr lang="fr-FR" dirty="0"/>
              <a:t>Comprendre les modalités de mise en route et de suivi du traitement.</a:t>
            </a:r>
          </a:p>
          <a:p>
            <a:r>
              <a:rPr lang="fr-FR" dirty="0"/>
              <a:t> Connaitre les règles hygiéno-diététiques a respecter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 Quel anti épileptique?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1" y="1340768"/>
            <a:ext cx="3507117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type d'épilepsie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(crise, syndrome)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3927" y="1318404"/>
            <a:ext cx="5112567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Age/</a:t>
            </a:r>
            <a:r>
              <a:rPr lang="fr-FR" sz="2400" b="1" dirty="0" err="1">
                <a:solidFill>
                  <a:schemeClr val="tx1"/>
                </a:solidFill>
              </a:rPr>
              <a:t>co</a:t>
            </a:r>
            <a:r>
              <a:rPr lang="fr-FR" sz="2400" b="1" dirty="0">
                <a:solidFill>
                  <a:schemeClr val="tx1"/>
                </a:solidFill>
              </a:rPr>
              <a:t> morbidités/ traitements associés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2276872"/>
            <a:ext cx="18722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généralisée génétiques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7744" y="2276872"/>
            <a:ext cx="14401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épilepsie focales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140968"/>
            <a:ext cx="1872208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large spectre: 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(en dehors de la femme en âge de procréer)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+ </a:t>
            </a:r>
            <a:r>
              <a:rPr lang="fr-FR" b="1" dirty="0">
                <a:solidFill>
                  <a:schemeClr val="tx1"/>
                </a:solidFill>
              </a:rPr>
              <a:t>LEV (EMJ)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ethosuximide</a:t>
            </a:r>
            <a:r>
              <a:rPr lang="fr-FR" dirty="0">
                <a:solidFill>
                  <a:schemeClr val="tx1"/>
                </a:solidFill>
              </a:rPr>
              <a:t> (absences typiques)</a:t>
            </a: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La CBZ...aggrave les absences et les </a:t>
            </a:r>
            <a:r>
              <a:rPr lang="fr-FR" b="1" dirty="0" err="1">
                <a:solidFill>
                  <a:srgbClr val="FF0000"/>
                </a:solidFill>
              </a:rPr>
              <a:t>myoclonies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4" y="3140968"/>
            <a:ext cx="144016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CBZ/ OXCBZ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LGT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en première intention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23928" y="2060848"/>
            <a:ext cx="1910800" cy="2353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sujet âgé </a:t>
            </a:r>
          </a:p>
          <a:p>
            <a:r>
              <a:rPr lang="fr-FR" sz="1600" dirty="0">
                <a:solidFill>
                  <a:schemeClr val="tx1"/>
                </a:solidFill>
              </a:rPr>
              <a:t>Le moins sédatif</a:t>
            </a:r>
          </a:p>
          <a:p>
            <a:r>
              <a:rPr lang="fr-FR" sz="1600" dirty="0">
                <a:solidFill>
                  <a:schemeClr val="tx1"/>
                </a:solidFill>
              </a:rPr>
              <a:t>Doses faibles </a:t>
            </a:r>
          </a:p>
          <a:p>
            <a:r>
              <a:rPr lang="fr-FR" sz="1600" dirty="0" err="1">
                <a:solidFill>
                  <a:schemeClr val="tx1"/>
                </a:solidFill>
              </a:rPr>
              <a:t>co</a:t>
            </a:r>
            <a:r>
              <a:rPr lang="fr-FR" sz="1600" dirty="0">
                <a:solidFill>
                  <a:schemeClr val="tx1"/>
                </a:solidFill>
              </a:rPr>
              <a:t> morbidités:  éviter les inducteurs (interactions : anticoagulants +++). </a:t>
            </a:r>
          </a:p>
          <a:p>
            <a:r>
              <a:rPr lang="fr-FR" sz="1600" b="1" dirty="0" err="1">
                <a:solidFill>
                  <a:schemeClr val="tx1"/>
                </a:solidFill>
              </a:rPr>
              <a:t>lamotrigine</a:t>
            </a:r>
            <a:r>
              <a:rPr lang="fr-FR" sz="1600" dirty="0">
                <a:solidFill>
                  <a:schemeClr val="tx1"/>
                </a:solidFill>
              </a:rPr>
              <a:t> +++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6737" y="2060848"/>
            <a:ext cx="3129758" cy="2353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femme en âge de procréer </a:t>
            </a:r>
          </a:p>
          <a:p>
            <a:r>
              <a:rPr lang="fr-FR" sz="1600" dirty="0">
                <a:solidFill>
                  <a:schemeClr val="tx1"/>
                </a:solidFill>
              </a:rPr>
              <a:t>Eviter les inducteurs enzymatique (contraception orale) </a:t>
            </a:r>
          </a:p>
          <a:p>
            <a:r>
              <a:rPr lang="fr-FR" sz="1600" dirty="0">
                <a:solidFill>
                  <a:schemeClr val="tx1"/>
                </a:solidFill>
              </a:rPr>
              <a:t>! Effet tératogène</a:t>
            </a:r>
          </a:p>
          <a:p>
            <a:r>
              <a:rPr lang="fr-FR" sz="1600" dirty="0">
                <a:solidFill>
                  <a:schemeClr val="tx1"/>
                </a:solidFill>
              </a:rPr>
              <a:t>HAS : </a:t>
            </a:r>
            <a:r>
              <a:rPr lang="fr-FR" sz="1600" b="1" dirty="0">
                <a:solidFill>
                  <a:schemeClr val="tx1"/>
                </a:solidFill>
              </a:rPr>
              <a:t>LGT </a:t>
            </a:r>
            <a:r>
              <a:rPr lang="fr-FR" sz="1600" dirty="0">
                <a:solidFill>
                  <a:schemeClr val="tx1"/>
                </a:solidFill>
              </a:rPr>
              <a:t>en 1</a:t>
            </a:r>
            <a:r>
              <a:rPr lang="fr-FR" sz="1600" baseline="30000" dirty="0">
                <a:solidFill>
                  <a:schemeClr val="tx1"/>
                </a:solidFill>
              </a:rPr>
              <a:t>ère</a:t>
            </a:r>
            <a:r>
              <a:rPr lang="fr-FR" sz="1600" dirty="0">
                <a:solidFill>
                  <a:schemeClr val="tx1"/>
                </a:solidFill>
              </a:rPr>
              <a:t>  intention. si  intolérance/inefficacité: </a:t>
            </a:r>
            <a:r>
              <a:rPr lang="fr-FR" sz="1600" b="1" dirty="0">
                <a:solidFill>
                  <a:schemeClr val="tx1"/>
                </a:solidFill>
              </a:rPr>
              <a:t>LEV </a:t>
            </a:r>
          </a:p>
          <a:p>
            <a:r>
              <a:rPr lang="fr-FR" sz="1600" dirty="0">
                <a:solidFill>
                  <a:schemeClr val="tx1"/>
                </a:solidFill>
              </a:rPr>
              <a:t>VPA: pas en 1 intention (effet tératogène + risque cognitif chez l'enfant.) </a:t>
            </a:r>
            <a:r>
              <a:rPr lang="fr-FR" sz="1600" dirty="0"/>
              <a:t>il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3927" y="4509066"/>
            <a:ext cx="5112567" cy="21777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Co  morbidités</a:t>
            </a:r>
            <a:r>
              <a:rPr lang="fr-FR" sz="2400" b="1" dirty="0">
                <a:solidFill>
                  <a:schemeClr val="tx1"/>
                </a:solidFill>
              </a:rPr>
              <a:t>:</a:t>
            </a:r>
            <a:endParaRPr lang="fr-FR" sz="2000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Migraine</a:t>
            </a:r>
            <a:r>
              <a:rPr lang="fr-FR" sz="1600" b="1" dirty="0">
                <a:solidFill>
                  <a:schemeClr val="tx1"/>
                </a:solidFill>
              </a:rPr>
              <a:t>: </a:t>
            </a:r>
            <a:r>
              <a:rPr lang="fr-FR" sz="1600" b="1" dirty="0" err="1">
                <a:solidFill>
                  <a:schemeClr val="tx1"/>
                </a:solidFill>
              </a:rPr>
              <a:t>topiramate</a:t>
            </a:r>
            <a:r>
              <a:rPr lang="fr-FR" sz="1600" b="1" dirty="0">
                <a:solidFill>
                  <a:schemeClr val="tx1"/>
                </a:solidFill>
              </a:rPr>
              <a:t> (TPR) ,  VPA</a:t>
            </a:r>
          </a:p>
          <a:p>
            <a:r>
              <a:rPr lang="fr-FR" b="1" dirty="0">
                <a:solidFill>
                  <a:schemeClr val="tx1"/>
                </a:solidFill>
              </a:rPr>
              <a:t>Névralgie du V, Neuropathie </a:t>
            </a:r>
            <a:r>
              <a:rPr lang="fr-FR" sz="1600" b="1" dirty="0">
                <a:solidFill>
                  <a:schemeClr val="tx1"/>
                </a:solidFill>
              </a:rPr>
              <a:t>: CBZ, GBP,  </a:t>
            </a:r>
            <a:r>
              <a:rPr lang="fr-FR" sz="1600" b="1" dirty="0" err="1">
                <a:solidFill>
                  <a:schemeClr val="tx1"/>
                </a:solidFill>
              </a:rPr>
              <a:t>Pregabaline</a:t>
            </a:r>
            <a:endParaRPr lang="fr-FR" sz="16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</a:rPr>
              <a:t>Dépression, Trouble bipolaire: CBZ, VPA, LGT, (</a:t>
            </a:r>
            <a:r>
              <a:rPr lang="fr-FR" sz="2000" b="1" dirty="0">
                <a:solidFill>
                  <a:schemeClr val="tx1"/>
                </a:solidFill>
              </a:rPr>
              <a:t>- </a:t>
            </a:r>
            <a:r>
              <a:rPr lang="fr-FR" sz="1600" b="1" dirty="0">
                <a:solidFill>
                  <a:schemeClr val="tx1"/>
                </a:solidFill>
              </a:rPr>
              <a:t>LEV , TPR)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Anxiété: </a:t>
            </a:r>
            <a:r>
              <a:rPr lang="fr-FR" sz="1600" b="1" dirty="0" err="1">
                <a:solidFill>
                  <a:schemeClr val="tx1"/>
                </a:solidFill>
              </a:rPr>
              <a:t>pregabaline</a:t>
            </a:r>
            <a:r>
              <a:rPr lang="fr-FR" sz="1600" b="1" dirty="0">
                <a:solidFill>
                  <a:schemeClr val="tx1"/>
                </a:solidFill>
              </a:rPr>
              <a:t>,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endParaRPr lang="fr-FR" sz="1600" b="1" dirty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chemeClr val="tx1"/>
                </a:solidFill>
              </a:rPr>
              <a:t>Insomnie: BZD, </a:t>
            </a:r>
            <a:r>
              <a:rPr lang="fr-FR" sz="1600" b="1" dirty="0" err="1">
                <a:solidFill>
                  <a:schemeClr val="tx1"/>
                </a:solidFill>
              </a:rPr>
              <a:t>Pregabaline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(- </a:t>
            </a:r>
            <a:r>
              <a:rPr lang="fr-FR" sz="1600" b="1" dirty="0">
                <a:solidFill>
                  <a:schemeClr val="tx1"/>
                </a:solidFill>
              </a:rPr>
              <a:t>LGT)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Obésité: </a:t>
            </a:r>
            <a:r>
              <a:rPr lang="fr-FR" sz="1600" b="1" dirty="0" err="1">
                <a:solidFill>
                  <a:schemeClr val="tx1"/>
                </a:solidFill>
              </a:rPr>
              <a:t>topiramate</a:t>
            </a:r>
            <a:r>
              <a:rPr lang="fr-FR" sz="1600" b="1" dirty="0">
                <a:solidFill>
                  <a:schemeClr val="tx1"/>
                </a:solidFill>
              </a:rPr>
              <a:t> (</a:t>
            </a:r>
            <a:r>
              <a:rPr lang="fr-FR" sz="2000" b="1" dirty="0">
                <a:solidFill>
                  <a:schemeClr val="tx1"/>
                </a:solidFill>
              </a:rPr>
              <a:t>- </a:t>
            </a:r>
            <a:r>
              <a:rPr lang="fr-FR" sz="1600" b="1" dirty="0">
                <a:solidFill>
                  <a:schemeClr val="tx1"/>
                </a:solidFill>
              </a:rPr>
              <a:t>VPA, </a:t>
            </a:r>
            <a:r>
              <a:rPr lang="fr-FR" sz="1600" b="1" dirty="0" err="1">
                <a:solidFill>
                  <a:schemeClr val="tx1"/>
                </a:solidFill>
              </a:rPr>
              <a:t>Gabapentine</a:t>
            </a:r>
            <a:r>
              <a:rPr lang="fr-FR" sz="1600" b="1" dirty="0">
                <a:solidFill>
                  <a:schemeClr val="tx1"/>
                </a:solidFill>
              </a:rPr>
              <a:t>, </a:t>
            </a:r>
            <a:r>
              <a:rPr lang="fr-FR" sz="1600" b="1" dirty="0" err="1">
                <a:solidFill>
                  <a:schemeClr val="tx1"/>
                </a:solidFill>
              </a:rPr>
              <a:t>pregabaline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</a:p>
          <a:p>
            <a:endParaRPr lang="fr-FR" sz="1600" b="1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chemeClr val="tx1"/>
                </a:solidFill>
              </a:rPr>
              <a:t>  </a:t>
            </a:r>
            <a:endParaRPr lang="en-GB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2231740" y="4653136"/>
            <a:ext cx="147616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Epilepsie indéterminée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Large spectre sans effet aggravant </a:t>
            </a:r>
            <a:r>
              <a:rPr lang="fr-FR" b="1" dirty="0">
                <a:solidFill>
                  <a:schemeClr val="tx1"/>
                </a:solidFill>
              </a:rPr>
              <a:t>LGT +++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LEV 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VPA</a:t>
            </a:r>
            <a:r>
              <a:rPr lang="fr-FR" dirty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Conduite du traitement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2" y="188640"/>
            <a:ext cx="338437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Monothérapie+++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Augmentation progressive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2 prises (matin et soir)</a:t>
            </a:r>
            <a:r>
              <a:rPr lang="fr-FR" sz="1600" dirty="0"/>
              <a:t>)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1979712" y="1268760"/>
            <a:ext cx="4824536" cy="648072"/>
          </a:xfrm>
          <a:prstGeom prst="downArrow">
            <a:avLst>
              <a:gd name="adj1" fmla="val 69828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Contrôle</a:t>
            </a:r>
            <a:r>
              <a:rPr lang="fr-FR" dirty="0">
                <a:solidFill>
                  <a:schemeClr val="tx1"/>
                </a:solidFill>
              </a:rPr>
              <a:t>  (efficacité + tolérance) a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mois, 3mois puis tous les 6 mois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2" y="188640"/>
            <a:ext cx="338437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Monothérapie+++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Augmentation progressive</a:t>
            </a:r>
            <a:endParaRPr lang="fr-FR" sz="1600" dirty="0"/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2 prises (matin et soir)</a:t>
            </a:r>
            <a:r>
              <a:rPr lang="fr-FR" sz="1600" dirty="0"/>
              <a:t>)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1979712" y="1268760"/>
            <a:ext cx="4824536" cy="648072"/>
          </a:xfrm>
          <a:prstGeom prst="downArrow">
            <a:avLst>
              <a:gd name="adj1" fmla="val 69828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Contrôle</a:t>
            </a:r>
            <a:r>
              <a:rPr lang="fr-FR" dirty="0">
                <a:solidFill>
                  <a:schemeClr val="tx1"/>
                </a:solidFill>
              </a:rPr>
              <a:t>  (efficacité + tolérance) a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mois, 3mois puis tous les 6 mois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988840"/>
            <a:ext cx="2808312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Bonne efficacité+ bonne tolérance: 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Après </a:t>
            </a:r>
            <a:r>
              <a:rPr lang="fr-FR" sz="1600" u="sng" dirty="0">
                <a:solidFill>
                  <a:srgbClr val="FF0000"/>
                </a:solidFill>
              </a:rPr>
              <a:t>une </a:t>
            </a:r>
            <a:r>
              <a:rPr lang="fr-FR" sz="1600" b="1" u="sng" dirty="0">
                <a:solidFill>
                  <a:srgbClr val="FF0000"/>
                </a:solidFill>
              </a:rPr>
              <a:t>période de 2 à 5 ans sans crise</a:t>
            </a:r>
            <a:r>
              <a:rPr lang="fr-FR" sz="1600" dirty="0">
                <a:solidFill>
                  <a:schemeClr val="tx1"/>
                </a:solidFill>
              </a:rPr>
              <a:t> avec l’accord du patient 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si </a:t>
            </a:r>
            <a:r>
              <a:rPr lang="fr-FR" sz="1600" b="1" dirty="0">
                <a:solidFill>
                  <a:schemeClr val="tx1"/>
                </a:solidFill>
              </a:rPr>
              <a:t>l'EEG</a:t>
            </a:r>
            <a:r>
              <a:rPr lang="fr-FR" sz="1600" dirty="0">
                <a:solidFill>
                  <a:schemeClr val="tx1"/>
                </a:solidFill>
              </a:rPr>
              <a:t> est </a:t>
            </a:r>
            <a:r>
              <a:rPr lang="fr-FR" sz="1600" b="1" dirty="0">
                <a:solidFill>
                  <a:schemeClr val="tx1"/>
                </a:solidFill>
              </a:rPr>
              <a:t>normal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 et en absence de lésion cérébrale potentiellement </a:t>
            </a:r>
            <a:r>
              <a:rPr lang="fr-FR" sz="1600" dirty="0" err="1">
                <a:solidFill>
                  <a:schemeClr val="tx1"/>
                </a:solidFill>
              </a:rPr>
              <a:t>épileptogène</a:t>
            </a:r>
            <a:endParaRPr lang="fr-FR" sz="1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(sauf cas particulier des syndromes épileptiques pharmacodépendants comme l'épilepsie myoclonique juvénile),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rgbClr val="FF0000"/>
                </a:solidFill>
              </a:rPr>
              <a:t>arrêt du traitement proposé, de manière très progressive</a:t>
            </a: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899592" y="5589240"/>
            <a:ext cx="1008112" cy="21602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2" y="188640"/>
            <a:ext cx="338437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Monothérapie+++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Augmentation progressive</a:t>
            </a:r>
            <a:endParaRPr lang="fr-FR" sz="1600" dirty="0"/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2 prises (matin et soir)</a:t>
            </a:r>
            <a:r>
              <a:rPr lang="fr-FR" sz="1600" dirty="0"/>
              <a:t>)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1979712" y="1268760"/>
            <a:ext cx="4824536" cy="648072"/>
          </a:xfrm>
          <a:prstGeom prst="downArrow">
            <a:avLst>
              <a:gd name="adj1" fmla="val 69828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Contrôle</a:t>
            </a:r>
            <a:r>
              <a:rPr lang="fr-FR" dirty="0">
                <a:solidFill>
                  <a:schemeClr val="tx1"/>
                </a:solidFill>
              </a:rPr>
              <a:t>  (efficacité + tolérance) a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mois, 3mois puis tous les 6 mois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832" y="1988840"/>
            <a:ext cx="2376264" cy="460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Mauvaise tolérance: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effet indésirable grave (notamment en cas d’éruption cutanée, hépatite, aplasie médullaire) : </a:t>
            </a:r>
            <a:r>
              <a:rPr lang="fr-FR" b="1" dirty="0">
                <a:solidFill>
                  <a:srgbClr val="FF0000"/>
                </a:solidFill>
              </a:rPr>
              <a:t>arrêt immédiat </a:t>
            </a:r>
            <a:r>
              <a:rPr lang="fr-FR" dirty="0">
                <a:solidFill>
                  <a:schemeClr val="tx1"/>
                </a:solidFill>
              </a:rPr>
              <a:t>(choisir un autre antiépileptique) 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effets indésirables: substitution </a:t>
            </a:r>
            <a:r>
              <a:rPr lang="fr-FR" b="1" dirty="0">
                <a:solidFill>
                  <a:schemeClr val="tx1"/>
                </a:solidFill>
              </a:rPr>
              <a:t>progressive</a:t>
            </a:r>
            <a:r>
              <a:rPr lang="fr-FR" dirty="0">
                <a:solidFill>
                  <a:schemeClr val="tx1"/>
                </a:solidFill>
              </a:rPr>
              <a:t> avec un autre antiépileptique</a:t>
            </a: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(Qualité de vie++++)</a:t>
            </a: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1988840"/>
            <a:ext cx="2808312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Bonne efficacité+ bonne tolérance: 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Après </a:t>
            </a:r>
            <a:r>
              <a:rPr lang="fr-FR" sz="1600" u="sng" dirty="0">
                <a:solidFill>
                  <a:srgbClr val="FF0000"/>
                </a:solidFill>
              </a:rPr>
              <a:t>une </a:t>
            </a:r>
            <a:r>
              <a:rPr lang="fr-FR" sz="1600" b="1" u="sng" dirty="0">
                <a:solidFill>
                  <a:srgbClr val="FF0000"/>
                </a:solidFill>
              </a:rPr>
              <a:t>période de 2 à 5 ans sans crise</a:t>
            </a:r>
            <a:r>
              <a:rPr lang="fr-FR" sz="1600" dirty="0">
                <a:solidFill>
                  <a:schemeClr val="tx1"/>
                </a:solidFill>
              </a:rPr>
              <a:t> avec l’accord du patient 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si </a:t>
            </a:r>
            <a:r>
              <a:rPr lang="fr-FR" sz="1600" b="1" dirty="0">
                <a:solidFill>
                  <a:schemeClr val="tx1"/>
                </a:solidFill>
              </a:rPr>
              <a:t>l'EEG</a:t>
            </a:r>
            <a:r>
              <a:rPr lang="fr-FR" sz="1600" dirty="0">
                <a:solidFill>
                  <a:schemeClr val="tx1"/>
                </a:solidFill>
              </a:rPr>
              <a:t> est </a:t>
            </a:r>
            <a:r>
              <a:rPr lang="fr-FR" sz="1600" b="1" dirty="0">
                <a:solidFill>
                  <a:schemeClr val="tx1"/>
                </a:solidFill>
              </a:rPr>
              <a:t>normal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 et en absence de lésion cérébrale potentiellement </a:t>
            </a:r>
            <a:r>
              <a:rPr lang="fr-FR" sz="1600" dirty="0" err="1">
                <a:solidFill>
                  <a:schemeClr val="tx1"/>
                </a:solidFill>
              </a:rPr>
              <a:t>épileptogène</a:t>
            </a:r>
            <a:endParaRPr lang="fr-FR" sz="1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(sauf cas particulier des syndromes épileptiques pharmacodépendants comme l'épilepsie myoclonique juvénile),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rgbClr val="FF0000"/>
                </a:solidFill>
              </a:rPr>
              <a:t>arrêt du traitement proposé, de manière très progressive</a:t>
            </a: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899592" y="5589240"/>
            <a:ext cx="1008112" cy="21602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4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2" y="188640"/>
            <a:ext cx="338437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Monothérapie+++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Augmentation progressive</a:t>
            </a:r>
            <a:endParaRPr lang="fr-FR" sz="1600" dirty="0"/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2 prises (matin et soir)</a:t>
            </a:r>
            <a:r>
              <a:rPr lang="fr-FR" sz="1600" dirty="0"/>
              <a:t>)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1979712" y="1268760"/>
            <a:ext cx="4824536" cy="648072"/>
          </a:xfrm>
          <a:prstGeom prst="downArrow">
            <a:avLst>
              <a:gd name="adj1" fmla="val 69828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Contrôle</a:t>
            </a:r>
            <a:r>
              <a:rPr lang="fr-FR" dirty="0">
                <a:solidFill>
                  <a:schemeClr val="tx1"/>
                </a:solidFill>
              </a:rPr>
              <a:t>  (efficacité + tolérance) a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mois, 3mois puis tous les 6 mois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104" y="1988840"/>
            <a:ext cx="3528392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Bonne tolérance mais les crises persistent: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il faut vérifier l'observance (utilité des dosages sanguins des antiépileptiques) 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augmentation progressive de la posologie en </a:t>
            </a:r>
            <a:r>
              <a:rPr lang="fr-FR" dirty="0" err="1">
                <a:solidFill>
                  <a:schemeClr val="tx1"/>
                </a:solidFill>
              </a:rPr>
              <a:t>fct</a:t>
            </a:r>
            <a:r>
              <a:rPr lang="fr-FR" dirty="0">
                <a:solidFill>
                  <a:schemeClr val="tx1"/>
                </a:solidFill>
              </a:rPr>
              <a:t> de la tolérance,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puis essai d'un autre antiépileptique en </a:t>
            </a:r>
            <a:r>
              <a:rPr lang="fr-FR" dirty="0" err="1">
                <a:solidFill>
                  <a:schemeClr val="tx1"/>
                </a:solidFill>
              </a:rPr>
              <a:t>monotherapie</a:t>
            </a:r>
            <a:r>
              <a:rPr lang="fr-FR" dirty="0">
                <a:solidFill>
                  <a:schemeClr val="tx1"/>
                </a:solidFill>
              </a:rPr>
              <a:t> /</a:t>
            </a:r>
          </a:p>
          <a:p>
            <a:r>
              <a:rPr lang="fr-FR" dirty="0">
                <a:solidFill>
                  <a:schemeClr val="tx1"/>
                </a:solidFill>
              </a:rPr>
              <a:t>bithérapie ex: LGT+VPA ou LEV (E </a:t>
            </a:r>
            <a:r>
              <a:rPr lang="fr-FR" dirty="0" err="1">
                <a:solidFill>
                  <a:schemeClr val="tx1"/>
                </a:solidFill>
              </a:rPr>
              <a:t>Generalisees</a:t>
            </a:r>
            <a:r>
              <a:rPr lang="fr-FR" dirty="0">
                <a:solidFill>
                  <a:schemeClr val="tx1"/>
                </a:solidFill>
              </a:rPr>
              <a:t>)  et LEV +CBZ , LGT+ LEV , CBZ + LGT  (E focales) 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Si résistance = </a:t>
            </a:r>
            <a:r>
              <a:rPr lang="fr-FR" b="1" dirty="0">
                <a:solidFill>
                  <a:schemeClr val="tx1"/>
                </a:solidFill>
              </a:rPr>
              <a:t>épilepsie </a:t>
            </a:r>
            <a:r>
              <a:rPr lang="fr-FR" b="1" dirty="0" err="1">
                <a:solidFill>
                  <a:schemeClr val="tx1"/>
                </a:solidFill>
              </a:rPr>
              <a:t>pharmacorésistante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     </a:t>
            </a: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évaluation (EEG-vidéo, examen neuropsychologique, imagerie isotopique et fonctionnelle …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7596336" y="5661248"/>
            <a:ext cx="216024" cy="2160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79512" y="1988840"/>
            <a:ext cx="2808312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Bonne efficacité+ bonne tolérance: 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Après </a:t>
            </a:r>
            <a:r>
              <a:rPr lang="fr-FR" sz="1600" u="sng" dirty="0">
                <a:solidFill>
                  <a:srgbClr val="FF0000"/>
                </a:solidFill>
              </a:rPr>
              <a:t>une </a:t>
            </a:r>
            <a:r>
              <a:rPr lang="fr-FR" sz="1600" b="1" u="sng" dirty="0">
                <a:solidFill>
                  <a:srgbClr val="FF0000"/>
                </a:solidFill>
              </a:rPr>
              <a:t>période de 2 à 5 ans sans crise</a:t>
            </a:r>
            <a:r>
              <a:rPr lang="fr-FR" sz="1600" dirty="0">
                <a:solidFill>
                  <a:schemeClr val="tx1"/>
                </a:solidFill>
              </a:rPr>
              <a:t> avec l’accord du patient 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si </a:t>
            </a:r>
            <a:r>
              <a:rPr lang="fr-FR" sz="1600" b="1" dirty="0">
                <a:solidFill>
                  <a:schemeClr val="tx1"/>
                </a:solidFill>
              </a:rPr>
              <a:t>l'EEG</a:t>
            </a:r>
            <a:r>
              <a:rPr lang="fr-FR" sz="1600" dirty="0">
                <a:solidFill>
                  <a:schemeClr val="tx1"/>
                </a:solidFill>
              </a:rPr>
              <a:t> est </a:t>
            </a:r>
            <a:r>
              <a:rPr lang="fr-FR" sz="1600" b="1" dirty="0">
                <a:solidFill>
                  <a:schemeClr val="tx1"/>
                </a:solidFill>
              </a:rPr>
              <a:t>normal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 et en absence de lésion cérébrale potentiellement </a:t>
            </a:r>
            <a:r>
              <a:rPr lang="fr-FR" sz="1600" dirty="0" err="1">
                <a:solidFill>
                  <a:schemeClr val="tx1"/>
                </a:solidFill>
              </a:rPr>
              <a:t>épileptogène</a:t>
            </a:r>
            <a:endParaRPr lang="fr-FR" sz="1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(sauf cas particulier des syndromes épileptiques pharmacodépendants comme l'épilepsie myoclonique juvénile),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rgbClr val="FF0000"/>
                </a:solidFill>
              </a:rPr>
              <a:t>arrêt du traitement proposé, de manière très progressive</a:t>
            </a: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59832" y="1988840"/>
            <a:ext cx="2376264" cy="460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Mauvaise tolérance: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effet indésirable grave (notamment en cas d’éruption cutanée, hépatite, aplasie médullaire) : </a:t>
            </a:r>
            <a:r>
              <a:rPr lang="fr-FR" b="1" dirty="0">
                <a:solidFill>
                  <a:srgbClr val="FF0000"/>
                </a:solidFill>
              </a:rPr>
              <a:t>arrêt immédiat </a:t>
            </a:r>
            <a:r>
              <a:rPr lang="fr-FR" dirty="0">
                <a:solidFill>
                  <a:schemeClr val="tx1"/>
                </a:solidFill>
              </a:rPr>
              <a:t>(choisir un autre antiépileptique) 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effets indésirables: substitution </a:t>
            </a:r>
            <a:r>
              <a:rPr lang="fr-FR" b="1" dirty="0">
                <a:solidFill>
                  <a:schemeClr val="tx1"/>
                </a:solidFill>
              </a:rPr>
              <a:t>progressive</a:t>
            </a:r>
            <a:r>
              <a:rPr lang="fr-FR" dirty="0">
                <a:solidFill>
                  <a:schemeClr val="tx1"/>
                </a:solidFill>
              </a:rPr>
              <a:t> avec un autre antiépileptique</a:t>
            </a: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(Qualité de vie++++)</a:t>
            </a: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/>
              <a:t>.</a:t>
            </a:r>
          </a:p>
        </p:txBody>
      </p:sp>
      <p:sp>
        <p:nvSpPr>
          <p:cNvPr id="16" name="Flèche vers le bas 15"/>
          <p:cNvSpPr/>
          <p:nvPr/>
        </p:nvSpPr>
        <p:spPr>
          <a:xfrm>
            <a:off x="899592" y="5589240"/>
            <a:ext cx="1008112" cy="21602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Surveillance du traitement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>
            <a:normAutofit fontScale="70000" lnSpcReduction="20000"/>
          </a:bodyPr>
          <a:lstStyle/>
          <a:p>
            <a:r>
              <a:rPr lang="fr-FR" b="1" u="sng" dirty="0"/>
              <a:t>tous les 3 à 6 mois </a:t>
            </a:r>
            <a:r>
              <a:rPr lang="fr-FR" dirty="0"/>
              <a:t>(point sur la tolérance et l'efficacité du traitement)</a:t>
            </a:r>
          </a:p>
          <a:p>
            <a:r>
              <a:rPr lang="fr-FR" b="1" u="sng" dirty="0"/>
              <a:t>Un suivi biologique </a:t>
            </a:r>
            <a:r>
              <a:rPr lang="fr-FR" dirty="0"/>
              <a:t>est nécessaire pour certaines molécules: </a:t>
            </a:r>
          </a:p>
          <a:p>
            <a:pPr lvl="1"/>
            <a:r>
              <a:rPr lang="fr-FR" dirty="0"/>
              <a:t> Le VPA: enzymes hépatiques , fibrinogène, </a:t>
            </a:r>
            <a:r>
              <a:rPr lang="fr-FR" dirty="0" err="1"/>
              <a:t>amylasémie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 CBZ : hémogramme, enzymes hépatiques, natrémie.</a:t>
            </a:r>
          </a:p>
          <a:p>
            <a:pPr lvl="1"/>
            <a:endParaRPr lang="fr-FR" dirty="0"/>
          </a:p>
          <a:p>
            <a:r>
              <a:rPr lang="fr-FR" b="1" u="sng" dirty="0"/>
              <a:t>dosage des antiépileptiques </a:t>
            </a:r>
            <a:r>
              <a:rPr lang="fr-FR" dirty="0"/>
              <a:t>si :</a:t>
            </a:r>
          </a:p>
          <a:p>
            <a:pPr lvl="1"/>
            <a:r>
              <a:rPr lang="fr-FR" dirty="0"/>
              <a:t>doute sur l'observance ou sur un surdosage </a:t>
            </a:r>
          </a:p>
          <a:p>
            <a:pPr lvl="1"/>
            <a:r>
              <a:rPr lang="fr-FR" dirty="0"/>
              <a:t> dans le cadre précis de la grossesse (anticiper la diminution du taux plasmatiques des antiépileptiques au 3eme trimestre de grossesse).</a:t>
            </a:r>
          </a:p>
          <a:p>
            <a:endParaRPr lang="fr-FR" dirty="0"/>
          </a:p>
          <a:p>
            <a:r>
              <a:rPr lang="fr-FR" b="1" u="sng" dirty="0"/>
              <a:t>L'EEG sera réalisé en cas </a:t>
            </a:r>
          </a:p>
          <a:p>
            <a:pPr lvl="1"/>
            <a:r>
              <a:rPr lang="fr-FR" dirty="0"/>
              <a:t>d'aggravation clinique (modification du type de crises, doute sur un état de mal...), </a:t>
            </a:r>
          </a:p>
          <a:p>
            <a:pPr lvl="1"/>
            <a:r>
              <a:rPr lang="fr-FR" dirty="0"/>
              <a:t>ou lorsqu'un arrêt ou une baisse de traitement est envisagé.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/>
            </a:r>
            <a:br>
              <a:rPr lang="fr-FR" b="1" u="sng" dirty="0"/>
            </a:br>
            <a:r>
              <a:rPr lang="fr-FR" b="1" dirty="0"/>
              <a:t> Traitement non médical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332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400" b="1" dirty="0"/>
              <a:t>Épilepsie </a:t>
            </a:r>
            <a:r>
              <a:rPr lang="fr-FR" sz="3400" b="1" dirty="0" err="1"/>
              <a:t>pharmacorésistante</a:t>
            </a:r>
            <a:r>
              <a:rPr lang="fr-FR" sz="3400" dirty="0"/>
              <a:t>:  </a:t>
            </a:r>
            <a:r>
              <a:rPr lang="fr-FR" sz="2900" dirty="0"/>
              <a:t>persistance des crises d'épilepsie après </a:t>
            </a:r>
            <a:r>
              <a:rPr lang="fr-FR" sz="2900" b="1" dirty="0"/>
              <a:t>2</a:t>
            </a:r>
            <a:r>
              <a:rPr lang="fr-FR" sz="2900" dirty="0"/>
              <a:t> molécules antiépileptiques </a:t>
            </a:r>
            <a:r>
              <a:rPr lang="fr-FR" sz="2900" b="1" dirty="0"/>
              <a:t>adaptées</a:t>
            </a:r>
            <a:r>
              <a:rPr lang="fr-FR" sz="2900" dirty="0"/>
              <a:t>, à </a:t>
            </a:r>
            <a:r>
              <a:rPr lang="fr-FR" sz="2900" b="1" dirty="0"/>
              <a:t>posologie</a:t>
            </a:r>
            <a:r>
              <a:rPr lang="fr-FR" sz="2900" dirty="0"/>
              <a:t> </a:t>
            </a:r>
            <a:r>
              <a:rPr lang="fr-FR" sz="2900" b="1" dirty="0"/>
              <a:t>efficace</a:t>
            </a:r>
            <a:r>
              <a:rPr lang="fr-FR" sz="2900" dirty="0"/>
              <a:t>, bien </a:t>
            </a:r>
            <a:r>
              <a:rPr lang="fr-FR" sz="2900" b="1" dirty="0"/>
              <a:t>tolérées</a:t>
            </a:r>
            <a:r>
              <a:rPr lang="fr-FR" sz="2900" dirty="0"/>
              <a:t> en monothérapie ou en association.</a:t>
            </a:r>
            <a:endParaRPr lang="fr-FR" b="1" u="sng" dirty="0"/>
          </a:p>
          <a:p>
            <a:pPr>
              <a:buNone/>
            </a:pPr>
            <a:endParaRPr lang="fr-FR" b="1" u="sng" dirty="0"/>
          </a:p>
          <a:p>
            <a:pPr lvl="1">
              <a:buNone/>
            </a:pPr>
            <a:r>
              <a:rPr lang="fr-FR" b="1" u="sng" dirty="0"/>
              <a:t>1- traitement chirurgical:</a:t>
            </a:r>
          </a:p>
          <a:p>
            <a:pPr lvl="2"/>
            <a:r>
              <a:rPr lang="fr-FR" b="1" dirty="0"/>
              <a:t>d'épilepsie focales </a:t>
            </a:r>
            <a:r>
              <a:rPr lang="fr-FR" b="1" dirty="0" err="1"/>
              <a:t>pharmacorésistante</a:t>
            </a:r>
            <a:r>
              <a:rPr lang="fr-FR" dirty="0"/>
              <a:t>, </a:t>
            </a:r>
          </a:p>
          <a:p>
            <a:pPr lvl="2"/>
            <a:r>
              <a:rPr lang="fr-FR" dirty="0"/>
              <a:t>le plus souvent temporale, </a:t>
            </a:r>
            <a:r>
              <a:rPr lang="fr-FR" dirty="0" err="1"/>
              <a:t>unifocale</a:t>
            </a:r>
            <a:r>
              <a:rPr lang="fr-FR" dirty="0"/>
              <a:t>, correspondant à une aire corticale</a:t>
            </a:r>
            <a:r>
              <a:rPr lang="fr-FR" b="1" dirty="0"/>
              <a:t> non fonctionnelle </a:t>
            </a:r>
            <a:r>
              <a:rPr lang="fr-FR" dirty="0"/>
              <a:t>(ou dont l'ablation n'aura pas de conséquence fonctionnelle grave) </a:t>
            </a:r>
          </a:p>
          <a:p>
            <a:pPr lvl="2"/>
            <a:r>
              <a:rPr lang="fr-FR" dirty="0"/>
              <a:t>et </a:t>
            </a:r>
            <a:r>
              <a:rPr lang="fr-FR" b="1" dirty="0"/>
              <a:t>accessible.</a:t>
            </a:r>
          </a:p>
          <a:p>
            <a:pPr lvl="1">
              <a:buNone/>
            </a:pPr>
            <a:endParaRPr lang="fr-FR" b="1" dirty="0"/>
          </a:p>
          <a:p>
            <a:pPr lvl="1">
              <a:buNone/>
            </a:pPr>
            <a:r>
              <a:rPr lang="fr-FR" b="1" dirty="0"/>
              <a:t>2- </a:t>
            </a:r>
            <a:r>
              <a:rPr lang="fr-FR" b="1" u="sng" dirty="0"/>
              <a:t>Stimulation chronique du nerf vague</a:t>
            </a:r>
          </a:p>
          <a:p>
            <a:pPr lvl="1"/>
            <a:r>
              <a:rPr lang="fr-FR" dirty="0"/>
              <a:t>Épilepsie </a:t>
            </a:r>
            <a:r>
              <a:rPr lang="fr-FR" b="1" dirty="0" err="1"/>
              <a:t>pharmacorésistante</a:t>
            </a:r>
            <a:r>
              <a:rPr lang="fr-FR" b="1" dirty="0"/>
              <a:t> </a:t>
            </a:r>
          </a:p>
          <a:p>
            <a:pPr lvl="1"/>
            <a:r>
              <a:rPr lang="fr-FR" dirty="0"/>
              <a:t> récusée pour une chirurgie d’exérèse (ne pouvant justifier d'une </a:t>
            </a:r>
            <a:r>
              <a:rPr lang="fr-FR" dirty="0" err="1"/>
              <a:t>cortectomie</a:t>
            </a:r>
            <a:r>
              <a:rPr lang="fr-FR" dirty="0"/>
              <a:t>)</a:t>
            </a:r>
          </a:p>
          <a:p>
            <a:pPr lvl="1">
              <a:buNone/>
            </a:pPr>
            <a:endParaRPr lang="fr-FR" u="sng" dirty="0"/>
          </a:p>
          <a:p>
            <a:pPr lvl="1">
              <a:buNone/>
            </a:pPr>
            <a:r>
              <a:rPr lang="fr-FR" u="sng" dirty="0"/>
              <a:t>3- </a:t>
            </a:r>
            <a:r>
              <a:rPr lang="fr-FR" b="1" u="sng" dirty="0"/>
              <a:t>Régime cétogène</a:t>
            </a:r>
            <a:r>
              <a:rPr lang="fr-FR" u="sng" dirty="0"/>
              <a:t>: </a:t>
            </a:r>
            <a:r>
              <a:rPr lang="fr-FR" dirty="0"/>
              <a:t>dans certaines formes d'épilepsies de l'enfant</a:t>
            </a:r>
          </a:p>
          <a:p>
            <a:pPr lvl="1">
              <a:buNone/>
            </a:pPr>
            <a:r>
              <a:rPr lang="fr-FR" u="sng" dirty="0"/>
              <a:t> </a:t>
            </a:r>
          </a:p>
          <a:p>
            <a:pPr>
              <a:buNone/>
            </a:pPr>
            <a:r>
              <a:rPr lang="fr-FR" dirty="0"/>
              <a:t> </a:t>
            </a:r>
          </a:p>
          <a:p>
            <a:pPr lvl="1"/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 Mode de vie de l’épileptique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628800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FR" b="1" dirty="0"/>
              <a:t>Prévenir les risques domestiques:</a:t>
            </a:r>
          </a:p>
          <a:p>
            <a:pPr lvl="2"/>
            <a:r>
              <a:rPr lang="fr-FR" dirty="0"/>
              <a:t> literie basse,  système de sécurité pour l'arrivée d'eau chaude,</a:t>
            </a:r>
          </a:p>
          <a:p>
            <a:pPr lvl="2"/>
            <a:r>
              <a:rPr lang="fr-FR" dirty="0"/>
              <a:t> protection des plaques de cuisson,</a:t>
            </a:r>
          </a:p>
          <a:p>
            <a:pPr lvl="2"/>
            <a:r>
              <a:rPr lang="fr-FR" dirty="0"/>
              <a:t> les douches sont préférées aux bains.</a:t>
            </a:r>
          </a:p>
          <a:p>
            <a:pPr lvl="1"/>
            <a:r>
              <a:rPr lang="fr-FR" b="1" dirty="0"/>
              <a:t>En cas de photosensibilité</a:t>
            </a:r>
            <a:r>
              <a:rPr lang="fr-FR" dirty="0"/>
              <a:t>:</a:t>
            </a:r>
          </a:p>
          <a:p>
            <a:pPr lvl="2"/>
            <a:r>
              <a:rPr lang="fr-FR" dirty="0"/>
              <a:t> les jeux vidéos, écrans d'ordinateur, l'usage de tablette et téléphone dans le noir, sont à éviter.  </a:t>
            </a:r>
          </a:p>
          <a:p>
            <a:pPr lvl="2"/>
            <a:r>
              <a:rPr lang="fr-FR" dirty="0"/>
              <a:t>Des lunettes de soleil polarisantes peuvent être prescrites si la photosensibilité est handicapante</a:t>
            </a:r>
          </a:p>
          <a:p>
            <a:pPr lvl="1"/>
            <a:r>
              <a:rPr lang="fr-FR" b="1" dirty="0"/>
              <a:t>Sommeil</a:t>
            </a:r>
            <a:r>
              <a:rPr lang="fr-FR" dirty="0"/>
              <a:t> : </a:t>
            </a:r>
          </a:p>
          <a:p>
            <a:pPr lvl="2"/>
            <a:r>
              <a:rPr lang="fr-FR" dirty="0"/>
              <a:t>temps de sommeil suffisant </a:t>
            </a:r>
          </a:p>
          <a:p>
            <a:pPr lvl="2"/>
            <a:r>
              <a:rPr lang="fr-FR" dirty="0"/>
              <a:t>endormissement et réveil à horaires réguliers </a:t>
            </a:r>
            <a:r>
              <a:rPr lang="fr-FR" sz="2200" dirty="0"/>
              <a:t>(</a:t>
            </a:r>
            <a:r>
              <a:rPr lang="fr-FR" sz="2200" b="1" u="sng" dirty="0"/>
              <a:t>éviter les dettes de sommeil: facteur déclenchant+++) 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 Mode de vie de l’épileptique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2453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b="1" dirty="0"/>
              <a:t>Sports</a:t>
            </a:r>
            <a:r>
              <a:rPr lang="fr-FR" dirty="0"/>
              <a:t> : </a:t>
            </a:r>
          </a:p>
          <a:p>
            <a:pPr lvl="2"/>
            <a:r>
              <a:rPr lang="fr-FR" dirty="0"/>
              <a:t>Activité sportive autorisée, </a:t>
            </a:r>
          </a:p>
          <a:p>
            <a:pPr lvl="2"/>
            <a:r>
              <a:rPr lang="fr-FR" dirty="0"/>
              <a:t> interdictions: plongée sous-marine, sports aérien, la baignade autorisée si les crises sont contrôlées (Patient accompagné on surveillé) </a:t>
            </a:r>
          </a:p>
          <a:p>
            <a:pPr lvl="1"/>
            <a:r>
              <a:rPr lang="fr-FR" dirty="0"/>
              <a:t> </a:t>
            </a:r>
            <a:r>
              <a:rPr lang="fr-FR" b="1" dirty="0"/>
              <a:t>Service militaire </a:t>
            </a:r>
            <a:r>
              <a:rPr lang="fr-FR" dirty="0"/>
              <a:t>: dispensé </a:t>
            </a:r>
          </a:p>
          <a:p>
            <a:pPr lvl="1"/>
            <a:r>
              <a:rPr lang="fr-FR" dirty="0"/>
              <a:t> </a:t>
            </a:r>
            <a:r>
              <a:rPr lang="fr-FR" b="1" dirty="0"/>
              <a:t>L’anesthésie générale </a:t>
            </a:r>
            <a:r>
              <a:rPr lang="fr-FR" dirty="0"/>
              <a:t>est toujours possible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Certaines </a:t>
            </a:r>
            <a:r>
              <a:rPr lang="fr-FR" b="1" dirty="0"/>
              <a:t>activités professionnelles </a:t>
            </a:r>
            <a:r>
              <a:rPr lang="fr-FR" sz="2600" dirty="0"/>
              <a:t>sont interdites :  nécessitant le port d'armes (militaire, policier, gardien de prison...), chauffeur professionnel (conducteur de poids lourds, de bus, d'ambulance...)…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Plan du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fr-FR" dirty="0"/>
              <a:t>Objectifs du traitement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Traitement médical</a:t>
            </a:r>
          </a:p>
          <a:p>
            <a:pPr marL="1371600" lvl="2" indent="-457200">
              <a:buFont typeface="+mj-lt"/>
              <a:buAutoNum type="alphaLcParenR"/>
            </a:pPr>
            <a:r>
              <a:rPr lang="fr-FR" dirty="0"/>
              <a:t>Médicaments antiépileptiques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fr-FR" dirty="0"/>
              <a:t>Mécanisme d’action des antiépileptiques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fr-FR" dirty="0"/>
              <a:t>Quand introduire un traitement antiépileptique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fr-FR" dirty="0"/>
              <a:t>Choix de l’antiépileptique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fr-FR" dirty="0"/>
              <a:t>Conduite du traitement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fr-FR" dirty="0"/>
              <a:t>Surveillance du traitement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Traitement non médical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Mode de vie de l’épileptique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 conclusion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V Mode de vie de l’épileptique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968552"/>
          </a:xfrm>
        </p:spPr>
        <p:txBody>
          <a:bodyPr>
            <a:normAutofit lnSpcReduction="10000"/>
          </a:bodyPr>
          <a:lstStyle/>
          <a:p>
            <a:pPr lvl="1"/>
            <a:r>
              <a:rPr lang="fr-FR" b="1" dirty="0"/>
              <a:t>Grossesse:</a:t>
            </a:r>
          </a:p>
          <a:p>
            <a:pPr lvl="2"/>
            <a:r>
              <a:rPr lang="fr-FR" dirty="0"/>
              <a:t>équilibre optimisé des crises avant d'envisager une grossesse (posologie minimale d'un traitement le </a:t>
            </a:r>
            <a:r>
              <a:rPr lang="fr-FR" b="1" dirty="0"/>
              <a:t>moins tératogène </a:t>
            </a:r>
            <a:r>
              <a:rPr lang="fr-FR" dirty="0"/>
              <a:t>possible).</a:t>
            </a:r>
          </a:p>
          <a:p>
            <a:pPr lvl="2"/>
            <a:r>
              <a:rPr lang="fr-FR" b="1" dirty="0"/>
              <a:t>acide folique </a:t>
            </a:r>
            <a:r>
              <a:rPr lang="fr-FR" dirty="0"/>
              <a:t>est introduit (trois mois avant la conception ,  premier trimestre de grossesse)</a:t>
            </a:r>
          </a:p>
          <a:p>
            <a:pPr lvl="1"/>
            <a:r>
              <a:rPr lang="fr-FR" b="1" dirty="0"/>
              <a:t>contraception orale</a:t>
            </a:r>
            <a:r>
              <a:rPr lang="fr-FR" dirty="0"/>
              <a:t>:  </a:t>
            </a:r>
          </a:p>
          <a:p>
            <a:pPr lvl="2"/>
            <a:r>
              <a:rPr lang="fr-FR" dirty="0"/>
              <a:t>inducteurs enzymatiques (CBZ, TPM…) : réduction d'efficacité des </a:t>
            </a:r>
            <a:r>
              <a:rPr lang="fr-FR" dirty="0" err="1"/>
              <a:t>oestroprogestatifs</a:t>
            </a:r>
            <a:r>
              <a:rPr lang="fr-FR" dirty="0"/>
              <a:t> (oraux, en anneaux, patchs).  dispositif intra-utérin au </a:t>
            </a:r>
            <a:r>
              <a:rPr lang="fr-FR" dirty="0" err="1"/>
              <a:t>lévonorgestrel</a:t>
            </a:r>
            <a:r>
              <a:rPr lang="fr-FR" dirty="0"/>
              <a:t> ou au cuivre stérilet. </a:t>
            </a:r>
          </a:p>
          <a:p>
            <a:pPr lvl="2"/>
            <a:r>
              <a:rPr lang="fr-FR" dirty="0" err="1"/>
              <a:t>oestroprogestatifs</a:t>
            </a:r>
            <a:r>
              <a:rPr lang="fr-FR" dirty="0"/>
              <a:t> par voie orale  : baisse d'efficacité de la </a:t>
            </a:r>
            <a:r>
              <a:rPr lang="fr-FR" dirty="0" err="1"/>
              <a:t>lamotrigine</a:t>
            </a:r>
            <a:r>
              <a:rPr lang="fr-FR" dirty="0"/>
              <a:t>. 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7380312" y="5013176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Conclusion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 prise en charge </a:t>
            </a:r>
            <a:r>
              <a:rPr lang="fr-FR" dirty="0"/>
              <a:t>d’un épileptique 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3200" b="1" u="sng" dirty="0"/>
              <a:t>Optimisation  </a:t>
            </a:r>
            <a:r>
              <a:rPr lang="fr-FR" sz="3200" dirty="0"/>
              <a:t>du choix thérapeutique </a:t>
            </a:r>
          </a:p>
          <a:p>
            <a:pPr lvl="1"/>
            <a:r>
              <a:rPr lang="fr-FR" sz="3200" b="1" u="sng" dirty="0"/>
              <a:t>Éducation  thérapeutique </a:t>
            </a:r>
            <a:endParaRPr lang="fr-FR" sz="3200" dirty="0"/>
          </a:p>
          <a:p>
            <a:pPr lvl="1"/>
            <a:endParaRPr lang="fr-FR" dirty="0"/>
          </a:p>
          <a:p>
            <a:pPr marL="457200" lvl="1" indent="0" algn="ctr">
              <a:buNone/>
            </a:pPr>
            <a:endParaRPr lang="fr-FR" sz="3200" dirty="0"/>
          </a:p>
          <a:p>
            <a:pPr marL="457200" lvl="1" indent="0" algn="ctr">
              <a:buNone/>
            </a:pPr>
            <a:r>
              <a:rPr lang="fr-FR" sz="3200" b="1" dirty="0"/>
              <a:t>Qualité  de vie satisfaisante</a:t>
            </a:r>
            <a:r>
              <a:rPr lang="fr-FR" sz="3200" dirty="0"/>
              <a:t>.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3555008" y="4497933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b="1" i="1" dirty="0"/>
              <a:t>References:</a:t>
            </a:r>
          </a:p>
          <a:p>
            <a:pPr marL="0" indent="0">
              <a:buNone/>
            </a:pPr>
            <a:endParaRPr lang="en-GB" b="1" i="1" dirty="0"/>
          </a:p>
          <a:p>
            <a:r>
              <a:rPr lang="fr-FR" sz="2400" i="1" dirty="0"/>
              <a:t>Louise T. </a:t>
            </a:r>
            <a:r>
              <a:rPr lang="fr-FR" sz="2400" b="1" i="1" dirty="0"/>
              <a:t>Prise en charge d'une épilepsie nouvellement diagnostiquée</a:t>
            </a:r>
            <a:r>
              <a:rPr lang="fr-FR" sz="2400" i="1" dirty="0"/>
              <a:t>. Presse Med. </a:t>
            </a:r>
            <a:r>
              <a:rPr lang="fr-FR" sz="2400" b="1" i="1" dirty="0"/>
              <a:t>(2018)</a:t>
            </a:r>
          </a:p>
          <a:p>
            <a:endParaRPr lang="fr-FR" sz="2400" b="1" i="1" dirty="0"/>
          </a:p>
          <a:p>
            <a:r>
              <a:rPr lang="fr-FR" sz="2400" i="1" dirty="0" err="1"/>
              <a:t>S.Dupont</a:t>
            </a:r>
            <a:r>
              <a:rPr lang="fr-FR" sz="2400" i="1" dirty="0"/>
              <a:t>. </a:t>
            </a:r>
            <a:r>
              <a:rPr lang="fr-FR" sz="2400" b="1" i="1" dirty="0"/>
              <a:t>Traitement médical de l'épilepsie de l’adulte. </a:t>
            </a:r>
            <a:r>
              <a:rPr lang="fr-FR" sz="2400" i="1" dirty="0"/>
              <a:t>EMC NEUROLOGIE (</a:t>
            </a:r>
            <a:r>
              <a:rPr lang="fr-FR" sz="2400" b="1" i="1" dirty="0"/>
              <a:t>2014)</a:t>
            </a:r>
          </a:p>
          <a:p>
            <a:endParaRPr lang="fr-FR" sz="2400" b="1" i="1" dirty="0"/>
          </a:p>
          <a:p>
            <a:r>
              <a:rPr lang="en-GB" sz="2400" i="1" dirty="0" err="1"/>
              <a:t>Loizon</a:t>
            </a:r>
            <a:r>
              <a:rPr lang="en-GB" sz="2400" i="1" dirty="0"/>
              <a:t> M. </a:t>
            </a:r>
            <a:r>
              <a:rPr lang="fr-FR" sz="2400" b="1" i="1" dirty="0"/>
              <a:t>Prise en charge d'une épilepsie </a:t>
            </a:r>
            <a:r>
              <a:rPr lang="fr-FR" sz="2400" b="1" i="1" dirty="0" err="1"/>
              <a:t>pharmacorésistante</a:t>
            </a:r>
            <a:r>
              <a:rPr lang="fr-FR" sz="2400" i="1" dirty="0"/>
              <a:t>. </a:t>
            </a:r>
            <a:r>
              <a:rPr lang="en-GB" sz="2400" i="1" dirty="0" err="1"/>
              <a:t>Presse</a:t>
            </a:r>
            <a:r>
              <a:rPr lang="en-GB" sz="2400" i="1" dirty="0"/>
              <a:t> Med. </a:t>
            </a:r>
            <a:r>
              <a:rPr lang="en-GB" sz="2400" b="1" i="1" dirty="0"/>
              <a:t>(2018)</a:t>
            </a:r>
            <a:r>
              <a:rPr lang="fr-FR" sz="2400" b="1" i="1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025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/>
              <a:t>Etats </a:t>
            </a:r>
            <a:r>
              <a:rPr lang="fr-FR" b="1" dirty="0"/>
              <a:t>de mal épileptiques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9328" y="4869160"/>
            <a:ext cx="6400800" cy="1752600"/>
          </a:xfrm>
        </p:spPr>
        <p:txBody>
          <a:bodyPr>
            <a:normAutofit/>
          </a:bodyPr>
          <a:lstStyle/>
          <a:p>
            <a:r>
              <a:rPr lang="en-GB" sz="2000" dirty="0"/>
              <a:t>Dr </a:t>
            </a:r>
            <a:r>
              <a:rPr lang="en-GB" sz="2000" dirty="0" err="1"/>
              <a:t>I.Lemdaoui</a:t>
            </a:r>
            <a:r>
              <a:rPr lang="en-GB" sz="2000" dirty="0"/>
              <a:t> </a:t>
            </a:r>
          </a:p>
          <a:p>
            <a:r>
              <a:rPr lang="en-GB" sz="2000" dirty="0"/>
              <a:t>Service de </a:t>
            </a:r>
            <a:r>
              <a:rPr lang="en-GB" sz="2000" dirty="0" err="1"/>
              <a:t>Neurologie</a:t>
            </a:r>
            <a:r>
              <a:rPr lang="en-GB" sz="2000" dirty="0"/>
              <a:t> </a:t>
            </a:r>
          </a:p>
          <a:p>
            <a:r>
              <a:rPr lang="en-GB" sz="2000" dirty="0"/>
              <a:t>CHU de Constantine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4905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/>
              <a:t>Université Constantine 3</a:t>
            </a:r>
            <a:br>
              <a:rPr lang="fr-FR" b="1" dirty="0"/>
            </a:br>
            <a:r>
              <a:rPr lang="fr-FR" b="1" dirty="0"/>
              <a:t>Faculté de Médecine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Objectifs pédagogiques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savoir reconnaitre un état de mal convulsif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Savoir évoquer le diagnostic de l’état de mal  devant une forme non convulsivante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être en mesure de prendre en charge en urgence un état de mal épileptique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Connaitre les étiologies 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3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 du </a:t>
            </a:r>
            <a:r>
              <a:rPr lang="en-GB" b="1" dirty="0" err="1"/>
              <a:t>cours</a:t>
            </a:r>
            <a:r>
              <a:rPr lang="en-GB" b="1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Définition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Intérêt de la question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Epidémiologie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Classifications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physiopathologie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Définitions opérationnelles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Diagnostic  positif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Diagnostic différentiel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Etiologies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Bilan para clinique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Prise en charge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129725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2F272B7-ACAF-4285-96C3-D372323C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0423" y="76200"/>
            <a:ext cx="6301978" cy="685800"/>
          </a:xfrm>
        </p:spPr>
        <p:txBody>
          <a:bodyPr>
            <a:normAutofit fontScale="90000"/>
          </a:bodyPr>
          <a:lstStyle/>
          <a:p>
            <a:r>
              <a:rPr lang="en-US" altLang="fr-FR" b="1" dirty="0"/>
              <a:t>Definition</a:t>
            </a:r>
            <a:r>
              <a:rPr lang="en-US" altLang="fr-FR" b="1" dirty="0">
                <a:solidFill>
                  <a:schemeClr val="accent2"/>
                </a:solidFill>
              </a:rPr>
              <a:t> </a:t>
            </a:r>
            <a:endParaRPr altLang="fr-FR" b="1" dirty="0">
              <a:solidFill>
                <a:schemeClr val="accent2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8B071A1-F650-4AF0-8F0C-59B2B7526B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altLang="fr-FR" dirty="0"/>
              <a:t>  La première définition officielle selon l’OMS  (1973 par </a:t>
            </a:r>
            <a:r>
              <a:rPr lang="en-US" altLang="zh-CN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Gastaut</a:t>
            </a:r>
            <a:r>
              <a:rPr alt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altLang="fr-FR" dirty="0"/>
              <a:t> </a:t>
            </a:r>
            <a:r>
              <a:rPr altLang="zh-CN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« </a:t>
            </a:r>
            <a:r>
              <a:rPr lang="en-US" altLang="zh-CN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status epilepticus</a:t>
            </a:r>
            <a:r>
              <a:rPr altLang="zh-CN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»: </a:t>
            </a:r>
          </a:p>
          <a:p>
            <a:pPr marL="0" indent="0">
              <a:buNone/>
              <a:defRPr/>
            </a:pPr>
            <a:endParaRPr altLang="fr-FR" dirty="0"/>
          </a:p>
          <a:p>
            <a:pPr>
              <a:buNone/>
              <a:defRPr/>
            </a:pPr>
            <a:r>
              <a:rPr altLang="fr-FR" dirty="0"/>
              <a:t>    « état caractérisé par une crise d’épilepsie qui persiste </a:t>
            </a:r>
            <a:r>
              <a:rPr altLang="fr-FR" b="1" dirty="0"/>
              <a:t>suffisamment longtemps</a:t>
            </a:r>
            <a:r>
              <a:rPr altLang="fr-FR" dirty="0"/>
              <a:t> ou qui </a:t>
            </a:r>
            <a:r>
              <a:rPr altLang="fr-FR" b="1" dirty="0"/>
              <a:t>se répète</a:t>
            </a:r>
            <a:r>
              <a:rPr altLang="fr-FR" dirty="0"/>
              <a:t> à des </a:t>
            </a:r>
            <a:r>
              <a:rPr altLang="fr-FR" b="1" dirty="0"/>
              <a:t>intervalles suffisamment</a:t>
            </a:r>
            <a:r>
              <a:rPr altLang="fr-FR" dirty="0"/>
              <a:t> </a:t>
            </a:r>
            <a:r>
              <a:rPr altLang="fr-FR" b="1" dirty="0"/>
              <a:t>brefs</a:t>
            </a:r>
            <a:r>
              <a:rPr altLang="fr-FR" dirty="0"/>
              <a:t> pour créer  une condition fixe et durable».</a:t>
            </a:r>
          </a:p>
          <a:p>
            <a:pPr>
              <a:buNone/>
              <a:defRPr/>
            </a:pPr>
            <a:endParaRPr altLang="fr-FR" dirty="0"/>
          </a:p>
          <a:p>
            <a:pPr>
              <a:defRPr/>
            </a:pPr>
            <a:endParaRPr altLang="fr-FR" sz="2400" dirty="0"/>
          </a:p>
        </p:txBody>
      </p:sp>
    </p:spTree>
    <p:extLst>
      <p:ext uri="{BB962C8B-B14F-4D97-AF65-F5344CB8AC3E}">
        <p14:creationId xmlns:p14="http://schemas.microsoft.com/office/powerpoint/2010/main" val="18750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Intérêt de la question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 état de mal épileptique (EME) : </a:t>
            </a:r>
            <a:r>
              <a:rPr lang="fr-FR" b="1" dirty="0"/>
              <a:t>situation fréquente </a:t>
            </a:r>
            <a:r>
              <a:rPr lang="fr-FR" dirty="0"/>
              <a:t>tant chez les patients épileptiques connus que chez les patients sans épilepsie</a:t>
            </a:r>
          </a:p>
          <a:p>
            <a:r>
              <a:rPr lang="fr-FR" b="1" dirty="0"/>
              <a:t>Urgence</a:t>
            </a:r>
            <a:r>
              <a:rPr lang="fr-FR" dirty="0"/>
              <a:t> +++ (mortalité + séquelles)</a:t>
            </a:r>
          </a:p>
        </p:txBody>
      </p:sp>
    </p:spTree>
    <p:extLst>
      <p:ext uri="{BB962C8B-B14F-4D97-AF65-F5344CB8AC3E}">
        <p14:creationId xmlns:p14="http://schemas.microsoft.com/office/powerpoint/2010/main" val="34673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Epidemiologie</a:t>
            </a:r>
            <a:r>
              <a:rPr lang="en-GB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incidence</a:t>
            </a:r>
            <a:r>
              <a:rPr lang="fr-FR" dirty="0"/>
              <a:t> : 10 - 41 pour 100 000 personnes </a:t>
            </a:r>
          </a:p>
          <a:p>
            <a:r>
              <a:rPr lang="fr-FR" dirty="0"/>
              <a:t>pics d'incidence: </a:t>
            </a:r>
          </a:p>
          <a:p>
            <a:pPr lvl="1"/>
            <a:r>
              <a:rPr lang="fr-FR" dirty="0"/>
              <a:t>jeune enfant (</a:t>
            </a:r>
            <a:r>
              <a:rPr lang="fr-FR" b="1" dirty="0"/>
              <a:t>moins de trois ans</a:t>
            </a:r>
            <a:r>
              <a:rPr lang="fr-FR" dirty="0"/>
              <a:t>) </a:t>
            </a:r>
          </a:p>
          <a:p>
            <a:pPr lvl="1"/>
            <a:r>
              <a:rPr lang="fr-FR" dirty="0"/>
              <a:t>sujet de plus de </a:t>
            </a:r>
            <a:r>
              <a:rPr lang="fr-FR" b="1" dirty="0"/>
              <a:t>60 ans</a:t>
            </a:r>
            <a:r>
              <a:rPr lang="fr-FR" dirty="0"/>
              <a:t>,</a:t>
            </a:r>
          </a:p>
          <a:p>
            <a:r>
              <a:rPr lang="fr-FR" dirty="0"/>
              <a:t>prédominance </a:t>
            </a:r>
            <a:r>
              <a:rPr lang="fr-FR" b="1" dirty="0"/>
              <a:t>masculine</a:t>
            </a:r>
            <a:r>
              <a:rPr lang="fr-FR" dirty="0"/>
              <a:t> (60 %) </a:t>
            </a:r>
          </a:p>
          <a:p>
            <a:r>
              <a:rPr lang="fr-FR" dirty="0"/>
              <a:t>proportion de terrain épileptique connu de </a:t>
            </a:r>
            <a:r>
              <a:rPr lang="fr-FR" b="1" dirty="0"/>
              <a:t>40 à 50 %. </a:t>
            </a:r>
          </a:p>
          <a:p>
            <a:r>
              <a:rPr lang="fr-FR" b="1" dirty="0"/>
              <a:t>Mortalité</a:t>
            </a:r>
            <a:r>
              <a:rPr lang="fr-FR" dirty="0"/>
              <a:t>: 3 -26 %  ( fonction de l'âge, comorbidités, l'étiologie, durée et type d'EM)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8419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DB741-B03B-4AB6-93B4-DD74E0B90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423" y="76200"/>
            <a:ext cx="6301978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fr-FR" b="1" dirty="0">
                <a:solidFill>
                  <a:schemeClr val="accent2"/>
                </a:solidFill>
              </a:rPr>
              <a:t>CLASSIFICATION</a:t>
            </a:r>
            <a:r>
              <a:rPr lang="en-GB" altLang="fr-FR" b="1" dirty="0">
                <a:solidFill>
                  <a:schemeClr val="accent2"/>
                </a:solidFill>
              </a:rPr>
              <a:t>S</a:t>
            </a:r>
            <a:endParaRPr b="1" dirty="0">
              <a:solidFill>
                <a:schemeClr val="accent2"/>
              </a:solidFill>
            </a:endParaRPr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90FD5D11-CBFA-47C3-9B04-10125FEEDB70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784087"/>
            <a:ext cx="3672408" cy="2752225"/>
          </a:xfr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DCC7BBB-8D3A-41B0-84C2-1643E0531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3717032"/>
            <a:ext cx="3656753" cy="2616112"/>
          </a:xfrm>
          <a:prstGeom prst="rect">
            <a:avLst/>
          </a:prstGeom>
        </p:spPr>
      </p:pic>
      <p:pic>
        <p:nvPicPr>
          <p:cNvPr id="1026" name="Picture 2" descr="https://www.revmed.ch/var/site/storage/images/rms-45/images/30811_1.gif/525210-1-fre-CH/30811_1.gif_i114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087388"/>
            <a:ext cx="4781288" cy="524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99992" y="2564904"/>
            <a:ext cx="288032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483768" y="2204864"/>
            <a:ext cx="57606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Connecteur droit 8"/>
          <p:cNvCxnSpPr/>
          <p:nvPr/>
        </p:nvCxnSpPr>
        <p:spPr>
          <a:xfrm>
            <a:off x="2483768" y="321297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059832" y="25649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2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Objectifs du traitement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3284984"/>
            <a:ext cx="324036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1- supprimer les crises  </a:t>
            </a:r>
            <a:r>
              <a:rPr lang="fr-FR" dirty="0">
                <a:solidFill>
                  <a:srgbClr val="FF0000"/>
                </a:solidFill>
              </a:rPr>
              <a:t>avec </a:t>
            </a:r>
            <a:r>
              <a:rPr lang="fr-FR" sz="2400" b="1" dirty="0">
                <a:solidFill>
                  <a:srgbClr val="FF0000"/>
                </a:solidFill>
              </a:rPr>
              <a:t>minimum d’effets secondaires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412776"/>
            <a:ext cx="3456384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</a:rPr>
              <a:t>2-Traitement curatif </a:t>
            </a:r>
            <a:r>
              <a:rPr lang="fr-FR" b="1" dirty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  <a:p>
            <a:pPr marL="514350" indent="-514350"/>
            <a:r>
              <a:rPr lang="fr-FR" sz="1600" dirty="0">
                <a:solidFill>
                  <a:schemeClr val="tx1"/>
                </a:solidFill>
              </a:rPr>
              <a:t>-ablation d'une lésion évolutive. </a:t>
            </a:r>
          </a:p>
          <a:p>
            <a:pPr marL="514350" indent="-514350"/>
            <a:r>
              <a:rPr lang="fr-FR" sz="1600" dirty="0">
                <a:solidFill>
                  <a:schemeClr val="tx1"/>
                </a:solidFill>
              </a:rPr>
              <a:t> -agir sur les facteurs</a:t>
            </a:r>
          </a:p>
          <a:p>
            <a:pPr marL="514350" indent="-514350"/>
            <a:r>
              <a:rPr lang="fr-FR" sz="1600" dirty="0">
                <a:solidFill>
                  <a:schemeClr val="tx1"/>
                </a:solidFill>
              </a:rPr>
              <a:t>favorisant (exemple la photosensibilité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5229200"/>
            <a:ext cx="3672408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</a:rPr>
              <a:t>3- Éducation</a:t>
            </a:r>
            <a:r>
              <a:rPr lang="fr-FR" dirty="0">
                <a:solidFill>
                  <a:schemeClr val="tx1"/>
                </a:solidFill>
              </a:rPr>
              <a:t>, aide psychologique et accompagnement social : scolarisation, emploi,  conduite d'un véhicule, loisirs</a:t>
            </a:r>
          </a:p>
        </p:txBody>
      </p:sp>
      <p:sp>
        <p:nvSpPr>
          <p:cNvPr id="9" name="Ellipse 8"/>
          <p:cNvSpPr/>
          <p:nvPr/>
        </p:nvSpPr>
        <p:spPr>
          <a:xfrm>
            <a:off x="5364088" y="3429000"/>
            <a:ext cx="3240360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Crises d’épilepsie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4288" y="1484784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fr-FR" b="1" dirty="0">
                <a:solidFill>
                  <a:schemeClr val="tx1"/>
                </a:solidFill>
              </a:rPr>
              <a:t>lésion</a:t>
            </a:r>
          </a:p>
          <a:p>
            <a:pPr marL="514350" indent="-514350"/>
            <a:r>
              <a:rPr lang="fr-FR" b="1" dirty="0">
                <a:solidFill>
                  <a:schemeClr val="tx1"/>
                </a:solidFill>
              </a:rPr>
              <a:t>évolutive</a:t>
            </a:r>
            <a:r>
              <a:rPr lang="fr-FR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8024" y="1556792"/>
            <a:ext cx="165618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fr-FR" b="1" dirty="0">
                <a:solidFill>
                  <a:schemeClr val="tx1"/>
                </a:solidFill>
              </a:rPr>
              <a:t>facteurs</a:t>
            </a:r>
          </a:p>
          <a:p>
            <a:pPr marL="514350" indent="-514350"/>
            <a:r>
              <a:rPr lang="fr-FR" b="1" dirty="0">
                <a:solidFill>
                  <a:schemeClr val="tx1"/>
                </a:solidFill>
              </a:rPr>
              <a:t>favorisant </a:t>
            </a:r>
            <a:endParaRPr lang="fr-FR" b="1" dirty="0"/>
          </a:p>
        </p:txBody>
      </p:sp>
      <p:cxnSp>
        <p:nvCxnSpPr>
          <p:cNvPr id="13" name="Connecteur droit avec flèche 12"/>
          <p:cNvCxnSpPr>
            <a:stCxn id="11" idx="2"/>
            <a:endCxn id="9" idx="0"/>
          </p:cNvCxnSpPr>
          <p:nvPr/>
        </p:nvCxnSpPr>
        <p:spPr>
          <a:xfrm>
            <a:off x="5616116" y="2204864"/>
            <a:ext cx="136815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2"/>
            <a:endCxn id="9" idx="0"/>
          </p:cNvCxnSpPr>
          <p:nvPr/>
        </p:nvCxnSpPr>
        <p:spPr>
          <a:xfrm flipH="1">
            <a:off x="6984268" y="2132856"/>
            <a:ext cx="104411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436096" y="4869160"/>
            <a:ext cx="309634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- Crises imprévisibles</a:t>
            </a:r>
          </a:p>
          <a:p>
            <a:r>
              <a:rPr lang="fr-FR" dirty="0">
                <a:solidFill>
                  <a:schemeClr val="tx1"/>
                </a:solidFill>
              </a:rPr>
              <a:t>- Conséquences sur :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La scolarité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Loisirs 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Choix professionnel… 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4" name="Connecteur droit avec flèche 33"/>
          <p:cNvCxnSpPr>
            <a:stCxn id="9" idx="4"/>
            <a:endCxn id="28" idx="0"/>
          </p:cNvCxnSpPr>
          <p:nvPr/>
        </p:nvCxnSpPr>
        <p:spPr>
          <a:xfrm>
            <a:off x="6984268" y="429309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0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658747"/>
            <a:ext cx="8784976" cy="6199254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8FD01D30-65EB-4A1A-B51D-2704AD45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423" y="76200"/>
            <a:ext cx="6301978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fr-FR" sz="4000" b="1" dirty="0">
                <a:solidFill>
                  <a:schemeClr val="accent2"/>
                </a:solidFill>
              </a:rPr>
              <a:t>CLASSIFICATION</a:t>
            </a:r>
            <a:r>
              <a:rPr lang="en-GB" altLang="fr-FR" sz="4000" b="1" dirty="0">
                <a:solidFill>
                  <a:schemeClr val="accent2"/>
                </a:solidFill>
              </a:rPr>
              <a:t>S</a:t>
            </a:r>
            <a:endParaRPr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436" y="-5406"/>
            <a:ext cx="8942995" cy="68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59832" y="116633"/>
            <a:ext cx="475252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</a:rPr>
              <a:t>Physiopathologie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/>
              <a:t>les Recommandations Formalisées d'Experts (RFE) françaises définissent « de façon opérationnelle 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400" b="1" u="sng" dirty="0"/>
              <a:t>l'EMETCG </a:t>
            </a:r>
            <a:r>
              <a:rPr lang="fr-FR" dirty="0"/>
              <a:t>comme </a:t>
            </a:r>
          </a:p>
          <a:p>
            <a:pPr lvl="1"/>
            <a:r>
              <a:rPr lang="fr-FR" dirty="0"/>
              <a:t>une </a:t>
            </a:r>
            <a:r>
              <a:rPr lang="fr-FR" b="1" dirty="0"/>
              <a:t>crise</a:t>
            </a:r>
            <a:r>
              <a:rPr lang="fr-FR" dirty="0"/>
              <a:t> dont les manifestations motrices se prolongent </a:t>
            </a:r>
            <a:r>
              <a:rPr lang="fr-FR" b="1" dirty="0"/>
              <a:t>au delà de 5 minutes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ou comme des crises (au moins deux) qui se </a:t>
            </a:r>
            <a:r>
              <a:rPr lang="fr-FR" b="1" dirty="0"/>
              <a:t>répètent</a:t>
            </a:r>
            <a:r>
              <a:rPr lang="fr-FR" dirty="0"/>
              <a:t> à des intervalles brefs </a:t>
            </a:r>
            <a:r>
              <a:rPr lang="fr-FR" b="1" dirty="0"/>
              <a:t>sans reprise de conscience </a:t>
            </a:r>
            <a:r>
              <a:rPr lang="fr-FR" dirty="0" err="1"/>
              <a:t>intercritique</a:t>
            </a:r>
            <a:r>
              <a:rPr lang="fr-FR" dirty="0"/>
              <a:t>, c'est à dire, sans réponse à des ordres simples </a:t>
            </a:r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r>
              <a:rPr lang="fr-FR" altLang="fr-FR" b="1" dirty="0"/>
              <a:t>Urgence thérapeutique (</a:t>
            </a:r>
            <a:r>
              <a:rPr lang="fr-FR" altLang="fr-FR" dirty="0"/>
              <a:t>sans attendre une confirmation  (EEG)).</a:t>
            </a:r>
          </a:p>
          <a:p>
            <a:pPr marL="0" indent="0">
              <a:buClr>
                <a:schemeClr val="accent1"/>
              </a:buClr>
              <a:buNone/>
              <a:defRPr/>
            </a:pPr>
            <a:endParaRPr lang="fr-FR" altLang="fr-FR" dirty="0"/>
          </a:p>
          <a:p>
            <a:pPr>
              <a:buClr>
                <a:schemeClr val="accent1"/>
              </a:buClr>
              <a:defRPr/>
            </a:pPr>
            <a:r>
              <a:rPr lang="fr-FR" b="1" dirty="0"/>
              <a:t>L’évolution spontanée des EMTCG </a:t>
            </a:r>
            <a:r>
              <a:rPr lang="fr-FR" dirty="0"/>
              <a:t>graves est le </a:t>
            </a:r>
            <a:r>
              <a:rPr lang="fr-FR" b="1" dirty="0"/>
              <a:t>décès</a:t>
            </a:r>
            <a:r>
              <a:rPr lang="fr-FR" dirty="0"/>
              <a:t> par collapsus cardiovasculaire dans un contexte de défaillance viscérale et </a:t>
            </a:r>
            <a:r>
              <a:rPr lang="fr-FR" b="1" dirty="0"/>
              <a:t>de troubles </a:t>
            </a:r>
            <a:r>
              <a:rPr lang="fr-FR" b="1" dirty="0" err="1"/>
              <a:t>hydroélectrolytiques</a:t>
            </a:r>
            <a:r>
              <a:rPr lang="fr-FR" b="1" dirty="0"/>
              <a:t> graves.</a:t>
            </a:r>
            <a:endParaRPr lang="fr-FR" alt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2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/>
              <a:t>les Recommandations Formalisées d'Experts (RFE) françaises définissent « de façon opérationnelle 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3400" b="1" u="sng" dirty="0"/>
              <a:t> L'EMENC </a:t>
            </a:r>
            <a:r>
              <a:rPr lang="fr-FR" dirty="0"/>
              <a:t>(avec ou sans trouble de la conscience), est défini par:</a:t>
            </a:r>
          </a:p>
          <a:p>
            <a:pPr lvl="1"/>
            <a:r>
              <a:rPr lang="fr-FR" dirty="0"/>
              <a:t>une activité épileptique de </a:t>
            </a:r>
            <a:r>
              <a:rPr lang="fr-FR" b="1" dirty="0"/>
              <a:t>plus de 10 minutes </a:t>
            </a:r>
            <a:r>
              <a:rPr lang="fr-FR" dirty="0"/>
              <a:t>(15 minutes pour certains états, comme l'état de mal absence) </a:t>
            </a:r>
          </a:p>
          <a:p>
            <a:pPr lvl="1"/>
            <a:r>
              <a:rPr lang="fr-FR" dirty="0"/>
              <a:t>ou par des crises qui se répètent (2) à des intervalles brefs sans reprise de conscience </a:t>
            </a:r>
            <a:r>
              <a:rPr lang="fr-FR" dirty="0" err="1"/>
              <a:t>intercritique</a:t>
            </a:r>
            <a:r>
              <a:rPr lang="fr-FR" dirty="0"/>
              <a:t>  (pour les EME avec troubles de la conscience)</a:t>
            </a:r>
          </a:p>
          <a:p>
            <a:r>
              <a:rPr lang="fr-FR" dirty="0"/>
              <a:t>il s'agit d'un état caractérisé par </a:t>
            </a:r>
          </a:p>
          <a:p>
            <a:pPr lvl="1"/>
            <a:r>
              <a:rPr lang="fr-FR" dirty="0"/>
              <a:t>une modification de l'état neurologique basal d'un patient </a:t>
            </a:r>
            <a:r>
              <a:rPr lang="fr-FR" sz="2100" dirty="0"/>
              <a:t>(manifestations très variables: </a:t>
            </a:r>
            <a:r>
              <a:rPr lang="fr-FR" sz="2100" b="1" dirty="0">
                <a:solidFill>
                  <a:srgbClr val="FF0000"/>
                </a:solidFill>
              </a:rPr>
              <a:t>altération plus ou moins profonde de la conscience</a:t>
            </a:r>
            <a:r>
              <a:rPr lang="fr-FR" sz="2100" dirty="0"/>
              <a:t>, </a:t>
            </a:r>
            <a:r>
              <a:rPr lang="fr-FR" sz="2100" b="1" dirty="0">
                <a:solidFill>
                  <a:srgbClr val="FF0000"/>
                </a:solidFill>
              </a:rPr>
              <a:t>confusion</a:t>
            </a:r>
            <a:r>
              <a:rPr lang="fr-FR" sz="2100" dirty="0"/>
              <a:t>, modifications du comportement, M sensorielles, motrices non convulsives, </a:t>
            </a:r>
            <a:r>
              <a:rPr lang="fr-FR" sz="2100" dirty="0" err="1"/>
              <a:t>dysautonomiques</a:t>
            </a:r>
            <a:r>
              <a:rPr lang="fr-FR" sz="2100" dirty="0"/>
              <a:t>, cognitives…)</a:t>
            </a:r>
          </a:p>
          <a:p>
            <a:pPr lvl="1"/>
            <a:r>
              <a:rPr lang="fr-FR" dirty="0"/>
              <a:t>associé à une activité épileptique continue sur l'électro-encéphalogramme (EEG), </a:t>
            </a:r>
          </a:p>
        </p:txBody>
      </p:sp>
    </p:spTree>
    <p:extLst>
      <p:ext uri="{BB962C8B-B14F-4D97-AF65-F5344CB8AC3E}">
        <p14:creationId xmlns:p14="http://schemas.microsoft.com/office/powerpoint/2010/main" val="16276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/>
              <a:t>les Recommandations Formalisées d'Experts (RFE) françaises définissent « de façon opérationnelle 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9600" b="1" dirty="0"/>
              <a:t>L'EME larvé </a:t>
            </a:r>
            <a:r>
              <a:rPr lang="fr-FR" sz="9600" dirty="0"/>
              <a:t>: </a:t>
            </a:r>
          </a:p>
          <a:p>
            <a:pPr marL="742950" lvl="2" indent="-342900"/>
            <a:r>
              <a:rPr lang="fr-FR" sz="7600" dirty="0"/>
              <a:t>disparition des manifestations motrices chez un patient comateux, </a:t>
            </a:r>
          </a:p>
          <a:p>
            <a:pPr marL="742950" lvl="2" indent="-342900"/>
            <a:r>
              <a:rPr lang="fr-FR" sz="7600" dirty="0"/>
              <a:t>mais avec persistance d'un EME électrique. </a:t>
            </a:r>
          </a:p>
          <a:p>
            <a:pPr>
              <a:buClr>
                <a:schemeClr val="accent1"/>
              </a:buClr>
              <a:defRPr/>
            </a:pPr>
            <a:endParaRPr lang="fr-FR" altLang="fr-FR" sz="8000" dirty="0"/>
          </a:p>
          <a:p>
            <a:pPr>
              <a:buClr>
                <a:schemeClr val="accent1"/>
              </a:buClr>
              <a:defRPr/>
            </a:pPr>
            <a:r>
              <a:rPr lang="fr-FR" altLang="fr-FR" sz="7600" dirty="0"/>
              <a:t>parfois les manifestations motrices sont réduites à de simples clonies localisées </a:t>
            </a:r>
            <a:r>
              <a:rPr lang="fr-FR" altLang="fr-FR" sz="7600" dirty="0" err="1"/>
              <a:t>oculopalpébrales</a:t>
            </a:r>
            <a:r>
              <a:rPr lang="fr-FR" altLang="fr-FR" sz="7600" dirty="0"/>
              <a:t>, faciales ou distales,  des troubles  neurovégétatifs.  </a:t>
            </a:r>
          </a:p>
          <a:p>
            <a:pPr marL="400050" lvl="2" indent="0">
              <a:buClr>
                <a:schemeClr val="accent1"/>
              </a:buClr>
              <a:buNone/>
              <a:defRPr/>
            </a:pPr>
            <a:endParaRPr lang="fr-FR" altLang="fr-FR" sz="8000" dirty="0"/>
          </a:p>
          <a:p>
            <a:pPr marL="400050" lvl="2" indent="0">
              <a:buClr>
                <a:schemeClr val="accent1"/>
              </a:buClr>
              <a:buNone/>
              <a:defRPr/>
            </a:pPr>
            <a:r>
              <a:rPr lang="fr-FR" altLang="fr-FR" sz="7600" dirty="0"/>
              <a:t>=Terme évolutif d'un EME non ou insuffisamment traité aboutissant à un épuisement musculaire </a:t>
            </a:r>
          </a:p>
          <a:p>
            <a:pPr marL="342900" lvl="1" indent="-342900">
              <a:buClr>
                <a:schemeClr val="accent1"/>
              </a:buClr>
              <a:buNone/>
              <a:defRPr/>
            </a:pPr>
            <a:endParaRPr lang="fr-FR" altLang="fr-FR" sz="8000" dirty="0"/>
          </a:p>
          <a:p>
            <a:pPr marL="342900" lvl="1" indent="-342900">
              <a:buClr>
                <a:schemeClr val="accent1"/>
              </a:buClr>
              <a:buNone/>
              <a:defRPr/>
            </a:pPr>
            <a:r>
              <a:rPr lang="fr-FR" altLang="fr-FR" sz="8000" b="1" u="sng" dirty="0"/>
              <a:t>EME électrique: </a:t>
            </a:r>
            <a:r>
              <a:rPr lang="fr-FR" altLang="fr-FR" sz="8000" dirty="0"/>
              <a:t>dans un contexte de coma d'emblée , quelle qu'en soit son origine, traumatique, toxique ou médicamenteuse (sédation). </a:t>
            </a:r>
          </a:p>
          <a:p>
            <a:pPr>
              <a:buClr>
                <a:schemeClr val="accent1"/>
              </a:buClr>
              <a:defRPr/>
            </a:pPr>
            <a:endParaRPr lang="fr-FR" altLang="fr-FR" sz="8000" dirty="0"/>
          </a:p>
          <a:p>
            <a:pPr>
              <a:buClr>
                <a:schemeClr val="accent1"/>
              </a:buClr>
              <a:defRPr/>
            </a:pPr>
            <a:r>
              <a:rPr lang="fr-FR" altLang="fr-FR" sz="8000" dirty="0"/>
              <a:t>  L'existence de ce type d'EME justifie </a:t>
            </a:r>
            <a:r>
              <a:rPr lang="fr-FR" altLang="fr-FR" sz="8000" b="1" dirty="0">
                <a:solidFill>
                  <a:srgbClr val="FF0000"/>
                </a:solidFill>
              </a:rPr>
              <a:t>la réalisation au moindre doute et en urgence d'un EEG</a:t>
            </a:r>
            <a:r>
              <a:rPr lang="fr-FR" altLang="fr-FR" sz="8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8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/>
              <a:t>les Recommandations Formalisées d'Experts (RFE) françaises définissent « de façon opérationnelle 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85000" lnSpcReduction="20000"/>
          </a:bodyPr>
          <a:lstStyle/>
          <a:p>
            <a:endParaRPr lang="fr-FR" b="1" dirty="0"/>
          </a:p>
          <a:p>
            <a:r>
              <a:rPr lang="fr-FR" b="1" dirty="0"/>
              <a:t>les crises sérielles </a:t>
            </a:r>
            <a:r>
              <a:rPr lang="fr-FR" dirty="0"/>
              <a:t>avec récupération de la conscience entre les crises, peuvent évoluer vers un EME mais ne rentrent pas dans la définition de celui-ci. </a:t>
            </a:r>
          </a:p>
          <a:p>
            <a:endParaRPr lang="fr-FR" b="1" dirty="0"/>
          </a:p>
          <a:p>
            <a:r>
              <a:rPr lang="fr-FR" b="1" dirty="0"/>
              <a:t>L'état de mal réfractaire </a:t>
            </a:r>
            <a:r>
              <a:rPr lang="fr-FR" dirty="0"/>
              <a:t>(EMER) : EME résistant à au moins deux MAE différents, administrés aux posologies adaptées. 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l'état  de mal super-réfractaire </a:t>
            </a:r>
            <a:r>
              <a:rPr lang="fr-FR" dirty="0"/>
              <a:t>: résistance à l'anesthésie générale pendant 24 heures. </a:t>
            </a:r>
          </a:p>
          <a:p>
            <a:pPr>
              <a:buNone/>
            </a:pPr>
            <a:r>
              <a:rPr lang="fr-FR" dirty="0"/>
              <a:t>Ces définitions sont valables également chez l'enfant.</a:t>
            </a:r>
          </a:p>
        </p:txBody>
      </p:sp>
    </p:spTree>
    <p:extLst>
      <p:ext uri="{BB962C8B-B14F-4D97-AF65-F5344CB8AC3E}">
        <p14:creationId xmlns:p14="http://schemas.microsoft.com/office/powerpoint/2010/main" val="41618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3970"/>
            <a:ext cx="8229600" cy="1143000"/>
          </a:xfrm>
        </p:spPr>
        <p:txBody>
          <a:bodyPr/>
          <a:lstStyle/>
          <a:p>
            <a:r>
              <a:rPr lang="fr-FR" b="1" dirty="0"/>
              <a:t>Diagnostic positif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232" y="1033500"/>
            <a:ext cx="8229600" cy="5400600"/>
          </a:xfrm>
        </p:spPr>
        <p:txBody>
          <a:bodyPr>
            <a:noAutofit/>
          </a:bodyPr>
          <a:lstStyle/>
          <a:p>
            <a:r>
              <a:rPr lang="fr-FR" sz="2000" b="1" dirty="0"/>
              <a:t>EMEGC</a:t>
            </a:r>
            <a:r>
              <a:rPr lang="fr-FR" sz="2000" dirty="0"/>
              <a:t>: diagnostic clinique, l'EEG n'est pas nécessaire.</a:t>
            </a:r>
          </a:p>
          <a:p>
            <a:pPr lvl="1"/>
            <a:r>
              <a:rPr lang="fr-FR" sz="1600" b="1" dirty="0"/>
              <a:t>EMGTC:  </a:t>
            </a:r>
            <a:r>
              <a:rPr lang="fr-FR" sz="1600" dirty="0"/>
              <a:t>mouvements convulsivants bilatéraux et synchrones chez un patient comateux, </a:t>
            </a:r>
          </a:p>
          <a:p>
            <a:pPr lvl="1"/>
            <a:r>
              <a:rPr lang="fr-FR" sz="1600" b="1" dirty="0"/>
              <a:t>EM focal moteur:  </a:t>
            </a:r>
            <a:r>
              <a:rPr lang="fr-FR" sz="1600" dirty="0"/>
              <a:t>mouvements cloniques segmentaires +/-marche bravais </a:t>
            </a:r>
            <a:r>
              <a:rPr lang="fr-FR" sz="1600" dirty="0" err="1"/>
              <a:t>jaksonienne</a:t>
            </a:r>
            <a:r>
              <a:rPr lang="fr-FR" sz="1600" dirty="0"/>
              <a:t> </a:t>
            </a:r>
          </a:p>
          <a:p>
            <a:pPr lvl="1"/>
            <a:r>
              <a:rPr lang="fr-FR" sz="1600" b="1" dirty="0"/>
              <a:t>EM myoclonique: </a:t>
            </a:r>
            <a:r>
              <a:rPr lang="fr-FR" sz="1600" dirty="0"/>
              <a:t>mouvements myocloniques bilatéraux synchrones </a:t>
            </a:r>
            <a:r>
              <a:rPr lang="en-GB" sz="1600" dirty="0"/>
              <a:t>/ </a:t>
            </a:r>
            <a:r>
              <a:rPr lang="fr-FR" sz="1600" dirty="0"/>
              <a:t>asynchrones avec état de conscience préservé / confusion </a:t>
            </a:r>
          </a:p>
          <a:p>
            <a:r>
              <a:rPr lang="fr-FR" sz="2000" b="1" dirty="0"/>
              <a:t>EMNC</a:t>
            </a:r>
            <a:r>
              <a:rPr lang="fr-FR" sz="2000" dirty="0"/>
              <a:t>: </a:t>
            </a:r>
            <a:r>
              <a:rPr lang="fr-FR" sz="2000" b="1" dirty="0"/>
              <a:t>L’EEG est  indispensable au diagnostic </a:t>
            </a:r>
            <a:r>
              <a:rPr lang="fr-FR" sz="2000" dirty="0"/>
              <a:t>, TRT d’épreuve</a:t>
            </a:r>
          </a:p>
          <a:p>
            <a:pPr marL="0" indent="0">
              <a:buNone/>
            </a:pPr>
            <a:r>
              <a:rPr lang="fr-FR" sz="2000" dirty="0"/>
              <a:t>     </a:t>
            </a:r>
          </a:p>
          <a:p>
            <a:pPr marL="0" indent="0">
              <a:buNone/>
            </a:pPr>
            <a:r>
              <a:rPr lang="fr-FR" sz="2000" dirty="0"/>
              <a:t> L’EEG est indique devant :</a:t>
            </a:r>
          </a:p>
          <a:p>
            <a:pPr lvl="1"/>
            <a:r>
              <a:rPr lang="fr-FR" sz="1600" dirty="0"/>
              <a:t> troubles persistants de la conscience après une crise convulsive, ou </a:t>
            </a:r>
            <a:r>
              <a:rPr lang="fr-FR" sz="1600" dirty="0" err="1"/>
              <a:t>inexpliques</a:t>
            </a:r>
            <a:r>
              <a:rPr lang="fr-FR" sz="1600" dirty="0"/>
              <a:t>  ( EME larve),</a:t>
            </a:r>
          </a:p>
          <a:p>
            <a:pPr lvl="1"/>
            <a:r>
              <a:rPr lang="fr-FR" sz="1600" dirty="0"/>
              <a:t>EME réfractaire </a:t>
            </a:r>
          </a:p>
          <a:p>
            <a:pPr lvl="1"/>
            <a:r>
              <a:rPr lang="fr-FR" sz="1600" b="1" dirty="0"/>
              <a:t>devant un syndrome confusionnel d’étiologie non évidente </a:t>
            </a:r>
            <a:r>
              <a:rPr lang="fr-FR" sz="1600" dirty="0"/>
              <a:t>(ou qui persiste après une crise d’épilepsie</a:t>
            </a:r>
            <a:r>
              <a:rPr lang="fr-FR" sz="1600" b="1" dirty="0"/>
              <a:t>) </a:t>
            </a:r>
            <a:r>
              <a:rPr lang="fr-FR" sz="1600" dirty="0"/>
              <a:t>	</a:t>
            </a:r>
          </a:p>
          <a:p>
            <a:pPr lvl="1"/>
            <a:r>
              <a:rPr lang="fr-FR" sz="1600" dirty="0"/>
              <a:t>manifestations neurologiques centrales très diverses de début brusque </a:t>
            </a:r>
            <a:r>
              <a:rPr lang="fr-FR" sz="1600" b="1" dirty="0"/>
              <a:t>d’étiologie non évidente </a:t>
            </a:r>
            <a:endParaRPr lang="fr-FR" sz="1600" dirty="0"/>
          </a:p>
          <a:p>
            <a:pPr marL="457200" lvl="1" indent="0">
              <a:buNone/>
            </a:pPr>
            <a:r>
              <a:rPr lang="fr-FR" sz="1800" dirty="0"/>
              <a:t>Il permettra </a:t>
            </a:r>
            <a:r>
              <a:rPr lang="fr-FR" sz="1800" b="1" dirty="0"/>
              <a:t>d'affirmer le diagnostic </a:t>
            </a:r>
            <a:r>
              <a:rPr lang="fr-FR" sz="1800" dirty="0"/>
              <a:t>d'EME en révélant une </a:t>
            </a:r>
            <a:r>
              <a:rPr lang="fr-FR" sz="1800" b="1" dirty="0"/>
              <a:t>activité</a:t>
            </a:r>
            <a:r>
              <a:rPr lang="fr-FR" sz="1800" dirty="0"/>
              <a:t> </a:t>
            </a:r>
            <a:r>
              <a:rPr lang="fr-FR" sz="1800" b="1" dirty="0"/>
              <a:t>épileptique</a:t>
            </a:r>
            <a:r>
              <a:rPr lang="fr-FR" sz="1800" dirty="0"/>
              <a:t> </a:t>
            </a:r>
            <a:r>
              <a:rPr lang="fr-FR" sz="1800" b="1" dirty="0"/>
              <a:t>continue</a:t>
            </a:r>
            <a:r>
              <a:rPr lang="fr-FR" sz="1800" dirty="0"/>
              <a:t> ou se </a:t>
            </a:r>
            <a:r>
              <a:rPr lang="fr-FR" sz="1800" b="1" dirty="0"/>
              <a:t>répétant</a:t>
            </a:r>
            <a:r>
              <a:rPr lang="fr-FR" sz="1800" dirty="0"/>
              <a:t> </a:t>
            </a:r>
            <a:r>
              <a:rPr lang="fr-FR" sz="1800" b="1" dirty="0"/>
              <a:t>sans retour à l'activité de fond</a:t>
            </a:r>
            <a:r>
              <a:rPr lang="fr-FR" sz="1800" dirty="0"/>
              <a:t>.</a:t>
            </a:r>
          </a:p>
          <a:p>
            <a:pPr lvl="1"/>
            <a:r>
              <a:rPr lang="en-GB" sz="1800" dirty="0"/>
              <a:t>diagnostic </a:t>
            </a:r>
            <a:r>
              <a:rPr lang="en-GB" sz="1800" b="1" dirty="0" err="1"/>
              <a:t>différentiel</a:t>
            </a:r>
            <a:r>
              <a:rPr lang="en-GB" sz="1800" dirty="0"/>
              <a:t> , </a:t>
            </a:r>
            <a:r>
              <a:rPr lang="en-GB" sz="1800" b="1" dirty="0" err="1"/>
              <a:t>étiologique</a:t>
            </a:r>
            <a:r>
              <a:rPr lang="en-GB" sz="1800" dirty="0"/>
              <a:t> (</a:t>
            </a:r>
            <a:r>
              <a:rPr lang="en-GB" sz="1800" dirty="0" err="1"/>
              <a:t>encéphalite</a:t>
            </a:r>
            <a:r>
              <a:rPr lang="en-GB" sz="1800" dirty="0"/>
              <a:t> </a:t>
            </a:r>
            <a:r>
              <a:rPr lang="en-GB" sz="1800" dirty="0" err="1"/>
              <a:t>herpétique</a:t>
            </a:r>
            <a:r>
              <a:rPr lang="en-GB" sz="1800" dirty="0"/>
              <a:t>. . .), </a:t>
            </a:r>
            <a:r>
              <a:rPr lang="en-GB" sz="1800" b="1" dirty="0"/>
              <a:t>surveillance</a:t>
            </a:r>
            <a:r>
              <a:rPr lang="en-GB" sz="1800" dirty="0"/>
              <a:t> (</a:t>
            </a:r>
            <a:r>
              <a:rPr lang="en-GB" sz="1800" dirty="0" err="1"/>
              <a:t>efficacité</a:t>
            </a:r>
            <a:r>
              <a:rPr lang="en-GB" sz="1800" dirty="0"/>
              <a:t> du </a:t>
            </a:r>
            <a:r>
              <a:rPr lang="en-GB" sz="1800" dirty="0" err="1"/>
              <a:t>traitement</a:t>
            </a:r>
            <a:r>
              <a:rPr lang="en-GB" sz="1800" dirty="0"/>
              <a:t>, </a:t>
            </a:r>
            <a:r>
              <a:rPr lang="en-GB" sz="1800" dirty="0" err="1"/>
              <a:t>niveau</a:t>
            </a:r>
            <a:r>
              <a:rPr lang="en-GB" sz="1800" dirty="0"/>
              <a:t> de </a:t>
            </a:r>
            <a:r>
              <a:rPr lang="en-GB" sz="1800" dirty="0" err="1"/>
              <a:t>sédation</a:t>
            </a:r>
            <a:r>
              <a:rPr lang="en-GB" sz="1800" dirty="0"/>
              <a:t>. . .), </a:t>
            </a:r>
            <a:r>
              <a:rPr lang="en-GB" sz="1800" dirty="0" err="1"/>
              <a:t>évaluation</a:t>
            </a:r>
            <a:r>
              <a:rPr lang="en-GB" sz="1800" dirty="0"/>
              <a:t> du </a:t>
            </a:r>
            <a:r>
              <a:rPr lang="en-GB" sz="1800" b="1" dirty="0" err="1"/>
              <a:t>pronostic</a:t>
            </a:r>
            <a:endParaRPr lang="fr-FR" sz="1800" b="1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093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</a:t>
            </a:r>
            <a:r>
              <a:rPr lang="en-GB" b="1" dirty="0" err="1"/>
              <a:t>differentiel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 </a:t>
            </a:r>
            <a:r>
              <a:rPr lang="en-GB" sz="3100" b="1" dirty="0"/>
              <a:t>EME </a:t>
            </a:r>
            <a:r>
              <a:rPr lang="en-GB" sz="3100" b="1" dirty="0" err="1"/>
              <a:t>d'origine</a:t>
            </a:r>
            <a:r>
              <a:rPr lang="en-GB" sz="3100" b="1" dirty="0"/>
              <a:t> </a:t>
            </a:r>
            <a:r>
              <a:rPr lang="en-GB" sz="3100" b="1" dirty="0" err="1"/>
              <a:t>psychogène</a:t>
            </a:r>
            <a:endParaRPr lang="en-GB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345980"/>
            <a:ext cx="7416824" cy="50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Diagnostic </a:t>
            </a:r>
            <a:r>
              <a:rPr lang="en-GB" b="1" dirty="0" err="1"/>
              <a:t>differentiel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55000" lnSpcReduction="20000"/>
          </a:bodyPr>
          <a:lstStyle/>
          <a:p>
            <a:endParaRPr lang="fr-FR" sz="3600" dirty="0"/>
          </a:p>
          <a:p>
            <a:pPr marL="0" indent="0">
              <a:buNone/>
            </a:pPr>
            <a:r>
              <a:rPr lang="fr-FR" sz="4400" b="1" dirty="0"/>
              <a:t>Devant un EME partiel moteur, myoclonique, tonique</a:t>
            </a:r>
            <a:r>
              <a:rPr lang="fr-FR" sz="4400" dirty="0"/>
              <a:t>:</a:t>
            </a:r>
            <a:endParaRPr lang="fr-FR" sz="3600" dirty="0"/>
          </a:p>
          <a:p>
            <a:pPr lvl="1"/>
            <a:r>
              <a:rPr lang="fr-FR" sz="3600" dirty="0"/>
              <a:t>tremblements, chorées, dystonies, dyskinésies; mouvements psychogènes et même de simples frissons…. </a:t>
            </a:r>
          </a:p>
          <a:p>
            <a:pPr lvl="1"/>
            <a:r>
              <a:rPr lang="fr-FR" sz="3600" dirty="0" err="1"/>
              <a:t>myoclonies</a:t>
            </a:r>
            <a:r>
              <a:rPr lang="fr-FR" sz="3600" dirty="0"/>
              <a:t> non-épileptiques (encéphalopathies (métaboliques, post-anoxiques, médicamenteuses, toxiques) / encéphalite)</a:t>
            </a:r>
          </a:p>
          <a:p>
            <a:pPr marL="857250" lvl="2" indent="0">
              <a:buNone/>
            </a:pPr>
            <a:r>
              <a:rPr lang="fr-FR" sz="4400" b="1" dirty="0"/>
              <a:t>l'encéphalopathie post-anoxique+++</a:t>
            </a:r>
            <a:r>
              <a:rPr lang="fr-FR" sz="3300" dirty="0"/>
              <a:t>: </a:t>
            </a:r>
            <a:r>
              <a:rPr lang="fr-FR" sz="3300" b="1" dirty="0"/>
              <a:t>souffrance</a:t>
            </a:r>
            <a:r>
              <a:rPr lang="fr-FR" sz="3300" dirty="0"/>
              <a:t> cérébrale diffuse sévère non spécifique (cortex et les noyaux gris centraux). </a:t>
            </a:r>
          </a:p>
          <a:p>
            <a:pPr lvl="2"/>
            <a:r>
              <a:rPr lang="fr-FR" sz="3300" dirty="0" err="1"/>
              <a:t>myoclonies</a:t>
            </a:r>
            <a:r>
              <a:rPr lang="fr-FR" sz="3300" dirty="0"/>
              <a:t> non épileptiques, </a:t>
            </a:r>
          </a:p>
          <a:p>
            <a:pPr lvl="2"/>
            <a:r>
              <a:rPr lang="fr-FR" sz="3300" dirty="0"/>
              <a:t>EEG: abondantes pointes, mais sans organisation critique. </a:t>
            </a:r>
          </a:p>
          <a:p>
            <a:r>
              <a:rPr lang="fr-FR" sz="3600" b="1" dirty="0"/>
              <a:t>EEG vidéo +  EMG +++. 	</a:t>
            </a:r>
          </a:p>
          <a:p>
            <a:pPr marL="0" indent="0">
              <a:buNone/>
            </a:pPr>
            <a:r>
              <a:rPr lang="en-GB" sz="3600" dirty="0"/>
              <a:t>	</a:t>
            </a:r>
            <a:endParaRPr lang="fr-FR" sz="2900" dirty="0"/>
          </a:p>
          <a:p>
            <a:pPr marL="0" indent="0">
              <a:buNone/>
            </a:pPr>
            <a:r>
              <a:rPr lang="fr-FR" sz="4400" b="1" dirty="0"/>
              <a:t>EMENC</a:t>
            </a:r>
            <a:r>
              <a:rPr lang="fr-FR" sz="3600" b="1" dirty="0"/>
              <a:t> </a:t>
            </a:r>
            <a:r>
              <a:rPr lang="fr-FR" sz="3600" dirty="0"/>
              <a:t>avec</a:t>
            </a:r>
            <a:r>
              <a:rPr lang="fr-FR" sz="3600" b="1" dirty="0"/>
              <a:t> </a:t>
            </a:r>
            <a:r>
              <a:rPr lang="fr-FR" sz="3600" dirty="0"/>
              <a:t>symptomatologie  (auditive, visuelle, dysesthésique, aphasique, olfactive, gustative, psychique, végétative ...) pose le DGC </a:t>
            </a:r>
            <a:r>
              <a:rPr lang="fr-FR" sz="3600" dirty="0" err="1"/>
              <a:t>differentiel</a:t>
            </a:r>
            <a:r>
              <a:rPr lang="fr-FR" sz="3600" dirty="0"/>
              <a:t> avec:  migraines, AVC,AIT, troubles psychiatriques.</a:t>
            </a:r>
          </a:p>
          <a:p>
            <a:pPr marL="0" indent="0">
              <a:buNone/>
            </a:pPr>
            <a:r>
              <a:rPr lang="fr-FR" sz="3600" b="1" dirty="0"/>
              <a:t>vidéo-EEG +++, IRM cérébrale </a:t>
            </a:r>
            <a:r>
              <a:rPr lang="fr-FR" dirty="0"/>
              <a:t>	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195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Étiologies des EME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47500" lnSpcReduction="20000"/>
          </a:bodyPr>
          <a:lstStyle/>
          <a:p>
            <a:r>
              <a:rPr lang="fr-FR" sz="4400" b="1" u="sng" dirty="0"/>
              <a:t>Chez le patient épileptique</a:t>
            </a:r>
            <a:r>
              <a:rPr lang="fr-FR" sz="4400" dirty="0"/>
              <a:t>,</a:t>
            </a:r>
          </a:p>
          <a:p>
            <a:pPr lvl="1"/>
            <a:r>
              <a:rPr lang="fr-FR" sz="3600" b="1" dirty="0"/>
              <a:t>sous-dosage</a:t>
            </a:r>
            <a:r>
              <a:rPr lang="fr-FR" sz="3600" dirty="0"/>
              <a:t> en médicament </a:t>
            </a:r>
            <a:r>
              <a:rPr lang="fr-FR" sz="3600" dirty="0" err="1"/>
              <a:t>anti-épileptique</a:t>
            </a:r>
            <a:r>
              <a:rPr lang="fr-FR" sz="3600" dirty="0"/>
              <a:t> (MAE) +++</a:t>
            </a:r>
          </a:p>
          <a:p>
            <a:pPr lvl="1"/>
            <a:r>
              <a:rPr lang="fr-FR" sz="3600" dirty="0"/>
              <a:t>intoxication /sevrage </a:t>
            </a:r>
            <a:r>
              <a:rPr lang="fr-FR" sz="3600" b="1" dirty="0"/>
              <a:t>alcoolique</a:t>
            </a:r>
            <a:r>
              <a:rPr lang="fr-FR" sz="3600" dirty="0"/>
              <a:t>, </a:t>
            </a:r>
          </a:p>
          <a:p>
            <a:pPr lvl="1"/>
            <a:r>
              <a:rPr lang="fr-FR" sz="3600" dirty="0"/>
              <a:t>médicaments </a:t>
            </a:r>
            <a:r>
              <a:rPr lang="fr-FR" sz="3600" b="1" dirty="0" err="1"/>
              <a:t>proconvulsivants</a:t>
            </a:r>
            <a:r>
              <a:rPr lang="fr-FR" sz="3600" dirty="0"/>
              <a:t>, </a:t>
            </a:r>
          </a:p>
          <a:p>
            <a:pPr lvl="1"/>
            <a:r>
              <a:rPr lang="fr-FR" sz="3600" b="1" dirty="0"/>
              <a:t>infections</a:t>
            </a:r>
            <a:r>
              <a:rPr lang="fr-FR" sz="3600" dirty="0"/>
              <a:t> intercurrentes. </a:t>
            </a:r>
          </a:p>
          <a:p>
            <a:pPr lvl="1"/>
            <a:r>
              <a:rPr lang="fr-FR" sz="3600" dirty="0"/>
              <a:t>l'introduction d'un TAE inadapté (</a:t>
            </a:r>
            <a:r>
              <a:rPr lang="fr-FR" sz="3600" dirty="0" err="1"/>
              <a:t>exp</a:t>
            </a:r>
            <a:r>
              <a:rPr lang="fr-FR" sz="3600" dirty="0"/>
              <a:t>: EME myocloniques par </a:t>
            </a:r>
            <a:r>
              <a:rPr lang="fr-FR" sz="3600" dirty="0" err="1"/>
              <a:t>carbamazépine</a:t>
            </a:r>
            <a:r>
              <a:rPr lang="fr-FR" sz="3600" dirty="0"/>
              <a:t> dans une EGI),</a:t>
            </a:r>
          </a:p>
          <a:p>
            <a:pPr lvl="1"/>
            <a:r>
              <a:rPr lang="fr-FR" sz="3600" dirty="0"/>
              <a:t>Chez l'enfant, les </a:t>
            </a:r>
            <a:r>
              <a:rPr lang="fr-FR" sz="3600" b="1" dirty="0"/>
              <a:t>convulsions hyperthermiques </a:t>
            </a:r>
            <a:r>
              <a:rPr lang="fr-FR" sz="3600" dirty="0"/>
              <a:t>représentent plus de la moitié des cas.</a:t>
            </a:r>
          </a:p>
          <a:p>
            <a:pPr marL="457200" lvl="1" indent="0">
              <a:buNone/>
            </a:pPr>
            <a:endParaRPr lang="fr-FR" sz="3600" dirty="0"/>
          </a:p>
          <a:p>
            <a:r>
              <a:rPr lang="fr-FR" sz="4400" b="1" u="sng" dirty="0"/>
              <a:t>EME inaugural</a:t>
            </a:r>
            <a:r>
              <a:rPr lang="fr-FR" sz="4400" dirty="0"/>
              <a:t>:</a:t>
            </a:r>
          </a:p>
          <a:p>
            <a:pPr lvl="1"/>
            <a:r>
              <a:rPr lang="fr-FR" sz="3600" dirty="0"/>
              <a:t> les AVC (à la phase aiguë ou </a:t>
            </a:r>
            <a:r>
              <a:rPr lang="fr-FR" sz="3600" dirty="0" err="1"/>
              <a:t>séquellaire</a:t>
            </a:r>
            <a:r>
              <a:rPr lang="fr-FR" sz="3600" dirty="0"/>
              <a:t>), </a:t>
            </a:r>
            <a:r>
              <a:rPr lang="fr-FR" sz="2900" dirty="0"/>
              <a:t>Après 60 ans: AVC à sa phase aiguë +++</a:t>
            </a:r>
          </a:p>
          <a:p>
            <a:pPr lvl="1"/>
            <a:r>
              <a:rPr lang="fr-FR" sz="3600" dirty="0"/>
              <a:t> les troubles </a:t>
            </a:r>
            <a:r>
              <a:rPr lang="fr-FR" sz="3600" b="1" dirty="0"/>
              <a:t>métaboliques</a:t>
            </a:r>
            <a:r>
              <a:rPr lang="fr-FR" sz="3600" dirty="0"/>
              <a:t>,  puis les </a:t>
            </a:r>
            <a:r>
              <a:rPr lang="fr-FR" sz="3600" b="1" dirty="0"/>
              <a:t>tumeurs</a:t>
            </a:r>
            <a:r>
              <a:rPr lang="fr-FR" sz="3600" dirty="0"/>
              <a:t>  et les </a:t>
            </a:r>
            <a:r>
              <a:rPr lang="fr-FR" sz="3600" b="1" dirty="0"/>
              <a:t>infections</a:t>
            </a:r>
            <a:r>
              <a:rPr lang="fr-FR" sz="3600" dirty="0"/>
              <a:t>, atteinte inflammatoire, traumatique, toxique…</a:t>
            </a:r>
          </a:p>
          <a:p>
            <a:pPr lvl="1"/>
            <a:r>
              <a:rPr lang="fr-FR" sz="3600" dirty="0"/>
              <a:t>EME absence de novo du sujet âgé :  psychotrope  /sevrage en benzodiazépine </a:t>
            </a:r>
          </a:p>
          <a:p>
            <a:pPr lvl="1"/>
            <a:r>
              <a:rPr lang="en-GB" sz="3600" b="1" dirty="0"/>
              <a:t>new onset refractory status </a:t>
            </a:r>
            <a:r>
              <a:rPr lang="en-GB" sz="3600" b="1" dirty="0" err="1"/>
              <a:t>epilepticus</a:t>
            </a:r>
            <a:r>
              <a:rPr lang="en-GB" sz="3600" b="1" dirty="0"/>
              <a:t> (NORSE): </a:t>
            </a:r>
            <a:r>
              <a:rPr lang="fr-FR" sz="3600" dirty="0"/>
              <a:t>forme d’EME réfractaire sans étiologie (sur IRM, biologie, bilan infectieux sur LCS). Origine auto-immune souvent </a:t>
            </a:r>
            <a:r>
              <a:rPr lang="en-GB" sz="3600" dirty="0"/>
              <a:t>+++</a:t>
            </a:r>
            <a:endParaRPr lang="fr-FR" sz="36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35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Traitement  médical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 soixante-dix   pour cent des épilepsies sont </a:t>
            </a:r>
            <a:r>
              <a:rPr lang="fr-FR" b="1" dirty="0"/>
              <a:t>pharmaco sensibles</a:t>
            </a:r>
            <a:endParaRPr lang="fr-FR" dirty="0"/>
          </a:p>
          <a:p>
            <a:r>
              <a:rPr lang="fr-FR" dirty="0"/>
              <a:t>Le </a:t>
            </a:r>
            <a:r>
              <a:rPr lang="fr-FR" b="1" dirty="0"/>
              <a:t>choix</a:t>
            </a:r>
            <a:r>
              <a:rPr lang="fr-FR" dirty="0"/>
              <a:t> de ce premier </a:t>
            </a:r>
            <a:r>
              <a:rPr lang="fr-FR" b="1" dirty="0"/>
              <a:t>médicament</a:t>
            </a:r>
            <a:r>
              <a:rPr lang="fr-FR" dirty="0"/>
              <a:t> antiépileptique va donc s’avérer crucial.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Bilan</a:t>
            </a:r>
            <a:r>
              <a:rPr lang="en-GB" b="1" dirty="0"/>
              <a:t> </a:t>
            </a:r>
            <a:r>
              <a:rPr lang="en-GB" b="1" dirty="0" err="1"/>
              <a:t>paraclinique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hyponatrémie</a:t>
            </a:r>
            <a:r>
              <a:rPr lang="fr-FR" dirty="0"/>
              <a:t>, </a:t>
            </a:r>
            <a:r>
              <a:rPr lang="fr-FR" b="1" dirty="0"/>
              <a:t>hypoglycémie</a:t>
            </a:r>
            <a:r>
              <a:rPr lang="fr-FR" dirty="0"/>
              <a:t>, </a:t>
            </a:r>
            <a:r>
              <a:rPr lang="fr-FR" b="1" dirty="0"/>
              <a:t>hypocalcémie, </a:t>
            </a:r>
            <a:r>
              <a:rPr lang="en-GB" b="1" dirty="0" err="1"/>
              <a:t>hypomagnésémie</a:t>
            </a:r>
            <a:r>
              <a:rPr lang="en-GB" dirty="0"/>
              <a:t> (enfant)</a:t>
            </a:r>
            <a:endParaRPr lang="fr-FR" b="1" dirty="0"/>
          </a:p>
          <a:p>
            <a:r>
              <a:rPr lang="fr-FR" dirty="0"/>
              <a:t>recherche de </a:t>
            </a:r>
            <a:r>
              <a:rPr lang="fr-FR" b="1" dirty="0"/>
              <a:t>toxiques</a:t>
            </a:r>
            <a:r>
              <a:rPr lang="fr-FR" dirty="0"/>
              <a:t>: fonction du contexte.</a:t>
            </a:r>
          </a:p>
          <a:p>
            <a:r>
              <a:rPr lang="fr-FR" dirty="0"/>
              <a:t>Dosage des </a:t>
            </a:r>
            <a:r>
              <a:rPr lang="fr-FR" dirty="0" err="1"/>
              <a:t>antiepileptiques</a:t>
            </a:r>
            <a:r>
              <a:rPr lang="fr-FR" dirty="0"/>
              <a:t> (patient </a:t>
            </a:r>
            <a:r>
              <a:rPr lang="fr-FR" dirty="0" err="1"/>
              <a:t>epileptique</a:t>
            </a:r>
            <a:r>
              <a:rPr lang="fr-FR" dirty="0"/>
              <a:t>)</a:t>
            </a:r>
          </a:p>
          <a:p>
            <a:r>
              <a:rPr lang="fr-FR" b="1" dirty="0"/>
              <a:t>ponction lombaire </a:t>
            </a:r>
            <a:r>
              <a:rPr lang="fr-FR" dirty="0"/>
              <a:t>(méningite) si </a:t>
            </a:r>
          </a:p>
          <a:p>
            <a:pPr lvl="1"/>
            <a:r>
              <a:rPr lang="fr-FR" dirty="0"/>
              <a:t>fièvre,</a:t>
            </a:r>
          </a:p>
          <a:p>
            <a:pPr lvl="1"/>
            <a:r>
              <a:rPr lang="fr-FR" dirty="0"/>
              <a:t> immunodépression </a:t>
            </a:r>
          </a:p>
          <a:p>
            <a:pPr lvl="1"/>
            <a:r>
              <a:rPr lang="fr-FR" dirty="0"/>
              <a:t>recherche étiologique négative </a:t>
            </a:r>
          </a:p>
          <a:p>
            <a:r>
              <a:rPr lang="fr-FR" dirty="0"/>
              <a:t>EME </a:t>
            </a:r>
            <a:r>
              <a:rPr lang="fr-FR" dirty="0" err="1"/>
              <a:t>refractaire</a:t>
            </a:r>
            <a:r>
              <a:rPr lang="fr-FR" dirty="0"/>
              <a:t> de novo inexpliqué : recherche d’une cause </a:t>
            </a:r>
            <a:r>
              <a:rPr lang="fr-FR" dirty="0" err="1"/>
              <a:t>dysimmunitaire</a:t>
            </a:r>
            <a:r>
              <a:rPr lang="fr-FR" dirty="0"/>
              <a:t>, (paranéoplasique ou non), ou infectieuse 	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8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Bilan</a:t>
            </a:r>
            <a:r>
              <a:rPr lang="en-GB" b="1" dirty="0"/>
              <a:t> </a:t>
            </a:r>
            <a:r>
              <a:rPr lang="en-GB" b="1" dirty="0" err="1"/>
              <a:t>paraclinique</a:t>
            </a:r>
            <a:r>
              <a:rPr lang="en-GB" b="1" dirty="0"/>
              <a:t/>
            </a:r>
            <a:br>
              <a:rPr lang="en-GB" b="1" dirty="0"/>
            </a:br>
            <a:r>
              <a:rPr lang="fr-FR" sz="4000" b="1" dirty="0"/>
              <a:t>Imagerie  cérébrale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/>
              <a:t>en cas </a:t>
            </a:r>
            <a:r>
              <a:rPr lang="fr-FR" b="1" dirty="0"/>
              <a:t>d'EME inaugural</a:t>
            </a:r>
            <a:r>
              <a:rPr lang="fr-FR" dirty="0"/>
              <a:t>, dès que l'état du patient le permet.</a:t>
            </a:r>
          </a:p>
          <a:p>
            <a:pPr lvl="1"/>
            <a:r>
              <a:rPr lang="fr-FR" dirty="0"/>
              <a:t>chez les </a:t>
            </a:r>
            <a:r>
              <a:rPr lang="fr-FR" b="1" dirty="0"/>
              <a:t>patients avec épilepsie </a:t>
            </a:r>
            <a:r>
              <a:rPr lang="fr-FR" dirty="0"/>
              <a:t>connue,</a:t>
            </a:r>
          </a:p>
          <a:p>
            <a:pPr lvl="2"/>
            <a:r>
              <a:rPr lang="fr-FR" dirty="0"/>
              <a:t> en cas de traumatisme crânien récent, </a:t>
            </a:r>
          </a:p>
          <a:p>
            <a:pPr lvl="2"/>
            <a:r>
              <a:rPr lang="fr-FR" dirty="0"/>
              <a:t>de pathologie cérébrale potentiellement évolutive, </a:t>
            </a:r>
          </a:p>
          <a:p>
            <a:pPr lvl="2"/>
            <a:r>
              <a:rPr lang="fr-FR" dirty="0"/>
              <a:t>de syndrome méningé, </a:t>
            </a:r>
          </a:p>
          <a:p>
            <a:pPr lvl="2"/>
            <a:r>
              <a:rPr lang="fr-FR" dirty="0"/>
              <a:t>d'antécédents néoplasiques, </a:t>
            </a:r>
          </a:p>
          <a:p>
            <a:pPr lvl="2"/>
            <a:r>
              <a:rPr lang="fr-FR" dirty="0"/>
              <a:t>de terrain immunodéprimé, </a:t>
            </a:r>
          </a:p>
          <a:p>
            <a:pPr lvl="2"/>
            <a:r>
              <a:rPr lang="fr-FR" dirty="0"/>
              <a:t>et de fièvre inexpliquée.</a:t>
            </a:r>
          </a:p>
        </p:txBody>
      </p:sp>
    </p:spTree>
    <p:extLst>
      <p:ext uri="{BB962C8B-B14F-4D97-AF65-F5344CB8AC3E}">
        <p14:creationId xmlns:p14="http://schemas.microsoft.com/office/powerpoint/2010/main" val="18145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de l‘EMCTCG = </a:t>
            </a:r>
            <a:r>
              <a:rPr lang="fr-FR" dirty="0">
                <a:solidFill>
                  <a:srgbClr val="FF0000"/>
                </a:solidFill>
              </a:rPr>
              <a:t>urgent</a:t>
            </a:r>
          </a:p>
        </p:txBody>
      </p:sp>
    </p:spTree>
    <p:extLst>
      <p:ext uri="{BB962C8B-B14F-4D97-AF65-F5344CB8AC3E}">
        <p14:creationId xmlns:p14="http://schemas.microsoft.com/office/powerpoint/2010/main" val="35249484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Mesures générales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Assurer la perméabilité des voies aériennes (canule de Mayo) et l'oxygénation (10 l/min) </a:t>
            </a:r>
          </a:p>
          <a:p>
            <a:r>
              <a:rPr lang="fr-FR" dirty="0"/>
              <a:t>Juger en urgence de l'opportunité d'une assistance respiratoire </a:t>
            </a:r>
          </a:p>
          <a:p>
            <a:r>
              <a:rPr lang="fr-FR" dirty="0"/>
              <a:t>glycémie, </a:t>
            </a:r>
            <a:r>
              <a:rPr lang="fr-FR" dirty="0" err="1"/>
              <a:t>natremie</a:t>
            </a:r>
            <a:r>
              <a:rPr lang="fr-FR" dirty="0"/>
              <a:t>, </a:t>
            </a:r>
            <a:r>
              <a:rPr lang="fr-FR" dirty="0" err="1"/>
              <a:t>calcemie</a:t>
            </a:r>
            <a:r>
              <a:rPr lang="fr-FR" dirty="0"/>
              <a:t>, </a:t>
            </a:r>
          </a:p>
          <a:p>
            <a:r>
              <a:rPr lang="fr-FR" dirty="0"/>
              <a:t>Mettre en place deux abords veineux,</a:t>
            </a:r>
          </a:p>
          <a:p>
            <a:pPr lvl="1"/>
            <a:r>
              <a:rPr lang="fr-FR" dirty="0"/>
              <a:t> l'un étant réservé à l'administration des médicaments antiépileptiques (sérum salé isotonique + 50 cm3 de sérum glucosé 30%)</a:t>
            </a:r>
          </a:p>
          <a:p>
            <a:r>
              <a:rPr lang="fr-FR" dirty="0"/>
              <a:t>Mettre en place une surveillance hémodynamique continue.</a:t>
            </a:r>
          </a:p>
        </p:txBody>
      </p:sp>
    </p:spTree>
    <p:extLst>
      <p:ext uri="{BB962C8B-B14F-4D97-AF65-F5344CB8AC3E}">
        <p14:creationId xmlns:p14="http://schemas.microsoft.com/office/powerpoint/2010/main" val="16862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b="1" dirty="0"/>
              <a:t>Interrompre l'activité épileptique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052736"/>
            <a:ext cx="8229600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Injecter immédiatement (T0): 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1 ampoule à 1 mg de </a:t>
            </a:r>
            <a:r>
              <a:rPr lang="fr-FR" b="1" dirty="0" err="1">
                <a:solidFill>
                  <a:schemeClr val="tx1"/>
                </a:solidFill>
              </a:rPr>
              <a:t>clonazépam</a:t>
            </a:r>
            <a:r>
              <a:rPr lang="fr-FR" b="1" dirty="0">
                <a:solidFill>
                  <a:schemeClr val="tx1"/>
                </a:solidFill>
              </a:rPr>
              <a:t> IV (</a:t>
            </a:r>
            <a:r>
              <a:rPr lang="en-GB" b="1" dirty="0">
                <a:solidFill>
                  <a:schemeClr val="tx1"/>
                </a:solidFill>
              </a:rPr>
              <a:t>0,015 mg.kg-1 max: 1,5 mg</a:t>
            </a:r>
            <a:r>
              <a:rPr lang="fr-FR" dirty="0">
                <a:solidFill>
                  <a:schemeClr val="tx1"/>
                </a:solidFill>
              </a:rPr>
              <a:t> en 3 mn) </a:t>
            </a: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Ou </a:t>
            </a:r>
            <a:r>
              <a:rPr lang="fr-FR" b="1" dirty="0" err="1">
                <a:solidFill>
                  <a:schemeClr val="tx1"/>
                </a:solidFill>
              </a:rPr>
              <a:t>midazolam</a:t>
            </a:r>
            <a:r>
              <a:rPr lang="fr-FR" dirty="0">
                <a:solidFill>
                  <a:schemeClr val="tx1"/>
                </a:solidFill>
              </a:rPr>
              <a:t> +++ </a:t>
            </a:r>
            <a:r>
              <a:rPr lang="en-GB" dirty="0">
                <a:solidFill>
                  <a:schemeClr val="tx1"/>
                </a:solidFill>
              </a:rPr>
              <a:t>(IM) 0,15 mg/kg (</a:t>
            </a:r>
            <a:r>
              <a:rPr lang="en-GB" dirty="0" err="1">
                <a:solidFill>
                  <a:schemeClr val="tx1"/>
                </a:solidFill>
              </a:rPr>
              <a:t>soit</a:t>
            </a:r>
            <a:r>
              <a:rPr lang="en-GB" dirty="0">
                <a:solidFill>
                  <a:schemeClr val="tx1"/>
                </a:solidFill>
              </a:rPr>
              <a:t> 10 mg pour 70 kg)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Ou  1 ampoule à 10 mg de </a:t>
            </a:r>
            <a:r>
              <a:rPr lang="fr-FR" b="1" dirty="0">
                <a:solidFill>
                  <a:schemeClr val="tx1"/>
                </a:solidFill>
              </a:rPr>
              <a:t>diazépam IV</a:t>
            </a:r>
            <a:r>
              <a:rPr lang="fr-FR" dirty="0">
                <a:solidFill>
                  <a:schemeClr val="tx1"/>
                </a:solidFill>
              </a:rPr>
              <a:t> en 3 mn, </a:t>
            </a:r>
            <a:r>
              <a:rPr lang="en-GB" dirty="0">
                <a:solidFill>
                  <a:schemeClr val="tx1"/>
                </a:solidFill>
              </a:rPr>
              <a:t>0,15 mg.kg, (</a:t>
            </a:r>
            <a:r>
              <a:rPr lang="en-GB" dirty="0" err="1">
                <a:solidFill>
                  <a:schemeClr val="tx1"/>
                </a:solidFill>
              </a:rPr>
              <a:t>voie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rectale chez l’enfant)</a:t>
            </a: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276872"/>
            <a:ext cx="822960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Si échec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répéter</a:t>
            </a:r>
            <a:r>
              <a:rPr lang="fr-FR" dirty="0">
                <a:solidFill>
                  <a:schemeClr val="tx1"/>
                </a:solidFill>
              </a:rPr>
              <a:t> immédiatement une seule fois  (</a:t>
            </a:r>
            <a:r>
              <a:rPr lang="en-GB" u="sng" dirty="0" err="1">
                <a:solidFill>
                  <a:schemeClr val="tx1"/>
                </a:solidFill>
              </a:rPr>
              <a:t>l’exception</a:t>
            </a:r>
            <a:r>
              <a:rPr lang="en-GB" u="sng" dirty="0">
                <a:solidFill>
                  <a:schemeClr val="tx1"/>
                </a:solidFill>
              </a:rPr>
              <a:t> du midazolam</a:t>
            </a:r>
            <a:r>
              <a:rPr lang="en-GB" dirty="0">
                <a:solidFill>
                  <a:schemeClr val="tx1"/>
                </a:solidFill>
              </a:rPr>
              <a:t>)</a:t>
            </a:r>
            <a:r>
              <a:rPr lang="en-GB" dirty="0"/>
              <a:t>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3898268" y="2564904"/>
            <a:ext cx="1224136" cy="2880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5536" y="3212976"/>
            <a:ext cx="8229600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Si échec</a:t>
            </a: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 err="1">
                <a:solidFill>
                  <a:schemeClr val="tx1"/>
                </a:solidFill>
              </a:rPr>
              <a:t>Fosphénytoïne</a:t>
            </a:r>
            <a:r>
              <a:rPr lang="fr-FR" b="1" dirty="0">
                <a:solidFill>
                  <a:schemeClr val="tx1"/>
                </a:solidFill>
              </a:rPr>
              <a:t>: 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20 mg/kg d’EP ,(</a:t>
            </a:r>
            <a:r>
              <a:rPr lang="en-GB" dirty="0">
                <a:solidFill>
                  <a:schemeClr val="tx1"/>
                </a:solidFill>
              </a:rPr>
              <a:t>1500 mg max). </a:t>
            </a:r>
            <a:r>
              <a:rPr lang="fr-FR" dirty="0">
                <a:solidFill>
                  <a:schemeClr val="tx1"/>
                </a:solidFill>
              </a:rPr>
              <a:t>débit max : 100 à 150 mg/min ou </a:t>
            </a:r>
            <a:r>
              <a:rPr lang="fr-FR" b="1" dirty="0" err="1">
                <a:solidFill>
                  <a:schemeClr val="tx1"/>
                </a:solidFill>
              </a:rPr>
              <a:t>phénytoïne</a:t>
            </a:r>
            <a:r>
              <a:rPr lang="fr-FR" b="1" dirty="0">
                <a:solidFill>
                  <a:schemeClr val="tx1"/>
                </a:solidFill>
              </a:rPr>
              <a:t>: </a:t>
            </a:r>
            <a:r>
              <a:rPr lang="fr-FR" dirty="0">
                <a:solidFill>
                  <a:schemeClr val="tx1"/>
                </a:solidFill>
              </a:rPr>
              <a:t>20 mg/kg d’EP ,(</a:t>
            </a:r>
            <a:r>
              <a:rPr lang="en-GB" dirty="0">
                <a:solidFill>
                  <a:schemeClr val="tx1"/>
                </a:solidFill>
              </a:rPr>
              <a:t>1500 mg max). </a:t>
            </a:r>
            <a:r>
              <a:rPr lang="fr-FR" dirty="0">
                <a:solidFill>
                  <a:schemeClr val="tx1"/>
                </a:solidFill>
              </a:rPr>
              <a:t>débit max : 50 mg/min </a:t>
            </a:r>
            <a:r>
              <a:rPr lang="en-GB" dirty="0">
                <a:solidFill>
                  <a:schemeClr val="tx1"/>
                </a:solidFill>
              </a:rPr>
              <a:t> sous scope,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Ou phénobarbital</a:t>
            </a:r>
            <a:r>
              <a:rPr lang="fr-FR" dirty="0">
                <a:solidFill>
                  <a:schemeClr val="tx1"/>
                </a:solidFill>
              </a:rPr>
              <a:t> 15 mg/kg ; débit max : 50 à 100 mg.min-1, plus sédatif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ou  </a:t>
            </a:r>
            <a:r>
              <a:rPr lang="fr-FR" b="1" dirty="0" err="1">
                <a:solidFill>
                  <a:schemeClr val="tx1"/>
                </a:solidFill>
              </a:rPr>
              <a:t>valproate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: </a:t>
            </a:r>
            <a:r>
              <a:rPr lang="fr-FR" dirty="0">
                <a:solidFill>
                  <a:schemeClr val="tx1"/>
                </a:solidFill>
              </a:rPr>
              <a:t>40 mg.kg-1 en 15 minutes, sans dépasser 3 g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ou </a:t>
            </a:r>
            <a:r>
              <a:rPr lang="fr-FR" b="1" dirty="0" err="1">
                <a:solidFill>
                  <a:schemeClr val="tx1"/>
                </a:solidFill>
              </a:rPr>
              <a:t>levetiracetam</a:t>
            </a:r>
            <a:r>
              <a:rPr lang="fr-FR" b="1" dirty="0">
                <a:solidFill>
                  <a:schemeClr val="tx1"/>
                </a:solidFill>
              </a:rPr>
              <a:t> :</a:t>
            </a:r>
            <a:r>
              <a:rPr lang="en-GB" dirty="0"/>
              <a:t> </a:t>
            </a:r>
            <a:r>
              <a:rPr lang="fr-FR" dirty="0">
                <a:solidFill>
                  <a:schemeClr val="tx1"/>
                </a:solidFill>
              </a:rPr>
              <a:t>30 à 60 mg.kg-1 en 10 minutes, sans dépasser 4 g </a:t>
            </a:r>
          </a:p>
          <a:p>
            <a:r>
              <a:rPr lang="en-GB" dirty="0"/>
              <a:t>	</a:t>
            </a:r>
          </a:p>
          <a:p>
            <a:pPr>
              <a:buFont typeface="Arial" pitchFamily="34" charset="0"/>
              <a:buChar char="•"/>
            </a:pP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5373216"/>
            <a:ext cx="8229600" cy="1484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si les crises persistent: (+/- après deuxième essai d'une seconde ligne de TRT </a:t>
            </a:r>
            <a:r>
              <a:rPr lang="fr-FR" dirty="0" err="1">
                <a:solidFill>
                  <a:schemeClr val="tx1"/>
                </a:solidFill>
              </a:rPr>
              <a:t>diffrente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b="1" dirty="0" err="1">
                <a:solidFill>
                  <a:schemeClr val="tx1"/>
                </a:solidFill>
              </a:rPr>
              <a:t>propofol</a:t>
            </a:r>
            <a:r>
              <a:rPr lang="fr-FR" dirty="0">
                <a:solidFill>
                  <a:schemeClr val="tx1"/>
                </a:solidFill>
              </a:rPr>
              <a:t> (bolus de </a:t>
            </a:r>
            <a:r>
              <a:rPr lang="en-GB" dirty="0">
                <a:solidFill>
                  <a:schemeClr val="tx1"/>
                </a:solidFill>
              </a:rPr>
              <a:t>1 à 2 mg/kg  </a:t>
            </a:r>
            <a:r>
              <a:rPr lang="en-GB" dirty="0" err="1">
                <a:solidFill>
                  <a:schemeClr val="tx1"/>
                </a:solidFill>
              </a:rPr>
              <a:t>puis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2 à 4 mg/kg/h)</a:t>
            </a:r>
          </a:p>
          <a:p>
            <a:r>
              <a:rPr lang="pt-BR" b="1" dirty="0">
                <a:solidFill>
                  <a:schemeClr val="tx1"/>
                </a:solidFill>
              </a:rPr>
              <a:t>Ou midazolam</a:t>
            </a:r>
            <a:r>
              <a:rPr lang="pt-BR" dirty="0">
                <a:solidFill>
                  <a:schemeClr val="tx1"/>
                </a:solidFill>
              </a:rPr>
              <a:t> (</a:t>
            </a:r>
            <a:r>
              <a:rPr lang="en-GB" dirty="0">
                <a:solidFill>
                  <a:schemeClr val="tx1"/>
                </a:solidFill>
              </a:rPr>
              <a:t>5 mg en bolus  </a:t>
            </a:r>
            <a:r>
              <a:rPr lang="en-GB" dirty="0" err="1">
                <a:solidFill>
                  <a:schemeClr val="tx1"/>
                </a:solidFill>
              </a:rPr>
              <a:t>puis</a:t>
            </a:r>
            <a:r>
              <a:rPr lang="en-GB" dirty="0">
                <a:solidFill>
                  <a:schemeClr val="tx1"/>
                </a:solidFill>
              </a:rPr>
              <a:t>  </a:t>
            </a:r>
            <a:r>
              <a:rPr lang="pt-BR" dirty="0">
                <a:solidFill>
                  <a:schemeClr val="tx1"/>
                </a:solidFill>
              </a:rPr>
              <a:t>0,2 à 0,4 mg/kg/h),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  </a:t>
            </a:r>
            <a:r>
              <a:rPr lang="fr-FR" b="1" dirty="0">
                <a:solidFill>
                  <a:schemeClr val="tx1"/>
                </a:solidFill>
              </a:rPr>
              <a:t>thiopental</a:t>
            </a:r>
            <a:r>
              <a:rPr lang="fr-FR" dirty="0">
                <a:solidFill>
                  <a:schemeClr val="tx1"/>
                </a:solidFill>
              </a:rPr>
              <a:t> (</a:t>
            </a:r>
            <a:r>
              <a:rPr lang="fr-FR" dirty="0" err="1">
                <a:solidFill>
                  <a:schemeClr val="tx1"/>
                </a:solidFill>
              </a:rPr>
              <a:t>Nesdonal</a:t>
            </a:r>
            <a:r>
              <a:rPr lang="fr-FR" dirty="0">
                <a:solidFill>
                  <a:schemeClr val="tx1"/>
                </a:solidFill>
              </a:rPr>
              <a:t>® ), 5 mg/kg en bolus puis 5 mg/kg par heure</a:t>
            </a:r>
          </a:p>
        </p:txBody>
      </p:sp>
      <p:sp>
        <p:nvSpPr>
          <p:cNvPr id="11" name="Flèche vers le bas 10"/>
          <p:cNvSpPr/>
          <p:nvPr/>
        </p:nvSpPr>
        <p:spPr>
          <a:xfrm>
            <a:off x="3826260" y="5681659"/>
            <a:ext cx="1368152" cy="2880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3923267" y="3460186"/>
            <a:ext cx="1152128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5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PEC des  EME </a:t>
            </a:r>
            <a:r>
              <a:rPr lang="en-GB" b="1" dirty="0" err="1"/>
              <a:t>autres</a:t>
            </a:r>
            <a:r>
              <a:rPr lang="en-GB" b="1" dirty="0"/>
              <a:t> </a:t>
            </a:r>
            <a:r>
              <a:rPr lang="en-GB" b="1" dirty="0" err="1"/>
              <a:t>que</a:t>
            </a:r>
            <a:r>
              <a:rPr lang="en-GB" b="1" dirty="0"/>
              <a:t> </a:t>
            </a:r>
            <a:r>
              <a:rPr lang="en-GB" b="1" dirty="0" err="1"/>
              <a:t>l’EMTCG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3600" dirty="0"/>
              <a:t>Traitement  de première ligne </a:t>
            </a:r>
            <a:r>
              <a:rPr lang="fr-FR" sz="3600" b="1" dirty="0"/>
              <a:t>:BZD</a:t>
            </a:r>
          </a:p>
          <a:p>
            <a:r>
              <a:rPr lang="fr-FR" sz="3600" b="1" dirty="0"/>
              <a:t>EM absence (EGI, épilepsie de novo du sujet âgé) et l'EM myoclonique </a:t>
            </a:r>
            <a:r>
              <a:rPr lang="fr-FR" sz="3600" dirty="0"/>
              <a:t>: BZD souvent suffisante (corriger le facteur favorisant). </a:t>
            </a:r>
          </a:p>
          <a:p>
            <a:endParaRPr lang="fr-FR" sz="3600" b="1" dirty="0"/>
          </a:p>
          <a:p>
            <a:r>
              <a:rPr lang="fr-FR" sz="3600" dirty="0"/>
              <a:t>attitude </a:t>
            </a:r>
            <a:r>
              <a:rPr lang="fr-FR" sz="3600" b="1" dirty="0"/>
              <a:t>moins agressive</a:t>
            </a:r>
            <a:r>
              <a:rPr lang="fr-FR" sz="3600" dirty="0"/>
              <a:t>: délai entre chaque nouvelle ligne de traitement est en fonction:</a:t>
            </a:r>
          </a:p>
          <a:p>
            <a:pPr lvl="1"/>
            <a:r>
              <a:rPr lang="fr-FR" sz="2900" dirty="0"/>
              <a:t>type d’EME, retentissement clinique, profil évolutif, étiologie, terrain, et pronostic associé.</a:t>
            </a:r>
          </a:p>
          <a:p>
            <a:r>
              <a:rPr lang="fr-FR" sz="3600" dirty="0"/>
              <a:t>médicaments antiépileptiques utilisables très </a:t>
            </a:r>
            <a:r>
              <a:rPr lang="fr-FR" sz="3600" b="1" dirty="0"/>
              <a:t>nombreux</a:t>
            </a:r>
            <a:r>
              <a:rPr lang="fr-FR" sz="3600" dirty="0"/>
              <a:t>, possibilité d’administration </a:t>
            </a:r>
            <a:r>
              <a:rPr lang="en-GB" sz="3600" dirty="0"/>
              <a:t> </a:t>
            </a:r>
            <a:r>
              <a:rPr lang="fr-FR" sz="3600" dirty="0"/>
              <a:t>Par voie </a:t>
            </a:r>
            <a:r>
              <a:rPr lang="fr-FR" sz="3600" b="1" dirty="0"/>
              <a:t>orale ou par sonde gastrique.</a:t>
            </a:r>
          </a:p>
          <a:p>
            <a:r>
              <a:rPr lang="fr-FR" sz="3600" dirty="0"/>
              <a:t>Débit d’administration peut être ralenti , posologie </a:t>
            </a:r>
            <a:r>
              <a:rPr lang="fr-FR" sz="3600" dirty="0" err="1"/>
              <a:t>modulee</a:t>
            </a:r>
            <a:r>
              <a:rPr lang="fr-FR" sz="3600" dirty="0"/>
              <a:t> ( terrain, sémiologie des crises)</a:t>
            </a:r>
          </a:p>
          <a:p>
            <a:r>
              <a:rPr lang="fr-FR" sz="3600" b="1" dirty="0"/>
              <a:t>Très rarement </a:t>
            </a:r>
            <a:r>
              <a:rPr lang="fr-FR" sz="3600" dirty="0"/>
              <a:t>recours aux agents anesthésiques (intubation + ventilation) : risques &gt; bénéfice escompté. </a:t>
            </a:r>
            <a:r>
              <a:rPr lang="fr-FR" dirty="0"/>
              <a:t>	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5100" b="1" dirty="0"/>
              <a:t>Traitement  étiologique+++ (EMEC ou EMNC)</a:t>
            </a:r>
            <a:endParaRPr lang="en-GB" sz="5100" b="1" dirty="0"/>
          </a:p>
          <a:p>
            <a:pPr marL="0" indent="0">
              <a:buNone/>
            </a:pP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3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Conclusion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EMEGC: </a:t>
            </a:r>
            <a:r>
              <a:rPr lang="fr-FR" b="1" dirty="0"/>
              <a:t>Urgence</a:t>
            </a:r>
            <a:r>
              <a:rPr lang="fr-FR" dirty="0"/>
              <a:t> thérapeutique+++</a:t>
            </a:r>
          </a:p>
          <a:p>
            <a:r>
              <a:rPr lang="fr-FR" dirty="0"/>
              <a:t>EEG si :</a:t>
            </a:r>
          </a:p>
          <a:p>
            <a:pPr lvl="1"/>
            <a:r>
              <a:rPr lang="fr-FR" dirty="0"/>
              <a:t>Confusion, altération de l’état de conscience inexpliquées.</a:t>
            </a:r>
          </a:p>
          <a:p>
            <a:r>
              <a:rPr lang="fr-FR" dirty="0"/>
              <a:t>Recherche étiologique</a:t>
            </a:r>
          </a:p>
        </p:txBody>
      </p:sp>
    </p:spTree>
    <p:extLst>
      <p:ext uri="{BB962C8B-B14F-4D97-AF65-F5344CB8AC3E}">
        <p14:creationId xmlns:p14="http://schemas.microsoft.com/office/powerpoint/2010/main" val="24003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i="1" dirty="0" err="1"/>
              <a:t>Szurhaj</a:t>
            </a:r>
            <a:r>
              <a:rPr lang="fr-FR" sz="2800" i="1" dirty="0"/>
              <a:t>, W., &amp; </a:t>
            </a:r>
            <a:r>
              <a:rPr lang="fr-FR" sz="2800" i="1" dirty="0" err="1"/>
              <a:t>Engrand</a:t>
            </a:r>
            <a:r>
              <a:rPr lang="fr-FR" sz="2800" i="1" dirty="0"/>
              <a:t>, N</a:t>
            </a:r>
            <a:r>
              <a:rPr lang="fr-FR" sz="2800" b="1" i="1" dirty="0"/>
              <a:t>. État de mal épileptiques : avancées récentes</a:t>
            </a:r>
            <a:r>
              <a:rPr lang="fr-FR" sz="2800" i="1" dirty="0"/>
              <a:t>. La Presse Médicale, </a:t>
            </a:r>
            <a:r>
              <a:rPr lang="fr-FR" sz="2800" b="1" i="1" dirty="0"/>
              <a:t>(2018). </a:t>
            </a:r>
          </a:p>
          <a:p>
            <a:endParaRPr lang="fr-FR" sz="2800" b="1" i="1" dirty="0"/>
          </a:p>
          <a:p>
            <a:r>
              <a:rPr lang="en-GB" sz="2800" i="1" dirty="0"/>
              <a:t>L. </a:t>
            </a:r>
            <a:r>
              <a:rPr lang="en-GB" sz="2800" i="1" dirty="0" err="1"/>
              <a:t>Tyvaert</a:t>
            </a:r>
            <a:r>
              <a:rPr lang="en-GB" sz="2800" i="1" dirty="0"/>
              <a:t>, </a:t>
            </a:r>
            <a:r>
              <a:rPr lang="en-GB" sz="2800" b="1" i="1" dirty="0" err="1"/>
              <a:t>État</a:t>
            </a:r>
            <a:r>
              <a:rPr lang="en-GB" sz="2800" b="1" i="1" dirty="0"/>
              <a:t> de mal </a:t>
            </a:r>
            <a:r>
              <a:rPr lang="en-GB" sz="2800" b="1" i="1" dirty="0" err="1"/>
              <a:t>épileptiques</a:t>
            </a:r>
            <a:r>
              <a:rPr lang="en-GB" sz="2800" i="1" dirty="0"/>
              <a:t>, </a:t>
            </a:r>
            <a:r>
              <a:rPr lang="en-GB" sz="2800" i="1" dirty="0" err="1"/>
              <a:t>Pratique</a:t>
            </a:r>
            <a:r>
              <a:rPr lang="en-GB" sz="2800" i="1" dirty="0"/>
              <a:t> </a:t>
            </a:r>
            <a:r>
              <a:rPr lang="en-GB" sz="2800" i="1" dirty="0" err="1"/>
              <a:t>Neurologique</a:t>
            </a:r>
            <a:r>
              <a:rPr lang="en-GB" sz="2800" i="1" dirty="0"/>
              <a:t> – FMC (</a:t>
            </a:r>
            <a:r>
              <a:rPr lang="en-GB" sz="2800" b="1" i="1" dirty="0"/>
              <a:t>2017</a:t>
            </a:r>
            <a:r>
              <a:rPr lang="en-GB" sz="2800" i="1" dirty="0"/>
              <a:t>)</a:t>
            </a:r>
            <a:endParaRPr lang="fr-FR" sz="2800" b="1" i="1" dirty="0"/>
          </a:p>
          <a:p>
            <a:pPr marL="0" indent="0">
              <a:buNone/>
            </a:pPr>
            <a:endParaRPr lang="fr-FR" sz="2800" b="1" i="1" dirty="0"/>
          </a:p>
          <a:p>
            <a:r>
              <a:rPr lang="fr-FR" sz="2800" i="1" dirty="0" err="1"/>
              <a:t>Engrand</a:t>
            </a:r>
            <a:r>
              <a:rPr lang="fr-FR" sz="2800" i="1" dirty="0"/>
              <a:t> N. </a:t>
            </a:r>
            <a:r>
              <a:rPr lang="fr-FR" sz="2800" b="1" i="1" dirty="0"/>
              <a:t>États de mal épileptiques de l'adulte et de l'enfant</a:t>
            </a:r>
            <a:r>
              <a:rPr lang="fr-FR" sz="2800" i="1" dirty="0"/>
              <a:t>. </a:t>
            </a:r>
            <a:r>
              <a:rPr lang="fr-FR" sz="2800" i="1" dirty="0" err="1"/>
              <a:t>Anesth</a:t>
            </a:r>
            <a:r>
              <a:rPr lang="fr-FR" sz="2800" i="1" dirty="0"/>
              <a:t> </a:t>
            </a:r>
            <a:r>
              <a:rPr lang="fr-FR" sz="2800" i="1" dirty="0" err="1"/>
              <a:t>Reanim</a:t>
            </a:r>
            <a:r>
              <a:rPr lang="fr-FR" sz="2800" i="1" dirty="0"/>
              <a:t>. (</a:t>
            </a:r>
            <a:r>
              <a:rPr lang="fr-FR" sz="2800" b="1" i="1" dirty="0"/>
              <a:t>2017</a:t>
            </a:r>
            <a:r>
              <a:rPr lang="fr-FR" sz="2800" i="1" dirty="0"/>
              <a:t>) </a:t>
            </a:r>
            <a:endParaRPr lang="fr-FR" sz="2800" b="1" i="1" dirty="0"/>
          </a:p>
        </p:txBody>
      </p:sp>
    </p:spTree>
    <p:extLst>
      <p:ext uri="{BB962C8B-B14F-4D97-AF65-F5344CB8AC3E}">
        <p14:creationId xmlns:p14="http://schemas.microsoft.com/office/powerpoint/2010/main" val="359654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365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64161"/>
            <a:ext cx="9612560" cy="752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365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612560" cy="7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0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Molécules d’ancienne génération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fr-FR" b="1" u="sng" dirty="0"/>
              <a:t>phénobarbital</a:t>
            </a:r>
          </a:p>
          <a:p>
            <a:pPr lvl="1"/>
            <a:r>
              <a:rPr lang="fr-FR" sz="2900" dirty="0"/>
              <a:t>effets secondaires+++ (altération des fonctions cognitives …) ne doit plus être utilise en 1ere intention </a:t>
            </a:r>
          </a:p>
          <a:p>
            <a:pPr lvl="1"/>
            <a:r>
              <a:rPr lang="fr-FR" sz="2900" dirty="0"/>
              <a:t>Indication: état de mal épileptique (EME)+++</a:t>
            </a:r>
          </a:p>
          <a:p>
            <a:r>
              <a:rPr lang="fr-FR" b="1" u="sng" dirty="0" err="1"/>
              <a:t>Phénytoïne</a:t>
            </a:r>
            <a:r>
              <a:rPr lang="fr-FR" b="1" u="sng" dirty="0"/>
              <a:t>: </a:t>
            </a:r>
          </a:p>
          <a:p>
            <a:pPr lvl="1"/>
            <a:r>
              <a:rPr lang="fr-FR" sz="2900" dirty="0"/>
              <a:t>marge thérapeutique étroite: n’est plus utilisé en 1ere intention </a:t>
            </a:r>
          </a:p>
          <a:p>
            <a:pPr lvl="1"/>
            <a:r>
              <a:rPr lang="fr-FR" sz="2900" dirty="0"/>
              <a:t>Indication: EME+++</a:t>
            </a:r>
          </a:p>
          <a:p>
            <a:r>
              <a:rPr lang="fr-FR" b="1" u="sng" dirty="0"/>
              <a:t>benzodiazépines </a:t>
            </a:r>
            <a:r>
              <a:rPr lang="fr-FR" dirty="0"/>
              <a:t>(</a:t>
            </a:r>
            <a:r>
              <a:rPr lang="fr-FR" dirty="0" err="1"/>
              <a:t>clobazam</a:t>
            </a:r>
            <a:r>
              <a:rPr lang="fr-FR" dirty="0"/>
              <a:t>, </a:t>
            </a:r>
            <a:r>
              <a:rPr lang="fr-FR" dirty="0" err="1"/>
              <a:t>clonazépam</a:t>
            </a:r>
            <a:r>
              <a:rPr lang="fr-FR" dirty="0"/>
              <a:t>, diazépam):</a:t>
            </a:r>
          </a:p>
          <a:p>
            <a:pPr lvl="1"/>
            <a:r>
              <a:rPr lang="fr-FR" dirty="0"/>
              <a:t>Indication: EME+++</a:t>
            </a:r>
          </a:p>
          <a:p>
            <a:pPr lvl="1"/>
            <a:r>
              <a:rPr lang="fr-FR" dirty="0"/>
              <a:t>Traitement d’appoint dans certaines épilepsies rebelles .</a:t>
            </a:r>
          </a:p>
          <a:p>
            <a:r>
              <a:rPr lang="fr-FR" b="1" u="sng" dirty="0" err="1"/>
              <a:t>carbamazépine</a:t>
            </a:r>
            <a:r>
              <a:rPr lang="fr-FR" dirty="0"/>
              <a:t> (CBZ):</a:t>
            </a:r>
          </a:p>
          <a:p>
            <a:pPr lvl="1"/>
            <a:r>
              <a:rPr lang="fr-FR" dirty="0"/>
              <a:t>Indication: épilepsies focales (1ere intension)+++, </a:t>
            </a:r>
          </a:p>
          <a:p>
            <a:pPr lvl="1"/>
            <a:r>
              <a:rPr lang="fr-FR" dirty="0"/>
              <a:t>aggrave les absences et les </a:t>
            </a:r>
            <a:r>
              <a:rPr lang="fr-FR" dirty="0" err="1"/>
              <a:t>myoclonies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effets </a:t>
            </a:r>
            <a:r>
              <a:rPr lang="fr-FR" b="1" dirty="0"/>
              <a:t>inducteurs</a:t>
            </a:r>
            <a:r>
              <a:rPr lang="fr-FR" dirty="0"/>
              <a:t> </a:t>
            </a:r>
            <a:r>
              <a:rPr lang="fr-FR" b="1" dirty="0"/>
              <a:t>enzymatiques</a:t>
            </a:r>
            <a:r>
              <a:rPr lang="fr-FR" dirty="0"/>
              <a:t> (autres MAE, contraception, anticoagulants…) </a:t>
            </a:r>
          </a:p>
          <a:p>
            <a:r>
              <a:rPr lang="fr-FR" b="1" u="sng" dirty="0" err="1"/>
              <a:t>Éthosuximide</a:t>
            </a:r>
            <a:r>
              <a:rPr lang="fr-FR" b="1" u="sng" dirty="0"/>
              <a:t>: </a:t>
            </a:r>
            <a:r>
              <a:rPr lang="fr-FR" dirty="0"/>
              <a:t>absences</a:t>
            </a:r>
          </a:p>
          <a:p>
            <a:r>
              <a:rPr lang="fr-FR" b="1" u="sng" dirty="0" err="1"/>
              <a:t>valproate</a:t>
            </a:r>
            <a:r>
              <a:rPr lang="fr-FR" b="1" u="sng" dirty="0"/>
              <a:t> de sodium </a:t>
            </a:r>
            <a:r>
              <a:rPr lang="fr-FR" dirty="0"/>
              <a:t>(VPA):</a:t>
            </a:r>
          </a:p>
          <a:p>
            <a:pPr lvl="1"/>
            <a:r>
              <a:rPr lang="fr-FR" dirty="0"/>
              <a:t>très large spectre, (tout type de crises), bonne tolérance.</a:t>
            </a:r>
          </a:p>
          <a:p>
            <a:pPr lvl="1"/>
            <a:r>
              <a:rPr lang="fr-FR" b="1" dirty="0"/>
              <a:t>Effet tératogène</a:t>
            </a:r>
            <a:r>
              <a:rPr lang="fr-FR" dirty="0"/>
              <a:t>+++:ne doit plus être utilise chez la femme en âge de procréation.</a:t>
            </a:r>
          </a:p>
          <a:p>
            <a:pPr lvl="1"/>
            <a:r>
              <a:rPr lang="fr-FR" dirty="0"/>
              <a:t>inhibiteur enzymatique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Molécules de nouvelle génération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sz="3800" dirty="0"/>
          </a:p>
          <a:p>
            <a:r>
              <a:rPr lang="fr-FR" sz="3800" b="1" u="sng" dirty="0" err="1"/>
              <a:t>Lamotrigine</a:t>
            </a:r>
            <a:r>
              <a:rPr lang="fr-FR" sz="3800" dirty="0"/>
              <a:t> (LGT);</a:t>
            </a:r>
          </a:p>
          <a:p>
            <a:pPr lvl="1"/>
            <a:r>
              <a:rPr lang="fr-FR" sz="3200" dirty="0"/>
              <a:t>Large spectre (épilepsies généralisées , épilepsies focales : 1ere intension)</a:t>
            </a:r>
          </a:p>
          <a:p>
            <a:pPr lvl="1"/>
            <a:r>
              <a:rPr lang="fr-FR" sz="3200" dirty="0"/>
              <a:t>TRT  </a:t>
            </a:r>
            <a:r>
              <a:rPr lang="fr-FR" sz="3200" b="1" dirty="0"/>
              <a:t>progressif</a:t>
            </a:r>
            <a:r>
              <a:rPr lang="fr-FR" sz="3200" dirty="0"/>
              <a:t> +++ ( risque d’atteinte cutanée parfois grave)</a:t>
            </a:r>
          </a:p>
          <a:p>
            <a:pPr lvl="1"/>
            <a:r>
              <a:rPr lang="fr-FR" sz="3200" dirty="0"/>
              <a:t>Parmi les traitements les moins </a:t>
            </a:r>
            <a:r>
              <a:rPr lang="fr-FR" sz="3200" dirty="0" err="1"/>
              <a:t>fœtotoxiques</a:t>
            </a:r>
            <a:r>
              <a:rPr lang="fr-FR" sz="3200" dirty="0"/>
              <a:t>.</a:t>
            </a:r>
          </a:p>
          <a:p>
            <a:r>
              <a:rPr lang="fr-FR" sz="3800" b="1" u="sng" dirty="0" err="1"/>
              <a:t>Levetiracetam</a:t>
            </a:r>
            <a:r>
              <a:rPr lang="fr-FR" sz="3800" dirty="0"/>
              <a:t> (LEV)</a:t>
            </a:r>
          </a:p>
          <a:p>
            <a:pPr lvl="1"/>
            <a:r>
              <a:rPr lang="fr-FR" sz="3200" dirty="0"/>
              <a:t>Epilepsies focales: 1ere intention</a:t>
            </a:r>
          </a:p>
          <a:p>
            <a:pPr lvl="1"/>
            <a:r>
              <a:rPr lang="fr-FR" sz="3200" dirty="0"/>
              <a:t>Epilepsies généralisées: EMJ+++…. </a:t>
            </a:r>
          </a:p>
          <a:p>
            <a:r>
              <a:rPr lang="fr-FR" sz="3800" b="1" u="sng" dirty="0" err="1"/>
              <a:t>Gabapentine</a:t>
            </a:r>
            <a:r>
              <a:rPr lang="fr-FR" sz="3800" b="1" u="sng" dirty="0"/>
              <a:t> </a:t>
            </a:r>
            <a:r>
              <a:rPr lang="fr-FR" sz="3800" dirty="0"/>
              <a:t>(GBP)</a:t>
            </a:r>
          </a:p>
          <a:p>
            <a:pPr lvl="1"/>
            <a:r>
              <a:rPr lang="fr-FR" sz="3200" dirty="0"/>
              <a:t>Epilepsies focales: 1ere intention </a:t>
            </a:r>
            <a:endParaRPr lang="fr-FR" sz="3200" b="1" u="sng" dirty="0"/>
          </a:p>
          <a:p>
            <a:r>
              <a:rPr lang="fr-FR" sz="3800" b="1" u="sng" dirty="0" err="1"/>
              <a:t>Topiramate</a:t>
            </a:r>
            <a:r>
              <a:rPr lang="fr-FR" sz="3800" b="1" u="sng" dirty="0"/>
              <a:t>: </a:t>
            </a:r>
            <a:r>
              <a:rPr lang="fr-FR" sz="3800" dirty="0"/>
              <a:t>(TPM)</a:t>
            </a:r>
          </a:p>
          <a:p>
            <a:pPr lvl="1"/>
            <a:r>
              <a:rPr lang="fr-FR" sz="3200" dirty="0"/>
              <a:t>si échec de TRT de première intention</a:t>
            </a:r>
          </a:p>
          <a:p>
            <a:pPr lvl="1"/>
            <a:r>
              <a:rPr lang="fr-FR" sz="3200" dirty="0"/>
              <a:t>Interaction avec la contraception</a:t>
            </a:r>
          </a:p>
          <a:p>
            <a:pPr marL="0" indent="0">
              <a:buNone/>
            </a:pPr>
            <a:r>
              <a:rPr lang="fr-FR" sz="8100" dirty="0"/>
              <a:t>   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9425</TotalTime>
  <Words>3828</Words>
  <Application>Microsoft Office PowerPoint</Application>
  <PresentationFormat>Affichage à l'écran (4:3)</PresentationFormat>
  <Paragraphs>675</Paragraphs>
  <Slides>57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57</vt:i4>
      </vt:variant>
    </vt:vector>
  </HeadingPairs>
  <TitlesOfParts>
    <vt:vector size="61" baseType="lpstr">
      <vt:lpstr>宋体</vt:lpstr>
      <vt:lpstr>Arial</vt:lpstr>
      <vt:lpstr>Calibri</vt:lpstr>
      <vt:lpstr>Thème Office</vt:lpstr>
      <vt:lpstr>Epilepsies: stratégie thérapeutique</vt:lpstr>
      <vt:lpstr>Objectifs pédagogiques</vt:lpstr>
      <vt:lpstr>Plan du cours</vt:lpstr>
      <vt:lpstr>Objectifs du traitement</vt:lpstr>
      <vt:lpstr>Traitement  médical</vt:lpstr>
      <vt:lpstr>Présentation PowerPoint</vt:lpstr>
      <vt:lpstr>Présentation PowerPoint</vt:lpstr>
      <vt:lpstr>Molécules d’ancienne génération </vt:lpstr>
      <vt:lpstr>Molécules de nouvelle génération</vt:lpstr>
      <vt:lpstr>Mécanismes d’action des antiépileptiques</vt:lpstr>
      <vt:lpstr>Présentation PowerPoint</vt:lpstr>
      <vt:lpstr>Présentation PowerPoint</vt:lpstr>
      <vt:lpstr>Présentation PowerPoint</vt:lpstr>
      <vt:lpstr>Présentation PowerPoint</vt:lpstr>
      <vt:lpstr>Quand introduire un traitement antiépileptique?</vt:lpstr>
      <vt:lpstr> Quel anti épileptique? </vt:lpstr>
      <vt:lpstr> Quel anti épileptique? </vt:lpstr>
      <vt:lpstr> Quel anti épileptique? </vt:lpstr>
      <vt:lpstr> Quel anti épileptique? </vt:lpstr>
      <vt:lpstr> Quel anti épileptique? </vt:lpstr>
      <vt:lpstr>Conduite du traitement</vt:lpstr>
      <vt:lpstr>Présentation PowerPoint</vt:lpstr>
      <vt:lpstr>Présentation PowerPoint</vt:lpstr>
      <vt:lpstr>Présentation PowerPoint</vt:lpstr>
      <vt:lpstr>Présentation PowerPoint</vt:lpstr>
      <vt:lpstr>Surveillance du traitement </vt:lpstr>
      <vt:lpstr>  Traitement non médical  </vt:lpstr>
      <vt:lpstr> Mode de vie de l’épileptique</vt:lpstr>
      <vt:lpstr> Mode de vie de l’épileptique</vt:lpstr>
      <vt:lpstr>V Mode de vie de l’épileptique</vt:lpstr>
      <vt:lpstr>Conclusion </vt:lpstr>
      <vt:lpstr>Présentation PowerPoint</vt:lpstr>
      <vt:lpstr>Etats de mal épileptiques</vt:lpstr>
      <vt:lpstr>Objectifs pédagogiques </vt:lpstr>
      <vt:lpstr>Plan du cours </vt:lpstr>
      <vt:lpstr>Definition </vt:lpstr>
      <vt:lpstr>Intérêt de la question </vt:lpstr>
      <vt:lpstr>Epidemiologie </vt:lpstr>
      <vt:lpstr>CLASSIFICATIONS</vt:lpstr>
      <vt:lpstr>CLASSIFICATIONS</vt:lpstr>
      <vt:lpstr>Présentation PowerPoint</vt:lpstr>
      <vt:lpstr> les Recommandations Formalisées d'Experts (RFE) françaises définissent « de façon opérationnelle » </vt:lpstr>
      <vt:lpstr> les Recommandations Formalisées d'Experts (RFE) françaises définissent « de façon opérationnelle » </vt:lpstr>
      <vt:lpstr> les Recommandations Formalisées d'Experts (RFE) françaises définissent « de façon opérationnelle » </vt:lpstr>
      <vt:lpstr> les Recommandations Formalisées d'Experts (RFE) françaises définissent « de façon opérationnelle » </vt:lpstr>
      <vt:lpstr>Diagnostic positif</vt:lpstr>
      <vt:lpstr>Diagnostic differentiel  EME d'origine psychogène</vt:lpstr>
      <vt:lpstr>Diagnostic differentiel</vt:lpstr>
      <vt:lpstr>Étiologies des EME</vt:lpstr>
      <vt:lpstr>Bilan paraclinique</vt:lpstr>
      <vt:lpstr>Bilan paraclinique Imagerie  cérébrale</vt:lpstr>
      <vt:lpstr>Traitement de l‘EMCTCG = urgent</vt:lpstr>
      <vt:lpstr>Mesures générales</vt:lpstr>
      <vt:lpstr>Interrompre l'activité épileptique</vt:lpstr>
      <vt:lpstr>PEC des  EME autres que l’EMTCG</vt:lpstr>
      <vt:lpstr>Conclusion </vt:lpstr>
      <vt:lpstr>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Epilepsies stratégie thérapeutique</dc:title>
  <dc:creator>adel</dc:creator>
  <cp:lastModifiedBy>ency-education.com website</cp:lastModifiedBy>
  <cp:revision>411</cp:revision>
  <dcterms:created xsi:type="dcterms:W3CDTF">2018-10-08T10:44:13Z</dcterms:created>
  <dcterms:modified xsi:type="dcterms:W3CDTF">2020-10-21T16:55:42Z</dcterms:modified>
</cp:coreProperties>
</file>