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6" r:id="rId7"/>
    <p:sldId id="265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3" r:id="rId26"/>
    <p:sldId id="286" r:id="rId27"/>
    <p:sldId id="287" r:id="rId28"/>
    <p:sldId id="288" r:id="rId29"/>
    <p:sldId id="289" r:id="rId30"/>
    <p:sldId id="291" r:id="rId31"/>
    <p:sldId id="290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5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43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00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5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94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7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159F-0726-7640-9086-B57035751AB0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F27E-1F3D-A149-9A67-AF8066804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5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cs typeface="Apple Chancery"/>
              </a:rPr>
              <a:t>Syndrome pyramidal</a:t>
            </a:r>
            <a:endParaRPr lang="fr-FR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 smtClean="0"/>
              <a:t>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</a:t>
            </a:r>
            <a:r>
              <a:rPr lang="fr-FR" b="1" dirty="0" smtClean="0">
                <a:solidFill>
                  <a:srgbClr val="376092"/>
                </a:solidFill>
              </a:rPr>
              <a:t>Pr A.HAMRI                   Dr H.SEMRA</a:t>
            </a:r>
          </a:p>
          <a:p>
            <a:pPr marL="0" indent="0">
              <a:buFontTx/>
              <a:buNone/>
              <a:defRPr/>
            </a:pPr>
            <a:endParaRPr lang="fr-FR" b="1" dirty="0">
              <a:solidFill>
                <a:srgbClr val="376092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fr-FR" b="1" dirty="0" smtClean="0">
                <a:solidFill>
                  <a:srgbClr val="376092"/>
                </a:solidFill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fr-FR" b="1" dirty="0" smtClean="0">
                <a:solidFill>
                  <a:srgbClr val="376092"/>
                </a:solidFill>
              </a:rPr>
              <a:t>TD Externes 4eme année </a:t>
            </a:r>
          </a:p>
          <a:p>
            <a:pPr marL="0" indent="0" algn="ctr">
              <a:buFontTx/>
              <a:buNone/>
              <a:defRPr/>
            </a:pPr>
            <a:r>
              <a:rPr lang="fr-FR" b="1" dirty="0" smtClean="0">
                <a:solidFill>
                  <a:srgbClr val="376092"/>
                </a:solidFill>
              </a:rPr>
              <a:t>module de neurologie 2015 - 2016</a:t>
            </a:r>
          </a:p>
          <a:p>
            <a:pPr marL="0" indent="0">
              <a:buFontTx/>
              <a:buNone/>
              <a:defRPr/>
            </a:pPr>
            <a:r>
              <a:rPr lang="fr-FR" sz="2400" dirty="0" smtClean="0"/>
              <a:t>                  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904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133" y="404813"/>
            <a:ext cx="8703733" cy="616532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fr-FR" sz="2800" b="1" u="sng" dirty="0" smtClean="0"/>
              <a:t>2 Trouble du tonus et des reflexes</a:t>
            </a:r>
            <a:r>
              <a:rPr lang="fr-FR" sz="2800" u="sng" dirty="0" smtClean="0"/>
              <a:t>:</a:t>
            </a:r>
          </a:p>
          <a:p>
            <a:pPr>
              <a:buFont typeface="Arial"/>
              <a:buChar char="•"/>
              <a:defRPr/>
            </a:pPr>
            <a:r>
              <a:rPr lang="fr-FR" sz="2000" dirty="0"/>
              <a:t> </a:t>
            </a:r>
            <a:r>
              <a:rPr lang="fr-FR" sz="2400" b="1" u="sng" dirty="0" smtClean="0"/>
              <a:t>hypertonie spastique</a:t>
            </a:r>
            <a:r>
              <a:rPr lang="fr-FR" sz="2400" dirty="0" smtClean="0"/>
              <a:t>: résistance a l’allongement du muscle se renforçant avec le mouvement passif du membre mobilisé et sa vitesse, elle est élastique cédant brusquement en lame de canif , prédominant sur les fléchisseurs au membre supérieur et les extenseurs au membre inferieur</a:t>
            </a:r>
            <a:r>
              <a:rPr lang="fr-FR" sz="2600" dirty="0" smtClean="0"/>
              <a:t>.</a:t>
            </a:r>
          </a:p>
          <a:p>
            <a:pPr>
              <a:buFont typeface="Arial"/>
              <a:buChar char="•"/>
              <a:defRPr/>
            </a:pPr>
            <a:endParaRPr lang="fr-FR" sz="2400" dirty="0" smtClean="0"/>
          </a:p>
          <a:p>
            <a:pPr>
              <a:buFont typeface="Arial"/>
              <a:buChar char="•"/>
              <a:defRPr/>
            </a:pPr>
            <a:r>
              <a:rPr lang="fr-FR" sz="2400" b="1" u="sng" dirty="0"/>
              <a:t> </a:t>
            </a:r>
            <a:r>
              <a:rPr lang="fr-FR" sz="2400" b="1" u="sng" dirty="0" smtClean="0"/>
              <a:t>les reflexes Ostéo-tendineux</a:t>
            </a:r>
            <a:r>
              <a:rPr lang="fr-FR" sz="2400" dirty="0" smtClean="0"/>
              <a:t>: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_ Vifs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_ Diffusés : élargissement de la zone réflexogène (repense de  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    groupes musculaires non concernés)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_ Poly cinétiques : plusieurs repenses pour une seule simulation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434" y="549274"/>
            <a:ext cx="8229600" cy="6119083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fr-FR" sz="2400" b="1" u="sng" dirty="0" smtClean="0"/>
              <a:t>Signe de Babinski </a:t>
            </a:r>
            <a:r>
              <a:rPr lang="fr-FR" sz="2800" dirty="0" smtClean="0"/>
              <a:t>: </a:t>
            </a:r>
            <a:r>
              <a:rPr lang="fr-FR" sz="2400" dirty="0" smtClean="0"/>
              <a:t>extension lente et majestueuse du gros orteil lorsqu’on stimule le bord externe de la plante du pied d’arrière en avant (peut manquer à la phase initiale d’une lésion </a:t>
            </a:r>
            <a:r>
              <a:rPr lang="fr-FR" sz="2400" dirty="0" smtClean="0"/>
              <a:t>aigue) (équivalents du Babinski)</a:t>
            </a:r>
            <a:endParaRPr lang="fr-FR" sz="2400" dirty="0" smtClean="0"/>
          </a:p>
          <a:p>
            <a:pPr>
              <a:buFont typeface="Arial"/>
              <a:buChar char="•"/>
              <a:defRPr/>
            </a:pPr>
            <a:endParaRPr lang="fr-FR" sz="2400" dirty="0" smtClean="0"/>
          </a:p>
          <a:p>
            <a:pPr>
              <a:buFont typeface="Arial"/>
              <a:buChar char="•"/>
              <a:defRPr/>
            </a:pPr>
            <a:r>
              <a:rPr lang="fr-FR" sz="2400" dirty="0" smtClean="0"/>
              <a:t>on peut avoir :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  </a:t>
            </a:r>
            <a:r>
              <a:rPr lang="fr-FR" sz="2400" b="1" dirty="0" smtClean="0"/>
              <a:t>_</a:t>
            </a:r>
            <a:r>
              <a:rPr lang="fr-FR" sz="2400" b="1" dirty="0" smtClean="0"/>
              <a:t>Trépidations épileptoïdes </a:t>
            </a:r>
            <a:r>
              <a:rPr lang="fr-FR" sz="2400" b="1" dirty="0" smtClean="0"/>
              <a:t>du pied (</a:t>
            </a:r>
            <a:r>
              <a:rPr lang="fr-FR" sz="2400" dirty="0" smtClean="0"/>
              <a:t>clonus pédieux</a:t>
            </a:r>
            <a:r>
              <a:rPr lang="fr-FR" sz="2400" b="1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  _</a:t>
            </a:r>
            <a:r>
              <a:rPr lang="fr-FR" sz="2400" b="1" dirty="0" smtClean="0"/>
              <a:t>Clonus de la rotule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  _ </a:t>
            </a:r>
            <a:r>
              <a:rPr lang="fr-FR" sz="2400" b="1" dirty="0" smtClean="0"/>
              <a:t>Syncinésies</a:t>
            </a:r>
            <a:r>
              <a:rPr lang="fr-FR" sz="2800" dirty="0" smtClean="0"/>
              <a:t> : </a:t>
            </a:r>
            <a:r>
              <a:rPr lang="fr-FR" sz="2400" dirty="0" smtClean="0"/>
              <a:t>mouvements involontaires survenant dans  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    un groupe musculaire lors de mouvement concernant  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    une autre partie du corps</a:t>
            </a:r>
          </a:p>
          <a:p>
            <a:pPr marL="0" indent="0">
              <a:buFontTx/>
              <a:buNone/>
              <a:defRPr/>
            </a:pPr>
            <a:r>
              <a:rPr lang="fr-FR" sz="2400" dirty="0" smtClean="0"/>
              <a:t>         _ Abolition des reflexes cutanés abdominaux</a:t>
            </a:r>
          </a:p>
          <a:p>
            <a:pPr marL="0" indent="0">
              <a:buFontTx/>
              <a:buNone/>
              <a:defRPr/>
            </a:pPr>
            <a:r>
              <a:rPr lang="fr-FR" sz="2400" dirty="0" smtClean="0"/>
              <a:t>         </a:t>
            </a:r>
            <a:r>
              <a:rPr lang="fr-FR" sz="2400" dirty="0"/>
              <a:t>_ </a:t>
            </a:r>
            <a:r>
              <a:rPr lang="fr-FR" sz="2400" dirty="0" smtClean="0"/>
              <a:t>Troubles vésicaux sphinctériens</a:t>
            </a:r>
          </a:p>
          <a:p>
            <a:pPr marL="0" indent="0">
              <a:buFontTx/>
              <a:buNone/>
              <a:defRPr/>
            </a:pPr>
            <a:r>
              <a:rPr lang="fr-FR" sz="2400" dirty="0" smtClean="0"/>
              <a:t>         </a:t>
            </a:r>
            <a:r>
              <a:rPr lang="fr-FR" sz="2400" dirty="0"/>
              <a:t>_ </a:t>
            </a:r>
            <a:r>
              <a:rPr lang="fr-FR" sz="2400" dirty="0" smtClean="0"/>
              <a:t>Troubles trophiques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 marL="0" indent="0">
              <a:buFontTx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991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fr-FR" b="1" u="sng" dirty="0" smtClean="0">
                <a:cs typeface="Apple Chancery"/>
              </a:rPr>
              <a:t>A - Hémiplégie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7950" y="2376411"/>
            <a:ext cx="8720665" cy="507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déficit moteur d’un hémicorps touchant les membres et éventuellement la face.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274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u="sng" dirty="0" smtClean="0">
                <a:cs typeface="+mj-cs"/>
              </a:rPr>
              <a:t>Formes cliniques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b="1" u="sng" dirty="0" smtClean="0">
                <a:cs typeface="+mn-cs"/>
              </a:rPr>
              <a:t>Hémiplégie flasque </a:t>
            </a:r>
            <a:endParaRPr lang="fr-FR" sz="2800" u="sng" dirty="0" smtClean="0">
              <a:cs typeface="+mn-cs"/>
            </a:endParaRPr>
          </a:p>
          <a:p>
            <a:pPr lvl="1" eaLnBrk="1" hangingPunct="1">
              <a:defRPr/>
            </a:pPr>
            <a:r>
              <a:rPr lang="fr-FR" sz="2400" dirty="0" smtClean="0"/>
              <a:t>Se voit au cours de lésions aigues elle est transitoire</a:t>
            </a:r>
          </a:p>
          <a:p>
            <a:pPr lvl="1" eaLnBrk="1" hangingPunct="1">
              <a:defRPr/>
            </a:pPr>
            <a:r>
              <a:rPr lang="fr-FR" sz="2400" dirty="0" smtClean="0"/>
              <a:t>Caractérisée par : Hypotonie; abolition des R.O.T</a:t>
            </a:r>
          </a:p>
          <a:p>
            <a:pPr eaLnBrk="1" hangingPunct="1">
              <a:defRPr/>
            </a:pPr>
            <a:r>
              <a:rPr lang="fr-FR" sz="2800" b="1" u="sng" dirty="0" smtClean="0">
                <a:cs typeface="+mn-cs"/>
              </a:rPr>
              <a:t>Hémiplégie spastique </a:t>
            </a:r>
            <a:endParaRPr lang="fr-FR" sz="2800" u="sng" dirty="0" smtClean="0">
              <a:cs typeface="+mn-cs"/>
            </a:endParaRPr>
          </a:p>
          <a:p>
            <a:pPr lvl="1" eaLnBrk="1" hangingPunct="1">
              <a:defRPr/>
            </a:pPr>
            <a:r>
              <a:rPr lang="fr-FR" sz="2400" dirty="0" smtClean="0"/>
              <a:t>Lésion d</a:t>
            </a:r>
            <a:r>
              <a:rPr lang="ja-JP" altLang="fr-FR" sz="2400" dirty="0" smtClean="0">
                <a:latin typeface="Arial"/>
              </a:rPr>
              <a:t>’</a:t>
            </a:r>
            <a:r>
              <a:rPr lang="fr-FR" sz="2400" dirty="0" smtClean="0"/>
              <a:t>installation progressive ou au décours d</a:t>
            </a:r>
            <a:r>
              <a:rPr lang="ja-JP" altLang="fr-FR" sz="2400" dirty="0" smtClean="0">
                <a:latin typeface="Arial"/>
              </a:rPr>
              <a:t>’</a:t>
            </a:r>
            <a:r>
              <a:rPr lang="fr-FR" sz="2400" dirty="0" smtClean="0"/>
              <a:t>hémiplégie flasque</a:t>
            </a:r>
          </a:p>
          <a:p>
            <a:pPr lvl="1" eaLnBrk="1" hangingPunct="1">
              <a:defRPr/>
            </a:pPr>
            <a:r>
              <a:rPr lang="fr-FR" sz="2400" dirty="0" smtClean="0"/>
              <a:t>Se caractérise par: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fr-FR" sz="2400" dirty="0" smtClean="0"/>
              <a:t>  Déficit moteur, hypertonie spastique, </a:t>
            </a:r>
            <a:r>
              <a:rPr lang="fr-FR" sz="2400" dirty="0" smtClean="0"/>
              <a:t>réflexes </a:t>
            </a:r>
            <a:r>
              <a:rPr lang="fr-FR" sz="2400" dirty="0" err="1" smtClean="0"/>
              <a:t>osteo</a:t>
            </a:r>
            <a:r>
              <a:rPr lang="fr-FR" sz="2400" dirty="0" smtClean="0"/>
              <a:t> 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sz="2400" dirty="0" smtClean="0"/>
              <a:t>tendineux vifs, </a:t>
            </a:r>
            <a:r>
              <a:rPr lang="fr-FR" sz="2400" dirty="0" smtClean="0"/>
              <a:t>signe de Babinski</a:t>
            </a:r>
            <a:endParaRPr lang="fr-FR" sz="2000" dirty="0" smtClean="0"/>
          </a:p>
          <a:p>
            <a:pPr eaLnBrk="1" hangingPunct="1">
              <a:buFontTx/>
              <a:buNone/>
              <a:defRPr/>
            </a:pPr>
            <a:endParaRPr lang="fr-FR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u="sng" dirty="0" smtClean="0">
                <a:cs typeface="+mj-cs"/>
              </a:rPr>
              <a:t>Formes frustres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06779"/>
            <a:ext cx="8229600" cy="5141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u="sng" dirty="0" smtClean="0">
                <a:cs typeface="+mn-cs"/>
              </a:rPr>
              <a:t>Membre Supérieur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Manœuvre de Barré </a:t>
            </a:r>
            <a:r>
              <a:rPr lang="fr-FR" dirty="0" smtClean="0"/>
              <a:t>: chute progressive d</a:t>
            </a:r>
            <a:r>
              <a:rPr lang="ja-JP" altLang="fr-FR" dirty="0" smtClean="0">
                <a:latin typeface="Arial"/>
              </a:rPr>
              <a:t>’</a:t>
            </a:r>
            <a:r>
              <a:rPr lang="fr-FR" dirty="0" smtClean="0"/>
              <a:t>un segment de membre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Signe de la main </a:t>
            </a:r>
            <a:r>
              <a:rPr lang="fr-FR" dirty="0" smtClean="0"/>
              <a:t>creuse</a:t>
            </a:r>
            <a:endParaRPr lang="fr-F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u="sng" dirty="0" smtClean="0">
                <a:cs typeface="+mn-cs"/>
              </a:rPr>
              <a:t>Membre Inferieur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Barré et Mingazzini : chute lente de la jambe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Fauchage a la marche: le membre inferieur décrit a chaque pas un arc de cercle</a:t>
            </a:r>
          </a:p>
        </p:txBody>
      </p:sp>
    </p:spTree>
    <p:extLst>
      <p:ext uri="{BB962C8B-B14F-4D97-AF65-F5344CB8AC3E}">
        <p14:creationId xmlns:p14="http://schemas.microsoft.com/office/powerpoint/2010/main" val="1370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42" y="-29686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 u="sng" dirty="0" smtClean="0">
                <a:cs typeface="+mj-cs"/>
              </a:rPr>
              <a:t>Hémiplégie chez le comateux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42" y="680400"/>
            <a:ext cx="8229600" cy="63584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1" u="sng" dirty="0" smtClean="0">
                <a:cs typeface="+mn-cs"/>
              </a:rPr>
              <a:t>Atteinte pyramidale unilatérale </a:t>
            </a:r>
          </a:p>
          <a:p>
            <a:pPr lvl="1" eaLnBrk="1" hangingPunct="1">
              <a:defRPr/>
            </a:pPr>
            <a:r>
              <a:rPr lang="fr-FR" sz="2400" dirty="0" smtClean="0"/>
              <a:t>Asymétrie des réactions motrices aux stimulations nociceptives (diminuée du coté atteint)</a:t>
            </a:r>
          </a:p>
          <a:p>
            <a:pPr lvl="1" eaLnBrk="1" hangingPunct="1">
              <a:defRPr/>
            </a:pPr>
            <a:r>
              <a:rPr lang="fr-FR" sz="2400" dirty="0" smtClean="0"/>
              <a:t>hypotonie avec Chute plus lourde du membre atteint</a:t>
            </a:r>
          </a:p>
          <a:p>
            <a:pPr lvl="1">
              <a:defRPr/>
            </a:pPr>
            <a:r>
              <a:rPr lang="fr-FR" sz="2400" dirty="0" smtClean="0"/>
              <a:t>Abolition RCA</a:t>
            </a:r>
          </a:p>
          <a:p>
            <a:pPr lvl="1">
              <a:defRPr/>
            </a:pPr>
            <a:r>
              <a:rPr lang="fr-FR" sz="2400" dirty="0"/>
              <a:t>Babinski </a:t>
            </a:r>
            <a:r>
              <a:rPr lang="fr-FR" sz="2400" dirty="0" smtClean="0"/>
              <a:t>unilatéral</a:t>
            </a:r>
          </a:p>
          <a:p>
            <a:pPr eaLnBrk="1" hangingPunct="1">
              <a:defRPr/>
            </a:pPr>
            <a:r>
              <a:rPr lang="fr-FR" sz="2800" b="1" u="sng" dirty="0" smtClean="0">
                <a:cs typeface="+mn-cs"/>
              </a:rPr>
              <a:t>Paralysie faciale centrale </a:t>
            </a:r>
            <a:r>
              <a:rPr lang="fr-FR" sz="2400" b="1" u="sng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fr-FR" sz="2400" dirty="0" smtClean="0"/>
              <a:t>Asymétrie faciale spontanée : le malade fume la pipe</a:t>
            </a:r>
          </a:p>
          <a:p>
            <a:pPr lvl="1" eaLnBrk="1" hangingPunct="1">
              <a:defRPr/>
            </a:pPr>
            <a:r>
              <a:rPr lang="fr-FR" sz="2400" dirty="0" smtClean="0"/>
              <a:t>Manœuvre Pierre-Marie et Foix : la compression bilatérale du nerf facial derrière la branche montante du maxillaire inferieur provoque normalement une grimace bilatérale et symétrique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b="1" dirty="0"/>
              <a:t>Déviation tête et yeux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5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u="sng" dirty="0" smtClean="0">
                <a:cs typeface="+mj-cs"/>
              </a:rPr>
              <a:t>Diagnostic  Topographique</a:t>
            </a:r>
            <a:r>
              <a:rPr lang="fr-FR" b="1" dirty="0" smtClean="0">
                <a:cs typeface="+mj-cs"/>
              </a:rPr>
              <a:t> </a:t>
            </a:r>
            <a:r>
              <a:rPr lang="fr-FR" dirty="0" smtClean="0">
                <a:cs typeface="+mj-cs"/>
              </a:rPr>
              <a:t> </a:t>
            </a:r>
            <a:br>
              <a:rPr lang="fr-FR" dirty="0" smtClean="0">
                <a:cs typeface="+mj-cs"/>
              </a:rPr>
            </a:br>
            <a:endParaRPr lang="fr-FR" dirty="0" smtClean="0"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202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r-FR" sz="2800" dirty="0" smtClean="0">
              <a:cs typeface="+mn-cs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fr-FR" sz="3600" b="1" u="sng" dirty="0" smtClean="0"/>
              <a:t>A - atteinte </a:t>
            </a:r>
            <a:r>
              <a:rPr lang="fr-FR" sz="3600" b="1" u="sng" dirty="0"/>
              <a:t>corticale</a:t>
            </a:r>
            <a:endParaRPr lang="fr-FR" sz="3600" b="1" u="sng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fr-FR" sz="2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/>
              <a:t>Déficit non proportionnel controlatéral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dirty="0" smtClean="0"/>
              <a:t>Prédominance brachio-facial : partie basse et moyen de frontal ascendante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dirty="0" smtClean="0"/>
              <a:t>Prédominance crurale : partie sup de frontale ascendante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+mn-cs"/>
              </a:rPr>
              <a:t>Déviation des yeux vers la lésion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+mn-cs"/>
              </a:rPr>
              <a:t>Signes associés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dirty="0" smtClean="0"/>
              <a:t>HLH homolatérale : atteinte des radiations optiques temporales+/- pariétales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dirty="0" smtClean="0"/>
              <a:t>Troubles de sensibilité homolatéraux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000" dirty="0" smtClean="0"/>
              <a:t>Paresthésies, hypoesthésies, trouble de sens de position, sensibilité tactile et discriminative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dirty="0" smtClean="0"/>
              <a:t>Troubles paroxystiques: épilepsie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fr-FR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486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b="1" u="sng" dirty="0" smtClean="0">
                <a:cs typeface="+mj-cs"/>
              </a:rPr>
              <a:t>B - atteinte de la capsule interne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999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dirty="0" smtClean="0"/>
              <a:t>Hémiplégie proportionnelle : face=MS=MI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Déficit </a:t>
            </a:r>
            <a:r>
              <a:rPr lang="fr-FR" dirty="0" smtClean="0"/>
              <a:t>moteur pur </a:t>
            </a:r>
          </a:p>
          <a:p>
            <a:pPr marL="457200" lvl="1" indent="0">
              <a:buNone/>
              <a:defRPr/>
            </a:pPr>
            <a:endParaRPr lang="fr-FR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3200" dirty="0" smtClean="0"/>
              <a:t>Si atteinte</a:t>
            </a:r>
            <a:r>
              <a:rPr lang="fr-FR" sz="3200" dirty="0" smtClean="0"/>
              <a:t> thalamique associée (lésion </a:t>
            </a:r>
            <a:r>
              <a:rPr lang="fr-FR" sz="3200" dirty="0" err="1" smtClean="0"/>
              <a:t>capsulo</a:t>
            </a:r>
            <a:r>
              <a:rPr lang="fr-FR" sz="3200" dirty="0" smtClean="0"/>
              <a:t> thalamique) </a:t>
            </a:r>
            <a:r>
              <a:rPr lang="fr-FR" sz="3200" dirty="0" smtClean="0"/>
              <a:t>: </a:t>
            </a:r>
            <a:r>
              <a:rPr lang="fr-FR" sz="3200" dirty="0" err="1" smtClean="0"/>
              <a:t>Allodynie</a:t>
            </a:r>
            <a:r>
              <a:rPr lang="fr-FR" sz="3200" dirty="0" smtClean="0"/>
              <a:t>, brulures, hypoesthésie, </a:t>
            </a:r>
            <a:r>
              <a:rPr lang="fr-FR" sz="3200" dirty="0"/>
              <a:t>hyperalgie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dirty="0" smtClean="0"/>
          </a:p>
          <a:p>
            <a:pPr marL="457200" lvl="1" indent="0">
              <a:buNone/>
              <a:defRPr/>
            </a:pPr>
            <a:r>
              <a:rPr lang="fr-FR" dirty="0" smtClean="0"/>
              <a:t>                           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-2148492" y="4049197"/>
            <a:ext cx="167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fr-FR" dirty="0"/>
              <a:t> hyperalgie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4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u="sng" dirty="0" smtClean="0"/>
              <a:t>c- </a:t>
            </a:r>
            <a:r>
              <a:rPr lang="fr-FR" sz="3200" b="1" u="sng" dirty="0" smtClean="0"/>
              <a:t>Atteinte du Tronc Cérébral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n-cs"/>
              </a:rPr>
              <a:t>Réalise des Syndromes alternes :</a:t>
            </a:r>
          </a:p>
          <a:p>
            <a:pPr eaLnBrk="1" hangingPunct="1">
              <a:buFont typeface="Wingdings" charset="2"/>
              <a:buChar char="ü"/>
              <a:defRPr/>
            </a:pPr>
            <a:endParaRPr lang="fr-FR" dirty="0" smtClean="0">
              <a:cs typeface="+mn-cs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fr-FR" sz="3200" dirty="0" smtClean="0"/>
              <a:t>hémiplégie controlatérale </a:t>
            </a:r>
            <a:endParaRPr lang="fr-FR" sz="3200" dirty="0"/>
          </a:p>
          <a:p>
            <a:pPr eaLnBrk="1" hangingPunct="1">
              <a:buFont typeface="Wingdings" charset="2"/>
              <a:buChar char="ü"/>
              <a:defRPr/>
            </a:pPr>
            <a:endParaRPr lang="fr-FR" dirty="0"/>
          </a:p>
          <a:p>
            <a:pPr lvl="1">
              <a:buFont typeface="Wingdings" charset="2"/>
              <a:buChar char="ü"/>
              <a:defRPr/>
            </a:pPr>
            <a:r>
              <a:rPr lang="fr-FR" sz="3200" dirty="0" smtClean="0"/>
              <a:t> atteinte d’un nerf crânien homolatéral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50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descr="IMG_006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47" b="-12747"/>
          <a:stretch>
            <a:fillRect/>
          </a:stretch>
        </p:blipFill>
        <p:spPr>
          <a:xfrm>
            <a:off x="0" y="-819150"/>
            <a:ext cx="9144000" cy="7488238"/>
          </a:xfrm>
        </p:spPr>
      </p:pic>
      <p:sp>
        <p:nvSpPr>
          <p:cNvPr id="45058" name="ZoneTexte 5"/>
          <p:cNvSpPr txBox="1">
            <a:spLocks noChangeArrowheads="1"/>
          </p:cNvSpPr>
          <p:nvPr/>
        </p:nvSpPr>
        <p:spPr bwMode="auto">
          <a:xfrm rot="10800000" flipV="1">
            <a:off x="179388" y="6026150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   les lésions bulbaires donnent rarement une hémiplégie, </a:t>
            </a:r>
            <a:r>
              <a:rPr lang="fr-FR" sz="1800" dirty="0" smtClean="0"/>
              <a:t>celle-ci </a:t>
            </a:r>
            <a:r>
              <a:rPr lang="fr-FR" sz="1800" dirty="0"/>
              <a:t>respecte toujours la </a:t>
            </a:r>
            <a:r>
              <a:rPr lang="fr-FR" sz="1800" dirty="0" smtClean="0"/>
              <a:t>  </a:t>
            </a:r>
          </a:p>
          <a:p>
            <a:pPr eaLnBrk="1" hangingPunct="1"/>
            <a:r>
              <a:rPr lang="fr-FR" sz="1800" dirty="0"/>
              <a:t> </a:t>
            </a:r>
            <a:r>
              <a:rPr lang="fr-FR" sz="1800" dirty="0" smtClean="0"/>
              <a:t>  </a:t>
            </a:r>
            <a:r>
              <a:rPr lang="fr-FR" sz="1800" dirty="0" smtClean="0"/>
              <a:t>face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582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133" y="152400"/>
            <a:ext cx="8737600" cy="6400800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4000" b="1" dirty="0" smtClean="0"/>
              <a:t>Définition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sz="3600" dirty="0" smtClean="0"/>
              <a:t>Le Syndrome </a:t>
            </a:r>
            <a:r>
              <a:rPr lang="fr-FR" sz="3600" dirty="0"/>
              <a:t>pyramidal </a:t>
            </a:r>
            <a:r>
              <a:rPr lang="fr-FR" sz="3600" dirty="0" smtClean="0"/>
              <a:t>est l’ensemble des troubles moteurs et réflexes en rapport avec une atteinte centrale liée à l’interruption des fibres pyramidales (voie motrice cortico-spinale) a n’importe quel niveau de son trajet. 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306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u="sng" dirty="0" smtClean="0"/>
              <a:t>d - Atteinte de la moelle cervicale haute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1987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fr-FR" dirty="0" smtClean="0">
                <a:cs typeface="+mn-cs"/>
              </a:rPr>
              <a:t>Le déficit moteur est homolatéral à la lésion.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>
                <a:cs typeface="+mn-cs"/>
              </a:rPr>
              <a:t>Respectant la face.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>
                <a:cs typeface="+mn-cs"/>
              </a:rPr>
              <a:t>S’intègre généralement dans un syndrome de Brown-Séquard: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dirty="0">
                <a:cs typeface="+mn-cs"/>
              </a:rPr>
              <a:t> </a:t>
            </a:r>
            <a:r>
              <a:rPr lang="fr-FR" dirty="0" smtClean="0">
                <a:cs typeface="+mn-cs"/>
              </a:rPr>
              <a:t>      . Du cote de la lésion </a:t>
            </a:r>
            <a:r>
              <a:rPr lang="fr-FR" dirty="0" smtClean="0">
                <a:cs typeface="+mn-cs"/>
              </a:rPr>
              <a:t>:syndrome pyramidal  + 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dirty="0" smtClean="0">
                <a:cs typeface="+mn-cs"/>
              </a:rPr>
              <a:t>atteinte </a:t>
            </a:r>
            <a:r>
              <a:rPr lang="fr-FR" dirty="0" smtClean="0">
                <a:cs typeface="+mn-cs"/>
              </a:rPr>
              <a:t>de la sensibilité profonde.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dirty="0">
                <a:cs typeface="+mn-cs"/>
              </a:rPr>
              <a:t> </a:t>
            </a:r>
            <a:r>
              <a:rPr lang="fr-FR" dirty="0" smtClean="0">
                <a:cs typeface="+mn-cs"/>
              </a:rPr>
              <a:t>       . Du coté opposé : atteinte de la sensibilité </a:t>
            </a:r>
            <a:endParaRPr lang="fr-FR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dirty="0" err="1" smtClean="0">
                <a:cs typeface="+mn-cs"/>
              </a:rPr>
              <a:t>thérmo-algesique</a:t>
            </a:r>
            <a:r>
              <a:rPr lang="fr-FR" dirty="0" smtClean="0">
                <a:cs typeface="+mn-cs"/>
              </a:rPr>
              <a:t>. </a:t>
            </a:r>
            <a:endParaRPr lang="fr-F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 u="sng" dirty="0" smtClean="0">
                <a:cs typeface="+mj-cs"/>
              </a:rPr>
              <a:t>Diagnostic étiologique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4157"/>
            <a:ext cx="8229600" cy="56255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 smtClean="0">
                <a:cs typeface="+mn-cs"/>
              </a:rPr>
              <a:t>Hémiplégie d’installation aigue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AVC +++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Tumeurs cérébrales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 smtClean="0">
                <a:cs typeface="+mn-cs"/>
              </a:rPr>
              <a:t>Hémiplégie d</a:t>
            </a:r>
            <a:r>
              <a:rPr lang="ja-JP" altLang="fr-FR" sz="2800" b="1" dirty="0" smtClean="0">
                <a:latin typeface="Arial"/>
                <a:cs typeface="+mn-cs"/>
              </a:rPr>
              <a:t>’</a:t>
            </a:r>
            <a:r>
              <a:rPr lang="fr-FR" sz="2800" b="1" dirty="0" smtClean="0">
                <a:cs typeface="+mn-cs"/>
              </a:rPr>
              <a:t>installation progressive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Processus </a:t>
            </a:r>
            <a:r>
              <a:rPr lang="fr-FR" sz="2400" dirty="0" err="1" smtClean="0"/>
              <a:t>expanssifs</a:t>
            </a:r>
            <a:r>
              <a:rPr lang="fr-FR" sz="2400" dirty="0" smtClean="0"/>
              <a:t> </a:t>
            </a:r>
            <a:r>
              <a:rPr lang="fr-FR" sz="2400" dirty="0" smtClean="0"/>
              <a:t>intracrâniennes : tumeur abcès, HSD chronique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 smtClean="0">
                <a:cs typeface="+mn-cs"/>
              </a:rPr>
              <a:t>Hémiplégie aigue transitoire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AIT ++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Hypoglycémie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Migraine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Épilepsie partielle motrice avec paralysie de Todd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 smtClean="0">
                <a:cs typeface="+mn-cs"/>
              </a:rPr>
              <a:t>Hémiplégie à bascule </a:t>
            </a:r>
            <a:endParaRPr lang="fr-FR" sz="2400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Thrombophlébite de sinus longitudinal sup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Ischémie vertébro-basilaire : claudication du tronc basilaire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559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29600" cy="51419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fr-FR" dirty="0" smtClean="0"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fr-FR" b="1" u="sng" dirty="0" smtClean="0"/>
              <a:t>Causes Post Traumatique</a:t>
            </a:r>
          </a:p>
          <a:p>
            <a:pPr lvl="2" eaLnBrk="1" hangingPunct="1">
              <a:defRPr/>
            </a:pPr>
            <a:r>
              <a:rPr lang="fr-FR" dirty="0" smtClean="0"/>
              <a:t>Hématome : HSD, HED, intracérébrale</a:t>
            </a:r>
          </a:p>
          <a:p>
            <a:pPr lvl="2" eaLnBrk="1" hangingPunct="1">
              <a:defRPr/>
            </a:pPr>
            <a:r>
              <a:rPr lang="fr-FR" dirty="0" smtClean="0"/>
              <a:t>Contusion cérébrale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fr-FR" b="1" u="sng" dirty="0" smtClean="0"/>
              <a:t>Causes infectieuse (hémiplégie fébrile) </a:t>
            </a:r>
          </a:p>
          <a:p>
            <a:pPr lvl="2" eaLnBrk="1" hangingPunct="1">
              <a:defRPr/>
            </a:pPr>
            <a:r>
              <a:rPr lang="fr-FR" dirty="0" smtClean="0"/>
              <a:t>Abcès cérébral</a:t>
            </a:r>
          </a:p>
          <a:p>
            <a:pPr lvl="2" eaLnBrk="1" hangingPunct="1">
              <a:defRPr/>
            </a:pPr>
            <a:r>
              <a:rPr lang="fr-FR" dirty="0" smtClean="0"/>
              <a:t>Méningo-encéphalite</a:t>
            </a:r>
          </a:p>
          <a:p>
            <a:pPr lvl="2" eaLnBrk="1" hangingPunct="1">
              <a:defRPr/>
            </a:pPr>
            <a:r>
              <a:rPr lang="fr-FR" dirty="0" smtClean="0"/>
              <a:t>Thrombophlébite cérébrale septique</a:t>
            </a:r>
          </a:p>
          <a:p>
            <a:pPr lvl="2" eaLnBrk="1" hangingPunct="1">
              <a:defRPr/>
            </a:pPr>
            <a:r>
              <a:rPr lang="fr-FR" dirty="0" smtClean="0"/>
              <a:t>Endocardite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fr-FR" b="1" u="sng" dirty="0" smtClean="0"/>
              <a:t>maladies inflammatoires </a:t>
            </a:r>
            <a:r>
              <a:rPr lang="fr-FR" dirty="0" smtClean="0"/>
              <a:t>: SEP ; vascularites</a:t>
            </a:r>
          </a:p>
        </p:txBody>
      </p:sp>
    </p:spTree>
    <p:extLst>
      <p:ext uri="{BB962C8B-B14F-4D97-AF65-F5344CB8AC3E}">
        <p14:creationId xmlns:p14="http://schemas.microsoft.com/office/powerpoint/2010/main" val="34841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231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88913"/>
            <a:ext cx="8229600" cy="51419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FR" sz="4400" b="1" u="sng" dirty="0" smtClean="0"/>
              <a:t>B – PARAPLEGIE</a:t>
            </a:r>
            <a:endParaRPr lang="fr-FR" sz="2800" dirty="0"/>
          </a:p>
          <a:p>
            <a:pPr marL="0" indent="0">
              <a:buFontTx/>
              <a:buNone/>
              <a:defRPr/>
            </a:pPr>
            <a:r>
              <a:rPr lang="fr-FR" sz="28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endParaRPr lang="fr-FR" sz="2800" dirty="0" smtClean="0"/>
          </a:p>
          <a:p>
            <a:pPr marL="0" indent="0">
              <a:buFontTx/>
              <a:buNone/>
              <a:defRPr/>
            </a:pPr>
            <a:r>
              <a:rPr lang="fr-FR" dirty="0" smtClean="0"/>
              <a:t>Déficit </a:t>
            </a:r>
            <a:r>
              <a:rPr lang="fr-FR" dirty="0"/>
              <a:t>moteur d’intensité variable touchant  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les deux membres </a:t>
            </a:r>
            <a:r>
              <a:rPr lang="fr-FR" dirty="0" smtClean="0"/>
              <a:t>inférieurs   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 </a:t>
            </a:r>
          </a:p>
          <a:p>
            <a:pPr marL="0" indent="0">
              <a:buFontTx/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88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/>
              <a:t> </a:t>
            </a:r>
            <a:r>
              <a:rPr lang="fr-FR" sz="3600" b="1" u="sng" dirty="0" smtClean="0"/>
              <a:t>1 -Paraplégie flasque aréflexique</a:t>
            </a:r>
            <a:r>
              <a:rPr lang="fr-FR" b="1" i="1" dirty="0"/>
              <a:t> 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7610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dirty="0" smtClean="0"/>
              <a:t>   fait suite a une  </a:t>
            </a:r>
            <a:r>
              <a:rPr lang="fr-FR" dirty="0"/>
              <a:t>lésion brutale </a:t>
            </a:r>
            <a:r>
              <a:rPr lang="fr-FR" dirty="0" smtClean="0"/>
              <a:t>(</a:t>
            </a:r>
            <a:r>
              <a:rPr lang="fr-FR" b="1" dirty="0" smtClean="0"/>
              <a:t>choc spinal)</a:t>
            </a:r>
          </a:p>
          <a:p>
            <a:pPr>
              <a:defRPr/>
            </a:pPr>
            <a:r>
              <a:rPr lang="fr-FR" dirty="0" smtClean="0"/>
              <a:t>Déficit moteur central</a:t>
            </a:r>
          </a:p>
          <a:p>
            <a:pPr>
              <a:defRPr/>
            </a:pPr>
            <a:r>
              <a:rPr lang="fr-FR" i="1" dirty="0" smtClean="0"/>
              <a:t>Aréflexie </a:t>
            </a:r>
            <a:r>
              <a:rPr lang="fr-FR" i="1" dirty="0"/>
              <a:t>ou </a:t>
            </a:r>
            <a:r>
              <a:rPr lang="fr-FR" i="1" dirty="0" smtClean="0"/>
              <a:t>une diminution </a:t>
            </a:r>
            <a:r>
              <a:rPr lang="fr-FR" i="1" dirty="0"/>
              <a:t>des R.O.T  L4-S1</a:t>
            </a:r>
            <a:endParaRPr lang="fr-FR" dirty="0"/>
          </a:p>
          <a:p>
            <a:pPr>
              <a:defRPr/>
            </a:pPr>
            <a:r>
              <a:rPr lang="fr-FR" i="1" dirty="0" smtClean="0"/>
              <a:t>Hypotonie </a:t>
            </a:r>
            <a:r>
              <a:rPr lang="fr-FR" i="1" dirty="0"/>
              <a:t>portant sur la passivité et l’extensibilité</a:t>
            </a:r>
            <a:endParaRPr lang="fr-FR" dirty="0"/>
          </a:p>
          <a:p>
            <a:pPr>
              <a:defRPr/>
            </a:pPr>
            <a:r>
              <a:rPr lang="fr-FR" i="1" dirty="0" smtClean="0"/>
              <a:t>Troubles </a:t>
            </a:r>
            <a:r>
              <a:rPr lang="fr-FR" i="1" dirty="0"/>
              <a:t>sphinctériens :</a:t>
            </a:r>
            <a:r>
              <a:rPr lang="fr-FR" dirty="0"/>
              <a:t> 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        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Rétention ou incontinence urinaire.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           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Constipation ou </a:t>
            </a:r>
            <a:r>
              <a:rPr lang="fr-FR" dirty="0" smtClean="0"/>
              <a:t>incontinence anale.</a:t>
            </a:r>
            <a:endParaRPr lang="fr-FR" dirty="0"/>
          </a:p>
          <a:p>
            <a:pPr>
              <a:defRPr/>
            </a:pPr>
            <a:r>
              <a:rPr lang="fr-FR" dirty="0"/>
              <a:t>Signe de </a:t>
            </a:r>
            <a:r>
              <a:rPr lang="fr-FR" dirty="0" smtClean="0"/>
              <a:t>Babinski</a:t>
            </a:r>
          </a:p>
          <a:p>
            <a:pPr>
              <a:defRPr/>
            </a:pPr>
            <a:r>
              <a:rPr lang="fr-FR" dirty="0"/>
              <a:t>Abolition du réflexe crémasterien et anal</a:t>
            </a:r>
          </a:p>
        </p:txBody>
      </p:sp>
    </p:spTree>
    <p:extLst>
      <p:ext uri="{BB962C8B-B14F-4D97-AF65-F5344CB8AC3E}">
        <p14:creationId xmlns:p14="http://schemas.microsoft.com/office/powerpoint/2010/main" val="2840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FR" sz="3600" b="1" i="1" u="sng" dirty="0" smtClean="0"/>
              <a:t>2 - Paraplégie </a:t>
            </a:r>
            <a:r>
              <a:rPr lang="fr-FR" sz="3600" b="1" i="1" u="sng" dirty="0"/>
              <a:t>spasmodique</a:t>
            </a:r>
            <a:r>
              <a:rPr lang="fr-FR" b="1" i="1" dirty="0"/>
              <a:t> </a:t>
            </a:r>
            <a:r>
              <a:rPr lang="fr-FR" dirty="0"/>
              <a:t> </a:t>
            </a:r>
          </a:p>
          <a:p>
            <a:pPr marL="0" indent="0">
              <a:buNone/>
              <a:defRPr/>
            </a:pPr>
            <a:r>
              <a:rPr lang="fr-FR" dirty="0" smtClean="0"/>
              <a:t>    Elle fait </a:t>
            </a:r>
            <a:r>
              <a:rPr lang="fr-FR" dirty="0"/>
              <a:t>suite à </a:t>
            </a:r>
            <a:r>
              <a:rPr lang="fr-FR" dirty="0" smtClean="0"/>
              <a:t>une  paraplégie </a:t>
            </a:r>
            <a:r>
              <a:rPr lang="fr-FR" dirty="0"/>
              <a:t>flasque </a:t>
            </a:r>
            <a:r>
              <a:rPr lang="fr-FR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 smtClean="0"/>
              <a:t> 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Déficit moteur de type central à </a:t>
            </a:r>
            <a:r>
              <a:rPr lang="fr-FR" dirty="0" smtClean="0"/>
              <a:t>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prédominance </a:t>
            </a:r>
            <a:r>
              <a:rPr lang="fr-FR" dirty="0"/>
              <a:t>distale objectivé aux épreuves </a:t>
            </a:r>
            <a:r>
              <a:rPr lang="fr-FR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de </a:t>
            </a:r>
            <a:r>
              <a:rPr lang="fr-FR" dirty="0"/>
              <a:t>Barré et de Mingazzini.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Hyper reflexie ostéo tendineuse.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Hypertonie spastique.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Très souvent un clonus pédieux et rotulien </a:t>
            </a:r>
            <a:r>
              <a:rPr lang="fr-FR" dirty="0" smtClean="0"/>
              <a:t>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inépuisable</a:t>
            </a:r>
            <a:r>
              <a:rPr lang="fr-FR" dirty="0"/>
              <a:t>.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Signe de Babinski bilatéral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FR" b="1" i="1" dirty="0" smtClean="0"/>
              <a:t>  </a:t>
            </a:r>
            <a:r>
              <a:rPr lang="fr-FR" sz="3600" b="1" dirty="0"/>
              <a:t>Diagnostic étiologique</a:t>
            </a:r>
            <a:endParaRPr lang="fr-FR" sz="3600" b="1" i="1" dirty="0" smtClean="0"/>
          </a:p>
          <a:p>
            <a:pPr marL="0" indent="0">
              <a:buFontTx/>
              <a:buNone/>
              <a:defRPr/>
            </a:pPr>
            <a:endParaRPr lang="fr-FR" b="1" i="1" dirty="0" smtClean="0"/>
          </a:p>
          <a:p>
            <a:pPr marL="0" indent="0">
              <a:buFontTx/>
              <a:buNone/>
              <a:defRPr/>
            </a:pPr>
            <a:r>
              <a:rPr lang="fr-FR" b="1" i="1" dirty="0" smtClean="0"/>
              <a:t>1</a:t>
            </a:r>
            <a:r>
              <a:rPr lang="fr-FR" b="1" i="1" dirty="0"/>
              <a:t>-</a:t>
            </a:r>
            <a:r>
              <a:rPr lang="fr-FR" b="1" i="1" u="sng" dirty="0"/>
              <a:t> Les paraplégies d’origine cérébrale</a:t>
            </a:r>
            <a:r>
              <a:rPr lang="fr-FR" b="1" i="1" dirty="0"/>
              <a:t> :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/>
              <a:t> </a:t>
            </a:r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Elles </a:t>
            </a:r>
            <a:r>
              <a:rPr lang="fr-FR" dirty="0"/>
              <a:t>sont rares.</a:t>
            </a:r>
          </a:p>
          <a:p>
            <a:pPr lvl="1">
              <a:buFont typeface="Wingdings" charset="2"/>
              <a:buChar char="Ø"/>
              <a:defRPr/>
            </a:pP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Touche </a:t>
            </a:r>
            <a:r>
              <a:rPr lang="fr-FR" dirty="0"/>
              <a:t>généralement les lobules para centraux de façon bilatérale</a:t>
            </a:r>
          </a:p>
          <a:p>
            <a:pPr lvl="1">
              <a:buFont typeface="Wingdings" charset="2"/>
              <a:buChar char="Ø"/>
              <a:defRPr/>
            </a:pP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peuvent </a:t>
            </a:r>
            <a:r>
              <a:rPr lang="fr-FR" dirty="0"/>
              <a:t>être liées a un AVC ischémique ou hémorragique ou a un processus expansif  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fr-FR" b="1" i="1" dirty="0"/>
              <a:t> 2-</a:t>
            </a:r>
            <a:r>
              <a:rPr lang="fr-FR" b="1" i="1" u="sng" dirty="0"/>
              <a:t> Les paraplégies d’origine Médullaire</a:t>
            </a:r>
            <a:r>
              <a:rPr lang="fr-FR" b="1" i="1" dirty="0"/>
              <a:t> </a:t>
            </a:r>
            <a:endParaRPr lang="fr-FR" b="1" i="1" dirty="0" smtClean="0"/>
          </a:p>
          <a:p>
            <a:pPr marL="0" indent="0">
              <a:buFontTx/>
              <a:buNone/>
              <a:defRPr/>
            </a:pPr>
            <a:r>
              <a:rPr lang="fr-FR" b="1" dirty="0"/>
              <a:t> </a:t>
            </a:r>
            <a:endParaRPr lang="fr-FR" b="1" dirty="0" smtClean="0"/>
          </a:p>
          <a:p>
            <a:pPr marL="0" indent="0">
              <a:buFontTx/>
              <a:buNone/>
              <a:defRPr/>
            </a:pPr>
            <a:r>
              <a:rPr lang="fr-FR" b="1" dirty="0" smtClean="0"/>
              <a:t> </a:t>
            </a:r>
            <a:r>
              <a:rPr lang="fr-FR" b="1" u="sng" dirty="0" smtClean="0"/>
              <a:t> a </a:t>
            </a:r>
            <a:r>
              <a:rPr lang="fr-FR" u="sng" dirty="0" smtClean="0"/>
              <a:t>- </a:t>
            </a:r>
            <a:r>
              <a:rPr lang="fr-FR" b="1" i="1" u="sng" dirty="0" smtClean="0"/>
              <a:t>paraplégies </a:t>
            </a:r>
            <a:r>
              <a:rPr lang="fr-FR" b="1" i="1" u="sng" dirty="0"/>
              <a:t>par Compression Médullaire</a:t>
            </a:r>
            <a:r>
              <a:rPr lang="fr-FR" dirty="0"/>
              <a:t> </a:t>
            </a:r>
            <a:r>
              <a:rPr lang="fr-FR" dirty="0" smtClean="0"/>
              <a:t>: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i="1" dirty="0" smtClean="0"/>
              <a:t>  </a:t>
            </a:r>
            <a:r>
              <a:rPr lang="fr-FR" i="1" dirty="0">
                <a:sym typeface="Wingdings"/>
              </a:rPr>
              <a:t></a:t>
            </a:r>
            <a:r>
              <a:rPr lang="fr-FR" i="1" dirty="0"/>
              <a:t> </a:t>
            </a:r>
            <a:r>
              <a:rPr lang="fr-FR" b="1" i="1" u="sng" dirty="0"/>
              <a:t>Traumatiques</a:t>
            </a:r>
            <a:r>
              <a:rPr lang="fr-FR" dirty="0"/>
              <a:t> : Fracture – Luxation du </a:t>
            </a:r>
            <a:r>
              <a:rPr lang="fr-FR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rachis.</a:t>
            </a:r>
            <a:r>
              <a:rPr lang="fr-FR" i="1" dirty="0" smtClean="0"/>
              <a:t>      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i="1" dirty="0">
                <a:sym typeface="Wingdings"/>
              </a:rPr>
              <a:t> </a:t>
            </a:r>
            <a:r>
              <a:rPr lang="fr-FR" i="1" dirty="0" smtClean="0">
                <a:sym typeface="Wingdings"/>
              </a:rPr>
              <a:t></a:t>
            </a:r>
            <a:r>
              <a:rPr lang="fr-FR" i="1" dirty="0" smtClean="0"/>
              <a:t> </a:t>
            </a:r>
            <a:r>
              <a:rPr lang="fr-FR" b="1" i="1" u="sng" dirty="0"/>
              <a:t>Par processus expansif</a:t>
            </a:r>
            <a:r>
              <a:rPr lang="fr-FR" i="1" dirty="0"/>
              <a:t> </a:t>
            </a:r>
            <a:r>
              <a:rPr lang="fr-FR" i="1" dirty="0" smtClean="0"/>
              <a:t>:</a:t>
            </a:r>
            <a:r>
              <a:rPr lang="fr-FR" dirty="0" smtClean="0"/>
              <a:t>             </a:t>
            </a:r>
            <a:endParaRPr lang="fr-FR" dirty="0"/>
          </a:p>
          <a:p>
            <a:pPr lvl="1">
              <a:defRPr/>
            </a:pPr>
            <a:r>
              <a:rPr lang="fr-FR" b="1" u="sng" dirty="0"/>
              <a:t>Causes extradurales (rachidiennes et épidurales)</a:t>
            </a:r>
            <a:r>
              <a:rPr lang="fr-FR" u="sng" dirty="0"/>
              <a:t> </a:t>
            </a:r>
            <a:r>
              <a:rPr lang="fr-FR" dirty="0"/>
              <a:t>: hématome et abcès épiduraux – métastases vertébrales et épidurales – tumeurs vertébrales primitives – hernie discale</a:t>
            </a:r>
          </a:p>
          <a:p>
            <a:pPr lvl="1">
              <a:defRPr/>
            </a:pPr>
            <a:r>
              <a:rPr lang="fr-FR" b="1" u="sng" dirty="0"/>
              <a:t>Causes intradurales extramedullaires</a:t>
            </a:r>
            <a:r>
              <a:rPr lang="fr-FR" u="sng" dirty="0"/>
              <a:t> </a:t>
            </a:r>
            <a:r>
              <a:rPr lang="fr-FR" dirty="0"/>
              <a:t>: méningiome </a:t>
            </a:r>
            <a:r>
              <a:rPr lang="fr-FR" dirty="0" smtClean="0"/>
              <a:t>, neurinome</a:t>
            </a:r>
          </a:p>
          <a:p>
            <a:pPr marL="457200" lvl="1" indent="0">
              <a:buFontTx/>
              <a:buNone/>
              <a:defRPr/>
            </a:pPr>
            <a:endParaRPr lang="fr-FR" dirty="0" smtClean="0"/>
          </a:p>
          <a:p>
            <a:pPr marL="457200" lvl="1" indent="0">
              <a:buFontTx/>
              <a:buNone/>
              <a:defRPr/>
            </a:pPr>
            <a:r>
              <a:rPr lang="fr-FR" dirty="0" smtClean="0"/>
              <a:t>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b="1" u="sng" dirty="0" smtClean="0"/>
              <a:t>- Causes </a:t>
            </a:r>
            <a:r>
              <a:rPr lang="fr-FR" b="1" u="sng" dirty="0"/>
              <a:t>intramedullaires</a:t>
            </a:r>
            <a:r>
              <a:rPr lang="fr-FR" u="sng" dirty="0"/>
              <a:t> 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 smtClean="0"/>
              <a:t>  </a:t>
            </a:r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Épendymome </a:t>
            </a:r>
          </a:p>
          <a:p>
            <a:pPr lvl="1">
              <a:buFont typeface="Wingdings" charset="2"/>
              <a:buChar char="Ø"/>
              <a:defRPr/>
            </a:pP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Astrocytome </a:t>
            </a:r>
          </a:p>
          <a:p>
            <a:pPr marL="457200" lvl="1" indent="0">
              <a:buFontTx/>
              <a:buNone/>
              <a:defRPr/>
            </a:pPr>
            <a:r>
              <a:rPr lang="fr-FR" dirty="0" smtClean="0"/>
              <a:t> </a:t>
            </a:r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hemangioblastome </a:t>
            </a:r>
          </a:p>
          <a:p>
            <a:pPr lvl="1">
              <a:buFont typeface="Wingdings" charset="2"/>
              <a:buChar char="Ø"/>
              <a:defRPr/>
            </a:pP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métastases </a:t>
            </a:r>
            <a:r>
              <a:rPr lang="fr-FR" dirty="0"/>
              <a:t>intramedullaire </a:t>
            </a: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endParaRPr lang="fr-FR" dirty="0" smtClean="0"/>
          </a:p>
          <a:p>
            <a:pPr lvl="1">
              <a:buFont typeface="Wingdings" charset="2"/>
              <a:buChar char="Ø"/>
              <a:defRPr/>
            </a:pPr>
            <a:r>
              <a:rPr lang="fr-FR" dirty="0" smtClean="0"/>
              <a:t> </a:t>
            </a:r>
            <a:r>
              <a:rPr lang="fr-FR" dirty="0"/>
              <a:t>malformations arterioveineuses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 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b="1" i="1" dirty="0" smtClean="0"/>
              <a:t>  b</a:t>
            </a:r>
            <a:r>
              <a:rPr lang="fr-FR" b="1" i="1" dirty="0"/>
              <a:t>)</a:t>
            </a:r>
            <a:r>
              <a:rPr lang="fr-FR" b="1" i="1" u="sng" dirty="0"/>
              <a:t> Accidents Vasculaire Médullaires</a:t>
            </a:r>
            <a:r>
              <a:rPr lang="fr-FR" b="1" i="1" dirty="0"/>
              <a:t> </a:t>
            </a:r>
            <a:r>
              <a:rPr lang="fr-FR" b="1" i="1" dirty="0" smtClean="0"/>
              <a:t>:</a:t>
            </a:r>
            <a:endParaRPr lang="fr-FR" dirty="0"/>
          </a:p>
          <a:p>
            <a:pPr marL="0" indent="0">
              <a:buFontTx/>
              <a:buNone/>
              <a:defRPr/>
            </a:pPr>
            <a:r>
              <a:rPr lang="fr-FR" dirty="0" smtClean="0"/>
              <a:t>     + </a:t>
            </a:r>
            <a:r>
              <a:rPr lang="fr-FR" dirty="0"/>
              <a:t>Ischémiques : Myélomalacie</a:t>
            </a:r>
            <a:r>
              <a:rPr lang="fr-FR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+ Hémorragique : - Hématomyélie : Angiome.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                             - </a:t>
            </a:r>
            <a:r>
              <a:rPr lang="fr-FR" dirty="0"/>
              <a:t>Hématorrachie : Hématome</a:t>
            </a:r>
            <a:r>
              <a:rPr lang="fr-FR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fr-FR" b="1" i="1" dirty="0" smtClean="0"/>
              <a:t>  </a:t>
            </a:r>
          </a:p>
          <a:p>
            <a:pPr marL="0" indent="0">
              <a:buFontTx/>
              <a:buNone/>
              <a:defRPr/>
            </a:pPr>
            <a:r>
              <a:rPr lang="fr-FR" b="1" i="1" dirty="0"/>
              <a:t> </a:t>
            </a:r>
            <a:r>
              <a:rPr lang="fr-FR" b="1" i="1" dirty="0" smtClean="0"/>
              <a:t> c</a:t>
            </a:r>
            <a:r>
              <a:rPr lang="fr-FR" b="1" i="1" dirty="0"/>
              <a:t>)</a:t>
            </a:r>
            <a:r>
              <a:rPr lang="fr-FR" b="1" i="1" u="sng" dirty="0"/>
              <a:t> Paraplégie par myélopathies</a:t>
            </a:r>
            <a:r>
              <a:rPr lang="fr-FR" b="1" i="1" dirty="0"/>
              <a:t> </a:t>
            </a:r>
            <a:r>
              <a:rPr lang="fr-FR" b="1" i="1" dirty="0" smtClean="0"/>
              <a:t>:</a:t>
            </a:r>
            <a:r>
              <a:rPr lang="fr-FR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+ </a:t>
            </a:r>
            <a:r>
              <a:rPr lang="fr-FR" dirty="0"/>
              <a:t>Myélites : Infectieuses – Inflammatoires – </a:t>
            </a:r>
            <a:r>
              <a:rPr lang="fr-FR" dirty="0" smtClean="0"/>
              <a:t>  </a:t>
            </a:r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Radique </a:t>
            </a:r>
            <a:r>
              <a:rPr lang="fr-FR" dirty="0"/>
              <a:t>– Post vaccinale.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+ </a:t>
            </a:r>
            <a:r>
              <a:rPr lang="fr-FR" dirty="0"/>
              <a:t>SEP.</a:t>
            </a:r>
          </a:p>
          <a:p>
            <a:pPr marL="0" indent="0">
              <a:buFontTx/>
              <a:buNone/>
              <a:defRPr/>
            </a:pPr>
            <a:r>
              <a:rPr lang="fr-FR" dirty="0" smtClean="0"/>
              <a:t>    + </a:t>
            </a:r>
            <a:r>
              <a:rPr lang="fr-FR" dirty="0"/>
              <a:t>Sclérose combinée de la moelle.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0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620712"/>
            <a:ext cx="8641246" cy="593911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fr-FR" sz="3600" b="1" dirty="0" smtClean="0"/>
              <a:t>Rappel anatomique</a:t>
            </a:r>
          </a:p>
          <a:p>
            <a:pPr marL="0" indent="0" algn="ctr">
              <a:buFontTx/>
              <a:buNone/>
              <a:defRPr/>
            </a:pPr>
            <a:endParaRPr lang="fr-FR" sz="2800" dirty="0"/>
          </a:p>
          <a:p>
            <a:pPr marL="0" indent="0">
              <a:buFontTx/>
              <a:buNone/>
              <a:defRPr/>
            </a:pPr>
            <a:r>
              <a:rPr lang="fr-FR" sz="2800" b="1" dirty="0" smtClean="0"/>
              <a:t>Le fx pyramidal :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. Origine : </a:t>
            </a:r>
            <a:r>
              <a:rPr lang="fr-FR" sz="2800" smtClean="0"/>
              <a:t>cortex cérébral </a:t>
            </a:r>
            <a:r>
              <a:rPr lang="fr-FR" sz="2800" dirty="0" smtClean="0"/>
              <a:t>au niveau de la circonvolution 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              frontale ascendante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. Organisation somatotopique de l’aire corticale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motrice (homunculus moteur de Penfield):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---</a:t>
            </a:r>
            <a:r>
              <a:rPr lang="fr-FR" sz="2800" b="1" dirty="0" smtClean="0"/>
              <a:t>opercule Rolondique </a:t>
            </a:r>
            <a:r>
              <a:rPr lang="fr-FR" sz="2800" dirty="0" smtClean="0"/>
              <a:t>: représentation de la face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et du membre supérieur.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---</a:t>
            </a:r>
            <a:r>
              <a:rPr lang="fr-FR" sz="2800" b="1" dirty="0" smtClean="0"/>
              <a:t>lobule para central </a:t>
            </a:r>
            <a:r>
              <a:rPr lang="fr-FR" sz="2800" dirty="0" smtClean="0"/>
              <a:t>: représentation du membre </a:t>
            </a:r>
            <a:r>
              <a:rPr lang="fr-FR" sz="2800" dirty="0"/>
              <a:t> </a:t>
            </a:r>
            <a:endParaRPr lang="fr-FR" sz="2800" dirty="0" smtClean="0"/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  inferieur.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247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b="1" dirty="0" smtClean="0">
                <a:latin typeface="Arial" charset="0"/>
                <a:ea typeface="ＭＳ Ｐゴシック" charset="0"/>
              </a:rPr>
              <a:t>Prise en charge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274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082" y="0"/>
            <a:ext cx="8644906" cy="666835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FR" sz="2400" b="1" dirty="0">
              <a:latin typeface="Arial" charset="0"/>
              <a:ea typeface="ＭＳ Ｐゴシック" charset="0"/>
            </a:endParaRPr>
          </a:p>
          <a:p>
            <a:r>
              <a:rPr lang="fr-FR" sz="2400" dirty="0" smtClean="0">
                <a:latin typeface="Arial" charset="0"/>
                <a:ea typeface="ＭＳ Ｐゴシック" charset="0"/>
              </a:rPr>
              <a:t> </a:t>
            </a:r>
            <a:r>
              <a:rPr lang="fr-FR" sz="3100" dirty="0" smtClean="0">
                <a:ea typeface="ＭＳ Ｐゴシック" charset="0"/>
              </a:rPr>
              <a:t>Dépend de l’étiologie </a:t>
            </a:r>
          </a:p>
          <a:p>
            <a:pPr marL="0" indent="0">
              <a:buNone/>
            </a:pPr>
            <a:endParaRPr lang="fr-FR" sz="3100" dirty="0">
              <a:ea typeface="ＭＳ Ｐゴシック" charset="0"/>
            </a:endParaRPr>
          </a:p>
          <a:p>
            <a:r>
              <a:rPr lang="fr-FR" sz="3100" dirty="0" smtClean="0">
                <a:ea typeface="ＭＳ Ｐゴシック" charset="0"/>
              </a:rPr>
              <a:t>Toute hémiplégie nécessite :   </a:t>
            </a:r>
          </a:p>
          <a:p>
            <a:pPr marL="0" indent="0">
              <a:buFontTx/>
              <a:buNone/>
            </a:pPr>
            <a:r>
              <a:rPr lang="fr-FR" sz="3100" dirty="0" smtClean="0">
                <a:ea typeface="ＭＳ Ｐゴシック" charset="0"/>
              </a:rPr>
              <a:t>      </a:t>
            </a:r>
            <a:r>
              <a:rPr lang="fr-FR" sz="3100" b="1" dirty="0" smtClean="0">
                <a:ea typeface="ＭＳ Ｐゴシック" charset="0"/>
              </a:rPr>
              <a:t>_</a:t>
            </a:r>
            <a:r>
              <a:rPr lang="fr-FR" sz="3100" dirty="0" smtClean="0">
                <a:ea typeface="ＭＳ Ｐゴシック" charset="0"/>
              </a:rPr>
              <a:t> Une rééducation précoce préventive des positions </a:t>
            </a:r>
          </a:p>
          <a:p>
            <a:pPr marL="0" indent="0">
              <a:buFontTx/>
              <a:buNone/>
            </a:pPr>
            <a:r>
              <a:rPr lang="fr-FR" sz="3100" dirty="0">
                <a:ea typeface="ＭＳ Ｐゴシック" charset="0"/>
              </a:rPr>
              <a:t> </a:t>
            </a:r>
            <a:r>
              <a:rPr lang="fr-FR" sz="3100" dirty="0" smtClean="0">
                <a:ea typeface="ＭＳ Ｐゴシック" charset="0"/>
              </a:rPr>
              <a:t>        vicieuses et des rétractions tendineuses par :</a:t>
            </a:r>
          </a:p>
          <a:p>
            <a:pPr marL="0" indent="0">
              <a:buFontTx/>
              <a:buNone/>
            </a:pPr>
            <a:r>
              <a:rPr lang="fr-FR" sz="3100" dirty="0" smtClean="0">
                <a:ea typeface="ＭＳ Ｐゴシック" charset="0"/>
              </a:rPr>
              <a:t>             . L’installation optimale du malade dans son lit</a:t>
            </a:r>
          </a:p>
          <a:p>
            <a:pPr marL="0" indent="0">
              <a:buFontTx/>
              <a:buNone/>
            </a:pPr>
            <a:r>
              <a:rPr lang="fr-FR" sz="3100" dirty="0" smtClean="0">
                <a:ea typeface="ＭＳ Ｐゴシック" charset="0"/>
              </a:rPr>
              <a:t>             . La mobilisation passive.</a:t>
            </a:r>
          </a:p>
          <a:p>
            <a:pPr marL="0" indent="0">
              <a:buFontTx/>
              <a:buNone/>
            </a:pPr>
            <a:r>
              <a:rPr lang="fr-FR" sz="3100" dirty="0" smtClean="0">
                <a:ea typeface="ＭＳ Ｐゴシック" charset="0"/>
              </a:rPr>
              <a:t>             . Puis une kinésithérapie active.</a:t>
            </a:r>
          </a:p>
          <a:p>
            <a:pPr marL="0" indent="0">
              <a:buFontTx/>
              <a:buNone/>
            </a:pPr>
            <a:r>
              <a:rPr lang="fr-FR" sz="3100" dirty="0" smtClean="0">
                <a:ea typeface="ＭＳ Ｐゴシック" charset="0"/>
              </a:rPr>
              <a:t>  </a:t>
            </a:r>
            <a:r>
              <a:rPr lang="fr-FR" sz="3100" b="1" dirty="0" smtClean="0">
                <a:ea typeface="ＭＳ Ｐゴシック" charset="0"/>
              </a:rPr>
              <a:t>    _ </a:t>
            </a:r>
            <a:r>
              <a:rPr lang="fr-FR" sz="3100" dirty="0" smtClean="0">
                <a:ea typeface="ＭＳ Ｐゴシック" charset="0"/>
              </a:rPr>
              <a:t>La prévention des complications de décubitus :  </a:t>
            </a:r>
          </a:p>
          <a:p>
            <a:pPr marL="0" indent="0">
              <a:buFontTx/>
              <a:buNone/>
            </a:pPr>
            <a:r>
              <a:rPr lang="fr-FR" sz="3100" dirty="0">
                <a:ea typeface="ＭＳ Ｐゴシック" charset="0"/>
              </a:rPr>
              <a:t> </a:t>
            </a:r>
            <a:r>
              <a:rPr lang="fr-FR" sz="3100" dirty="0" smtClean="0">
                <a:ea typeface="ＭＳ Ｐゴシック" charset="0"/>
              </a:rPr>
              <a:t>         Escarres , phlébites , infections .</a:t>
            </a:r>
          </a:p>
          <a:p>
            <a:pPr>
              <a:defRPr/>
            </a:pPr>
            <a:endParaRPr lang="fr-FR" sz="3100" dirty="0" smtClean="0"/>
          </a:p>
          <a:p>
            <a:pPr>
              <a:defRPr/>
            </a:pPr>
            <a:r>
              <a:rPr lang="fr-FR" sz="3100" dirty="0" smtClean="0"/>
              <a:t>La prise en charge d’une </a:t>
            </a:r>
            <a:r>
              <a:rPr lang="fr-FR" sz="3100" dirty="0"/>
              <a:t>compression médullaire  est une </a:t>
            </a:r>
          </a:p>
          <a:p>
            <a:pPr marL="0" indent="0">
              <a:buNone/>
              <a:defRPr/>
            </a:pPr>
            <a:r>
              <a:rPr lang="fr-FR" sz="3100" dirty="0"/>
              <a:t> </a:t>
            </a:r>
            <a:r>
              <a:rPr lang="fr-FR" sz="3100" dirty="0" smtClean="0"/>
              <a:t>    urgence neurochirurgicale ,plus elle </a:t>
            </a:r>
            <a:r>
              <a:rPr lang="fr-FR" sz="3100" dirty="0"/>
              <a:t>est précoce meilleur  </a:t>
            </a:r>
            <a:endParaRPr lang="fr-FR" sz="3100" dirty="0" smtClean="0"/>
          </a:p>
          <a:p>
            <a:pPr marL="0" indent="0">
              <a:buNone/>
              <a:defRPr/>
            </a:pPr>
            <a:r>
              <a:rPr lang="fr-FR" sz="3100"/>
              <a:t> </a:t>
            </a:r>
            <a:r>
              <a:rPr lang="fr-FR" sz="3100" smtClean="0"/>
              <a:t>    sera </a:t>
            </a:r>
            <a:r>
              <a:rPr lang="fr-FR" sz="3100" dirty="0"/>
              <a:t>le pronostic immédiat. </a:t>
            </a:r>
          </a:p>
          <a:p>
            <a:pPr marL="0" indent="0">
              <a:buFontTx/>
              <a:buNone/>
              <a:defRPr/>
            </a:pPr>
            <a:r>
              <a:rPr lang="fr-FR" sz="3100" dirty="0" smtClean="0"/>
              <a:t>  </a:t>
            </a:r>
            <a:endParaRPr lang="fr-FR" sz="3100" dirty="0"/>
          </a:p>
          <a:p>
            <a:pPr marL="0" indent="0">
              <a:buFontTx/>
              <a:buNone/>
              <a:defRPr/>
            </a:pPr>
            <a:r>
              <a:rPr lang="fr-FR" sz="3100" dirty="0"/>
              <a:t> </a:t>
            </a:r>
          </a:p>
          <a:p>
            <a:pPr marL="0" indent="0">
              <a:buNone/>
            </a:pPr>
            <a:endParaRPr lang="fr-FR" sz="3100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fr-FR" sz="3100" b="1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2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j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  <p:pic>
        <p:nvPicPr>
          <p:cNvPr id="5124" name="Image 5" descr="motricite_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644"/>
            <a:ext cx="6180137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141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dirty="0" smtClean="0"/>
              <a:t> </a:t>
            </a:r>
            <a:r>
              <a:rPr lang="fr-FR" sz="2400" dirty="0" smtClean="0"/>
              <a:t>.les fibres pyramidales convergent vers la capsule interne ou elle s’y condensent 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. Traversent successivement :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--- les pédoncules cérébraux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--- la protubérance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--- le bulbe : décussation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   ___ faisceau cortico-spinal latéral (croisé) : 85%</a:t>
            </a:r>
          </a:p>
          <a:p>
            <a:pPr marL="0" indent="0">
              <a:buFontTx/>
              <a:buNone/>
              <a:defRPr/>
            </a:pPr>
            <a:r>
              <a:rPr lang="fr-FR" sz="2400" dirty="0"/>
              <a:t> </a:t>
            </a:r>
            <a:r>
              <a:rPr lang="fr-FR" sz="2400" dirty="0" smtClean="0"/>
              <a:t>           ___ faisceau cortico-spinal ventral (direct) : 15%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47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121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dirty="0" smtClean="0"/>
              <a:t> Le faisceau géniculé (cortico-nucléaire)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 </a:t>
            </a:r>
            <a:r>
              <a:rPr lang="fr-FR" sz="2800" dirty="0" smtClean="0"/>
              <a:t>  . Origine : cortex moteur 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. Destiné au noyau moteur des nerfs crâniens au niveau de la protubérance et du bulbe .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 </a:t>
            </a:r>
            <a:r>
              <a:rPr lang="fr-FR" sz="2800" dirty="0" smtClean="0"/>
              <a:t>   . Innervation motrice : face – pharynx – larynx – langue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 marL="0" indent="0">
              <a:buFontTx/>
              <a:buNone/>
              <a:defRPr/>
            </a:pPr>
            <a:r>
              <a:rPr lang="fr-FR" sz="2800" dirty="0" smtClean="0"/>
              <a:t>   L’innervation des noyaux moteurs est a la fois directe et croisée a l’exception du noyaux moteur du facial dont l’innervation est essentiellement croisée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07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j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  <p:pic>
        <p:nvPicPr>
          <p:cNvPr id="8195" name="Image 11" descr="i84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11981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799" y="1736243"/>
            <a:ext cx="8365067" cy="5753630"/>
          </a:xfrm>
        </p:spPr>
        <p:txBody>
          <a:bodyPr/>
          <a:lstStyle/>
          <a:p>
            <a:r>
              <a:rPr lang="fr-FR" dirty="0"/>
              <a:t>Cortex</a:t>
            </a:r>
          </a:p>
          <a:p>
            <a:r>
              <a:rPr lang="fr-FR" dirty="0" smtClean="0"/>
              <a:t>Capsule </a:t>
            </a:r>
            <a:r>
              <a:rPr lang="fr-FR" dirty="0"/>
              <a:t>interne</a:t>
            </a:r>
          </a:p>
          <a:p>
            <a:r>
              <a:rPr lang="fr-FR" dirty="0" smtClean="0"/>
              <a:t>Tronc </a:t>
            </a:r>
            <a:r>
              <a:rPr lang="fr-FR" dirty="0"/>
              <a:t>cérébral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4182533" y="1736243"/>
            <a:ext cx="304800" cy="1761066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81600" y="2269067"/>
            <a:ext cx="3650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Déficit </a:t>
            </a:r>
            <a:r>
              <a:rPr lang="fr-FR" sz="3200" dirty="0" err="1"/>
              <a:t>contro-latéral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21733" y="4678819"/>
            <a:ext cx="30731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•</a:t>
            </a:r>
            <a:r>
              <a:rPr lang="fr-FR" dirty="0"/>
              <a:t> </a:t>
            </a:r>
            <a:r>
              <a:rPr lang="fr-FR" sz="3200" dirty="0"/>
              <a:t>Moelle épinière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691466" y="5067420"/>
            <a:ext cx="1591734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33472" y="4775032"/>
            <a:ext cx="3398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Déficit homolatéral</a:t>
            </a:r>
          </a:p>
        </p:txBody>
      </p:sp>
    </p:spTree>
    <p:extLst>
      <p:ext uri="{BB962C8B-B14F-4D97-AF65-F5344CB8AC3E}">
        <p14:creationId xmlns:p14="http://schemas.microsoft.com/office/powerpoint/2010/main" val="18161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326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cs typeface="+mj-cs"/>
              </a:rPr>
              <a:t>SIGNES CLINIQUES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67" y="829733"/>
            <a:ext cx="8771466" cy="584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 sz="2800" dirty="0"/>
              <a:t>Atteinte de la motilité </a:t>
            </a:r>
            <a:r>
              <a:rPr lang="fr-FR" sz="2800" dirty="0" smtClean="0"/>
              <a:t>volontaire </a:t>
            </a:r>
            <a:r>
              <a:rPr lang="fr-FR" sz="2800" dirty="0"/>
              <a:t>et reflexe avec </a:t>
            </a:r>
            <a:r>
              <a:rPr lang="fr-FR" sz="2800" dirty="0" smtClean="0"/>
              <a:t>conservation </a:t>
            </a:r>
            <a:r>
              <a:rPr lang="fr-FR" sz="2800" dirty="0"/>
              <a:t>de la motilité </a:t>
            </a:r>
            <a:r>
              <a:rPr lang="fr-FR" sz="2800" dirty="0" smtClean="0"/>
              <a:t>automatique ( Dissociation automatico-volontaire) pouvant intéresser un hémicorps les quatre membres ou les deux membres inferieurs.</a:t>
            </a:r>
            <a:endParaRPr lang="fr-FR" sz="2800" b="1" u="sng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fr-FR" sz="2800" b="1" dirty="0"/>
              <a:t> </a:t>
            </a:r>
            <a:r>
              <a:rPr lang="fr-FR" sz="2800" b="1" dirty="0" smtClean="0"/>
              <a:t>  </a:t>
            </a:r>
            <a:r>
              <a:rPr lang="fr-FR" sz="2800" b="1" u="sng" dirty="0" smtClean="0">
                <a:cs typeface="+mn-cs"/>
              </a:rPr>
              <a:t>1 Déficit </a:t>
            </a:r>
            <a:r>
              <a:rPr lang="fr-FR" sz="2800" b="1" u="sng" dirty="0" smtClean="0"/>
              <a:t>Moteur </a:t>
            </a:r>
            <a:r>
              <a:rPr lang="fr-FR" sz="2800" b="1" dirty="0" smtClean="0"/>
              <a:t>  </a:t>
            </a:r>
            <a:r>
              <a:rPr lang="fr-FR" sz="2800" dirty="0" smtClean="0"/>
              <a:t>central</a:t>
            </a:r>
            <a:r>
              <a:rPr lang="fr-FR" sz="2800" b="1" dirty="0" smtClean="0"/>
              <a:t>  </a:t>
            </a:r>
            <a:r>
              <a:rPr lang="fr-FR" sz="2800" dirty="0" smtClean="0"/>
              <a:t>d’intensité variable</a:t>
            </a:r>
            <a:endParaRPr lang="fr-FR" sz="2800" b="1" u="sng" dirty="0" smtClean="0"/>
          </a:p>
          <a:p>
            <a:pPr lvl="1" eaLnBrk="1" hangingPunct="1">
              <a:defRPr/>
            </a:pPr>
            <a:r>
              <a:rPr lang="fr-FR" sz="2400" dirty="0" smtClean="0"/>
              <a:t>Complet    =  </a:t>
            </a:r>
            <a:r>
              <a:rPr lang="fr-FR" sz="2400" dirty="0" err="1" smtClean="0"/>
              <a:t>plegies</a:t>
            </a:r>
            <a:endParaRPr lang="fr-FR" sz="2400" dirty="0" smtClean="0"/>
          </a:p>
          <a:p>
            <a:pPr lvl="1" eaLnBrk="1" hangingPunct="1">
              <a:defRPr/>
            </a:pPr>
            <a:r>
              <a:rPr lang="fr-FR" sz="2400" dirty="0" smtClean="0"/>
              <a:t>Incomplet =  parésie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fr-FR" sz="2400" dirty="0" smtClean="0">
                <a:cs typeface="+mn-cs"/>
              </a:rPr>
              <a:t>prédomine sur </a:t>
            </a:r>
            <a:r>
              <a:rPr lang="fr-FR" sz="2800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fr-FR" sz="2400" dirty="0" smtClean="0"/>
              <a:t>Extenseurs Membre Supérieur</a:t>
            </a:r>
          </a:p>
          <a:p>
            <a:pPr lvl="1" eaLnBrk="1" hangingPunct="1">
              <a:defRPr/>
            </a:pPr>
            <a:r>
              <a:rPr lang="fr-FR" sz="2400" dirty="0" smtClean="0"/>
              <a:t>Fléchisseurs Membre Inferieur</a:t>
            </a:r>
          </a:p>
          <a:p>
            <a:pPr>
              <a:defRPr/>
            </a:pPr>
            <a:r>
              <a:rPr lang="fr-FR" sz="2400" dirty="0" smtClean="0">
                <a:cs typeface="+mn-cs"/>
              </a:rPr>
              <a:t>Proportionnel ou non</a:t>
            </a:r>
            <a:r>
              <a:rPr lang="fr-FR" sz="2400" dirty="0"/>
              <a:t>(</a:t>
            </a:r>
            <a:r>
              <a:rPr lang="fr-FR" sz="2400" dirty="0" err="1"/>
              <a:t>brachio</a:t>
            </a:r>
            <a:r>
              <a:rPr lang="fr-FR" sz="2400" dirty="0"/>
              <a:t>-facial, crural…</a:t>
            </a:r>
            <a:r>
              <a:rPr lang="fr-FR" sz="2400" dirty="0" smtClean="0"/>
              <a:t>)</a:t>
            </a:r>
            <a:endParaRPr lang="fr-FR" sz="24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2400" dirty="0" smtClean="0">
                <a:cs typeface="+mn-cs"/>
              </a:rPr>
              <a:t>Atteinte faciale centrale : </a:t>
            </a:r>
          </a:p>
          <a:p>
            <a:pPr lvl="1" eaLnBrk="1" hangingPunct="1">
              <a:defRPr/>
            </a:pPr>
            <a:r>
              <a:rPr lang="fr-FR" sz="2400" dirty="0" smtClean="0"/>
              <a:t>prédomine sur le  facial inferieur </a:t>
            </a:r>
          </a:p>
          <a:p>
            <a:pPr lvl="1" eaLnBrk="1" hangingPunct="1">
              <a:defRPr/>
            </a:pPr>
            <a:r>
              <a:rPr lang="fr-FR" sz="2400" dirty="0" smtClean="0"/>
              <a:t>signe des cils de souques (Pas </a:t>
            </a:r>
            <a:r>
              <a:rPr lang="fr-FR" sz="2400" dirty="0"/>
              <a:t>de signe Charles </a:t>
            </a:r>
            <a:r>
              <a:rPr lang="fr-FR" sz="2400" dirty="0" smtClean="0"/>
              <a:t>Bell) </a:t>
            </a:r>
          </a:p>
          <a:p>
            <a:pPr lvl="1" eaLnBrk="1" hangingPunct="1">
              <a:defRPr/>
            </a:pPr>
            <a:r>
              <a:rPr lang="fr-FR" sz="2400" dirty="0" smtClean="0"/>
              <a:t>Dissociation automatico-volontaire</a:t>
            </a:r>
          </a:p>
        </p:txBody>
      </p:sp>
    </p:spTree>
    <p:extLst>
      <p:ext uri="{BB962C8B-B14F-4D97-AF65-F5344CB8AC3E}">
        <p14:creationId xmlns:p14="http://schemas.microsoft.com/office/powerpoint/2010/main" val="31081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1154</Words>
  <Application>Microsoft Office PowerPoint</Application>
  <PresentationFormat>Affichage à l'écran (4:3)</PresentationFormat>
  <Paragraphs>258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ＭＳ Ｐゴシック</vt:lpstr>
      <vt:lpstr>Apple Chancery</vt:lpstr>
      <vt:lpstr>Arial</vt:lpstr>
      <vt:lpstr>Calibri</vt:lpstr>
      <vt:lpstr>Wingdings</vt:lpstr>
      <vt:lpstr>Thème Office</vt:lpstr>
      <vt:lpstr>Syndrome pyramidal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SIGNES CLINIQUES</vt:lpstr>
      <vt:lpstr>Présentation PowerPoint</vt:lpstr>
      <vt:lpstr>Présentation PowerPoint</vt:lpstr>
      <vt:lpstr>A - Hémiplégie</vt:lpstr>
      <vt:lpstr>Formes cliniques</vt:lpstr>
      <vt:lpstr>Formes frustres</vt:lpstr>
      <vt:lpstr>Hémiplégie chez le comateux</vt:lpstr>
      <vt:lpstr>Diagnostic  Topographique   </vt:lpstr>
      <vt:lpstr>B - atteinte de la capsule interne</vt:lpstr>
      <vt:lpstr>c- Atteinte du Tronc Cérébral</vt:lpstr>
      <vt:lpstr>Présentation PowerPoint</vt:lpstr>
      <vt:lpstr>d - Atteinte de la moelle cervicale haute</vt:lpstr>
      <vt:lpstr>Diagnostic étiologique</vt:lpstr>
      <vt:lpstr>Présentation PowerPoint</vt:lpstr>
      <vt:lpstr> </vt:lpstr>
      <vt:lpstr> 1 -Paraplégie flasque aréflexique 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ency-education.com</dc:creator>
  <cp:lastModifiedBy>houd</cp:lastModifiedBy>
  <cp:revision>68</cp:revision>
  <dcterms:created xsi:type="dcterms:W3CDTF">2015-04-18T14:47:51Z</dcterms:created>
  <dcterms:modified xsi:type="dcterms:W3CDTF">2015-09-13T22:45:45Z</dcterms:modified>
</cp:coreProperties>
</file>