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81" r:id="rId3"/>
    <p:sldId id="282" r:id="rId4"/>
    <p:sldId id="283" r:id="rId5"/>
    <p:sldId id="258" r:id="rId6"/>
    <p:sldId id="261" r:id="rId7"/>
    <p:sldId id="277" r:id="rId8"/>
    <p:sldId id="278" r:id="rId9"/>
    <p:sldId id="262" r:id="rId10"/>
    <p:sldId id="272" r:id="rId11"/>
    <p:sldId id="259" r:id="rId12"/>
    <p:sldId id="264" r:id="rId13"/>
    <p:sldId id="265" r:id="rId14"/>
    <p:sldId id="270" r:id="rId15"/>
    <p:sldId id="271" r:id="rId16"/>
    <p:sldId id="285" r:id="rId17"/>
    <p:sldId id="286" r:id="rId18"/>
    <p:sldId id="287" r:id="rId19"/>
    <p:sldId id="274" r:id="rId20"/>
    <p:sldId id="284" r:id="rId21"/>
    <p:sldId id="267" r:id="rId22"/>
    <p:sldId id="263" r:id="rId23"/>
    <p:sldId id="266" r:id="rId24"/>
    <p:sldId id="257" r:id="rId25"/>
    <p:sldId id="276" r:id="rId26"/>
    <p:sldId id="275" r:id="rId27"/>
    <p:sldId id="288" r:id="rId28"/>
    <p:sldId id="280" r:id="rId29"/>
    <p:sldId id="268" r:id="rId30"/>
    <p:sldId id="273" r:id="rId31"/>
    <p:sldId id="279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4" autoAdjust="0"/>
    <p:restoredTop sz="94660"/>
  </p:normalViewPr>
  <p:slideViewPr>
    <p:cSldViewPr>
      <p:cViewPr varScale="1">
        <p:scale>
          <a:sx n="57" d="100"/>
          <a:sy n="57" d="100"/>
        </p:scale>
        <p:origin x="140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92DE5-DD1D-4C94-9941-D1A4F30226BB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FE692-C6B2-4876-985C-D74A3CCDFD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24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FE692-C6B2-4876-985C-D74A3CCDFD60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03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04/05/2021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60648"/>
            <a:ext cx="8568952" cy="4752528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Le Syndrome Démentiel</a:t>
            </a:r>
            <a:br>
              <a:rPr lang="fr-FR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fr-FR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&amp;</a:t>
            </a:r>
            <a:r>
              <a:rPr lang="fr-FR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fr-FR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fr-FR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Maladie d’ALZHEIMER</a:t>
            </a:r>
            <a:br>
              <a:rPr lang="fr-FR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fr-FR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fr-FR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endParaRPr lang="fr-FR" b="1" dirty="0">
              <a:solidFill>
                <a:srgbClr val="FF0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Présenté par: DR SERRADJ.F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service de neurologie du CHUC  </a:t>
            </a:r>
            <a:r>
              <a:rPr lang="fr-FR" sz="2400" dirty="0" smtClean="0">
                <a:solidFill>
                  <a:srgbClr val="0070C0"/>
                </a:solidFill>
              </a:rPr>
              <a:t>          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fr-FR" sz="49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Autres Troubles neurologiques</a:t>
            </a:r>
            <a:r>
              <a:rPr lang="fr-FR" sz="4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fr-FR" sz="44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endParaRPr lang="fr-FR" sz="4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troubles de la marche</a:t>
            </a:r>
          </a:p>
          <a:p>
            <a:r>
              <a:rPr lang="fr-FR" sz="2400" dirty="0" smtClean="0"/>
              <a:t>Signes extra pyramidaux</a:t>
            </a:r>
          </a:p>
          <a:p>
            <a:r>
              <a:rPr lang="fr-FR" sz="2400" dirty="0" smtClean="0"/>
              <a:t> myoclonies et épilepsie</a:t>
            </a:r>
          </a:p>
          <a:p>
            <a:r>
              <a:rPr lang="fr-FR" sz="2400" dirty="0" smtClean="0"/>
              <a:t>Hypotension orthostatique</a:t>
            </a:r>
          </a:p>
          <a:p>
            <a:r>
              <a:rPr lang="fr-FR" sz="2400" dirty="0" smtClean="0"/>
              <a:t>Troubles visuels</a:t>
            </a:r>
          </a:p>
          <a:p>
            <a:r>
              <a:rPr lang="fr-FR" sz="2400" dirty="0" smtClean="0"/>
              <a:t>Troubles auditifs</a:t>
            </a:r>
          </a:p>
          <a:p>
            <a:pPr marL="0" indent="0">
              <a:buNone/>
            </a:pPr>
            <a:endParaRPr lang="fr-FR" sz="4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7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 diagnostic de démence repose sur les critères définis par le DSM IV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Peut être suspecté à l’aide de tests simples d’ évaluation de l’état mental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sz="2400" dirty="0" smtClean="0"/>
              <a:t>Le MMSE (test de FOLSTEIN)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Le CODEX (cognitive disorders examination)    </a:t>
            </a:r>
            <a:endParaRPr lang="fr-FR" sz="2400" dirty="0"/>
          </a:p>
          <a:p>
            <a:endParaRPr lang="fr-FR" sz="2400" dirty="0" smtClean="0"/>
          </a:p>
          <a:p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5067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 de folstein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Ce test de référence est pratiqué lorsqu'on suspecte une démence ou pour permettre de suivre l'évolution de la </a:t>
            </a:r>
            <a:r>
              <a:rPr lang="fr-FR" sz="2400" dirty="0" smtClean="0"/>
              <a:t>MA. </a:t>
            </a:r>
            <a:endParaRPr lang="fr-FR" sz="2400" dirty="0"/>
          </a:p>
          <a:p>
            <a:pPr lvl="0"/>
            <a:r>
              <a:rPr lang="fr-FR" sz="2400" dirty="0"/>
              <a:t>Ce test recommandé par la HAS, explore l'orientation temporo-spatiale, l'apprentissage, la mémoire, l'attention, le calcul, le raisonnement, le langage et les praxies constructives </a:t>
            </a:r>
          </a:p>
          <a:p>
            <a:pPr lvl="0"/>
            <a:r>
              <a:rPr lang="fr-FR" sz="2400" dirty="0"/>
              <a:t>Il dure 15 minutes environ. </a:t>
            </a:r>
          </a:p>
          <a:p>
            <a:pPr lvl="0"/>
            <a:r>
              <a:rPr lang="fr-FR" sz="2400" dirty="0"/>
              <a:t>Il est influencé par le niveau socioculturel. </a:t>
            </a:r>
          </a:p>
          <a:p>
            <a:r>
              <a:rPr lang="fr-FR" sz="2400" dirty="0"/>
              <a:t>Il est difficile à réaliser </a:t>
            </a:r>
            <a:r>
              <a:rPr lang="fr-FR" sz="2400" dirty="0" smtClean="0"/>
              <a:t>par un médecin non expérimenté</a:t>
            </a:r>
          </a:p>
          <a:p>
            <a:r>
              <a:rPr lang="fr-FR" sz="2400" dirty="0"/>
              <a:t>Chaque question est notée 0 ou 1 </a:t>
            </a:r>
            <a:br>
              <a:rPr lang="fr-FR" sz="2400" dirty="0"/>
            </a:br>
            <a:r>
              <a:rPr lang="fr-FR" sz="2400" dirty="0"/>
              <a:t>Le score total varie de 0 à 30 </a:t>
            </a:r>
          </a:p>
          <a:p>
            <a:pPr marL="0" indent="0">
              <a:buNone/>
            </a:pPr>
            <a:r>
              <a:rPr lang="fr-FR" sz="2400" dirty="0" smtClean="0"/>
              <a:t> </a:t>
            </a:r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48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80120"/>
          </a:xfrm>
        </p:spPr>
        <p:txBody>
          <a:bodyPr/>
          <a:lstStyle/>
          <a:p>
            <a:r>
              <a:rPr lang="fr-FR" dirty="0" smtClean="0"/>
              <a:t>CODEX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1208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r-FR" sz="2400" dirty="0"/>
              <a:t>U</a:t>
            </a:r>
            <a:r>
              <a:rPr lang="fr-FR" sz="2400" dirty="0" smtClean="0"/>
              <a:t>n outil </a:t>
            </a:r>
            <a:r>
              <a:rPr lang="fr-FR" sz="2400" dirty="0"/>
              <a:t>pour les médecins </a:t>
            </a:r>
            <a:r>
              <a:rPr lang="fr-FR" sz="2400" dirty="0" smtClean="0"/>
              <a:t>généralistes</a:t>
            </a:r>
          </a:p>
          <a:p>
            <a:pPr marL="0" lvl="0" indent="0">
              <a:buNone/>
            </a:pPr>
            <a:r>
              <a:rPr lang="fr-FR" sz="2400" dirty="0"/>
              <a:t>Le test est rapide, d'une durée d'environ trois minutes et simple à effectuer </a:t>
            </a:r>
            <a:endParaRPr lang="fr-FR" sz="2400" dirty="0" smtClean="0"/>
          </a:p>
          <a:p>
            <a:pPr lvl="0"/>
            <a:endParaRPr lang="fr-FR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fr-FR" sz="2400" dirty="0"/>
              <a:t>Il ne dépend pas du niveau socio-culturel</a:t>
            </a:r>
            <a:r>
              <a:rPr lang="fr-FR" sz="2400" dirty="0" smtClean="0"/>
              <a:t>.</a:t>
            </a:r>
          </a:p>
          <a:p>
            <a:pPr marL="0" lvl="0" indent="0">
              <a:buNone/>
            </a:pPr>
            <a:r>
              <a:rPr lang="fr-FR" sz="2400" dirty="0" smtClean="0"/>
              <a:t> </a:t>
            </a:r>
            <a:endParaRPr lang="fr-FR" sz="24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fr-FR" sz="2400" dirty="0"/>
              <a:t>Il ne fournit pas de renseignement sur la cause de la </a:t>
            </a:r>
            <a:r>
              <a:rPr lang="fr-FR" sz="2400" dirty="0" smtClean="0"/>
              <a:t>démence. </a:t>
            </a:r>
          </a:p>
          <a:p>
            <a:pPr lvl="0"/>
            <a:endParaRPr lang="fr-FR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/>
              <a:t>Le test peut </a:t>
            </a:r>
            <a:r>
              <a:rPr lang="fr-FR" sz="2400" dirty="0" smtClean="0"/>
              <a:t>être</a:t>
            </a:r>
            <a:r>
              <a:rPr lang="fr-FR" sz="2400" dirty="0"/>
              <a:t> pratiqué par des personnes qui en comprennent les modalités et qui ont les possibilités de l'effectuer</a:t>
            </a:r>
            <a:r>
              <a:rPr lang="fr-FR" sz="2400" dirty="0" smtClean="0"/>
              <a:t>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9605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/>
              <a:t>Première étape du </a:t>
            </a:r>
            <a:r>
              <a:rPr lang="fr-FR" sz="2400" b="1" dirty="0" smtClean="0"/>
              <a:t>test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>
                <a:latin typeface="+mj-lt"/>
              </a:rPr>
              <a:t>1/On demande au sujet de répéter et de mémoriser 3 mots </a:t>
            </a:r>
            <a:r>
              <a:rPr lang="fr-FR" sz="2400" dirty="0" smtClean="0">
                <a:latin typeface="+mj-lt"/>
              </a:rPr>
              <a:t>simples( fleur, porte, cigare) </a:t>
            </a:r>
            <a:r>
              <a:rPr lang="fr-FR" sz="2400" dirty="0">
                <a:latin typeface="+mj-lt"/>
              </a:rPr>
              <a:t/>
            </a:r>
            <a:br>
              <a:rPr lang="fr-FR" sz="2400" dirty="0">
                <a:latin typeface="+mj-lt"/>
              </a:rPr>
            </a:br>
            <a:r>
              <a:rPr lang="fr-FR" sz="2400" dirty="0">
                <a:latin typeface="+mj-lt"/>
              </a:rPr>
              <a:t>2/ Test de l'horloge simplifié </a:t>
            </a:r>
          </a:p>
          <a:p>
            <a:r>
              <a:rPr lang="fr-FR" sz="2400" dirty="0">
                <a:latin typeface="+mj-lt"/>
              </a:rPr>
              <a:t>3/ On demande de répéter les 3 mots précédemment mémorisés. </a:t>
            </a:r>
            <a:br>
              <a:rPr lang="fr-FR" sz="2400" dirty="0">
                <a:latin typeface="+mj-lt"/>
              </a:rPr>
            </a:br>
            <a:r>
              <a:rPr lang="fr-FR" sz="2400" dirty="0">
                <a:latin typeface="+mj-lt"/>
              </a:rPr>
              <a:t>Un oubli est considéré comme anormal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0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/>
              <a:t>La seconde étape</a:t>
            </a:r>
            <a:endParaRPr lang="fr-FR" sz="2400" dirty="0"/>
          </a:p>
          <a:p>
            <a:r>
              <a:rPr lang="fr-FR" sz="2400" dirty="0">
                <a:latin typeface="+mj-lt"/>
              </a:rPr>
              <a:t>Si un des 2 tests est anormal et l'autre normal, il faut passer à la seconde étape du Codex </a:t>
            </a:r>
            <a:br>
              <a:rPr lang="fr-FR" sz="2400" dirty="0">
                <a:latin typeface="+mj-lt"/>
              </a:rPr>
            </a:br>
            <a:r>
              <a:rPr lang="fr-FR" sz="2400" dirty="0">
                <a:latin typeface="+mj-lt"/>
              </a:rPr>
              <a:t>5 questions sont posées : </a:t>
            </a:r>
          </a:p>
          <a:p>
            <a:pPr lvl="0"/>
            <a:r>
              <a:rPr lang="fr-FR" sz="2400" dirty="0">
                <a:latin typeface="+mj-lt"/>
              </a:rPr>
              <a:t>Dans </a:t>
            </a:r>
            <a:r>
              <a:rPr lang="fr-FR" sz="2400" dirty="0" smtClean="0">
                <a:latin typeface="+mj-lt"/>
              </a:rPr>
              <a:t> quel hôpital </a:t>
            </a:r>
            <a:r>
              <a:rPr lang="fr-FR" sz="2400" dirty="0">
                <a:latin typeface="+mj-lt"/>
              </a:rPr>
              <a:t>sommes-nous? </a:t>
            </a:r>
          </a:p>
          <a:p>
            <a:pPr lvl="0"/>
            <a:r>
              <a:rPr lang="fr-FR" sz="2400" dirty="0">
                <a:latin typeface="+mj-lt"/>
              </a:rPr>
              <a:t>Dans quelle ville? </a:t>
            </a:r>
          </a:p>
          <a:p>
            <a:pPr lvl="0"/>
            <a:r>
              <a:rPr lang="fr-FR" sz="2400" dirty="0">
                <a:latin typeface="+mj-lt"/>
              </a:rPr>
              <a:t>Dans quel département? </a:t>
            </a:r>
          </a:p>
          <a:p>
            <a:pPr lvl="0"/>
            <a:r>
              <a:rPr lang="fr-FR" sz="2400" dirty="0">
                <a:latin typeface="+mj-lt"/>
              </a:rPr>
              <a:t>Dans quelle région? </a:t>
            </a:r>
          </a:p>
          <a:p>
            <a:pPr lvl="0"/>
            <a:r>
              <a:rPr lang="fr-FR" sz="2400" dirty="0">
                <a:latin typeface="+mj-lt"/>
              </a:rPr>
              <a:t>A quel étage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77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TESTS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 Les 5 </a:t>
            </a:r>
            <a:r>
              <a:rPr lang="fr-FR" dirty="0"/>
              <a:t>mots de </a:t>
            </a:r>
            <a:r>
              <a:rPr lang="fr-FR" dirty="0" smtClean="0"/>
              <a:t>Dubois : </a:t>
            </a:r>
            <a:r>
              <a:rPr lang="fr-FR" sz="2400" dirty="0" smtClean="0"/>
              <a:t>on </a:t>
            </a:r>
            <a:r>
              <a:rPr lang="fr-FR" sz="2400" dirty="0"/>
              <a:t>présente une liste de 5 mots et on demande de les lire à haute voix et de les retenir. Ces 5 mots sont placés dans 5 catégories (les catégories ne sont pas présentées). </a:t>
            </a:r>
            <a:endParaRPr lang="fr-FR" sz="2400" dirty="0" smtClean="0"/>
          </a:p>
          <a:p>
            <a:r>
              <a:rPr lang="fr-FR" sz="2400" dirty="0" smtClean="0"/>
              <a:t>Fleur </a:t>
            </a:r>
            <a:r>
              <a:rPr lang="fr-FR" sz="2400" dirty="0"/>
              <a:t>: Rose 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Animal </a:t>
            </a:r>
            <a:r>
              <a:rPr lang="fr-FR" sz="2400" dirty="0"/>
              <a:t>: éléphant 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Vêtement </a:t>
            </a:r>
            <a:r>
              <a:rPr lang="fr-FR" sz="2400" dirty="0"/>
              <a:t>: chemise 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Fruit </a:t>
            </a:r>
            <a:r>
              <a:rPr lang="fr-FR" sz="2400" dirty="0"/>
              <a:t>: abricot 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Instrument </a:t>
            </a:r>
            <a:r>
              <a:rPr lang="fr-FR" sz="2400" dirty="0"/>
              <a:t>de musique : </a:t>
            </a:r>
            <a:r>
              <a:rPr lang="fr-FR" sz="2400" dirty="0" smtClean="0"/>
              <a:t>violon</a:t>
            </a:r>
          </a:p>
          <a:p>
            <a:pPr>
              <a:buFontTx/>
              <a:buChar char="-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95703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Les consultation mémoires :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Réunissent </a:t>
            </a:r>
            <a:r>
              <a:rPr lang="fr-FR" dirty="0" smtClean="0"/>
              <a:t>des </a:t>
            </a:r>
            <a:r>
              <a:rPr lang="fr-FR" dirty="0"/>
              <a:t>médecins spécialisés dans le diagnostic et la prise en charge de troubles cognitifs (gériatres, neurologue, </a:t>
            </a:r>
            <a:r>
              <a:rPr lang="fr-FR" dirty="0" err="1"/>
              <a:t>neuro-psychiatre</a:t>
            </a:r>
            <a:r>
              <a:rPr lang="fr-FR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4024108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DIAGNOSTIC</a:t>
            </a:r>
            <a:r>
              <a:rPr lang="fr-FR" sz="40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fr-FR" sz="4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DIFFERENCIEL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confusion mentale </a:t>
            </a:r>
            <a:endParaRPr lang="fr-FR" dirty="0" smtClean="0"/>
          </a:p>
          <a:p>
            <a:r>
              <a:rPr lang="fr-FR" dirty="0"/>
              <a:t>Anxiété et dépression </a:t>
            </a:r>
            <a:endParaRPr lang="fr-FR" dirty="0" smtClean="0"/>
          </a:p>
          <a:p>
            <a:r>
              <a:rPr lang="fr-FR" dirty="0"/>
              <a:t>Prise de médicaments sédatifs et/ou anticholinergiques</a:t>
            </a:r>
            <a:r>
              <a:rPr lang="fr-FR" dirty="0" smtClean="0"/>
              <a:t>.</a:t>
            </a:r>
          </a:p>
          <a:p>
            <a:r>
              <a:rPr lang="fr-FR" dirty="0"/>
              <a:t>Déclin cognitif léger (MCI : </a:t>
            </a:r>
            <a:r>
              <a:rPr lang="fr-FR" dirty="0" err="1"/>
              <a:t>mild</a:t>
            </a:r>
            <a:r>
              <a:rPr lang="fr-FR" dirty="0"/>
              <a:t> cognitif </a:t>
            </a:r>
            <a:r>
              <a:rPr lang="fr-FR" dirty="0" err="1"/>
              <a:t>impairment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599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EVOLUTION </a:t>
            </a:r>
            <a:endParaRPr lang="fr-FR" sz="4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Progressive ,les déficit s cognitifs évoluent parallèlement aux troubles du comportement</a:t>
            </a:r>
          </a:p>
          <a:p>
            <a:r>
              <a:rPr lang="fr-FR" sz="2400" dirty="0" smtClean="0"/>
              <a:t>La durée de survie est inférieure à celle de la population générale et décès </a:t>
            </a:r>
            <a:r>
              <a:rPr lang="fr-FR" sz="3200" dirty="0" smtClean="0"/>
              <a:t>≈ </a:t>
            </a:r>
            <a:r>
              <a:rPr lang="fr-FR" sz="2400" dirty="0" smtClean="0"/>
              <a:t>4,5 ans</a:t>
            </a:r>
          </a:p>
          <a:p>
            <a:r>
              <a:rPr lang="fr-FR" sz="2400" dirty="0" smtClean="0"/>
              <a:t>Les affections intercurrentes restent les principales causes, non spécifiques du décès (infections, traumatismes, complications de décubitus, etc…)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698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parajita" panose="020B0604020202020204" pitchFamily="34" charset="0"/>
                <a:cs typeface="Aparajita" panose="020B0604020202020204" pitchFamily="34" charset="0"/>
              </a:rPr>
              <a:t>INTRODUCTION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roblème </a:t>
            </a:r>
            <a:r>
              <a:rPr lang="fr-FR" dirty="0"/>
              <a:t>de santé publique </a:t>
            </a:r>
            <a:r>
              <a:rPr lang="fr-FR" dirty="0" smtClean="0"/>
              <a:t>préoccupant.</a:t>
            </a:r>
          </a:p>
          <a:p>
            <a:r>
              <a:rPr lang="fr-FR" dirty="0" smtClean="0"/>
              <a:t> </a:t>
            </a:r>
            <a:r>
              <a:rPr lang="fr-FR" dirty="0"/>
              <a:t>Le taux de prévalence chez les personnes de plus de 65 ans est évalué à 50% en France.</a:t>
            </a:r>
          </a:p>
          <a:p>
            <a:r>
              <a:rPr lang="fr-FR" dirty="0"/>
              <a:t>P</a:t>
            </a:r>
            <a:r>
              <a:rPr lang="fr-FR" dirty="0" smtClean="0"/>
              <a:t>oser </a:t>
            </a:r>
            <a:r>
              <a:rPr lang="fr-FR" dirty="0"/>
              <a:t>un diagnostic </a:t>
            </a:r>
            <a:r>
              <a:rPr lang="fr-FR" dirty="0" smtClean="0"/>
              <a:t>précoce</a:t>
            </a:r>
            <a:r>
              <a:rPr lang="fr-FR" dirty="0" smtClean="0">
                <a:solidFill>
                  <a:srgbClr val="FF0000"/>
                </a:solidFill>
              </a:rPr>
              <a:t>+++: </a:t>
            </a:r>
            <a:r>
              <a:rPr lang="fr-FR" dirty="0" smtClean="0"/>
              <a:t>les </a:t>
            </a:r>
            <a:r>
              <a:rPr lang="fr-FR" dirty="0"/>
              <a:t>démences qui relèvent d’un traitement </a:t>
            </a:r>
            <a:r>
              <a:rPr lang="fr-FR" dirty="0" smtClean="0"/>
              <a:t>médicamenteux</a:t>
            </a:r>
          </a:p>
          <a:p>
            <a:r>
              <a:rPr lang="fr-FR" dirty="0"/>
              <a:t>R</a:t>
            </a:r>
            <a:r>
              <a:rPr lang="fr-FR" dirty="0" smtClean="0"/>
              <a:t>ecommandations </a:t>
            </a:r>
            <a:r>
              <a:rPr lang="fr-FR" dirty="0"/>
              <a:t>de la haute autorité de santé (AHA</a:t>
            </a:r>
            <a:r>
              <a:rPr lang="fr-FR" dirty="0" smtClean="0"/>
              <a:t>).</a:t>
            </a: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COMPLICATIONS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troubles du comportement :</a:t>
            </a:r>
            <a:r>
              <a:rPr lang="fr-FR" dirty="0" smtClean="0"/>
              <a:t> fréquents(DLFT)</a:t>
            </a:r>
          </a:p>
          <a:p>
            <a:r>
              <a:rPr lang="fr-FR" dirty="0"/>
              <a:t>L’épilepsie est beaucoup plus </a:t>
            </a:r>
            <a:r>
              <a:rPr lang="fr-FR" dirty="0" smtClean="0"/>
              <a:t>fréquente(6-10 fois): crises focales simples ou complexes, GTC ou </a:t>
            </a:r>
            <a:r>
              <a:rPr lang="fr-FR" dirty="0"/>
              <a:t>é</a:t>
            </a:r>
            <a:r>
              <a:rPr lang="fr-FR" dirty="0" smtClean="0"/>
              <a:t>tat de mal confusionnel </a:t>
            </a:r>
          </a:p>
          <a:p>
            <a:r>
              <a:rPr lang="fr-FR" dirty="0"/>
              <a:t>La dénutrition </a:t>
            </a:r>
            <a:r>
              <a:rPr lang="fr-FR" dirty="0" err="1" smtClean="0"/>
              <a:t>protéino</a:t>
            </a:r>
            <a:r>
              <a:rPr lang="fr-FR" dirty="0" smtClean="0"/>
              <a:t>-énergétique</a:t>
            </a:r>
          </a:p>
          <a:p>
            <a:r>
              <a:rPr lang="fr-FR" dirty="0" smtClean="0"/>
              <a:t>Les chutes </a:t>
            </a:r>
            <a:r>
              <a:rPr lang="fr-FR" dirty="0"/>
              <a:t>et les troubles de la </a:t>
            </a:r>
            <a:r>
              <a:rPr lang="fr-FR" dirty="0" smtClean="0"/>
              <a:t>marche: formes évoluées</a:t>
            </a:r>
            <a:r>
              <a:rPr lang="fr-FR" dirty="0"/>
              <a:t>(démence à corps de </a:t>
            </a:r>
            <a:r>
              <a:rPr lang="fr-FR" dirty="0" err="1"/>
              <a:t>Lewwy</a:t>
            </a:r>
            <a:r>
              <a:rPr lang="fr-FR" dirty="0"/>
              <a:t>, démence vasculaire) </a:t>
            </a:r>
            <a:endParaRPr lang="fr-FR" dirty="0" smtClean="0"/>
          </a:p>
          <a:p>
            <a:r>
              <a:rPr lang="fr-FR" dirty="0" smtClean="0"/>
              <a:t>Perte de l’autonomie(</a:t>
            </a:r>
            <a:r>
              <a:rPr lang="fr-FR" sz="2400" dirty="0" smtClean="0"/>
              <a:t>L’ADL, L’IADL)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8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EXAMENS COMPLEMENTAIRES</a:t>
            </a:r>
            <a:endParaRPr lang="fr-F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- Imagerie cérébrale: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La TDM cérébrale : exclure les causes curables de démences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L’IRM  : peut </a:t>
            </a:r>
            <a:r>
              <a:rPr lang="fr-FR" sz="2400" dirty="0"/>
              <a:t>ê</a:t>
            </a:r>
            <a:r>
              <a:rPr lang="fr-FR" sz="2400" dirty="0" smtClean="0"/>
              <a:t>tre employée  pour quantifier l’atrophie hippocampique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Imagerie fonctionnelle et métabolique ou de perfusion</a:t>
            </a:r>
          </a:p>
          <a:p>
            <a:pPr marL="0" indent="0">
              <a:buNone/>
            </a:pPr>
            <a:r>
              <a:rPr lang="fr-FR" sz="2400" dirty="0" smtClean="0"/>
              <a:t>- Marqueurs biologiques: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 PL: élévation des concentrations de protéine tau totale et une baisse de la protéine Abeta 42 </a:t>
            </a: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8504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70868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Bilan minimal à réaliser en l’absence de point d’appel lors d’une suspicion de confusion associée  à une démence </a:t>
            </a:r>
          </a:p>
          <a:p>
            <a:pPr>
              <a:buFontTx/>
              <a:buChar char="-"/>
            </a:pPr>
            <a:r>
              <a:rPr lang="fr-FR" sz="2400" dirty="0"/>
              <a:t>Numération formule </a:t>
            </a:r>
            <a:r>
              <a:rPr lang="fr-FR" sz="2400" dirty="0" smtClean="0"/>
              <a:t>sanguine</a:t>
            </a:r>
            <a:endParaRPr lang="fr-FR" sz="2400" dirty="0"/>
          </a:p>
          <a:p>
            <a:pPr>
              <a:buFontTx/>
              <a:buChar char="-"/>
            </a:pPr>
            <a:r>
              <a:rPr lang="fr-FR" sz="2400" dirty="0"/>
              <a:t>ionogramme, urée, clairance de la créatinine</a:t>
            </a:r>
          </a:p>
          <a:p>
            <a:pPr>
              <a:buFontTx/>
              <a:buChar char="-"/>
            </a:pPr>
            <a:r>
              <a:rPr lang="fr-FR" sz="2400" dirty="0"/>
              <a:t>Bilan </a:t>
            </a:r>
            <a:r>
              <a:rPr lang="fr-FR" sz="2400" dirty="0" smtClean="0"/>
              <a:t>hépatique</a:t>
            </a:r>
          </a:p>
          <a:p>
            <a:pPr>
              <a:buFontTx/>
              <a:buChar char="-"/>
            </a:pPr>
            <a:r>
              <a:rPr lang="fr-FR" sz="2400" dirty="0" err="1" smtClean="0"/>
              <a:t>Proteine</a:t>
            </a:r>
            <a:r>
              <a:rPr lang="fr-FR" sz="2400" dirty="0" smtClean="0"/>
              <a:t> C-réactive, vitesse de sédimentation.</a:t>
            </a:r>
          </a:p>
          <a:p>
            <a:pPr>
              <a:buFontTx/>
              <a:buChar char="-"/>
            </a:pPr>
            <a:r>
              <a:rPr lang="fr-FR" sz="2400" dirty="0" smtClean="0"/>
              <a:t>calcémie.</a:t>
            </a:r>
          </a:p>
          <a:p>
            <a:pPr>
              <a:buFontTx/>
              <a:buChar char="-"/>
            </a:pPr>
            <a:r>
              <a:rPr lang="fr-FR" sz="2400" dirty="0" smtClean="0"/>
              <a:t>Créatinine </a:t>
            </a:r>
            <a:r>
              <a:rPr lang="fr-FR" sz="2400" dirty="0" err="1" smtClean="0"/>
              <a:t>phosphokinase</a:t>
            </a:r>
            <a:r>
              <a:rPr lang="fr-FR" sz="2400" dirty="0" smtClean="0"/>
              <a:t>, troponine ( si possible).</a:t>
            </a:r>
          </a:p>
          <a:p>
            <a:pPr>
              <a:buFontTx/>
              <a:buChar char="-"/>
            </a:pPr>
            <a:r>
              <a:rPr lang="fr-FR" sz="2400" dirty="0" smtClean="0"/>
              <a:t>D- dimères ( si possible)</a:t>
            </a:r>
          </a:p>
          <a:p>
            <a:pPr>
              <a:buFontTx/>
              <a:buChar char="-"/>
            </a:pPr>
            <a:r>
              <a:rPr lang="fr-FR" sz="2400" dirty="0" smtClean="0"/>
              <a:t>Glycémie </a:t>
            </a:r>
          </a:p>
          <a:p>
            <a:pPr>
              <a:buFontTx/>
              <a:buChar char="-"/>
            </a:pPr>
            <a:r>
              <a:rPr lang="fr-FR" sz="2400" dirty="0" err="1" smtClean="0"/>
              <a:t>Thyroid</a:t>
            </a:r>
            <a:r>
              <a:rPr lang="fr-FR" sz="2400" dirty="0" smtClean="0"/>
              <a:t> </a:t>
            </a:r>
            <a:r>
              <a:rPr lang="fr-FR" sz="2400" dirty="0" err="1" smtClean="0"/>
              <a:t>stimulating</a:t>
            </a:r>
            <a:r>
              <a:rPr lang="fr-FR" sz="2400" dirty="0"/>
              <a:t> </a:t>
            </a:r>
            <a:r>
              <a:rPr lang="fr-FR" sz="2400" dirty="0" smtClean="0"/>
              <a:t>hormone si le dosage date de plus d’une année</a:t>
            </a:r>
          </a:p>
          <a:p>
            <a:pPr>
              <a:buFontTx/>
              <a:buChar char="-"/>
            </a:pPr>
            <a:r>
              <a:rPr lang="fr-FR" sz="2400" dirty="0" smtClean="0"/>
              <a:t>Sérologie syphilitique 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8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ECBU</a:t>
            </a:r>
          </a:p>
          <a:p>
            <a:pPr>
              <a:buFontTx/>
              <a:buChar char="-"/>
            </a:pPr>
            <a:r>
              <a:rPr lang="fr-FR" sz="2400" dirty="0" smtClean="0"/>
              <a:t>ASP </a:t>
            </a:r>
          </a:p>
          <a:p>
            <a:pPr>
              <a:buFontTx/>
              <a:buChar char="-"/>
            </a:pPr>
            <a:r>
              <a:rPr lang="fr-FR" sz="2400" dirty="0" smtClean="0"/>
              <a:t>RX des poumons</a:t>
            </a:r>
          </a:p>
          <a:p>
            <a:pPr>
              <a:buFontTx/>
              <a:buChar char="-"/>
            </a:pPr>
            <a:r>
              <a:rPr lang="fr-FR" sz="2400" dirty="0" smtClean="0"/>
              <a:t>ECG</a:t>
            </a:r>
          </a:p>
          <a:p>
            <a:pPr>
              <a:buFontTx/>
              <a:buChar char="-"/>
            </a:pPr>
            <a:r>
              <a:rPr lang="fr-FR" sz="2400" smtClean="0"/>
              <a:t>EEG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682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MALADIE D’ALZHEIMER</a:t>
            </a:r>
            <a:endParaRPr lang="fr-FR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6" name="Sous-titre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/>
                </a:solidFill>
              </a:rPr>
              <a:t>La maladie d'Alzheimer (MA) est une affection </a:t>
            </a:r>
          </a:p>
          <a:p>
            <a:pPr marL="0" indent="0" algn="l">
              <a:buNone/>
            </a:pPr>
            <a:r>
              <a:rPr lang="fr-FR" sz="2400" dirty="0"/>
              <a:t>n</a:t>
            </a:r>
            <a:r>
              <a:rPr lang="fr-FR" sz="2400" dirty="0" smtClean="0">
                <a:solidFill>
                  <a:schemeClr val="tx1"/>
                </a:solidFill>
              </a:rPr>
              <a:t>euro dégénérative conduisant  progressivement et irréversiblement à la perte de la mémoire (amnésie) et des  fonctions  cognitives (aphasie  , apraxie , agnosie)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/>
                </a:solidFill>
              </a:rPr>
              <a:t>Deux types de lésions  envahissent  progressivement  le cortex cérébral : les plaques  amyloïdes  et  la dégénérescence  neuro -fibrillaire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/>
                </a:solidFill>
              </a:rPr>
              <a:t>La découverte  des mutations  génétiques  responsables  des formes familiales autosomiques dominantes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8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fr-FR" sz="5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EPIDEMEOLOGIE </a:t>
            </a:r>
            <a:r>
              <a:rPr lang="fr-FR" sz="5400" dirty="0">
                <a:latin typeface="Aparajita" panose="020B0604020202020204" pitchFamily="34" charset="0"/>
                <a:cs typeface="Aparajita" panose="020B0604020202020204" pitchFamily="34" charset="0"/>
              </a:rPr>
              <a:t>ET </a:t>
            </a:r>
            <a:r>
              <a:rPr lang="fr-FR" sz="5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GENETIQUE(I)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données épidémiologiques dans les pays développés de laMA:850 000 cas en 2006,environ    200 000 nouveaux cas chaque année</a:t>
            </a:r>
          </a:p>
          <a:p>
            <a:r>
              <a:rPr lang="fr-FR" dirty="0" smtClean="0"/>
              <a:t>Augmente </a:t>
            </a:r>
            <a:r>
              <a:rPr lang="fr-FR" dirty="0"/>
              <a:t>exponentiellement avec l’</a:t>
            </a:r>
            <a:r>
              <a:rPr lang="fr-FR" b="1" dirty="0"/>
              <a:t>âge</a:t>
            </a:r>
            <a:r>
              <a:rPr lang="fr-FR" dirty="0"/>
              <a:t> :</a:t>
            </a:r>
            <a:r>
              <a:rPr lang="en-US" sz="2800" dirty="0"/>
              <a:t> </a:t>
            </a:r>
            <a:r>
              <a:rPr lang="fr-FR" dirty="0"/>
              <a:t>Prévalence &lt;65 ans : 0.04%, &gt; 65 </a:t>
            </a:r>
            <a:r>
              <a:rPr lang="fr-FR" dirty="0" smtClean="0"/>
              <a:t>ans, </a:t>
            </a:r>
            <a:r>
              <a:rPr lang="fr-FR" dirty="0"/>
              <a:t>6% </a:t>
            </a:r>
            <a:r>
              <a:rPr lang="fr-FR" dirty="0" smtClean="0"/>
              <a:t>après </a:t>
            </a:r>
            <a:r>
              <a:rPr lang="fr-FR" dirty="0"/>
              <a:t>avec doublement par tranche de 5 ans entre 65 et 85 </a:t>
            </a:r>
            <a:r>
              <a:rPr lang="fr-FR" dirty="0" smtClean="0"/>
              <a:t>ans.</a:t>
            </a:r>
            <a:endParaRPr lang="en-US" sz="2400" dirty="0"/>
          </a:p>
          <a:p>
            <a:pPr lvl="0"/>
            <a:r>
              <a:rPr lang="fr-FR" dirty="0"/>
              <a:t>Prédominance féminine après 75 ans. </a:t>
            </a:r>
            <a:endParaRPr lang="en-US" sz="2800" dirty="0"/>
          </a:p>
          <a:p>
            <a:pPr lvl="0"/>
            <a:r>
              <a:rPr lang="fr-FR" dirty="0"/>
              <a:t>Les </a:t>
            </a:r>
            <a:r>
              <a:rPr lang="fr-FR" b="1" dirty="0"/>
              <a:t>cas familiaux</a:t>
            </a:r>
            <a:r>
              <a:rPr lang="fr-FR" dirty="0"/>
              <a:t> AD sont rares &lt; 1 %, et de début précoce &lt; 65 ans.</a:t>
            </a:r>
          </a:p>
          <a:p>
            <a:pPr lvl="0"/>
            <a:r>
              <a:rPr lang="fr-FR" dirty="0"/>
              <a:t>La médiane de survie est de 4,5 ans.</a:t>
            </a:r>
            <a:endParaRPr lang="en-US" sz="2800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602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EPIDEMEOLOGIE ET GENETIQUE(II)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Les progrès dans le domaine de la génétique et des marqueurs moléculaires (gène de l’APP, préséniline1, préséniline2, APOE4)  ont conduits à l’identification des étapes physiopathologiques de la MA. Ceci a </a:t>
            </a:r>
            <a:r>
              <a:rPr lang="fr-FR" sz="2400" dirty="0" smtClean="0"/>
              <a:t>permis  d’éliminer   </a:t>
            </a:r>
            <a:r>
              <a:rPr lang="fr-FR" sz="2400" dirty="0"/>
              <a:t>certaines hypothèses  étiologiques: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 l’aluminium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L’hypothèse virale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le rôle des prions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L’ origine auto-immune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7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Les facteurs de risque et les facteurs protecteurs :</a:t>
            </a:r>
            <a:r>
              <a:rPr lang="en-US" sz="2800" dirty="0"/>
              <a:t> </a:t>
            </a:r>
            <a:r>
              <a:rPr lang="fr-FR" dirty="0"/>
              <a:t>effet de cumule.</a:t>
            </a:r>
            <a:endParaRPr lang="en-US" sz="2800" dirty="0"/>
          </a:p>
          <a:p>
            <a:pPr lvl="0"/>
            <a:r>
              <a:rPr lang="fr-FR" dirty="0"/>
              <a:t>Facteurs vasculaires : l’HTA.</a:t>
            </a:r>
            <a:endParaRPr lang="en-US" sz="2800" dirty="0"/>
          </a:p>
          <a:p>
            <a:pPr lvl="0"/>
            <a:r>
              <a:rPr lang="fr-FR" dirty="0"/>
              <a:t>Facteurs nutritionnels : antioxydants, acides gras polyinsaturés</a:t>
            </a:r>
            <a:r>
              <a:rPr lang="en-US" sz="2800" dirty="0"/>
              <a:t>, </a:t>
            </a:r>
            <a:r>
              <a:rPr lang="fr-FR" dirty="0"/>
              <a:t>vitamine B12 et </a:t>
            </a:r>
            <a:r>
              <a:rPr lang="fr-FR" dirty="0" smtClean="0"/>
              <a:t>folate</a:t>
            </a:r>
            <a:r>
              <a:rPr lang="en-US" sz="2800" smtClean="0"/>
              <a:t>….</a:t>
            </a:r>
            <a:endParaRPr lang="en-US" sz="2800" dirty="0"/>
          </a:p>
          <a:p>
            <a:pPr lvl="0"/>
            <a:r>
              <a:rPr lang="fr-FR" dirty="0"/>
              <a:t>Activité physique </a:t>
            </a:r>
          </a:p>
          <a:p>
            <a:pPr lvl="0"/>
            <a:r>
              <a:rPr lang="fr-FR" dirty="0"/>
              <a:t>Education et activité cognitive</a:t>
            </a:r>
            <a:endParaRPr lang="en-US" sz="2800" dirty="0"/>
          </a:p>
          <a:p>
            <a:pPr lvl="0"/>
            <a:r>
              <a:rPr lang="fr-FR" dirty="0"/>
              <a:t>Richesse du réseau social et statut marital</a:t>
            </a:r>
          </a:p>
        </p:txBody>
      </p:sp>
    </p:spTree>
    <p:extLst>
      <p:ext uri="{BB962C8B-B14F-4D97-AF65-F5344CB8AC3E}">
        <p14:creationId xmlns:p14="http://schemas.microsoft.com/office/powerpoint/2010/main" val="725833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64904"/>
            <a:ext cx="4681537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398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Les thérapeutiques visant à rétablir une neurotransmission normale concernent essentiellement le système cholinergique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Seuls les anticholinestérasiques ont obtenu l’AMM</a:t>
            </a:r>
          </a:p>
          <a:p>
            <a:pPr marL="0" indent="0">
              <a:buNone/>
            </a:pPr>
            <a:r>
              <a:rPr lang="fr-FR" sz="2400" dirty="0" smtClean="0"/>
              <a:t>       - </a:t>
            </a:r>
            <a:r>
              <a:rPr lang="fr-FR" sz="2400" dirty="0" err="1" smtClean="0"/>
              <a:t>donépésil</a:t>
            </a:r>
            <a:r>
              <a:rPr lang="fr-FR" sz="2400" dirty="0" smtClean="0"/>
              <a:t>: 10mg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- </a:t>
            </a:r>
            <a:r>
              <a:rPr lang="fr-FR" sz="2400" dirty="0" err="1" smtClean="0"/>
              <a:t>rivastigmine</a:t>
            </a:r>
            <a:r>
              <a:rPr lang="fr-FR" sz="2400" dirty="0" smtClean="0"/>
              <a:t>: 9mg</a:t>
            </a:r>
          </a:p>
          <a:p>
            <a:pPr marL="0" indent="0">
              <a:buNone/>
            </a:pPr>
            <a:r>
              <a:rPr lang="fr-FR" sz="2400" dirty="0" smtClean="0"/>
              <a:t>       -galantamine:16mg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err="1" smtClean="0"/>
              <a:t>Mémantine:antiglutamate</a:t>
            </a:r>
            <a:r>
              <a:rPr lang="fr-FR" sz="2400" dirty="0" smtClean="0"/>
              <a:t> 20mg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Psychothérapie+++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L’</a:t>
            </a:r>
            <a:r>
              <a:rPr lang="fr-FR" sz="2400" dirty="0" err="1" smtClean="0"/>
              <a:t>utilisatisation</a:t>
            </a:r>
            <a:r>
              <a:rPr lang="fr-FR" sz="2400" dirty="0" smtClean="0"/>
              <a:t> de psychotropes:  -les neuroleptiques atypiques(</a:t>
            </a:r>
            <a:r>
              <a:rPr lang="fr-FR" sz="2400" dirty="0" err="1" smtClean="0"/>
              <a:t>risperidone</a:t>
            </a:r>
            <a:r>
              <a:rPr lang="fr-FR" sz="2400" dirty="0" smtClean="0"/>
              <a:t>)- antidépresseurs: IRSS                       - benzodiazépines :anxiété majeure</a:t>
            </a:r>
            <a:endParaRPr lang="fr-FR" sz="24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sz="4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TRAITEMENT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14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4088"/>
            <a:ext cx="8229600" cy="562051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C’est un ensemble de symptômes défini par une atteinte acquise de plusieurs fonctions cognitives, chronique ou progressive. Lié à une atteinte organique du cerveau généralement irréversible.</a:t>
            </a:r>
          </a:p>
          <a:p>
            <a:r>
              <a:rPr lang="fr-FR" dirty="0"/>
              <a:t>Le diagnostic de démence repose </a:t>
            </a:r>
            <a:r>
              <a:rPr lang="fr-FR" dirty="0" smtClean="0"/>
              <a:t>sur </a:t>
            </a:r>
            <a:r>
              <a:rPr lang="fr-FR" dirty="0"/>
              <a:t>les données cliniques et les critères définis par le guide DSM IV. L’imagerie cérébrale et les examens biologiques sont très utiles pour le diagnostic étiologique.</a:t>
            </a:r>
          </a:p>
          <a:p>
            <a:r>
              <a:rPr lang="fr-FR" dirty="0"/>
              <a:t>Les maladies pouvant entrainer un syndrome démentiel sont groupées en 3 entités :</a:t>
            </a:r>
          </a:p>
          <a:p>
            <a:pPr lvl="0"/>
            <a:r>
              <a:rPr lang="fr-FR" dirty="0"/>
              <a:t>Les démences </a:t>
            </a:r>
            <a:r>
              <a:rPr lang="fr-FR" dirty="0" smtClean="0"/>
              <a:t>dégénératives(70-80%)</a:t>
            </a:r>
            <a:endParaRPr lang="fr-FR" dirty="0"/>
          </a:p>
          <a:p>
            <a:pPr lvl="0"/>
            <a:r>
              <a:rPr lang="fr-FR" dirty="0"/>
              <a:t>Les démences secondaires dont les démences </a:t>
            </a:r>
            <a:r>
              <a:rPr lang="fr-FR" dirty="0" smtClean="0"/>
              <a:t>vasculaires (20-25%) et 9% sont potentiellement curables.</a:t>
            </a:r>
            <a:endParaRPr lang="fr-FR" dirty="0"/>
          </a:p>
          <a:p>
            <a:pPr lvl="0"/>
            <a:r>
              <a:rPr lang="fr-FR" dirty="0"/>
              <a:t>Les démences mixtes : dégénératives avec composante vasculaire</a:t>
            </a:r>
          </a:p>
        </p:txBody>
      </p:sp>
    </p:spTree>
    <p:extLst>
      <p:ext uri="{BB962C8B-B14F-4D97-AF65-F5344CB8AC3E}">
        <p14:creationId xmlns:p14="http://schemas.microsoft.com/office/powerpoint/2010/main" val="14022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démences ont une sémiologie psychiatrique spécifique</a:t>
            </a:r>
          </a:p>
          <a:p>
            <a:r>
              <a:rPr lang="fr-FR" dirty="0" smtClean="0"/>
              <a:t>Les symptômes comportementaux et psychologiques sont à différencier des signes de la confusion très fréquente lors de démence, conséquence de maladies somatiques</a:t>
            </a:r>
          </a:p>
          <a:p>
            <a:r>
              <a:rPr lang="fr-FR" dirty="0" smtClean="0"/>
              <a:t>Les inhibiteurs de la cholinestérase ou de la mémantine, réduisent leur survenue.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37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10117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172761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55" y="792480"/>
            <a:ext cx="8229600" cy="11430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2480"/>
            <a:ext cx="8229600" cy="5532120"/>
          </a:xfrm>
        </p:spPr>
        <p:txBody>
          <a:bodyPr/>
          <a:lstStyle/>
          <a:p>
            <a:r>
              <a:rPr lang="fr-FR" b="1" dirty="0"/>
              <a:t>Critères de démence selon DSM IV :</a:t>
            </a:r>
            <a:endParaRPr lang="fr-FR" dirty="0"/>
          </a:p>
          <a:p>
            <a:r>
              <a:rPr lang="fr-FR" dirty="0"/>
              <a:t>Développement de déficits cognitifs multiples se manifestant par :</a:t>
            </a:r>
          </a:p>
          <a:p>
            <a:pPr lvl="0"/>
            <a:r>
              <a:rPr lang="fr-FR" dirty="0"/>
              <a:t>Déficit au niveau de la mémoire avec une altération de la capacité à apprendre de nouvelles informations ou pour rappeler l’information précédente.</a:t>
            </a:r>
          </a:p>
          <a:p>
            <a:pPr lvl="0"/>
            <a:r>
              <a:rPr lang="fr-FR" dirty="0"/>
              <a:t>Une (ou plus) des perturbations cognitives 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fr-FR" dirty="0" smtClean="0"/>
              <a:t>Aphasie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fr-FR" dirty="0" smtClean="0"/>
              <a:t>Apraxie</a:t>
            </a:r>
            <a:endParaRPr lang="fr-FR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FR" dirty="0" smtClean="0"/>
              <a:t>Agnosie</a:t>
            </a:r>
            <a:endParaRPr lang="fr-FR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fr-FR" dirty="0" smtClean="0"/>
              <a:t>Trouble </a:t>
            </a:r>
            <a:r>
              <a:rPr lang="fr-FR" dirty="0"/>
              <a:t>des fonctions exécutives (planification, organisation, séquençage, abstraction)</a:t>
            </a:r>
          </a:p>
        </p:txBody>
      </p:sp>
    </p:spTree>
    <p:extLst>
      <p:ext uri="{BB962C8B-B14F-4D97-AF65-F5344CB8AC3E}">
        <p14:creationId xmlns:p14="http://schemas.microsoft.com/office/powerpoint/2010/main" val="20468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CIRCONSTANCES DE DECOUVERTE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35893"/>
            <a:ext cx="8219256" cy="4929411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Les signes qui font craindre une MA: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Perte de la mémoire récente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Difficulté à effectuer les gestes de la vie quotidienne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Problèmes d’expression et de langage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Désorientation dans le temps et dans l’espace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Perte des capacités de jugement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Perte des raisonnements abstraits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Oublis et perte d’objets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Changement d’humeur et de comportement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Modification du caractère et de la personnalité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Passivité et perte d’initiative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734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Symptômes comportementaux et psychologiques de la démence</a:t>
            </a:r>
            <a:endParaRPr lang="fr-FR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Ils regroupent 14 symptômes: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Délires et troubles de l’identification(croyances paranoïdes)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Hallucinations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Agitation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Instabilité psychomotrice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Compulsions ou stéréotypies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Désinhibition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Apathie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Hyperémotivité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Manifestations dépressives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176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4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SEMIOLOGIE NEUROPSYCHOLOGIQUE(NP)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/>
          <a:lstStyle/>
          <a:p>
            <a:r>
              <a:rPr lang="fr-FR" dirty="0" smtClean="0"/>
              <a:t>Les déficits NP de la MA ont les caractéristiques sémiologiques d’une démence corticale 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Troubles de la mémoire: constants au cours de l’</a:t>
            </a:r>
            <a:r>
              <a:rPr lang="fr-FR" dirty="0"/>
              <a:t>é</a:t>
            </a:r>
            <a:r>
              <a:rPr lang="fr-FR" dirty="0" smtClean="0"/>
              <a:t>volution, dans la plupart des cas 1</a:t>
            </a:r>
            <a:r>
              <a:rPr lang="fr-FR" baseline="30000" dirty="0" smtClean="0"/>
              <a:t>er</a:t>
            </a:r>
            <a:r>
              <a:rPr lang="fr-FR" dirty="0" smtClean="0"/>
              <a:t> symptôme de la maladie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Troubles du langage oral et écrit</a:t>
            </a:r>
          </a:p>
          <a:p>
            <a:pPr marL="514350" indent="-514350">
              <a:buFont typeface="+mj-lt"/>
              <a:buAutoNum type="arabicParenR"/>
            </a:pPr>
            <a:r>
              <a:rPr lang="fr-FR" dirty="0" smtClean="0"/>
              <a:t>Manifestations apraxiques: l’apraxie constructive(test de l ’horloge: </a:t>
            </a:r>
            <a:r>
              <a:rPr lang="fr-FR" dirty="0" err="1" smtClean="0"/>
              <a:t>visuo</a:t>
            </a:r>
            <a:r>
              <a:rPr lang="fr-FR" smtClean="0"/>
              <a:t>  </a:t>
            </a:r>
            <a:r>
              <a:rPr lang="fr-FR" dirty="0" smtClean="0"/>
              <a:t>constructifs</a:t>
            </a:r>
          </a:p>
        </p:txBody>
      </p:sp>
    </p:spTree>
    <p:extLst>
      <p:ext uri="{BB962C8B-B14F-4D97-AF65-F5344CB8AC3E}">
        <p14:creationId xmlns:p14="http://schemas.microsoft.com/office/powerpoint/2010/main" val="4527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132856"/>
            <a:ext cx="8435280" cy="411973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accent2"/>
                </a:solidFill>
              </a:rPr>
              <a:t>4)</a:t>
            </a:r>
            <a:r>
              <a:rPr lang="fr-FR" dirty="0" smtClean="0"/>
              <a:t>Manifestations agnosiques: anosognosie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chemeClr val="accent2"/>
                </a:solidFill>
              </a:rPr>
              <a:t>5)</a:t>
            </a:r>
            <a:r>
              <a:rPr lang="fr-FR" dirty="0" smtClean="0"/>
              <a:t>Troubles </a:t>
            </a:r>
            <a:r>
              <a:rPr lang="fr-FR" dirty="0"/>
              <a:t>des fonctions exécutives avec perte de l’initiative, des capacités de jugement et de </a:t>
            </a:r>
            <a:r>
              <a:rPr lang="fr-FR" dirty="0" smtClean="0"/>
              <a:t>raisonnement, des fonctions de planification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1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-459432"/>
            <a:ext cx="8229600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9766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Anxiété: est liée initialement à la perte de confiance due au déclin cognitif, à la dépression,  à des manifestations psychotiques ou a des situations interpersonnelles.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Troubles du sommeil et du rythme circadien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Troubles des conduites alimentaires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Troubles des conduites sexuelles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euphorie</a:t>
            </a:r>
          </a:p>
          <a:p>
            <a:pPr marL="0" indent="0">
              <a:buNone/>
            </a:pPr>
            <a:endParaRPr lang="fr-FR" sz="2400" dirty="0" smtClean="0"/>
          </a:p>
          <a:p>
            <a:pPr>
              <a:buFontTx/>
              <a:buChar char="-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450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23285</TotalTime>
  <Words>1196</Words>
  <Application>Microsoft Office PowerPoint</Application>
  <PresentationFormat>On-screen Show (4:3)</PresentationFormat>
  <Paragraphs>196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Algerian</vt:lpstr>
      <vt:lpstr>AngsanaUPC</vt:lpstr>
      <vt:lpstr>Aparajita</vt:lpstr>
      <vt:lpstr>Calibri</vt:lpstr>
      <vt:lpstr>Constantia</vt:lpstr>
      <vt:lpstr>Courier New</vt:lpstr>
      <vt:lpstr>Wingdings</vt:lpstr>
      <vt:lpstr>Wingdings 2</vt:lpstr>
      <vt:lpstr>Débit</vt:lpstr>
      <vt:lpstr>Le Syndrome Démentiel &amp; Maladie d’ALZHEIMER  </vt:lpstr>
      <vt:lpstr>INTRODUCTION</vt:lpstr>
      <vt:lpstr>PowerPoint Presentation</vt:lpstr>
      <vt:lpstr>PowerPoint Presentation</vt:lpstr>
      <vt:lpstr>CIRCONSTANCES DE DECOUVERTE</vt:lpstr>
      <vt:lpstr>Symptômes comportementaux et psychologiques de la démence</vt:lpstr>
      <vt:lpstr> SEMIOLOGIE NEUROPSYCHOLOGIQUE(NP)</vt:lpstr>
      <vt:lpstr>PowerPoint Presentation</vt:lpstr>
      <vt:lpstr>PowerPoint Presentation</vt:lpstr>
      <vt:lpstr> Autres Troubles neurologiques </vt:lpstr>
      <vt:lpstr>DIAGNOSTIC</vt:lpstr>
      <vt:lpstr>Test de folstein </vt:lpstr>
      <vt:lpstr>CODEX</vt:lpstr>
      <vt:lpstr>PowerPoint Presentation</vt:lpstr>
      <vt:lpstr>PowerPoint Presentation</vt:lpstr>
      <vt:lpstr>AUTRES TESTS</vt:lpstr>
      <vt:lpstr>PowerPoint Presentation</vt:lpstr>
      <vt:lpstr>DIAGNOSTIC DIFFERENCIEL</vt:lpstr>
      <vt:lpstr> EVOLUTION </vt:lpstr>
      <vt:lpstr>COMPLICATIONS</vt:lpstr>
      <vt:lpstr>EXAMENS COMPLEMENTAIRES</vt:lpstr>
      <vt:lpstr>PowerPoint Presentation</vt:lpstr>
      <vt:lpstr>PowerPoint Presentation</vt:lpstr>
      <vt:lpstr>MALADIE D’ALZHEIMER</vt:lpstr>
      <vt:lpstr>EPIDEMEOLOGIE ET GENETIQUE(I)</vt:lpstr>
      <vt:lpstr> EPIDEMEOLOGIE ET GENETIQUE(II)</vt:lpstr>
      <vt:lpstr>PowerPoint Presentation</vt:lpstr>
      <vt:lpstr>PowerPoint Presentation</vt:lpstr>
      <vt:lpstr> TRAITEMENT</vt:lpstr>
      <vt:lpstr>  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troubles comportementaux et psychiques de la maladie d’ALZHEIMER</dc:title>
  <dc:creator>MàROUà</dc:creator>
  <cp:lastModifiedBy>FATIMA SERRADJ</cp:lastModifiedBy>
  <cp:revision>217</cp:revision>
  <dcterms:created xsi:type="dcterms:W3CDTF">2013-12-25T20:50:42Z</dcterms:created>
  <dcterms:modified xsi:type="dcterms:W3CDTF">2021-05-04T03:42:26Z</dcterms:modified>
</cp:coreProperties>
</file>