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1" r:id="rId7"/>
    <p:sldId id="274" r:id="rId8"/>
    <p:sldId id="277" r:id="rId9"/>
    <p:sldId id="278" r:id="rId10"/>
    <p:sldId id="282" r:id="rId11"/>
    <p:sldId id="279" r:id="rId12"/>
    <p:sldId id="280" r:id="rId13"/>
    <p:sldId id="261" r:id="rId14"/>
    <p:sldId id="262" r:id="rId15"/>
    <p:sldId id="263" r:id="rId16"/>
    <p:sldId id="264" r:id="rId17"/>
    <p:sldId id="284" r:id="rId18"/>
    <p:sldId id="285" r:id="rId19"/>
    <p:sldId id="265" r:id="rId20"/>
    <p:sldId id="287" r:id="rId21"/>
    <p:sldId id="286" r:id="rId22"/>
    <p:sldId id="283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E3E4-5C64-4F30-B0B8-627ACDA0E940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67DD-476E-4F3A-9FA5-F5233C7D36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E3E4-5C64-4F30-B0B8-627ACDA0E940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67DD-476E-4F3A-9FA5-F5233C7D36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E3E4-5C64-4F30-B0B8-627ACDA0E940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67DD-476E-4F3A-9FA5-F5233C7D36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E3E4-5C64-4F30-B0B8-627ACDA0E940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67DD-476E-4F3A-9FA5-F5233C7D36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E3E4-5C64-4F30-B0B8-627ACDA0E940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67DD-476E-4F3A-9FA5-F5233C7D36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E3E4-5C64-4F30-B0B8-627ACDA0E940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67DD-476E-4F3A-9FA5-F5233C7D36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E3E4-5C64-4F30-B0B8-627ACDA0E940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67DD-476E-4F3A-9FA5-F5233C7D36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E3E4-5C64-4F30-B0B8-627ACDA0E940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67DD-476E-4F3A-9FA5-F5233C7D36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E3E4-5C64-4F30-B0B8-627ACDA0E940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67DD-476E-4F3A-9FA5-F5233C7D36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E3E4-5C64-4F30-B0B8-627ACDA0E940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67DD-476E-4F3A-9FA5-F5233C7D36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E3E4-5C64-4F30-B0B8-627ACDA0E940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67DD-476E-4F3A-9FA5-F5233C7D36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4E3E4-5C64-4F30-B0B8-627ACDA0E940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867DD-476E-4F3A-9FA5-F5233C7D36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5786" y="2428868"/>
            <a:ext cx="7772400" cy="1470025"/>
          </a:xfrm>
        </p:spPr>
        <p:txBody>
          <a:bodyPr/>
          <a:lstStyle/>
          <a:p>
            <a:r>
              <a:rPr lang="fr-FR" dirty="0" smtClean="0"/>
              <a:t>LES </a:t>
            </a:r>
            <a:r>
              <a:rPr lang="fr-FR" dirty="0" smtClean="0"/>
              <a:t>POLYNEUROPATHIES</a:t>
            </a:r>
            <a:br>
              <a:rPr lang="fr-FR" dirty="0" smtClean="0"/>
            </a:br>
            <a:r>
              <a:rPr lang="fr-FR" dirty="0" smtClean="0"/>
              <a:t>Pr. </a:t>
            </a:r>
            <a:r>
              <a:rPr lang="fr-FR" smtClean="0"/>
              <a:t>SAHLI B.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Formes aiguës (&lt; 4 semaines) : </a:t>
            </a:r>
          </a:p>
          <a:p>
            <a:pPr>
              <a:buNone/>
            </a:pPr>
            <a:r>
              <a:rPr lang="fr-FR" dirty="0" smtClean="0"/>
              <a:t>o Ponction lombaire avec électrophorèse des protéines du liquide cérébro-spinal(LCR). </a:t>
            </a:r>
          </a:p>
          <a:p>
            <a:pPr>
              <a:buNone/>
            </a:pPr>
            <a:r>
              <a:rPr lang="fr-FR" dirty="0" smtClean="0"/>
              <a:t>o Formes </a:t>
            </a:r>
            <a:r>
              <a:rPr lang="fr-FR" dirty="0" err="1" smtClean="0"/>
              <a:t>axonales</a:t>
            </a:r>
            <a:r>
              <a:rPr lang="fr-FR" dirty="0" smtClean="0"/>
              <a:t> : </a:t>
            </a:r>
            <a:r>
              <a:rPr lang="fr-FR" dirty="0" err="1" smtClean="0"/>
              <a:t>sérologies,diphtérie</a:t>
            </a:r>
            <a:r>
              <a:rPr lang="fr-FR" dirty="0" smtClean="0"/>
              <a:t>,</a:t>
            </a:r>
            <a:r>
              <a:rPr lang="fr-FR" dirty="0" err="1" smtClean="0"/>
              <a:t>hemocultures</a:t>
            </a:r>
            <a:r>
              <a:rPr lang="fr-FR" dirty="0" smtClean="0"/>
              <a:t>, dosage des Toxiques : thallium, arsenic, lithium, plomb… </a:t>
            </a:r>
          </a:p>
          <a:p>
            <a:pPr>
              <a:buNone/>
            </a:pPr>
            <a:r>
              <a:rPr lang="fr-FR" dirty="0" smtClean="0"/>
              <a:t>o Formes </a:t>
            </a:r>
            <a:r>
              <a:rPr lang="fr-FR" dirty="0" err="1" smtClean="0"/>
              <a:t>démyélinisantes</a:t>
            </a:r>
            <a:r>
              <a:rPr lang="fr-FR" dirty="0" smtClean="0"/>
              <a:t> : diphtérie, sérologies: </a:t>
            </a:r>
            <a:r>
              <a:rPr lang="fr-FR" dirty="0" err="1" smtClean="0"/>
              <a:t>Lyme</a:t>
            </a:r>
            <a:r>
              <a:rPr lang="fr-FR" dirty="0" smtClean="0"/>
              <a:t>, VIH 1 et 2, VHC.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Formes </a:t>
            </a:r>
            <a:r>
              <a:rPr lang="fr-FR" dirty="0" err="1" smtClean="0"/>
              <a:t>sub-aiguës</a:t>
            </a:r>
            <a:r>
              <a:rPr lang="fr-FR" dirty="0" smtClean="0"/>
              <a:t> (&lt; 2 mois) : </a:t>
            </a:r>
          </a:p>
          <a:p>
            <a:pPr>
              <a:buNone/>
            </a:pPr>
            <a:r>
              <a:rPr lang="fr-FR" dirty="0" smtClean="0"/>
              <a:t>o Ponction lombaire avec étude cytologique. </a:t>
            </a:r>
          </a:p>
          <a:p>
            <a:pPr>
              <a:buNone/>
            </a:pPr>
            <a:r>
              <a:rPr lang="fr-FR" dirty="0" smtClean="0"/>
              <a:t>o Formes </a:t>
            </a:r>
            <a:r>
              <a:rPr lang="fr-FR" dirty="0" err="1" smtClean="0"/>
              <a:t>axonales</a:t>
            </a:r>
            <a:r>
              <a:rPr lang="fr-FR" dirty="0" smtClean="0"/>
              <a:t> : bilan </a:t>
            </a:r>
            <a:r>
              <a:rPr lang="fr-FR" dirty="0" err="1" smtClean="0"/>
              <a:t>thyroidien</a:t>
            </a:r>
            <a:r>
              <a:rPr lang="fr-FR" dirty="0" smtClean="0"/>
              <a:t> et </a:t>
            </a:r>
            <a:r>
              <a:rPr lang="fr-FR" dirty="0" err="1" smtClean="0"/>
              <a:t>immunologique,enzyme</a:t>
            </a:r>
            <a:r>
              <a:rPr lang="fr-FR" dirty="0" smtClean="0"/>
              <a:t> de conversion de l’angiotensine. Dosage des toxiques : plomb, nickel, N-Hexane, </a:t>
            </a:r>
            <a:r>
              <a:rPr lang="fr-FR" dirty="0" err="1" smtClean="0"/>
              <a:t>acrylamide</a:t>
            </a:r>
            <a:r>
              <a:rPr lang="fr-FR" dirty="0" smtClean="0"/>
              <a:t>,  vincristine, </a:t>
            </a:r>
            <a:r>
              <a:rPr lang="fr-FR" dirty="0" err="1" smtClean="0"/>
              <a:t>amiodarone</a:t>
            </a:r>
            <a:r>
              <a:rPr lang="fr-FR" dirty="0" smtClean="0"/>
              <a:t>, isoniazide, disulfirame, </a:t>
            </a:r>
            <a:r>
              <a:rPr lang="fr-FR" dirty="0" err="1" smtClean="0"/>
              <a:t>métronidazole</a:t>
            </a:r>
            <a:r>
              <a:rPr lang="fr-FR" dirty="0" smtClean="0"/>
              <a:t>… </a:t>
            </a:r>
          </a:p>
          <a:p>
            <a:pPr>
              <a:buNone/>
            </a:pPr>
            <a:r>
              <a:rPr lang="fr-FR" dirty="0" smtClean="0"/>
              <a:t>    sérologies virales : VIH, VHC. </a:t>
            </a:r>
          </a:p>
          <a:p>
            <a:pPr>
              <a:buNone/>
            </a:pPr>
            <a:r>
              <a:rPr lang="fr-FR" dirty="0" smtClean="0"/>
              <a:t>    biopsie des glandes salivaires. </a:t>
            </a:r>
          </a:p>
          <a:p>
            <a:pPr>
              <a:buNone/>
            </a:pPr>
            <a:r>
              <a:rPr lang="fr-FR" dirty="0" smtClean="0"/>
              <a:t>o Formes </a:t>
            </a:r>
            <a:r>
              <a:rPr lang="fr-FR" dirty="0" err="1" smtClean="0"/>
              <a:t>démyélinisantes</a:t>
            </a:r>
            <a:r>
              <a:rPr lang="fr-FR" dirty="0" smtClean="0"/>
              <a:t> : sérologies VIH, VHC. </a:t>
            </a:r>
            <a:r>
              <a:rPr lang="fr-FR" dirty="0" err="1" smtClean="0"/>
              <a:t>Cryoglobuline</a:t>
            </a:r>
            <a:r>
              <a:rPr lang="fr-FR" dirty="0" smtClean="0"/>
              <a:t>. Anticorps anti-nucléaire, anti-ADN, anti-noyaux. Enzyme de conversion de l’angiotensine.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Formes chroniques : </a:t>
            </a:r>
          </a:p>
          <a:p>
            <a:pPr>
              <a:buNone/>
            </a:pPr>
            <a:r>
              <a:rPr lang="fr-FR" dirty="0" smtClean="0"/>
              <a:t>o Formes </a:t>
            </a:r>
            <a:r>
              <a:rPr lang="fr-FR" dirty="0" err="1" smtClean="0"/>
              <a:t>axonales</a:t>
            </a:r>
            <a:r>
              <a:rPr lang="fr-FR" dirty="0" smtClean="0"/>
              <a:t> : maladie de Charcot-Marie-</a:t>
            </a:r>
            <a:r>
              <a:rPr lang="fr-FR" dirty="0" err="1" smtClean="0"/>
              <a:t>Tooth</a:t>
            </a:r>
            <a:r>
              <a:rPr lang="fr-FR" dirty="0" smtClean="0"/>
              <a:t> (génétique CMT), amylose, électrophorèse des protéines sériques (</a:t>
            </a:r>
            <a:r>
              <a:rPr lang="fr-FR" dirty="0" err="1" smtClean="0"/>
              <a:t>gammapathies</a:t>
            </a:r>
            <a:r>
              <a:rPr lang="fr-FR" dirty="0" smtClean="0"/>
              <a:t> monoclonales bénignes à </a:t>
            </a:r>
            <a:r>
              <a:rPr lang="fr-FR" dirty="0" err="1" smtClean="0"/>
              <a:t>IgG</a:t>
            </a:r>
            <a:r>
              <a:rPr lang="fr-FR" dirty="0" smtClean="0"/>
              <a:t> ou à </a:t>
            </a:r>
            <a:r>
              <a:rPr lang="fr-FR" dirty="0" err="1" smtClean="0"/>
              <a:t>IgA</a:t>
            </a:r>
            <a:r>
              <a:rPr lang="fr-FR" dirty="0" smtClean="0"/>
              <a:t>). </a:t>
            </a:r>
          </a:p>
          <a:p>
            <a:pPr>
              <a:buNone/>
            </a:pPr>
            <a:r>
              <a:rPr lang="fr-FR" dirty="0" smtClean="0"/>
              <a:t>o Formes </a:t>
            </a:r>
            <a:r>
              <a:rPr lang="fr-FR" dirty="0" err="1" smtClean="0"/>
              <a:t>démyélinisantes</a:t>
            </a:r>
            <a:r>
              <a:rPr lang="fr-FR" dirty="0" smtClean="0"/>
              <a:t> : maladie de Charcot-Marie-</a:t>
            </a:r>
            <a:r>
              <a:rPr lang="fr-FR" dirty="0" err="1" smtClean="0"/>
              <a:t>Tooth</a:t>
            </a:r>
            <a:r>
              <a:rPr lang="fr-FR" dirty="0" smtClean="0"/>
              <a:t> (génétique CMT), anticorps anti-GM1 (neuropathie avec blocs de conduction), électrophorèse des protéines sériques, anticorps anti-MAG (</a:t>
            </a:r>
            <a:r>
              <a:rPr lang="fr-FR" dirty="0" err="1" smtClean="0"/>
              <a:t>gammapathie</a:t>
            </a:r>
            <a:r>
              <a:rPr lang="fr-FR" dirty="0" smtClean="0"/>
              <a:t> monoclonale bénigne à </a:t>
            </a:r>
            <a:r>
              <a:rPr lang="fr-FR" dirty="0" err="1" smtClean="0"/>
              <a:t>IgM</a:t>
            </a:r>
            <a:r>
              <a:rPr lang="fr-FR" dirty="0" smtClean="0"/>
              <a:t>). 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étiologies des </a:t>
            </a:r>
            <a:r>
              <a:rPr lang="fr-FR" dirty="0" err="1" smtClean="0"/>
              <a:t>polyneuropathies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/>
              <a:t>Causes des </a:t>
            </a:r>
            <a:r>
              <a:rPr lang="fr-FR" dirty="0" err="1" smtClean="0"/>
              <a:t>polyneuropathies</a:t>
            </a:r>
            <a:r>
              <a:rPr lang="fr-FR" dirty="0" smtClean="0"/>
              <a:t> aiguës </a:t>
            </a:r>
            <a:r>
              <a:rPr lang="fr-FR" dirty="0" err="1" smtClean="0"/>
              <a:t>Démyélinisantes</a:t>
            </a:r>
            <a:r>
              <a:rPr lang="fr-FR" dirty="0" smtClean="0"/>
              <a:t>: </a:t>
            </a:r>
          </a:p>
          <a:p>
            <a:pPr>
              <a:buNone/>
            </a:pPr>
            <a:r>
              <a:rPr lang="fr-FR" dirty="0" smtClean="0"/>
              <a:t>• Syndrome de Guillain-Barré </a:t>
            </a:r>
          </a:p>
          <a:p>
            <a:pPr>
              <a:buNone/>
            </a:pPr>
            <a:r>
              <a:rPr lang="fr-FR" dirty="0" smtClean="0"/>
              <a:t>• Diphtérie (atteinte initiale du voile, des pupilles, ataxie importante) </a:t>
            </a:r>
            <a:r>
              <a:rPr lang="fr-FR" dirty="0" err="1" smtClean="0"/>
              <a:t>Axonales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• Porphyrie </a:t>
            </a:r>
            <a:r>
              <a:rPr lang="fr-FR" dirty="0" err="1" smtClean="0"/>
              <a:t>aïgue</a:t>
            </a:r>
            <a:r>
              <a:rPr lang="fr-FR" dirty="0" smtClean="0"/>
              <a:t> intermittente (douleurs abdominales et des membres) </a:t>
            </a:r>
          </a:p>
          <a:p>
            <a:pPr>
              <a:buNone/>
            </a:pPr>
            <a:r>
              <a:rPr lang="fr-FR" dirty="0" smtClean="0"/>
              <a:t>• Intoxication : </a:t>
            </a:r>
          </a:p>
          <a:p>
            <a:pPr>
              <a:buNone/>
            </a:pPr>
            <a:r>
              <a:rPr lang="fr-FR" dirty="0" smtClean="0"/>
              <a:t> — Thallium (dysesthésies, atteinte centrale, alopécie)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— Arsenic (très douloureuse, phanères anormaux)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— Lithium (prédominance motrice, sévère)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67866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- </a:t>
            </a:r>
            <a:r>
              <a:rPr lang="fr-FR" dirty="0" err="1" smtClean="0"/>
              <a:t>Vascularites</a:t>
            </a:r>
            <a:r>
              <a:rPr lang="fr-FR" dirty="0" smtClean="0"/>
              <a:t> nécrosantes </a:t>
            </a:r>
          </a:p>
          <a:p>
            <a:pPr>
              <a:buNone/>
            </a:pPr>
            <a:r>
              <a:rPr lang="fr-FR" dirty="0" smtClean="0"/>
              <a:t>- Diabète (rare, lors d’amaigrissement sévère ou de mise sous insuline)</a:t>
            </a:r>
          </a:p>
          <a:p>
            <a:pPr>
              <a:buNone/>
            </a:pPr>
            <a:r>
              <a:rPr lang="fr-FR" dirty="0" smtClean="0"/>
              <a:t> - Insuffisance rénale (rare, lors de la dialyse)</a:t>
            </a:r>
          </a:p>
          <a:p>
            <a:pPr>
              <a:buNone/>
            </a:pPr>
            <a:r>
              <a:rPr lang="fr-FR" dirty="0" smtClean="0"/>
              <a:t> -  Alcool  ( au cours d’intoxication massive)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Causes des </a:t>
            </a:r>
            <a:r>
              <a:rPr lang="fr-FR" dirty="0" err="1" smtClean="0"/>
              <a:t>polyneuropathies</a:t>
            </a:r>
            <a:r>
              <a:rPr lang="fr-FR" dirty="0" smtClean="0"/>
              <a:t> subaiguës </a:t>
            </a:r>
            <a:r>
              <a:rPr lang="fr-FR" dirty="0" err="1" smtClean="0"/>
              <a:t>Démyélinisantes</a:t>
            </a:r>
            <a:r>
              <a:rPr lang="fr-FR" dirty="0" smtClean="0"/>
              <a:t>: </a:t>
            </a:r>
          </a:p>
          <a:p>
            <a:pPr>
              <a:buNone/>
            </a:pPr>
            <a:r>
              <a:rPr lang="fr-FR" dirty="0" smtClean="0"/>
              <a:t>• Polyradiculonévrites inflammatoires idiopathiques</a:t>
            </a:r>
          </a:p>
          <a:p>
            <a:pPr>
              <a:buNone/>
            </a:pPr>
            <a:r>
              <a:rPr lang="fr-FR" dirty="0" smtClean="0"/>
              <a:t>• Maladies de système : </a:t>
            </a:r>
          </a:p>
          <a:p>
            <a:pPr>
              <a:buNone/>
            </a:pPr>
            <a:r>
              <a:rPr lang="fr-FR" dirty="0" smtClean="0"/>
              <a:t>— Lupus</a:t>
            </a:r>
          </a:p>
          <a:p>
            <a:pPr>
              <a:buNone/>
            </a:pPr>
            <a:r>
              <a:rPr lang="fr-FR" dirty="0" smtClean="0"/>
              <a:t> — Sarcoïdose </a:t>
            </a:r>
          </a:p>
          <a:p>
            <a:pPr>
              <a:buNone/>
            </a:pPr>
            <a:r>
              <a:rPr lang="fr-FR" dirty="0" smtClean="0"/>
              <a:t>• </a:t>
            </a:r>
            <a:r>
              <a:rPr lang="fr-FR" dirty="0" err="1" smtClean="0"/>
              <a:t>Dysglobulinémies</a:t>
            </a:r>
            <a:r>
              <a:rPr lang="fr-FR" dirty="0" smtClean="0"/>
              <a:t> : </a:t>
            </a:r>
          </a:p>
          <a:p>
            <a:pPr>
              <a:buNone/>
            </a:pPr>
            <a:r>
              <a:rPr lang="fr-FR" dirty="0" smtClean="0"/>
              <a:t>— Myélome  </a:t>
            </a:r>
          </a:p>
          <a:p>
            <a:pPr>
              <a:buNone/>
            </a:pPr>
            <a:r>
              <a:rPr lang="fr-FR" dirty="0" smtClean="0"/>
              <a:t>— </a:t>
            </a:r>
            <a:r>
              <a:rPr lang="fr-FR" dirty="0" err="1" smtClean="0"/>
              <a:t>Plasmocytome</a:t>
            </a:r>
            <a:r>
              <a:rPr lang="fr-FR" dirty="0" smtClean="0"/>
              <a:t> solitaire </a:t>
            </a:r>
          </a:p>
          <a:p>
            <a:pPr>
              <a:buNone/>
            </a:pPr>
            <a:r>
              <a:rPr lang="fr-FR" dirty="0" smtClean="0"/>
              <a:t>— POEMS (</a:t>
            </a:r>
            <a:r>
              <a:rPr lang="fr-FR" dirty="0" err="1" smtClean="0"/>
              <a:t>endocrinopathie</a:t>
            </a:r>
            <a:r>
              <a:rPr lang="fr-FR" dirty="0" smtClean="0"/>
              <a:t>+</a:t>
            </a:r>
            <a:r>
              <a:rPr lang="fr-FR" dirty="0" err="1" smtClean="0"/>
              <a:t>organomégalie</a:t>
            </a:r>
            <a:r>
              <a:rPr lang="fr-FR" dirty="0" smtClean="0"/>
              <a:t>+dermatose) 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• Métaboliques :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err="1" smtClean="0"/>
              <a:t>diabete</a:t>
            </a:r>
            <a:r>
              <a:rPr lang="fr-FR" dirty="0" smtClean="0"/>
              <a:t>:</a:t>
            </a:r>
          </a:p>
          <a:p>
            <a:r>
              <a:rPr lang="fr-FR" dirty="0" smtClean="0"/>
              <a:t> La </a:t>
            </a:r>
            <a:r>
              <a:rPr lang="fr-FR" dirty="0" err="1" smtClean="0"/>
              <a:t>polyneuropathie</a:t>
            </a:r>
            <a:r>
              <a:rPr lang="fr-FR" dirty="0" smtClean="0"/>
              <a:t> sensitive est de loin la présentation la plus fréquente.</a:t>
            </a:r>
          </a:p>
          <a:p>
            <a:r>
              <a:rPr lang="fr-FR" dirty="0" smtClean="0"/>
              <a:t>Il s’agit d’une </a:t>
            </a:r>
            <a:r>
              <a:rPr lang="fr-FR" dirty="0" err="1" smtClean="0"/>
              <a:t>polyneuropathie</a:t>
            </a:r>
            <a:r>
              <a:rPr lang="fr-FR" dirty="0" smtClean="0"/>
              <a:t> </a:t>
            </a:r>
            <a:r>
              <a:rPr lang="fr-FR" dirty="0" err="1" smtClean="0"/>
              <a:t>axonale</a:t>
            </a:r>
            <a:r>
              <a:rPr lang="fr-FR" dirty="0" smtClean="0"/>
              <a:t> chronique, symétrique, qui survient généralement chez des patients dont le diabète évolue depuis plus de 5 ans ; elle est rarement révélatrice d’un diabète non insulinodépendant (DNID).</a:t>
            </a:r>
          </a:p>
          <a:p>
            <a:r>
              <a:rPr lang="fr-FR" dirty="0" smtClean="0"/>
              <a:t>Des dysesthésies à type de brûlures accompagnent l’atteinte sensitive objective qui prédomine souvent sur les modalités douloureuses et </a:t>
            </a:r>
            <a:r>
              <a:rPr lang="fr-FR" dirty="0" err="1" smtClean="0"/>
              <a:t>thermoalgiques</a:t>
            </a:r>
            <a:r>
              <a:rPr lang="fr-FR" dirty="0" smtClean="0"/>
              <a:t> (fibres sensitives myélinisées de petit diamètre et fibres amyéliniques).</a:t>
            </a:r>
          </a:p>
          <a:p>
            <a:r>
              <a:rPr lang="fr-FR" dirty="0" smtClean="0"/>
              <a:t>Une aréflexie achilléenne est fréquente et le déficit moteur est absent ou très modéré.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L’étude </a:t>
            </a:r>
            <a:r>
              <a:rPr lang="fr-FR" dirty="0" err="1" smtClean="0"/>
              <a:t>électrophysiologique</a:t>
            </a:r>
            <a:r>
              <a:rPr lang="fr-FR" dirty="0" smtClean="0"/>
              <a:t> confirme généralement l’atteinte </a:t>
            </a:r>
            <a:r>
              <a:rPr lang="fr-FR" dirty="0" err="1" smtClean="0"/>
              <a:t>axonale</a:t>
            </a:r>
            <a:r>
              <a:rPr lang="fr-FR" dirty="0" smtClean="0"/>
              <a:t> sensitive.</a:t>
            </a:r>
          </a:p>
          <a:p>
            <a:r>
              <a:rPr lang="fr-FR" dirty="0" smtClean="0"/>
              <a:t>Une </a:t>
            </a:r>
            <a:r>
              <a:rPr lang="fr-FR" dirty="0" err="1" smtClean="0"/>
              <a:t>dysautonomie</a:t>
            </a:r>
            <a:r>
              <a:rPr lang="fr-FR" dirty="0" smtClean="0"/>
              <a:t> est souvent associée, à l’origine de troubles fonctionnels </a:t>
            </a:r>
            <a:r>
              <a:rPr lang="fr-FR" dirty="0" err="1" smtClean="0"/>
              <a:t>gastrointestinaux</a:t>
            </a:r>
            <a:r>
              <a:rPr lang="fr-FR" dirty="0" smtClean="0"/>
              <a:t> (</a:t>
            </a:r>
            <a:r>
              <a:rPr lang="fr-FR" dirty="0" err="1" smtClean="0"/>
              <a:t>gastroparésie</a:t>
            </a:r>
            <a:r>
              <a:rPr lang="fr-FR" dirty="0" smtClean="0"/>
              <a:t>, diarrhée), cardiovasculaires (hypotension orthostatique) ou génito-urinaires (impuissance, troubles vésicaux).</a:t>
            </a:r>
          </a:p>
          <a:p>
            <a:r>
              <a:rPr lang="fr-FR" dirty="0" smtClean="0"/>
              <a:t>Rarement, cette neuropathie peut s’installer de manière aiguë dans certaines circonstances particulières comme un déséquilibre brutal du diabète ou l’instauration d’un traitement insulinique.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• Nutritionnelles : </a:t>
            </a:r>
          </a:p>
          <a:p>
            <a:r>
              <a:rPr lang="fr-FR" u="sng" dirty="0" smtClean="0"/>
              <a:t>1- neuropathies Alcoolo-carentielles :</a:t>
            </a:r>
            <a:endParaRPr lang="fr-FR" dirty="0" smtClean="0"/>
          </a:p>
          <a:p>
            <a:r>
              <a:rPr lang="fr-FR" dirty="0" smtClean="0"/>
              <a:t>L’éthylisme chronique est responsable de neuropathies périphériques dont le mécanisme n’est pas univoque.</a:t>
            </a:r>
          </a:p>
          <a:p>
            <a:r>
              <a:rPr lang="fr-FR" dirty="0" smtClean="0"/>
              <a:t>Il existerait effectivement une toxicité directe de l’alcool sur le système nerveux périphérique, mais un état carentiel est très fréquemment associé.</a:t>
            </a:r>
          </a:p>
          <a:p>
            <a:r>
              <a:rPr lang="fr-FR" dirty="0" smtClean="0"/>
              <a:t>Il s’agit le plus souvent d’</a:t>
            </a:r>
            <a:r>
              <a:rPr lang="fr-FR" dirty="0" err="1" smtClean="0"/>
              <a:t>axonopathies</a:t>
            </a:r>
            <a:r>
              <a:rPr lang="fr-FR" dirty="0" smtClean="0"/>
              <a:t> distales chroniques ou subaiguës, débutant par des paresthésies ou des douleurs des membres inférieurs et une aréflexie.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—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 Introduction:</a:t>
            </a:r>
          </a:p>
          <a:p>
            <a:pPr>
              <a:buNone/>
            </a:pPr>
            <a:r>
              <a:rPr lang="fr-FR" dirty="0" smtClean="0"/>
              <a:t>L’atteinte du système nerveux périphérique se traduit par un ensemble de signes cliniques, </a:t>
            </a:r>
            <a:r>
              <a:rPr lang="fr-FR" dirty="0" err="1" smtClean="0"/>
              <a:t>electrophysiologiques</a:t>
            </a:r>
            <a:r>
              <a:rPr lang="fr-FR" dirty="0" smtClean="0"/>
              <a:t>, biologiques et histologiques.</a:t>
            </a:r>
          </a:p>
          <a:p>
            <a:pPr>
              <a:buNone/>
            </a:pPr>
            <a:r>
              <a:rPr lang="fr-FR" dirty="0" smtClean="0"/>
              <a:t>Une </a:t>
            </a:r>
            <a:r>
              <a:rPr lang="fr-FR" dirty="0" err="1" smtClean="0"/>
              <a:t>polyneuropathie</a:t>
            </a:r>
            <a:r>
              <a:rPr lang="fr-FR" dirty="0" smtClean="0"/>
              <a:t> résulte d’une atteinte diffuse bilatérale et symétrique et touche surtout les extrémités distales des membres et dont les étiologies  sont très diverses.</a:t>
            </a:r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À la phase d’état, il s’agit de </a:t>
            </a:r>
            <a:r>
              <a:rPr lang="fr-FR" dirty="0" err="1" smtClean="0"/>
              <a:t>polyneuropathies</a:t>
            </a:r>
            <a:r>
              <a:rPr lang="fr-FR" dirty="0" smtClean="0"/>
              <a:t> </a:t>
            </a:r>
            <a:r>
              <a:rPr lang="fr-FR" dirty="0" err="1" smtClean="0"/>
              <a:t>sensitivo-motrices</a:t>
            </a:r>
            <a:r>
              <a:rPr lang="fr-FR" dirty="0" smtClean="0"/>
              <a:t>.</a:t>
            </a:r>
          </a:p>
          <a:p>
            <a:r>
              <a:rPr lang="fr-FR" dirty="0" smtClean="0"/>
              <a:t>On rencontre également, mais beaucoup plus rarement, des formes </a:t>
            </a:r>
            <a:r>
              <a:rPr lang="fr-FR" dirty="0" err="1" smtClean="0"/>
              <a:t>axonales</a:t>
            </a:r>
            <a:r>
              <a:rPr lang="fr-FR" dirty="0" smtClean="0"/>
              <a:t> d’installation aiguë simulant cliniquement un syndrome de Guillain et Barré.</a:t>
            </a:r>
          </a:p>
          <a:p>
            <a:r>
              <a:rPr lang="fr-FR" dirty="0" smtClean="0"/>
              <a:t>Le traitement des neuropathies de l’alcoolisme repose sur l’arrêt de l’imprégnation associé à une vitaminothérapie du groupe B (surtout thiamine)</a:t>
            </a:r>
          </a:p>
          <a:p>
            <a:r>
              <a:rPr lang="fr-FR" dirty="0" smtClean="0"/>
              <a:t>Le déficit en vit B1 donne la même neuropathie.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• Iatrogènes :  Vincristine, </a:t>
            </a:r>
            <a:r>
              <a:rPr lang="fr-FR" dirty="0" err="1" smtClean="0"/>
              <a:t>Amiodarone</a:t>
            </a:r>
            <a:r>
              <a:rPr lang="fr-FR" dirty="0" smtClean="0"/>
              <a:t>, INH, </a:t>
            </a:r>
            <a:r>
              <a:rPr lang="fr-FR" dirty="0" err="1" smtClean="0"/>
              <a:t>Disulfiram</a:t>
            </a:r>
            <a:r>
              <a:rPr lang="fr-FR" dirty="0" smtClean="0"/>
              <a:t>, </a:t>
            </a:r>
            <a:r>
              <a:rPr lang="fr-FR" dirty="0" err="1" smtClean="0"/>
              <a:t>Flagyl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• Toxiques : Plomb, N hexane, </a:t>
            </a:r>
            <a:r>
              <a:rPr lang="fr-FR" dirty="0" err="1" smtClean="0"/>
              <a:t>Acrylamide</a:t>
            </a:r>
            <a:r>
              <a:rPr lang="fr-FR" dirty="0" smtClean="0"/>
              <a:t>, … </a:t>
            </a:r>
          </a:p>
          <a:p>
            <a:pPr>
              <a:buNone/>
            </a:pPr>
            <a:r>
              <a:rPr lang="fr-FR" dirty="0" smtClean="0"/>
              <a:t>• </a:t>
            </a:r>
            <a:r>
              <a:rPr lang="fr-FR" dirty="0" err="1" smtClean="0"/>
              <a:t>Vascularites</a:t>
            </a:r>
            <a:r>
              <a:rPr lang="fr-FR" dirty="0" smtClean="0"/>
              <a:t> nécrosantes </a:t>
            </a:r>
          </a:p>
          <a:p>
            <a:pPr>
              <a:buNone/>
            </a:pPr>
            <a:r>
              <a:rPr lang="fr-FR" dirty="0" smtClean="0"/>
              <a:t>• Lymphomes et polyglobulies </a:t>
            </a:r>
          </a:p>
          <a:p>
            <a:pPr>
              <a:buNone/>
            </a:pPr>
            <a:r>
              <a:rPr lang="fr-FR" dirty="0" smtClean="0"/>
              <a:t>• </a:t>
            </a:r>
            <a:r>
              <a:rPr lang="fr-FR" dirty="0" err="1" smtClean="0"/>
              <a:t>Dysglobulinémies</a:t>
            </a:r>
            <a:r>
              <a:rPr lang="fr-FR" dirty="0" smtClean="0"/>
              <a:t> : </a:t>
            </a:r>
          </a:p>
          <a:p>
            <a:pPr>
              <a:buNone/>
            </a:pPr>
            <a:r>
              <a:rPr lang="fr-FR" dirty="0" smtClean="0"/>
              <a:t>— myélome multiple </a:t>
            </a:r>
          </a:p>
          <a:p>
            <a:pPr>
              <a:buNone/>
            </a:pPr>
            <a:r>
              <a:rPr lang="fr-FR" dirty="0" smtClean="0"/>
              <a:t>— </a:t>
            </a:r>
            <a:r>
              <a:rPr lang="fr-FR" dirty="0" err="1" smtClean="0"/>
              <a:t>cryoglobulinémie</a:t>
            </a:r>
            <a:r>
              <a:rPr lang="fr-FR" dirty="0" smtClean="0"/>
              <a:t> associée ou non à une hépatite C</a:t>
            </a:r>
          </a:p>
          <a:p>
            <a:pPr>
              <a:buNone/>
            </a:pPr>
            <a:r>
              <a:rPr lang="fr-FR" dirty="0" smtClean="0"/>
              <a:t> • Infectieuses : </a:t>
            </a:r>
          </a:p>
          <a:p>
            <a:pPr>
              <a:buNone/>
            </a:pPr>
            <a:r>
              <a:rPr lang="fr-FR" dirty="0" smtClean="0"/>
              <a:t>— SIDA </a:t>
            </a:r>
          </a:p>
          <a:p>
            <a:pPr>
              <a:buNone/>
            </a:pPr>
            <a:r>
              <a:rPr lang="fr-FR" dirty="0" smtClean="0"/>
              <a:t>— Hépatite C associée ou non à une </a:t>
            </a:r>
            <a:r>
              <a:rPr lang="fr-FR" dirty="0" err="1" smtClean="0"/>
              <a:t>cryoglobulinémie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-  Amylose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Causes des </a:t>
            </a:r>
            <a:r>
              <a:rPr lang="fr-FR" dirty="0" err="1" smtClean="0"/>
              <a:t>polyneuropathies</a:t>
            </a:r>
            <a:r>
              <a:rPr lang="fr-FR" dirty="0" smtClean="0"/>
              <a:t> chroniques: </a:t>
            </a:r>
          </a:p>
          <a:p>
            <a:r>
              <a:rPr lang="fr-FR" dirty="0" smtClean="0"/>
              <a:t>Le plus souvent il s’agit d’une neuropathie </a:t>
            </a:r>
            <a:r>
              <a:rPr lang="fr-FR" dirty="0" err="1" smtClean="0"/>
              <a:t>hériditaire</a:t>
            </a:r>
            <a:r>
              <a:rPr lang="fr-FR" dirty="0" smtClean="0"/>
              <a:t> telle que les CMT et les neuropathies sensitives </a:t>
            </a:r>
            <a:r>
              <a:rPr lang="fr-FR" smtClean="0"/>
              <a:t>et autonomes.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Classification:</a:t>
            </a:r>
          </a:p>
          <a:p>
            <a:pPr>
              <a:buNone/>
            </a:pPr>
            <a:r>
              <a:rPr lang="fr-FR" sz="2800" dirty="0" smtClean="0"/>
              <a:t>       Longtemps la description et la compréhension des </a:t>
            </a:r>
            <a:r>
              <a:rPr lang="fr-FR" sz="2800" dirty="0" err="1" smtClean="0"/>
              <a:t>polyneuropathies</a:t>
            </a:r>
            <a:r>
              <a:rPr lang="fr-FR" sz="2800" dirty="0" smtClean="0"/>
              <a:t> reposaient sur la distinction entre des processus symétriques ou asymétriques. </a:t>
            </a:r>
          </a:p>
          <a:p>
            <a:pPr>
              <a:buNone/>
            </a:pPr>
            <a:r>
              <a:rPr lang="fr-FR" sz="2800" dirty="0" smtClean="0"/>
              <a:t>      Les processus symétriques sont en faveur d’une </a:t>
            </a:r>
            <a:r>
              <a:rPr lang="fr-FR" sz="2800" dirty="0" err="1" smtClean="0"/>
              <a:t>polyneuropathie</a:t>
            </a:r>
            <a:r>
              <a:rPr lang="fr-FR" sz="2800" dirty="0" smtClean="0"/>
              <a:t> et les atteintes asymétriques évoquent soit une atteinte radiculaire, </a:t>
            </a:r>
            <a:r>
              <a:rPr lang="fr-FR" sz="2800" dirty="0" err="1" smtClean="0"/>
              <a:t>plexique</a:t>
            </a:r>
            <a:r>
              <a:rPr lang="fr-FR" sz="2800" dirty="0" smtClean="0"/>
              <a:t>, tronculaire ou </a:t>
            </a:r>
            <a:r>
              <a:rPr lang="fr-FR" sz="2800" dirty="0" err="1" smtClean="0"/>
              <a:t>mononeuropathie</a:t>
            </a:r>
            <a:r>
              <a:rPr lang="fr-FR" sz="2800" dirty="0" smtClean="0"/>
              <a:t> multiple. </a:t>
            </a:r>
          </a:p>
          <a:p>
            <a:pPr>
              <a:buNone/>
            </a:pPr>
            <a:r>
              <a:rPr lang="fr-FR" sz="2800" dirty="0" smtClean="0"/>
              <a:t>      Cette présentation reste utile mais  globalement trop schématique.</a:t>
            </a:r>
            <a:endParaRPr lang="fr-F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    La classification par mode d’installation est beaucoup plus utile en pratique quotidienne. On distingue:</a:t>
            </a:r>
          </a:p>
          <a:p>
            <a:pPr>
              <a:buNone/>
            </a:pPr>
            <a:r>
              <a:rPr lang="fr-FR" dirty="0" smtClean="0"/>
              <a:t> les </a:t>
            </a:r>
            <a:r>
              <a:rPr lang="fr-FR" dirty="0" err="1" smtClean="0"/>
              <a:t>polyneuropathies</a:t>
            </a:r>
            <a:r>
              <a:rPr lang="fr-FR" dirty="0" smtClean="0"/>
              <a:t> aiguës qui s’installent en moins de 4 semaines.</a:t>
            </a:r>
          </a:p>
          <a:p>
            <a:pPr>
              <a:buNone/>
            </a:pPr>
            <a:r>
              <a:rPr lang="fr-FR" dirty="0" smtClean="0"/>
              <a:t> les </a:t>
            </a:r>
            <a:r>
              <a:rPr lang="fr-FR" dirty="0" err="1" smtClean="0"/>
              <a:t>polyneuropathies</a:t>
            </a:r>
            <a:r>
              <a:rPr lang="fr-FR" dirty="0" smtClean="0"/>
              <a:t> subaiguës s’installant sur plus de 4 a 8 semaines.</a:t>
            </a:r>
          </a:p>
          <a:p>
            <a:pPr>
              <a:buNone/>
            </a:pPr>
            <a:r>
              <a:rPr lang="fr-FR" dirty="0" smtClean="0"/>
              <a:t> les </a:t>
            </a:r>
            <a:r>
              <a:rPr lang="fr-FR" dirty="0" err="1" smtClean="0"/>
              <a:t>polyneuropathies</a:t>
            </a:r>
            <a:r>
              <a:rPr lang="fr-FR" dirty="0" smtClean="0"/>
              <a:t> chroniques qui s’installent sur deux mois et plus voire des années.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Dans chaque groupe, les données cliniques et </a:t>
            </a:r>
            <a:r>
              <a:rPr lang="fr-FR" dirty="0" err="1" smtClean="0"/>
              <a:t>électrophysiologiques</a:t>
            </a:r>
            <a:r>
              <a:rPr lang="fr-FR" dirty="0" smtClean="0"/>
              <a:t> permettent de les subdiviser en atteintes </a:t>
            </a:r>
            <a:r>
              <a:rPr lang="fr-FR" dirty="0" err="1" smtClean="0"/>
              <a:t>axonales</a:t>
            </a:r>
            <a:r>
              <a:rPr lang="fr-FR" dirty="0" smtClean="0"/>
              <a:t>, </a:t>
            </a:r>
            <a:r>
              <a:rPr lang="fr-FR" dirty="0" err="1" smtClean="0"/>
              <a:t>démyélinisantes</a:t>
            </a:r>
            <a:r>
              <a:rPr lang="fr-FR" dirty="0" smtClean="0"/>
              <a:t> ou des corps cellulaires ou </a:t>
            </a:r>
            <a:r>
              <a:rPr lang="fr-FR" dirty="0" err="1" smtClean="0"/>
              <a:t>neuronopathies</a:t>
            </a:r>
            <a:r>
              <a:rPr lang="fr-FR" dirty="0" smtClean="0"/>
              <a:t>. </a:t>
            </a:r>
          </a:p>
          <a:p>
            <a:pPr>
              <a:buNone/>
            </a:pPr>
            <a:r>
              <a:rPr lang="fr-FR" dirty="0" smtClean="0"/>
              <a:t>On peut également classer les neuropathies selon leur expression sémiologique et ainsi distinguer les </a:t>
            </a:r>
            <a:r>
              <a:rPr lang="fr-FR" dirty="0" err="1" smtClean="0"/>
              <a:t>polyneuropathies</a:t>
            </a:r>
            <a:r>
              <a:rPr lang="fr-FR" dirty="0" smtClean="0"/>
              <a:t> sensitives pures, motrices pures, les </a:t>
            </a:r>
            <a:r>
              <a:rPr lang="fr-FR" dirty="0" err="1" smtClean="0"/>
              <a:t>polyneuropathies</a:t>
            </a:r>
            <a:r>
              <a:rPr lang="fr-FR" dirty="0" smtClean="0"/>
              <a:t> </a:t>
            </a:r>
            <a:r>
              <a:rPr lang="fr-FR" dirty="0" err="1" smtClean="0"/>
              <a:t>sensitivo-motrices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/>
              <a:t>Examen clinique:</a:t>
            </a:r>
            <a:br>
              <a:rPr lang="fr-FR" dirty="0" smtClean="0"/>
            </a:br>
            <a:r>
              <a:rPr lang="fr-FR" dirty="0" smtClean="0"/>
              <a:t> les troubles moteurs :- difficulté a la marche et  steppage aux membres inferieurs puis le déficit atteint les membres supérieurs.</a:t>
            </a:r>
            <a:br>
              <a:rPr lang="fr-FR" dirty="0" smtClean="0"/>
            </a:br>
            <a:r>
              <a:rPr lang="fr-FR" dirty="0" smtClean="0"/>
              <a:t>-Amyotrophie à prédominance distale.</a:t>
            </a:r>
          </a:p>
          <a:p>
            <a:pPr>
              <a:buNone/>
            </a:pPr>
            <a:r>
              <a:rPr lang="fr-FR" dirty="0" smtClean="0"/>
              <a:t>     -abolition des reflexes </a:t>
            </a:r>
            <a:r>
              <a:rPr lang="fr-FR" dirty="0" err="1" smtClean="0"/>
              <a:t>ostéo</a:t>
            </a:r>
            <a:r>
              <a:rPr lang="fr-FR" dirty="0" smtClean="0"/>
              <a:t>-tendineux.</a:t>
            </a:r>
            <a:br>
              <a:rPr lang="fr-FR" dirty="0" smtClean="0"/>
            </a:br>
            <a:r>
              <a:rPr lang="fr-FR" dirty="0" smtClean="0"/>
              <a:t>-Parfois on note des crampes et des fasciculations.</a:t>
            </a:r>
            <a:br>
              <a:rPr lang="fr-FR" dirty="0" smtClean="0"/>
            </a:br>
            <a:r>
              <a:rPr lang="fr-FR" dirty="0" smtClean="0"/>
              <a:t>-Les troubles sensitifs: apparaissent souvent en premier et touchent les </a:t>
            </a:r>
            <a:r>
              <a:rPr lang="fr-FR" dirty="0" err="1" smtClean="0"/>
              <a:t>extremités</a:t>
            </a:r>
            <a:r>
              <a:rPr lang="fr-FR" dirty="0" smtClean="0"/>
              <a:t>(en chaussettes et en gants),ils sont à type de paresthésies, de douleurs ou de brulures parfois </a:t>
            </a:r>
            <a:r>
              <a:rPr lang="fr-FR" dirty="0" err="1" smtClean="0"/>
              <a:t>hypoesthesie</a:t>
            </a:r>
            <a:r>
              <a:rPr lang="fr-FR" dirty="0" smtClean="0"/>
              <a:t> ou anesthésie.</a:t>
            </a:r>
            <a:br>
              <a:rPr lang="fr-FR" dirty="0" smtClean="0"/>
            </a:br>
            <a:r>
              <a:rPr lang="fr-FR" dirty="0" smtClean="0"/>
              <a:t>-Les troubles </a:t>
            </a:r>
            <a:r>
              <a:rPr lang="fr-FR" dirty="0" err="1" smtClean="0"/>
              <a:t>végétatifs:troubles</a:t>
            </a:r>
            <a:r>
              <a:rPr lang="fr-FR" dirty="0" smtClean="0"/>
              <a:t> sphinctériens, </a:t>
            </a:r>
            <a:r>
              <a:rPr lang="fr-FR" dirty="0" err="1" smtClean="0"/>
              <a:t>digestifs,hypotension</a:t>
            </a:r>
            <a:r>
              <a:rPr lang="fr-FR" dirty="0" smtClean="0"/>
              <a:t> orthostatique… 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Le diagnostic d’une </a:t>
            </a:r>
            <a:r>
              <a:rPr lang="fr-FR" dirty="0" err="1" smtClean="0"/>
              <a:t>polyneuropathie</a:t>
            </a:r>
            <a:r>
              <a:rPr lang="fr-FR" dirty="0" smtClean="0"/>
              <a:t> passe par différentes étapes pour affirmer l’atteinte du nerf périphérique :</a:t>
            </a:r>
          </a:p>
          <a:p>
            <a:pPr>
              <a:buNone/>
            </a:pPr>
            <a:r>
              <a:rPr lang="fr-FR" dirty="0" smtClean="0"/>
              <a:t>Interrogatoire: </a:t>
            </a:r>
          </a:p>
          <a:p>
            <a:pPr>
              <a:buNone/>
            </a:pPr>
            <a:r>
              <a:rPr lang="fr-FR" sz="2800" dirty="0" smtClean="0"/>
              <a:t>Mode d’installation</a:t>
            </a:r>
            <a:r>
              <a:rPr lang="fr-FR" dirty="0" smtClean="0"/>
              <a:t> :- aiguë (&lt; 1 mois)</a:t>
            </a:r>
          </a:p>
          <a:p>
            <a:pPr>
              <a:buFontTx/>
              <a:buChar char="-"/>
            </a:pPr>
            <a:r>
              <a:rPr lang="fr-FR" dirty="0" err="1" smtClean="0"/>
              <a:t>sub-aiguë</a:t>
            </a:r>
            <a:r>
              <a:rPr lang="fr-FR" dirty="0" smtClean="0"/>
              <a:t> (15 j à 2 mois) </a:t>
            </a:r>
          </a:p>
          <a:p>
            <a:pPr>
              <a:buFontTx/>
              <a:buChar char="-"/>
            </a:pPr>
            <a:r>
              <a:rPr lang="fr-FR" dirty="0" smtClean="0"/>
              <a:t> chronique (&gt; 2 mois). </a:t>
            </a:r>
          </a:p>
          <a:p>
            <a:pPr>
              <a:buNone/>
            </a:pPr>
            <a:r>
              <a:rPr lang="fr-FR" sz="2800" dirty="0" smtClean="0"/>
              <a:t> Age </a:t>
            </a:r>
            <a:r>
              <a:rPr lang="fr-FR" dirty="0" smtClean="0"/>
              <a:t>de survenue, évolution, hérédité (maladie de Charcot-Marie-</a:t>
            </a:r>
            <a:r>
              <a:rPr lang="fr-FR" dirty="0" err="1" smtClean="0"/>
              <a:t>Tooth</a:t>
            </a:r>
            <a:r>
              <a:rPr lang="fr-FR" dirty="0" smtClean="0"/>
              <a:t>). </a:t>
            </a:r>
          </a:p>
          <a:p>
            <a:pPr marL="514350" indent="-514350">
              <a:buNone/>
            </a:pPr>
            <a:r>
              <a:rPr lang="fr-FR" sz="2800" dirty="0" smtClean="0"/>
              <a:t>Contexte professionnel </a:t>
            </a:r>
            <a:r>
              <a:rPr lang="fr-FR" dirty="0" smtClean="0"/>
              <a:t>ou pathologique, traitements et antécédents </a:t>
            </a:r>
          </a:p>
          <a:p>
            <a:pPr marL="514350" indent="-514350"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800" dirty="0" smtClean="0"/>
              <a:t>Examens complémentaires:</a:t>
            </a:r>
            <a:br>
              <a:rPr lang="fr-FR" sz="2800" dirty="0" smtClean="0"/>
            </a:br>
            <a:r>
              <a:rPr lang="fr-FR" sz="2800" dirty="0" smtClean="0"/>
              <a:t>-l’</a:t>
            </a:r>
            <a:r>
              <a:rPr lang="fr-FR" sz="2800" dirty="0" err="1" smtClean="0"/>
              <a:t>electroneuromyographie</a:t>
            </a:r>
            <a:r>
              <a:rPr lang="fr-FR" sz="2800" dirty="0" smtClean="0"/>
              <a:t> (ENMG) :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/>
              <a:t>    C’ est le seul examen  réaliser en première intention  afin de déterminer si l’atteinte est plutôt </a:t>
            </a:r>
            <a:r>
              <a:rPr lang="fr-FR" sz="2800" dirty="0" err="1" smtClean="0"/>
              <a:t>axonale</a:t>
            </a:r>
            <a:r>
              <a:rPr lang="fr-FR" sz="2800" dirty="0" smtClean="0"/>
              <a:t> ou </a:t>
            </a:r>
            <a:r>
              <a:rPr lang="fr-FR" sz="2800" dirty="0" err="1" smtClean="0"/>
              <a:t>démyélinisante</a:t>
            </a:r>
            <a:r>
              <a:rPr lang="fr-FR" sz="2800" dirty="0" smtClean="0"/>
              <a:t>, il nous permet l’étude des vitesses de conduction et le type du tracé qui est </a:t>
            </a:r>
            <a:r>
              <a:rPr lang="fr-FR" sz="2800" dirty="0" err="1" smtClean="0"/>
              <a:t>neurogéne</a:t>
            </a:r>
            <a:r>
              <a:rPr lang="fr-FR" sz="2800" dirty="0" smtClean="0"/>
              <a:t>.</a:t>
            </a:r>
            <a:endParaRPr lang="fr-FR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Examens biologiques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fr-FR" dirty="0" smtClean="0"/>
              <a:t>Bilan</a:t>
            </a:r>
            <a:r>
              <a:rPr lang="fr-FR" b="1" dirty="0" smtClean="0"/>
              <a:t> </a:t>
            </a:r>
            <a:r>
              <a:rPr lang="fr-FR" dirty="0" smtClean="0"/>
              <a:t>commun  : </a:t>
            </a:r>
          </a:p>
          <a:p>
            <a:pPr>
              <a:buNone/>
            </a:pPr>
            <a:r>
              <a:rPr lang="fr-FR" dirty="0" smtClean="0"/>
              <a:t>o Hémogramme  </a:t>
            </a:r>
          </a:p>
          <a:p>
            <a:pPr>
              <a:buNone/>
            </a:pPr>
            <a:r>
              <a:rPr lang="fr-FR" dirty="0" smtClean="0"/>
              <a:t>o Ionogramme, urée, créatinine, glycémie, calcémie. </a:t>
            </a:r>
          </a:p>
          <a:p>
            <a:pPr>
              <a:buNone/>
            </a:pPr>
            <a:r>
              <a:rPr lang="fr-FR" dirty="0" smtClean="0"/>
              <a:t>o ASAT, ALAT, YGT, phosphatases alcalines. </a:t>
            </a:r>
          </a:p>
          <a:p>
            <a:pPr>
              <a:buNone/>
            </a:pPr>
            <a:r>
              <a:rPr lang="fr-FR" dirty="0" smtClean="0"/>
              <a:t>o Dosages des vitamines B1, B6. </a:t>
            </a:r>
          </a:p>
          <a:p>
            <a:pPr>
              <a:buNone/>
            </a:pPr>
            <a:r>
              <a:rPr lang="fr-FR" dirty="0" smtClean="0"/>
              <a:t>o TSH </a:t>
            </a:r>
          </a:p>
          <a:p>
            <a:pPr>
              <a:buNone/>
            </a:pPr>
            <a:r>
              <a:rPr lang="fr-FR" dirty="0" smtClean="0"/>
              <a:t>o VS, CRP, électrophorèse des protéines sériques.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</TotalTime>
  <Words>1006</Words>
  <Application>Microsoft Office PowerPoint</Application>
  <PresentationFormat>Affichage à l'écran (4:3)</PresentationFormat>
  <Paragraphs>104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LES POLYNEUROPATHIES Pr. SAHLI B.</vt:lpstr>
      <vt:lpstr>Diapositive 2</vt:lpstr>
      <vt:lpstr>Diapositive 3</vt:lpstr>
      <vt:lpstr>Diapositive 4</vt:lpstr>
      <vt:lpstr>Diapositive 5</vt:lpstr>
      <vt:lpstr>Diapositive 6</vt:lpstr>
      <vt:lpstr>Diapositive 7</vt:lpstr>
      <vt:lpstr>Examens complémentaires: -l’electroneuromyographie (ENMG) :</vt:lpstr>
      <vt:lpstr>Examens biologiques </vt:lpstr>
      <vt:lpstr>Diapositive 10</vt:lpstr>
      <vt:lpstr>Diapositive 11</vt:lpstr>
      <vt:lpstr>Diapositive 12</vt:lpstr>
      <vt:lpstr>       étiologies des polyneuropathies 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polyneuropathies</dc:title>
  <dc:creator>pc</dc:creator>
  <cp:lastModifiedBy>pc</cp:lastModifiedBy>
  <cp:revision>64</cp:revision>
  <dcterms:created xsi:type="dcterms:W3CDTF">2019-10-07T17:54:04Z</dcterms:created>
  <dcterms:modified xsi:type="dcterms:W3CDTF">2020-10-01T18:18:15Z</dcterms:modified>
</cp:coreProperties>
</file>