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82" r:id="rId26"/>
    <p:sldId id="278" r:id="rId27"/>
    <p:sldId id="27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13/10/2021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ACCIDENTS ISCHEMIQUES TRANSITOIRES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071942"/>
            <a:ext cx="7901014" cy="15805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dirty="0"/>
              <a:t>  Pr B.S. </a:t>
            </a:r>
            <a:r>
              <a:rPr lang="fr-FR" dirty="0" err="1"/>
              <a:t>Fekraoui</a:t>
            </a:r>
            <a:endParaRPr lang="fr-FR" dirty="0"/>
          </a:p>
          <a:p>
            <a:pPr algn="ctr"/>
            <a:r>
              <a:rPr lang="fr-FR" dirty="0"/>
              <a:t>Année universitaire </a:t>
            </a:r>
            <a:r>
              <a:rPr lang="fr-FR" dirty="0" smtClean="0"/>
              <a:t>2020-2021</a:t>
            </a:r>
            <a:endParaRPr lang="fr-FR" dirty="0"/>
          </a:p>
          <a:p>
            <a:pPr algn="ctr"/>
            <a:r>
              <a:rPr lang="fr-FR" dirty="0"/>
              <a:t>Faculté de médecine université </a:t>
            </a:r>
            <a:r>
              <a:rPr lang="fr-FR" dirty="0" err="1"/>
              <a:t>salah</a:t>
            </a:r>
            <a:r>
              <a:rPr lang="fr-FR" dirty="0"/>
              <a:t> </a:t>
            </a:r>
            <a:r>
              <a:rPr lang="fr-FR" dirty="0" err="1"/>
              <a:t>boubnider</a:t>
            </a:r>
            <a:r>
              <a:rPr lang="fr-FR" dirty="0"/>
              <a:t> -CONSTANTINE 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"/>
    </mc:Choice>
    <mc:Fallback xmlns="">
      <p:transition spd="slow" advTm="7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Il est clinique et radiologique </a:t>
            </a:r>
          </a:p>
          <a:p>
            <a:r>
              <a:rPr lang="fr-FR" dirty="0"/>
              <a:t>Cliniquement :</a:t>
            </a:r>
          </a:p>
          <a:p>
            <a:pPr>
              <a:buNone/>
            </a:pPr>
            <a:r>
              <a:rPr lang="fr-FR" dirty="0"/>
              <a:t>L’interrogatoire est souvent l’outil majeur avec dans certains circonstances l’examen clinique.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Le diagnostic </a:t>
            </a:r>
            <a:r>
              <a:rPr lang="en-US" sz="2800" dirty="0" err="1"/>
              <a:t>d’AIT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un diagnostic </a:t>
            </a:r>
            <a:r>
              <a:rPr lang="en-US" sz="2800" dirty="0" err="1"/>
              <a:t>clinique</a:t>
            </a:r>
            <a:r>
              <a:rPr lang="en-US" sz="2800" dirty="0"/>
              <a:t> </a:t>
            </a:r>
            <a:r>
              <a:rPr lang="en-US" sz="2800" dirty="0" err="1"/>
              <a:t>rétrospectif,qui</a:t>
            </a:r>
            <a:r>
              <a:rPr lang="en-US" sz="2800" dirty="0"/>
              <a:t> repose </a:t>
            </a:r>
            <a:r>
              <a:rPr lang="en-US" sz="2800" dirty="0" err="1"/>
              <a:t>initialemment</a:t>
            </a:r>
            <a:r>
              <a:rPr lang="en-US" sz="2800" dirty="0"/>
              <a:t> </a:t>
            </a:r>
            <a:r>
              <a:rPr lang="en-US" sz="2800" dirty="0" err="1"/>
              <a:t>sur</a:t>
            </a:r>
            <a:r>
              <a:rPr lang="en-US" sz="2800" dirty="0"/>
              <a:t> </a:t>
            </a:r>
            <a:r>
              <a:rPr lang="en-US" sz="2800" dirty="0" err="1"/>
              <a:t>l’interrogatoire</a:t>
            </a:r>
            <a:r>
              <a:rPr lang="en-US" sz="2800" dirty="0"/>
              <a:t> </a:t>
            </a:r>
            <a:r>
              <a:rPr lang="en-US" sz="2800" dirty="0" err="1"/>
              <a:t>approfondi</a:t>
            </a:r>
            <a:r>
              <a:rPr lang="en-US" sz="2800" dirty="0"/>
              <a:t> du patient et de son entourage</a:t>
            </a:r>
            <a:endParaRPr lang="fr-FR" dirty="0"/>
          </a:p>
          <a:p>
            <a:pPr>
              <a:buNone/>
            </a:pPr>
            <a:r>
              <a:rPr lang="fr-FR" dirty="0"/>
              <a:t>La sémiologie clinique est variable selon la topographie de l’ischémie cérébrale</a:t>
            </a:r>
            <a:endParaRPr lang="en-US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DIAGNOSTIC POSITIF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400" b="1" dirty="0"/>
          </a:p>
          <a:p>
            <a:pPr>
              <a:lnSpc>
                <a:spcPct val="80000"/>
              </a:lnSpc>
              <a:buNone/>
            </a:pPr>
            <a:r>
              <a:rPr lang="en-US" sz="2400" b="1" dirty="0"/>
              <a:t>A/ </a:t>
            </a:r>
            <a:r>
              <a:rPr lang="en-US" sz="2400" b="1" dirty="0" err="1"/>
              <a:t>Symptômes</a:t>
            </a:r>
            <a:r>
              <a:rPr lang="en-US" sz="2400" b="1" dirty="0"/>
              <a:t> </a:t>
            </a:r>
            <a:r>
              <a:rPr lang="en-US" sz="2400" b="1" dirty="0" err="1"/>
              <a:t>d’AIT</a:t>
            </a:r>
            <a:r>
              <a:rPr lang="en-US" sz="2400" b="1" dirty="0"/>
              <a:t> probable </a:t>
            </a:r>
            <a:r>
              <a:rPr lang="en-US" sz="2400" dirty="0"/>
              <a:t>: Installation </a:t>
            </a:r>
            <a:r>
              <a:rPr lang="en-US" sz="2400" dirty="0" err="1"/>
              <a:t>rapide</a:t>
            </a:r>
            <a:r>
              <a:rPr lang="en-US" sz="2400" dirty="0"/>
              <a:t>, </a:t>
            </a:r>
            <a:r>
              <a:rPr lang="en-US" sz="2400" dirty="0" err="1"/>
              <a:t>habituellement</a:t>
            </a:r>
            <a:r>
              <a:rPr lang="en-US" sz="2400" dirty="0"/>
              <a:t> en </a:t>
            </a:r>
            <a:r>
              <a:rPr lang="en-US" sz="2400" dirty="0" err="1"/>
              <a:t>moins</a:t>
            </a:r>
            <a:r>
              <a:rPr lang="en-US" sz="2400" dirty="0"/>
              <a:t> de 2minutes, de </a:t>
            </a:r>
            <a:r>
              <a:rPr lang="en-US" sz="2400" dirty="0" err="1"/>
              <a:t>l’un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de </a:t>
            </a:r>
            <a:r>
              <a:rPr lang="en-US" sz="2400" dirty="0" err="1"/>
              <a:t>plusieurs</a:t>
            </a:r>
            <a:r>
              <a:rPr lang="en-US" sz="2400" dirty="0"/>
              <a:t> des </a:t>
            </a:r>
            <a:r>
              <a:rPr lang="en-US" sz="2400" dirty="0" err="1"/>
              <a:t>symptômes</a:t>
            </a:r>
            <a:r>
              <a:rPr lang="en-US" sz="2400" dirty="0"/>
              <a:t> </a:t>
            </a:r>
            <a:r>
              <a:rPr lang="en-US" sz="2400" dirty="0" err="1"/>
              <a:t>suivants</a:t>
            </a:r>
            <a:r>
              <a:rPr lang="en-US" sz="2400" dirty="0"/>
              <a:t> :</a:t>
            </a:r>
          </a:p>
          <a:p>
            <a:pPr>
              <a:lnSpc>
                <a:spcPct val="80000"/>
              </a:lnSpc>
              <a:buNone/>
            </a:pPr>
            <a:r>
              <a:rPr lang="en-US" sz="2400" i="1" dirty="0"/>
              <a:t>1. </a:t>
            </a:r>
            <a:r>
              <a:rPr lang="en-US" sz="2400" b="1" i="1" dirty="0" err="1"/>
              <a:t>Symptômes</a:t>
            </a:r>
            <a:r>
              <a:rPr lang="en-US" sz="2400" b="1" i="1" dirty="0"/>
              <a:t> </a:t>
            </a:r>
            <a:r>
              <a:rPr lang="en-US" sz="2400" b="1" i="1" dirty="0" err="1"/>
              <a:t>évocateurs</a:t>
            </a:r>
            <a:r>
              <a:rPr lang="en-US" sz="2400" b="1" i="1" dirty="0"/>
              <a:t> d’un AIT </a:t>
            </a:r>
            <a:r>
              <a:rPr lang="en-US" sz="2400" b="1" i="1" dirty="0" err="1"/>
              <a:t>carotidien</a:t>
            </a:r>
            <a:r>
              <a:rPr lang="en-US" sz="2400" b="1" i="1" dirty="0"/>
              <a:t> </a:t>
            </a:r>
            <a:r>
              <a:rPr lang="en-US" sz="2400" i="1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cécité</a:t>
            </a:r>
            <a:r>
              <a:rPr lang="en-US" sz="2400" dirty="0"/>
              <a:t> </a:t>
            </a:r>
            <a:r>
              <a:rPr lang="en-US" sz="2400" dirty="0" err="1"/>
              <a:t>monoculaire</a:t>
            </a:r>
            <a:r>
              <a:rPr lang="en-US" sz="2400" dirty="0"/>
              <a:t> 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aphasie</a:t>
            </a:r>
            <a:r>
              <a:rPr lang="en-US" sz="2400" dirty="0"/>
              <a:t> 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troubles </a:t>
            </a:r>
            <a:r>
              <a:rPr lang="en-US" sz="2400" dirty="0" err="1"/>
              <a:t>moteurs</a:t>
            </a:r>
            <a:r>
              <a:rPr lang="en-US" sz="2400" dirty="0"/>
              <a:t> et/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sensitifs</a:t>
            </a:r>
            <a:r>
              <a:rPr lang="en-US" sz="2400" dirty="0"/>
              <a:t> </a:t>
            </a:r>
            <a:r>
              <a:rPr lang="en-US" sz="2400" dirty="0" err="1"/>
              <a:t>unilatéraux</a:t>
            </a:r>
            <a:r>
              <a:rPr lang="en-US" sz="2400" dirty="0"/>
              <a:t> </a:t>
            </a:r>
            <a:r>
              <a:rPr lang="en-US" sz="2400" dirty="0" err="1"/>
              <a:t>touchant</a:t>
            </a:r>
            <a:r>
              <a:rPr lang="en-US" sz="2400" dirty="0"/>
              <a:t> la face et/</a:t>
            </a:r>
            <a:r>
              <a:rPr lang="en-US" sz="2400" dirty="0" err="1"/>
              <a:t>ou</a:t>
            </a:r>
            <a:r>
              <a:rPr lang="en-US" sz="2400" dirty="0"/>
              <a:t> les </a:t>
            </a:r>
            <a:r>
              <a:rPr lang="en-US" sz="2400" dirty="0" err="1"/>
              <a:t>membres</a:t>
            </a:r>
            <a:r>
              <a:rPr lang="en-US" sz="2400" dirty="0"/>
              <a:t>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DIAGNOSTIC POSITIF-2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i="1" dirty="0"/>
              <a:t>2. </a:t>
            </a:r>
            <a:r>
              <a:rPr lang="en-US" b="1" i="1" dirty="0" err="1"/>
              <a:t>Symptômes</a:t>
            </a:r>
            <a:r>
              <a:rPr lang="en-US" b="1" i="1" dirty="0"/>
              <a:t> </a:t>
            </a:r>
            <a:r>
              <a:rPr lang="en-US" b="1" i="1" dirty="0" err="1"/>
              <a:t>évocateurs</a:t>
            </a:r>
            <a:r>
              <a:rPr lang="en-US" b="1" i="1" dirty="0"/>
              <a:t> d’un AIT </a:t>
            </a:r>
            <a:r>
              <a:rPr lang="en-US" b="1" i="1" dirty="0" err="1"/>
              <a:t>vertébro-basilaire</a:t>
            </a:r>
            <a:r>
              <a:rPr lang="en-US" b="1" i="1" dirty="0"/>
              <a:t> 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</a:pPr>
            <a:r>
              <a:rPr lang="en-US" dirty="0"/>
              <a:t> troubles </a:t>
            </a:r>
            <a:r>
              <a:rPr lang="en-US" dirty="0" err="1"/>
              <a:t>moteurs</a:t>
            </a:r>
            <a:r>
              <a:rPr lang="en-US" dirty="0"/>
              <a:t>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sensitifs</a:t>
            </a:r>
            <a:r>
              <a:rPr lang="en-US" dirty="0"/>
              <a:t> </a:t>
            </a:r>
            <a:r>
              <a:rPr lang="en-US" dirty="0" err="1"/>
              <a:t>bilatéraux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à bascule d’un </a:t>
            </a:r>
            <a:r>
              <a:rPr lang="en-US" dirty="0" err="1"/>
              <a:t>épisode</a:t>
            </a:r>
            <a:r>
              <a:rPr lang="en-US" dirty="0"/>
              <a:t> à </a:t>
            </a:r>
            <a:r>
              <a:rPr lang="en-US" dirty="0" err="1"/>
              <a:t>l’autre</a:t>
            </a:r>
            <a:r>
              <a:rPr lang="en-US" dirty="0"/>
              <a:t> ; </a:t>
            </a:r>
            <a:r>
              <a:rPr lang="en-US" dirty="0" err="1"/>
              <a:t>touchant</a:t>
            </a:r>
            <a:r>
              <a:rPr lang="en-US" dirty="0"/>
              <a:t> la face et/</a:t>
            </a:r>
            <a:r>
              <a:rPr lang="en-US" dirty="0" err="1"/>
              <a:t>ou</a:t>
            </a:r>
            <a:r>
              <a:rPr lang="en-US" dirty="0"/>
              <a:t> les </a:t>
            </a:r>
            <a:r>
              <a:rPr lang="en-US" dirty="0" err="1"/>
              <a:t>membres</a:t>
            </a:r>
            <a:r>
              <a:rPr lang="en-US" dirty="0"/>
              <a:t> ;</a:t>
            </a: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err="1"/>
              <a:t>hémianopsie</a:t>
            </a:r>
            <a:r>
              <a:rPr lang="en-US" dirty="0"/>
              <a:t> </a:t>
            </a:r>
            <a:r>
              <a:rPr lang="en-US" dirty="0" err="1"/>
              <a:t>latérale</a:t>
            </a:r>
            <a:r>
              <a:rPr lang="en-US" dirty="0"/>
              <a:t> </a:t>
            </a:r>
            <a:r>
              <a:rPr lang="en-US" dirty="0" err="1"/>
              <a:t>homonyme</a:t>
            </a:r>
            <a:r>
              <a:rPr lang="en-US" dirty="0"/>
              <a:t> (HLH)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cécité</a:t>
            </a:r>
            <a:r>
              <a:rPr lang="en-US" dirty="0"/>
              <a:t> </a:t>
            </a:r>
            <a:r>
              <a:rPr lang="en-US" dirty="0" err="1"/>
              <a:t>corticale</a:t>
            </a:r>
            <a:endParaRPr lang="en-US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DIAGNOSTIC POSITIF-3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b="1" dirty="0"/>
              <a:t>B/</a:t>
            </a:r>
            <a:r>
              <a:rPr lang="en-US" sz="2400" b="1" dirty="0" err="1"/>
              <a:t>symptômes</a:t>
            </a:r>
            <a:r>
              <a:rPr lang="en-US" sz="2400" b="1" dirty="0"/>
              <a:t> </a:t>
            </a:r>
            <a:r>
              <a:rPr lang="en-US" sz="2400" b="1" dirty="0" err="1"/>
              <a:t>dits</a:t>
            </a:r>
            <a:r>
              <a:rPr lang="en-US" sz="2400" b="1" dirty="0"/>
              <a:t> «</a:t>
            </a:r>
            <a:r>
              <a:rPr lang="en-US" sz="2400" b="1" dirty="0" err="1"/>
              <a:t>d’AITpossibles</a:t>
            </a:r>
            <a:r>
              <a:rPr lang="en-US" sz="2400" b="1" dirty="0"/>
              <a:t>»:</a:t>
            </a:r>
            <a:r>
              <a:rPr lang="en-US" sz="2400" dirty="0"/>
              <a:t> </a:t>
            </a:r>
            <a:r>
              <a:rPr lang="en-US" sz="2400" dirty="0" err="1"/>
              <a:t>sont</a:t>
            </a:r>
            <a:r>
              <a:rPr lang="en-US" sz="2400" dirty="0"/>
              <a:t> compatibles avec le diagnostic </a:t>
            </a:r>
            <a:r>
              <a:rPr lang="en-US" sz="2400" dirty="0" err="1"/>
              <a:t>d’AIT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err="1"/>
              <a:t>Cependant</a:t>
            </a:r>
            <a:r>
              <a:rPr lang="en-US" sz="2400" dirty="0"/>
              <a:t>, </a:t>
            </a:r>
            <a:r>
              <a:rPr lang="en-US" sz="2400" dirty="0" err="1"/>
              <a:t>s’ils</a:t>
            </a:r>
            <a:r>
              <a:rPr lang="en-US" sz="2400" dirty="0"/>
              <a:t> </a:t>
            </a:r>
            <a:r>
              <a:rPr lang="en-US" sz="2400" dirty="0" err="1"/>
              <a:t>sont</a:t>
            </a:r>
            <a:r>
              <a:rPr lang="en-US" sz="2400" dirty="0"/>
              <a:t> </a:t>
            </a:r>
            <a:r>
              <a:rPr lang="en-US" sz="2400" dirty="0" err="1"/>
              <a:t>isolés</a:t>
            </a:r>
            <a:r>
              <a:rPr lang="en-US" sz="2400" dirty="0"/>
              <a:t>, </a:t>
            </a:r>
            <a:r>
              <a:rPr lang="en-US" sz="2400" dirty="0" err="1"/>
              <a:t>ils</a:t>
            </a:r>
            <a:r>
              <a:rPr lang="en-US" sz="2400" dirty="0"/>
              <a:t> </a:t>
            </a:r>
            <a:r>
              <a:rPr lang="en-US" sz="2400" dirty="0" err="1"/>
              <a:t>doivent</a:t>
            </a:r>
            <a:r>
              <a:rPr lang="en-US" sz="2400" dirty="0"/>
              <a:t> faire </a:t>
            </a:r>
            <a:r>
              <a:rPr lang="en-US" sz="2400" dirty="0" err="1"/>
              <a:t>évoquer</a:t>
            </a:r>
            <a:r>
              <a:rPr lang="en-US" sz="2400" dirty="0"/>
              <a:t> en première intention </a:t>
            </a:r>
            <a:r>
              <a:rPr lang="en-US" sz="2400" dirty="0" err="1"/>
              <a:t>d’autres</a:t>
            </a:r>
            <a:r>
              <a:rPr lang="en-US" sz="2400" dirty="0"/>
              <a:t> diagnostics.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En </a:t>
            </a:r>
            <a:r>
              <a:rPr lang="en-US" sz="2400" dirty="0" err="1"/>
              <a:t>revanche</a:t>
            </a:r>
            <a:r>
              <a:rPr lang="en-US" sz="2400" dirty="0"/>
              <a:t>,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ces</a:t>
            </a:r>
            <a:r>
              <a:rPr lang="en-US" sz="2400" dirty="0"/>
              <a:t> </a:t>
            </a:r>
            <a:r>
              <a:rPr lang="en-US" sz="2400" dirty="0" err="1"/>
              <a:t>symptômes</a:t>
            </a:r>
            <a:r>
              <a:rPr lang="en-US" sz="2400" dirty="0"/>
              <a:t> </a:t>
            </a:r>
            <a:r>
              <a:rPr lang="en-US" sz="2400" dirty="0" err="1"/>
              <a:t>s’associent</a:t>
            </a:r>
            <a:r>
              <a:rPr lang="en-US" sz="2400" dirty="0"/>
              <a:t> entre </a:t>
            </a:r>
            <a:r>
              <a:rPr lang="en-US" sz="2400" dirty="0" err="1"/>
              <a:t>eux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aux </a:t>
            </a:r>
            <a:r>
              <a:rPr lang="en-US" sz="2400" dirty="0" err="1"/>
              <a:t>symptômes</a:t>
            </a:r>
            <a:r>
              <a:rPr lang="en-US" sz="2400" dirty="0"/>
              <a:t> </a:t>
            </a:r>
            <a:r>
              <a:rPr lang="en-US" sz="2400" dirty="0" err="1"/>
              <a:t>précédement</a:t>
            </a:r>
            <a:r>
              <a:rPr lang="en-US" sz="2400" dirty="0"/>
              <a:t> </a:t>
            </a:r>
            <a:r>
              <a:rPr lang="en-US" sz="2400" dirty="0" err="1"/>
              <a:t>cités</a:t>
            </a:r>
            <a:r>
              <a:rPr lang="en-US" sz="2400" dirty="0"/>
              <a:t>, que </a:t>
            </a:r>
            <a:r>
              <a:rPr lang="en-US" sz="2400" dirty="0" err="1"/>
              <a:t>ce</a:t>
            </a:r>
            <a:r>
              <a:rPr lang="en-US" sz="2400" dirty="0"/>
              <a:t> </a:t>
            </a:r>
            <a:r>
              <a:rPr lang="en-US" sz="2400" dirty="0" err="1"/>
              <a:t>soit</a:t>
            </a:r>
            <a:r>
              <a:rPr lang="en-US" sz="2400" dirty="0"/>
              <a:t> de </a:t>
            </a:r>
            <a:r>
              <a:rPr lang="en-US" sz="2400" dirty="0" err="1"/>
              <a:t>façon</a:t>
            </a:r>
            <a:r>
              <a:rPr lang="en-US" sz="2400" dirty="0"/>
              <a:t> </a:t>
            </a:r>
            <a:r>
              <a:rPr lang="en-US" sz="2400" dirty="0" err="1"/>
              <a:t>concomitante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successive, </a:t>
            </a:r>
            <a:r>
              <a:rPr lang="en-US" sz="2400" dirty="0" err="1"/>
              <a:t>alors</a:t>
            </a:r>
            <a:r>
              <a:rPr lang="en-US" sz="2400" dirty="0"/>
              <a:t> </a:t>
            </a:r>
            <a:r>
              <a:rPr lang="en-US" sz="2400" dirty="0" err="1"/>
              <a:t>l’AIT</a:t>
            </a:r>
            <a:r>
              <a:rPr lang="en-US" sz="2400" dirty="0"/>
              <a:t> </a:t>
            </a:r>
            <a:r>
              <a:rPr lang="en-US" sz="2400" dirty="0" err="1"/>
              <a:t>doit</a:t>
            </a:r>
            <a:r>
              <a:rPr lang="en-US" sz="2400" dirty="0"/>
              <a:t> </a:t>
            </a:r>
            <a:r>
              <a:rPr lang="en-US" sz="2400" dirty="0" err="1"/>
              <a:t>être</a:t>
            </a:r>
            <a:r>
              <a:rPr lang="en-US" sz="2400" dirty="0"/>
              <a:t> </a:t>
            </a:r>
            <a:r>
              <a:rPr lang="en-US" sz="2400" dirty="0" err="1"/>
              <a:t>considéré</a:t>
            </a:r>
            <a:r>
              <a:rPr lang="en-US" sz="2400" dirty="0"/>
              <a:t> </a:t>
            </a:r>
            <a:r>
              <a:rPr lang="en-US" sz="2400" dirty="0" err="1"/>
              <a:t>comme</a:t>
            </a:r>
            <a:r>
              <a:rPr lang="en-US" sz="2400" dirty="0"/>
              <a:t> probable.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       DIAGNOSTIC POSITIF-4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/>
              <a:t>Symptômes</a:t>
            </a:r>
            <a:r>
              <a:rPr lang="en-US" sz="2400" b="1" dirty="0"/>
              <a:t> </a:t>
            </a:r>
            <a:r>
              <a:rPr lang="en-US" sz="2400" b="1" dirty="0" err="1"/>
              <a:t>d’AIT</a:t>
            </a:r>
            <a:r>
              <a:rPr lang="en-US" sz="2400" b="1" dirty="0"/>
              <a:t> possible 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dirty="0" err="1"/>
              <a:t>vertige</a:t>
            </a:r>
            <a:r>
              <a:rPr lang="en-US" sz="2400" dirty="0"/>
              <a:t> et </a:t>
            </a:r>
            <a:r>
              <a:rPr lang="en-US" sz="2400" dirty="0" err="1"/>
              <a:t>perte</a:t>
            </a:r>
            <a:r>
              <a:rPr lang="en-US" sz="2400" dirty="0"/>
              <a:t> </a:t>
            </a:r>
            <a:r>
              <a:rPr lang="en-US" sz="2400" dirty="0" err="1"/>
              <a:t>d’équilibre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dirty="0" err="1"/>
              <a:t>symptômes</a:t>
            </a:r>
            <a:r>
              <a:rPr lang="en-US" sz="2400" dirty="0"/>
              <a:t> </a:t>
            </a:r>
            <a:r>
              <a:rPr lang="en-US" sz="2400" dirty="0" err="1"/>
              <a:t>sensitifs</a:t>
            </a:r>
            <a:r>
              <a:rPr lang="en-US" sz="2400" dirty="0"/>
              <a:t> </a:t>
            </a:r>
            <a:r>
              <a:rPr lang="en-US" sz="2400" dirty="0" err="1"/>
              <a:t>isolés</a:t>
            </a:r>
            <a:r>
              <a:rPr lang="en-US" sz="2400" dirty="0"/>
              <a:t> ne </a:t>
            </a:r>
            <a:r>
              <a:rPr lang="en-US" sz="2400" dirty="0" err="1"/>
              <a:t>touchant</a:t>
            </a:r>
            <a:r>
              <a:rPr lang="en-US" sz="2400" dirty="0"/>
              <a:t> </a:t>
            </a:r>
            <a:r>
              <a:rPr lang="en-US" sz="2400" dirty="0" err="1"/>
              <a:t>qu’une</a:t>
            </a:r>
            <a:r>
              <a:rPr lang="en-US" sz="2400" dirty="0"/>
              <a:t> </a:t>
            </a:r>
            <a:r>
              <a:rPr lang="en-US" sz="2400" dirty="0" err="1"/>
              <a:t>partie</a:t>
            </a:r>
            <a:r>
              <a:rPr lang="en-US" sz="2400" dirty="0"/>
              <a:t> d’un </a:t>
            </a:r>
            <a:r>
              <a:rPr lang="en-US" sz="2400" dirty="0" err="1"/>
              <a:t>membre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qu’unehémiface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dirty="0" err="1"/>
              <a:t>diplopie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dirty="0" err="1"/>
              <a:t>dysarthrie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- troubles de la </a:t>
            </a:r>
            <a:r>
              <a:rPr lang="en-US" sz="2400" dirty="0" err="1"/>
              <a:t>déglutition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i="1" dirty="0"/>
              <a:t>drop-attack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DIAGNOSTIC POSITIF-5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800" b="1" dirty="0" err="1"/>
              <a:t>Recherche</a:t>
            </a:r>
            <a:r>
              <a:rPr lang="en-US" sz="2800" b="1" dirty="0"/>
              <a:t> de </a:t>
            </a:r>
            <a:r>
              <a:rPr lang="en-US" sz="2800" b="1" dirty="0" err="1"/>
              <a:t>l’ancienneté</a:t>
            </a:r>
            <a:r>
              <a:rPr lang="en-US" sz="2800" b="1" dirty="0"/>
              <a:t> (date et </a:t>
            </a:r>
            <a:r>
              <a:rPr lang="en-US" sz="2800" b="1" dirty="0" err="1"/>
              <a:t>heure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possible) et de la </a:t>
            </a:r>
            <a:r>
              <a:rPr lang="en-US" sz="2800" b="1" dirty="0" err="1"/>
              <a:t>durée</a:t>
            </a:r>
            <a:r>
              <a:rPr lang="en-US" sz="2800" b="1" dirty="0"/>
              <a:t> des </a:t>
            </a:r>
            <a:r>
              <a:rPr lang="en-US" sz="2800" b="1" dirty="0" err="1"/>
              <a:t>symptômes</a:t>
            </a:r>
            <a:endParaRPr lang="en-US" sz="2800" b="1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La </a:t>
            </a:r>
            <a:r>
              <a:rPr lang="en-US" sz="2800" dirty="0" err="1"/>
              <a:t>durée</a:t>
            </a:r>
            <a:r>
              <a:rPr lang="en-US" sz="2800" dirty="0"/>
              <a:t> des </a:t>
            </a:r>
            <a:r>
              <a:rPr lang="en-US" sz="2800" dirty="0" err="1"/>
              <a:t>symptômes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un </a:t>
            </a:r>
            <a:r>
              <a:rPr lang="en-US" sz="2800" dirty="0" err="1"/>
              <a:t>élément</a:t>
            </a:r>
            <a:r>
              <a:rPr lang="en-US" sz="2800" dirty="0"/>
              <a:t> </a:t>
            </a:r>
            <a:r>
              <a:rPr lang="en-US" sz="2800" dirty="0" err="1"/>
              <a:t>indicatif</a:t>
            </a:r>
            <a:r>
              <a:rPr lang="en-US" sz="2800" dirty="0"/>
              <a:t> important pour porter le diagnostic </a:t>
            </a:r>
            <a:r>
              <a:rPr lang="en-US" sz="2800" dirty="0" err="1"/>
              <a:t>d’AIT</a:t>
            </a:r>
            <a:r>
              <a:rPr lang="en-US" sz="2800" dirty="0"/>
              <a:t> car </a:t>
            </a:r>
            <a:r>
              <a:rPr lang="en-US" sz="2800" dirty="0" err="1"/>
              <a:t>dans</a:t>
            </a:r>
            <a:r>
              <a:rPr lang="en-US" sz="2800" dirty="0"/>
              <a:t> la </a:t>
            </a:r>
            <a:r>
              <a:rPr lang="en-US" sz="2800" dirty="0" err="1"/>
              <a:t>plupart</a:t>
            </a:r>
            <a:r>
              <a:rPr lang="en-US" sz="2800" dirty="0"/>
              <a:t> des </a:t>
            </a:r>
            <a:r>
              <a:rPr lang="en-US" sz="2800" dirty="0" err="1"/>
              <a:t>cas</a:t>
            </a:r>
            <a:r>
              <a:rPr lang="en-US" sz="2800" dirty="0"/>
              <a:t> les </a:t>
            </a:r>
            <a:r>
              <a:rPr lang="en-US" sz="2800" dirty="0" err="1"/>
              <a:t>symptômes</a:t>
            </a:r>
            <a:r>
              <a:rPr lang="en-US" sz="2800" dirty="0"/>
              <a:t> </a:t>
            </a:r>
            <a:r>
              <a:rPr lang="en-US" sz="2800" dirty="0" err="1"/>
              <a:t>sont</a:t>
            </a:r>
            <a:r>
              <a:rPr lang="en-US" sz="2800" dirty="0"/>
              <a:t> de </a:t>
            </a:r>
            <a:r>
              <a:rPr lang="en-US" sz="2800" dirty="0" err="1"/>
              <a:t>courte</a:t>
            </a:r>
            <a:r>
              <a:rPr lang="en-US" sz="2800" dirty="0"/>
              <a:t> </a:t>
            </a:r>
            <a:r>
              <a:rPr lang="en-US" sz="2800" dirty="0" err="1"/>
              <a:t>durée</a:t>
            </a:r>
            <a:r>
              <a:rPr lang="en-US" sz="2800" dirty="0"/>
              <a:t> .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err="1"/>
              <a:t>Dans</a:t>
            </a:r>
            <a:r>
              <a:rPr lang="en-US" sz="2800" dirty="0"/>
              <a:t> la definition </a:t>
            </a:r>
            <a:r>
              <a:rPr lang="en-US" sz="2800" dirty="0" err="1"/>
              <a:t>actuelle</a:t>
            </a:r>
            <a:r>
              <a:rPr lang="en-US" sz="2800" dirty="0"/>
              <a:t> les </a:t>
            </a:r>
            <a:r>
              <a:rPr lang="en-US" sz="2800" dirty="0" err="1"/>
              <a:t>signes</a:t>
            </a:r>
            <a:r>
              <a:rPr lang="en-US" sz="2800" dirty="0"/>
              <a:t> et </a:t>
            </a:r>
            <a:r>
              <a:rPr lang="en-US" sz="2800" dirty="0" err="1"/>
              <a:t>symptômes</a:t>
            </a:r>
            <a:r>
              <a:rPr lang="en-US" sz="2800" dirty="0"/>
              <a:t> </a:t>
            </a:r>
            <a:r>
              <a:rPr lang="en-US" sz="2800" dirty="0" err="1"/>
              <a:t>doivent</a:t>
            </a:r>
            <a:r>
              <a:rPr lang="en-US" sz="2800" dirty="0"/>
              <a:t> </a:t>
            </a:r>
            <a:r>
              <a:rPr lang="en-US" sz="2800" dirty="0" err="1"/>
              <a:t>regressés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moins</a:t>
            </a:r>
            <a:r>
              <a:rPr lang="en-US" sz="2800" dirty="0"/>
              <a:t> </a:t>
            </a:r>
            <a:r>
              <a:rPr lang="en-US" sz="2800" dirty="0" err="1"/>
              <a:t>d’une</a:t>
            </a:r>
            <a:r>
              <a:rPr lang="en-US" sz="2800" dirty="0"/>
              <a:t> </a:t>
            </a:r>
            <a:r>
              <a:rPr lang="en-US" sz="2800" dirty="0" err="1"/>
              <a:t>heure</a:t>
            </a:r>
            <a:r>
              <a:rPr lang="en-US" sz="2800" dirty="0"/>
              <a:t>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DIAGNOSTIC POSITIF-6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/>
              <a:t> </a:t>
            </a:r>
            <a:r>
              <a:rPr lang="en-US" sz="2800" b="1" dirty="0"/>
              <a:t>Confirmation à </a:t>
            </a:r>
            <a:r>
              <a:rPr lang="en-US" sz="2800" b="1" dirty="0" err="1"/>
              <a:t>l’examen</a:t>
            </a:r>
            <a:r>
              <a:rPr lang="en-US" sz="2800" b="1" dirty="0"/>
              <a:t> </a:t>
            </a:r>
            <a:r>
              <a:rPr lang="en-US" sz="2800" b="1" dirty="0" err="1"/>
              <a:t>clinique</a:t>
            </a:r>
            <a:r>
              <a:rPr lang="en-US" sz="2800" b="1" dirty="0"/>
              <a:t> de la </a:t>
            </a:r>
            <a:r>
              <a:rPr lang="en-US" sz="2800" b="1" dirty="0" err="1"/>
              <a:t>disparition</a:t>
            </a:r>
            <a:r>
              <a:rPr lang="en-US" sz="2800" b="1" dirty="0"/>
              <a:t> des troubles </a:t>
            </a:r>
            <a:r>
              <a:rPr lang="en-US" sz="2800" b="1" dirty="0" err="1"/>
              <a:t>neurologiques</a:t>
            </a:r>
            <a:r>
              <a:rPr lang="en-US" sz="2800" b="1" dirty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800" b="1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La </a:t>
            </a:r>
            <a:r>
              <a:rPr lang="en-US" sz="2800" dirty="0" err="1"/>
              <a:t>régression</a:t>
            </a:r>
            <a:r>
              <a:rPr lang="en-US" sz="2800" dirty="0"/>
              <a:t> </a:t>
            </a:r>
            <a:r>
              <a:rPr lang="en-US" sz="2800" dirty="0" err="1"/>
              <a:t>complète</a:t>
            </a:r>
            <a:r>
              <a:rPr lang="en-US" sz="2800" dirty="0"/>
              <a:t> des </a:t>
            </a:r>
            <a:r>
              <a:rPr lang="en-US" sz="2800" dirty="0" err="1"/>
              <a:t>signes</a:t>
            </a:r>
            <a:r>
              <a:rPr lang="en-US" sz="2800" dirty="0"/>
              <a:t> </a:t>
            </a:r>
            <a:r>
              <a:rPr lang="en-US" sz="2800" dirty="0" err="1"/>
              <a:t>déficitaires</a:t>
            </a:r>
            <a:r>
              <a:rPr lang="en-US" sz="2800" dirty="0"/>
              <a:t> </a:t>
            </a:r>
            <a:r>
              <a:rPr lang="en-US" sz="2800" dirty="0" err="1"/>
              <a:t>focaux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particulièrement</a:t>
            </a:r>
            <a:r>
              <a:rPr lang="en-US" sz="2800" dirty="0"/>
              <a:t> </a:t>
            </a:r>
            <a:r>
              <a:rPr lang="en-US" sz="2800" dirty="0" err="1"/>
              <a:t>importante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car </a:t>
            </a:r>
            <a:r>
              <a:rPr lang="en-US" sz="2800" dirty="0" err="1"/>
              <a:t>s’il</a:t>
            </a:r>
            <a:r>
              <a:rPr lang="en-US" sz="2800" dirty="0"/>
              <a:t> </a:t>
            </a:r>
            <a:r>
              <a:rPr lang="en-US" sz="2800" dirty="0" err="1"/>
              <a:t>persiste</a:t>
            </a:r>
            <a:r>
              <a:rPr lang="en-US" sz="2800" dirty="0"/>
              <a:t> des </a:t>
            </a:r>
            <a:r>
              <a:rPr lang="en-US" sz="2800" dirty="0" err="1"/>
              <a:t>signes</a:t>
            </a:r>
            <a:r>
              <a:rPr lang="en-US" sz="2800" dirty="0"/>
              <a:t> </a:t>
            </a:r>
            <a:r>
              <a:rPr lang="en-US" sz="2800" dirty="0" err="1"/>
              <a:t>neurologiques</a:t>
            </a:r>
            <a:r>
              <a:rPr lang="en-US" sz="2800" dirty="0"/>
              <a:t> à </a:t>
            </a:r>
            <a:r>
              <a:rPr lang="en-US" sz="2800" dirty="0" err="1"/>
              <a:t>l’examen</a:t>
            </a:r>
            <a:r>
              <a:rPr lang="en-US" sz="2800" dirty="0"/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Le patient </a:t>
            </a:r>
            <a:r>
              <a:rPr lang="en-US" sz="2800" dirty="0" err="1">
                <a:solidFill>
                  <a:srgbClr val="FF0000"/>
                </a:solidFill>
              </a:rPr>
              <a:t>doit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être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considéré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comme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ayant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jusqu’à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preuve</a:t>
            </a:r>
            <a:r>
              <a:rPr lang="en-US" sz="2800" dirty="0">
                <a:solidFill>
                  <a:srgbClr val="FF0000"/>
                </a:solidFill>
              </a:rPr>
              <a:t> du contraire, un </a:t>
            </a:r>
            <a:r>
              <a:rPr lang="en-US" sz="2800" dirty="0" err="1">
                <a:solidFill>
                  <a:srgbClr val="FF0000"/>
                </a:solidFill>
              </a:rPr>
              <a:t>infarctus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céréral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La </a:t>
            </a:r>
            <a:r>
              <a:rPr lang="en-US" sz="2800" dirty="0" err="1">
                <a:solidFill>
                  <a:srgbClr val="FF0000"/>
                </a:solidFill>
              </a:rPr>
              <a:t>prise</a:t>
            </a:r>
            <a:r>
              <a:rPr lang="en-US" sz="2800" dirty="0">
                <a:solidFill>
                  <a:srgbClr val="FF0000"/>
                </a:solidFill>
              </a:rPr>
              <a:t> en charge </a:t>
            </a:r>
            <a:r>
              <a:rPr lang="en-US" sz="2800" dirty="0" err="1">
                <a:solidFill>
                  <a:srgbClr val="FF0000"/>
                </a:solidFill>
              </a:rPr>
              <a:t>hospitalière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si</a:t>
            </a:r>
            <a:r>
              <a:rPr lang="en-US" sz="2800" dirty="0">
                <a:solidFill>
                  <a:srgbClr val="FF0000"/>
                </a:solidFill>
              </a:rPr>
              <a:t> possible en </a:t>
            </a:r>
            <a:r>
              <a:rPr lang="en-US" sz="2800" dirty="0" err="1">
                <a:solidFill>
                  <a:srgbClr val="FF0000"/>
                </a:solidFill>
              </a:rPr>
              <a:t>Unité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Neuro-Vasculaire</a:t>
            </a:r>
            <a:r>
              <a:rPr lang="en-US" sz="2800" dirty="0">
                <a:solidFill>
                  <a:srgbClr val="FF0000"/>
                </a:solidFill>
              </a:rPr>
              <a:t> (UNV), </a:t>
            </a:r>
            <a:r>
              <a:rPr lang="en-US" sz="2800" dirty="0" err="1">
                <a:solidFill>
                  <a:srgbClr val="FF0000"/>
                </a:solidFill>
              </a:rPr>
              <a:t>doit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alors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être</a:t>
            </a:r>
            <a:r>
              <a:rPr lang="en-US" sz="2800" dirty="0">
                <a:solidFill>
                  <a:srgbClr val="FF0000"/>
                </a:solidFill>
              </a:rPr>
              <a:t> la plus </a:t>
            </a:r>
            <a:r>
              <a:rPr lang="en-US" sz="2800" dirty="0" err="1">
                <a:solidFill>
                  <a:srgbClr val="FF0000"/>
                </a:solidFill>
              </a:rPr>
              <a:t>rapide</a:t>
            </a:r>
            <a:r>
              <a:rPr lang="en-US" sz="2800" dirty="0">
                <a:solidFill>
                  <a:srgbClr val="FF0000"/>
                </a:solidFill>
              </a:rPr>
              <a:t> possible </a:t>
            </a:r>
            <a:r>
              <a:rPr lang="en-US" sz="2800" dirty="0" err="1">
                <a:solidFill>
                  <a:srgbClr val="FF0000"/>
                </a:solidFill>
              </a:rPr>
              <a:t>afin</a:t>
            </a:r>
            <a:r>
              <a:rPr lang="en-US" sz="2800" dirty="0">
                <a:solidFill>
                  <a:srgbClr val="FF0000"/>
                </a:solidFill>
              </a:rPr>
              <a:t> de </a:t>
            </a:r>
            <a:r>
              <a:rPr lang="en-US" sz="2800" dirty="0" err="1">
                <a:solidFill>
                  <a:srgbClr val="FF0000"/>
                </a:solidFill>
              </a:rPr>
              <a:t>préserver</a:t>
            </a:r>
            <a:r>
              <a:rPr lang="en-US" sz="2800" dirty="0">
                <a:solidFill>
                  <a:srgbClr val="FF0000"/>
                </a:solidFill>
              </a:rPr>
              <a:t> les chances du patient de </a:t>
            </a:r>
            <a:r>
              <a:rPr lang="en-US" sz="2800" dirty="0" err="1">
                <a:solidFill>
                  <a:srgbClr val="FF0000"/>
                </a:solidFill>
              </a:rPr>
              <a:t>bénéficier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d’une</a:t>
            </a:r>
            <a:r>
              <a:rPr lang="ar-DZ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fibrinolyse</a:t>
            </a:r>
            <a:endParaRPr lang="en-US" sz="28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l’imagerie</a:t>
            </a:r>
            <a:r>
              <a:rPr lang="en-US" sz="2800" dirty="0"/>
              <a:t> </a:t>
            </a:r>
            <a:r>
              <a:rPr lang="en-US" sz="2800" dirty="0" err="1"/>
              <a:t>cérébrale</a:t>
            </a:r>
            <a:r>
              <a:rPr lang="en-US" sz="2800" dirty="0"/>
              <a:t> </a:t>
            </a:r>
            <a:r>
              <a:rPr lang="en-US" sz="2800" dirty="0" err="1"/>
              <a:t>étant</a:t>
            </a:r>
            <a:r>
              <a:rPr lang="en-US" sz="2800" dirty="0"/>
              <a:t> </a:t>
            </a:r>
            <a:r>
              <a:rPr lang="en-US" sz="2800" dirty="0" err="1"/>
              <a:t>donc</a:t>
            </a:r>
            <a:r>
              <a:rPr lang="en-US" sz="2800" dirty="0"/>
              <a:t> </a:t>
            </a:r>
            <a:r>
              <a:rPr lang="en-US" sz="2800" dirty="0" err="1"/>
              <a:t>nécessaire</a:t>
            </a:r>
            <a:r>
              <a:rPr lang="en-US" sz="2800" dirty="0"/>
              <a:t> au diagnostic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d’AIT</a:t>
            </a:r>
            <a:r>
              <a:rPr lang="en-US" sz="2800" dirty="0"/>
              <a:t>.</a:t>
            </a:r>
          </a:p>
          <a:p>
            <a:r>
              <a:rPr lang="en-US" sz="2800" b="1" dirty="0"/>
              <a:t>La </a:t>
            </a:r>
            <a:r>
              <a:rPr lang="en-US" sz="2800" b="1" dirty="0" err="1"/>
              <a:t>réalisation</a:t>
            </a:r>
            <a:r>
              <a:rPr lang="en-US" sz="2800" b="1" dirty="0"/>
              <a:t> </a:t>
            </a:r>
            <a:r>
              <a:rPr lang="en-US" sz="2800" b="1" dirty="0" err="1"/>
              <a:t>d’une</a:t>
            </a:r>
            <a:r>
              <a:rPr lang="en-US" sz="2800" b="1" dirty="0"/>
              <a:t> </a:t>
            </a:r>
            <a:r>
              <a:rPr lang="en-US" sz="2800" b="1" dirty="0" err="1"/>
              <a:t>imagerie</a:t>
            </a:r>
            <a:r>
              <a:rPr lang="en-US" sz="2800" b="1" dirty="0"/>
              <a:t> </a:t>
            </a:r>
            <a:r>
              <a:rPr lang="en-US" sz="2800" b="1" dirty="0" err="1"/>
              <a:t>cérébrale</a:t>
            </a:r>
            <a:r>
              <a:rPr lang="en-US" sz="2800" b="1" dirty="0"/>
              <a:t>,</a:t>
            </a:r>
          </a:p>
          <a:p>
            <a:pPr>
              <a:buNone/>
            </a:pPr>
            <a:r>
              <a:rPr lang="en-US" sz="2800" b="1" dirty="0"/>
              <a:t>      </a:t>
            </a:r>
            <a:r>
              <a:rPr lang="en-US" sz="2800" b="1" dirty="0" err="1"/>
              <a:t>préférentiellement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IRM de diffusion (au minimum),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nécessaire</a:t>
            </a:r>
            <a:r>
              <a:rPr lang="en-US" sz="2800" b="1" dirty="0"/>
              <a:t> au diagnostic </a:t>
            </a:r>
            <a:r>
              <a:rPr lang="en-US" sz="2800" b="1" dirty="0" err="1"/>
              <a:t>afin</a:t>
            </a:r>
            <a:r>
              <a:rPr lang="en-US" sz="2800" b="1" dirty="0"/>
              <a:t> de </a:t>
            </a:r>
            <a:r>
              <a:rPr lang="en-US" sz="2800" b="1" dirty="0" err="1"/>
              <a:t>s’assurer</a:t>
            </a:r>
            <a:r>
              <a:rPr lang="en-US" sz="2800" b="1" dirty="0"/>
              <a:t> de </a:t>
            </a:r>
            <a:r>
              <a:rPr lang="en-US" sz="2800" b="1" dirty="0" err="1"/>
              <a:t>l’absence</a:t>
            </a:r>
            <a:r>
              <a:rPr lang="en-US" sz="2800" b="1" dirty="0"/>
              <a:t> </a:t>
            </a:r>
            <a:r>
              <a:rPr lang="en-US" sz="2800" b="1" dirty="0" err="1"/>
              <a:t>d’infarctus</a:t>
            </a:r>
            <a:r>
              <a:rPr lang="en-US" sz="2800" b="1" dirty="0"/>
              <a:t> </a:t>
            </a:r>
            <a:r>
              <a:rPr lang="en-US" sz="2800" b="1" dirty="0" err="1"/>
              <a:t>cérébral</a:t>
            </a:r>
            <a:r>
              <a:rPr lang="en-US" sz="2800" b="1" dirty="0"/>
              <a:t>, </a:t>
            </a:r>
            <a:r>
              <a:rPr lang="en-US" sz="2800" b="1" dirty="0" err="1"/>
              <a:t>critère</a:t>
            </a:r>
            <a:r>
              <a:rPr lang="en-US" sz="2800" b="1" dirty="0"/>
              <a:t> </a:t>
            </a:r>
            <a:r>
              <a:rPr lang="en-US" sz="2800" b="1" dirty="0" err="1"/>
              <a:t>nécessaire</a:t>
            </a:r>
            <a:r>
              <a:rPr lang="en-US" sz="2800" b="1" dirty="0"/>
              <a:t> </a:t>
            </a:r>
            <a:r>
              <a:rPr lang="en-US" sz="2800" b="1" dirty="0" err="1"/>
              <a:t>selon</a:t>
            </a:r>
            <a:r>
              <a:rPr lang="en-US" sz="2800" b="1" dirty="0"/>
              <a:t> la nouvelle </a:t>
            </a:r>
            <a:r>
              <a:rPr lang="en-US" sz="2800" b="1" dirty="0" err="1"/>
              <a:t>définition</a:t>
            </a:r>
            <a:endParaRPr lang="en-US" sz="2800" b="1" dirty="0"/>
          </a:p>
          <a:p>
            <a:r>
              <a:rPr lang="en-US" sz="2400" dirty="0">
                <a:solidFill>
                  <a:srgbClr val="FF0000"/>
                </a:solidFill>
              </a:rPr>
              <a:t>La TDM </a:t>
            </a:r>
            <a:r>
              <a:rPr lang="en-US" sz="2400" dirty="0" err="1">
                <a:solidFill>
                  <a:srgbClr val="FF0000"/>
                </a:solidFill>
              </a:rPr>
              <a:t>ou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l’IRM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sont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normaux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ou</a:t>
            </a:r>
            <a:r>
              <a:rPr lang="en-US" sz="2400" dirty="0">
                <a:solidFill>
                  <a:srgbClr val="FF0000"/>
                </a:solidFill>
              </a:rPr>
              <a:t> ne </a:t>
            </a:r>
            <a:r>
              <a:rPr lang="en-US" sz="2400" dirty="0" err="1">
                <a:solidFill>
                  <a:srgbClr val="FF0000"/>
                </a:solidFill>
              </a:rPr>
              <a:t>retrouvant</a:t>
            </a:r>
            <a:r>
              <a:rPr lang="en-US" sz="2400" dirty="0">
                <a:solidFill>
                  <a:srgbClr val="FF0000"/>
                </a:solidFill>
              </a:rPr>
              <a:t> pas de </a:t>
            </a:r>
            <a:r>
              <a:rPr lang="en-US" sz="2400" dirty="0" err="1">
                <a:solidFill>
                  <a:srgbClr val="FF0000"/>
                </a:solidFill>
              </a:rPr>
              <a:t>signe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d’infarctus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cérébral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expliquant</a:t>
            </a:r>
            <a:r>
              <a:rPr lang="en-US" sz="2400" dirty="0">
                <a:solidFill>
                  <a:srgbClr val="FF0000"/>
                </a:solidFill>
              </a:rPr>
              <a:t> la </a:t>
            </a:r>
            <a:r>
              <a:rPr lang="en-US" sz="2400" dirty="0" err="1">
                <a:solidFill>
                  <a:srgbClr val="FF0000"/>
                </a:solidFill>
              </a:rPr>
              <a:t>symptomatologie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actuelle</a:t>
            </a:r>
            <a:endParaRPr lang="en-US" sz="24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IMAGERIE CEREBRALE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Elle </a:t>
            </a:r>
            <a:r>
              <a:rPr lang="en-US" sz="2800" b="1" dirty="0" err="1"/>
              <a:t>permet</a:t>
            </a:r>
            <a:r>
              <a:rPr lang="en-US" sz="2800" b="1" dirty="0"/>
              <a:t> </a:t>
            </a:r>
            <a:r>
              <a:rPr lang="en-US" sz="2800" b="1" dirty="0" err="1"/>
              <a:t>également</a:t>
            </a:r>
            <a:r>
              <a:rPr lang="en-US" sz="2800" b="1" dirty="0"/>
              <a:t> </a:t>
            </a:r>
            <a:r>
              <a:rPr lang="en-US" sz="2800" b="1" dirty="0" err="1"/>
              <a:t>d’éliminer</a:t>
            </a:r>
            <a:r>
              <a:rPr lang="en-US" sz="2800" b="1" dirty="0"/>
              <a:t> </a:t>
            </a:r>
            <a:r>
              <a:rPr lang="en-US" sz="2800" b="1" dirty="0" err="1"/>
              <a:t>certains</a:t>
            </a:r>
            <a:r>
              <a:rPr lang="en-US" sz="2800" b="1" dirty="0"/>
              <a:t> diagnostics </a:t>
            </a:r>
            <a:r>
              <a:rPr lang="en-US" sz="2800" b="1" dirty="0" err="1"/>
              <a:t>différentiels</a:t>
            </a:r>
            <a:r>
              <a:rPr lang="en-US" sz="2800" b="1" dirty="0"/>
              <a:t>, au premier rang </a:t>
            </a:r>
            <a:r>
              <a:rPr lang="en-US" sz="2800" b="1" dirty="0" err="1"/>
              <a:t>desquels</a:t>
            </a:r>
            <a:r>
              <a:rPr lang="en-US" sz="2800" b="1" dirty="0"/>
              <a:t> un </a:t>
            </a:r>
            <a:r>
              <a:rPr lang="en-US" sz="2800" b="1" dirty="0" err="1"/>
              <a:t>saignement</a:t>
            </a:r>
            <a:r>
              <a:rPr lang="en-US" sz="2800" b="1" dirty="0"/>
              <a:t> </a:t>
            </a:r>
            <a:r>
              <a:rPr lang="en-US" sz="2800" b="1" dirty="0" err="1"/>
              <a:t>intracrânien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IMAGERIE CEREBRALE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b="1" u="sng" dirty="0"/>
              <a:t>Affections </a:t>
            </a:r>
            <a:r>
              <a:rPr lang="en-US" sz="2800" b="1" u="sng" dirty="0" err="1"/>
              <a:t>neurologiques</a:t>
            </a:r>
            <a:r>
              <a:rPr lang="ar-SA" sz="2800" b="1" u="sng" dirty="0"/>
              <a:t> :</a:t>
            </a:r>
            <a:endParaRPr lang="ar-DZ" sz="2800" b="1" u="sng" dirty="0"/>
          </a:p>
          <a:p>
            <a:pPr>
              <a:lnSpc>
                <a:spcPct val="80000"/>
              </a:lnSpc>
              <a:buNone/>
            </a:pPr>
            <a:endParaRPr lang="ar-SA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migraine avec aura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crise</a:t>
            </a:r>
            <a:r>
              <a:rPr lang="en-US" sz="2800" b="1" dirty="0"/>
              <a:t> </a:t>
            </a:r>
            <a:r>
              <a:rPr lang="en-US" sz="2800" b="1" dirty="0" err="1"/>
              <a:t>épileptique</a:t>
            </a:r>
            <a:r>
              <a:rPr lang="en-US" sz="2800" b="1" dirty="0"/>
              <a:t> </a:t>
            </a:r>
            <a:r>
              <a:rPr lang="en-US" sz="2800" b="1" dirty="0" err="1"/>
              <a:t>focale</a:t>
            </a:r>
            <a:r>
              <a:rPr lang="ar-SA" sz="2800" b="1" dirty="0"/>
              <a:t> :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tumeurs</a:t>
            </a:r>
            <a:r>
              <a:rPr lang="en-US" sz="2800" b="1" dirty="0"/>
              <a:t> </a:t>
            </a:r>
            <a:r>
              <a:rPr lang="en-US" sz="2800" b="1" dirty="0" err="1"/>
              <a:t>cérébrales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malformations </a:t>
            </a:r>
            <a:r>
              <a:rPr lang="en-US" sz="2800" b="1" dirty="0" err="1"/>
              <a:t>vasculaires</a:t>
            </a:r>
            <a:r>
              <a:rPr lang="en-US" sz="2800" b="1" dirty="0"/>
              <a:t> </a:t>
            </a:r>
            <a:r>
              <a:rPr lang="en-US" sz="2800" b="1" dirty="0" err="1"/>
              <a:t>cérébrales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hématome</a:t>
            </a:r>
            <a:r>
              <a:rPr lang="en-US" sz="2800" b="1" dirty="0"/>
              <a:t> </a:t>
            </a:r>
            <a:r>
              <a:rPr lang="en-US" sz="2800" b="1" dirty="0" err="1"/>
              <a:t>sous-dural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hémorragie</a:t>
            </a:r>
            <a:r>
              <a:rPr lang="en-US" sz="2800" b="1" dirty="0"/>
              <a:t> </a:t>
            </a:r>
            <a:r>
              <a:rPr lang="en-US" sz="2800" b="1" dirty="0" err="1"/>
              <a:t>cérébrale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sclérose</a:t>
            </a:r>
            <a:r>
              <a:rPr lang="en-US" sz="2800" b="1" dirty="0"/>
              <a:t> en plaques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Ictus </a:t>
            </a:r>
            <a:r>
              <a:rPr lang="en-US" sz="2800" b="1" dirty="0" err="1"/>
              <a:t>amnésique</a:t>
            </a:r>
            <a:endParaRPr lang="ar-SA" sz="2800" b="1" dirty="0"/>
          </a:p>
          <a:p>
            <a:pPr>
              <a:lnSpc>
                <a:spcPct val="90000"/>
              </a:lnSpc>
            </a:pPr>
            <a:r>
              <a:rPr lang="en-US" sz="2800" b="1" dirty="0" err="1"/>
              <a:t>myasthénie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paralysie</a:t>
            </a:r>
            <a:r>
              <a:rPr lang="en-US" sz="2800" b="1" dirty="0"/>
              <a:t> </a:t>
            </a:r>
            <a:r>
              <a:rPr lang="en-US" sz="2800" b="1" dirty="0" err="1"/>
              <a:t>périodique</a:t>
            </a:r>
            <a:r>
              <a:rPr lang="ar-SA" sz="2800" b="1" dirty="0"/>
              <a:t>, 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narcolepsie</a:t>
            </a:r>
            <a:r>
              <a:rPr lang="ar-SA" sz="2800" b="1" dirty="0"/>
              <a:t>.</a:t>
            </a:r>
            <a:br>
              <a:rPr lang="ar-SA" sz="2800" b="1" dirty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/>
              <a:t>    </a:t>
            </a:r>
            <a:r>
              <a:rPr lang="fr-FR" smtClean="0"/>
              <a:t>DIAGNOSTIC </a:t>
            </a:r>
            <a:r>
              <a:rPr lang="fr-FR" dirty="0"/>
              <a:t>DIFFERENTIEL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FDF9A1E-439B-40AB-968D-334EEC1CD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/>
              <a:t>1.	savoir  définir un Accident ischémique transitoire « AIT »</a:t>
            </a:r>
          </a:p>
          <a:p>
            <a:pPr marL="109728" indent="0">
              <a:buNone/>
            </a:pPr>
            <a:r>
              <a:rPr lang="fr-FR" dirty="0"/>
              <a:t>2.	connaitre les formes topographiques artérielles.</a:t>
            </a:r>
          </a:p>
          <a:p>
            <a:pPr marL="109728" indent="0">
              <a:buNone/>
            </a:pPr>
            <a:r>
              <a:rPr lang="fr-FR" dirty="0"/>
              <a:t>3.	Les critères de diagnostic de l’AIT</a:t>
            </a:r>
          </a:p>
          <a:p>
            <a:pPr marL="109728" indent="0">
              <a:buNone/>
            </a:pPr>
            <a:r>
              <a:rPr lang="fr-FR" dirty="0"/>
              <a:t>4.	Savoir différencier l’AIT d’autre pathologie à sémiologie similaire.</a:t>
            </a:r>
          </a:p>
          <a:p>
            <a:pPr marL="109728" indent="0">
              <a:buNone/>
            </a:pPr>
            <a:r>
              <a:rPr lang="fr-FR" dirty="0"/>
              <a:t>5.	Considéré l’AIT comme une urgence diagnostic et thérapeutique.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BB0F135-118A-4D67-AB38-3AF92526F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OBJECTIFS PEDAGOGIQUES</a:t>
            </a:r>
          </a:p>
        </p:txBody>
      </p:sp>
    </p:spTree>
    <p:extLst>
      <p:ext uri="{BB962C8B-B14F-4D97-AF65-F5344CB8AC3E}">
        <p14:creationId xmlns:p14="http://schemas.microsoft.com/office/powerpoint/2010/main" val="290631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ar-SA" sz="3200" b="1" dirty="0"/>
          </a:p>
          <a:p>
            <a:pPr>
              <a:lnSpc>
                <a:spcPct val="110000"/>
              </a:lnSpc>
            </a:pPr>
            <a:r>
              <a:rPr lang="en-US" sz="2800" dirty="0"/>
              <a:t>troubles </a:t>
            </a:r>
            <a:r>
              <a:rPr lang="en-US" sz="2800" dirty="0" err="1"/>
              <a:t>métaboliques</a:t>
            </a:r>
            <a:r>
              <a:rPr lang="en-US" sz="2800" dirty="0"/>
              <a:t> (</a:t>
            </a:r>
            <a:r>
              <a:rPr lang="en-US" sz="2800" dirty="0" err="1"/>
              <a:t>notamment</a:t>
            </a:r>
            <a:r>
              <a:rPr lang="en-US" sz="2800" dirty="0"/>
              <a:t> </a:t>
            </a:r>
            <a:r>
              <a:rPr lang="en-US" sz="2800" dirty="0" err="1"/>
              <a:t>hypoglycémie</a:t>
            </a:r>
            <a:r>
              <a:rPr lang="fr-FR" sz="2800" dirty="0"/>
              <a:t>)</a:t>
            </a:r>
            <a:r>
              <a:rPr lang="ar-SA" sz="28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 err="1"/>
              <a:t>vertige</a:t>
            </a:r>
            <a:r>
              <a:rPr lang="en-US" sz="2800" dirty="0"/>
              <a:t> de cause ORL (</a:t>
            </a:r>
            <a:r>
              <a:rPr lang="en-US" sz="2800" dirty="0" err="1"/>
              <a:t>maladie</a:t>
            </a:r>
            <a:r>
              <a:rPr lang="en-US" sz="2800" dirty="0"/>
              <a:t> de </a:t>
            </a:r>
            <a:r>
              <a:rPr lang="en-US" sz="2800" dirty="0" err="1"/>
              <a:t>Ménière</a:t>
            </a:r>
            <a:r>
              <a:rPr lang="en-US" sz="2800" dirty="0"/>
              <a:t>, </a:t>
            </a:r>
            <a:r>
              <a:rPr lang="en-US" sz="2800" dirty="0" err="1"/>
              <a:t>vertige</a:t>
            </a:r>
            <a:r>
              <a:rPr lang="en-US" sz="2800" dirty="0"/>
              <a:t> </a:t>
            </a:r>
            <a:r>
              <a:rPr lang="en-US" sz="2800" dirty="0" err="1"/>
              <a:t>positionnel</a:t>
            </a:r>
            <a:r>
              <a:rPr lang="en-US" sz="2800" dirty="0"/>
              <a:t> </a:t>
            </a:r>
            <a:r>
              <a:rPr lang="en-US" sz="2800" dirty="0" err="1"/>
              <a:t>paroxystique</a:t>
            </a:r>
            <a:r>
              <a:rPr lang="en-US" sz="2800" dirty="0"/>
              <a:t> </a:t>
            </a:r>
            <a:r>
              <a:rPr lang="en-US" sz="2800" dirty="0" err="1"/>
              <a:t>bénin</a:t>
            </a:r>
            <a:r>
              <a:rPr lang="en-US" sz="2800" dirty="0"/>
              <a:t>, </a:t>
            </a:r>
            <a:r>
              <a:rPr lang="en-US" sz="2800" dirty="0" err="1"/>
              <a:t>névrite</a:t>
            </a:r>
            <a:r>
              <a:rPr lang="en-US" sz="2800" dirty="0"/>
              <a:t> </a:t>
            </a:r>
            <a:r>
              <a:rPr lang="en-US" sz="2800" dirty="0" err="1"/>
              <a:t>vestibulaire</a:t>
            </a:r>
            <a:r>
              <a:rPr lang="en-US" sz="2800" dirty="0"/>
              <a:t>)</a:t>
            </a:r>
            <a:r>
              <a:rPr lang="ar-SA" sz="28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syncope</a:t>
            </a:r>
            <a:r>
              <a:rPr lang="ar-SA" sz="2800" dirty="0"/>
              <a:t> ;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hypotension </a:t>
            </a:r>
            <a:r>
              <a:rPr lang="en-US" sz="2800" dirty="0" err="1"/>
              <a:t>orthostatique</a:t>
            </a:r>
            <a:r>
              <a:rPr lang="ar-SA" sz="2800" dirty="0"/>
              <a:t> ;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syndrome </a:t>
            </a:r>
            <a:r>
              <a:rPr lang="en-US" sz="2800" dirty="0" err="1"/>
              <a:t>d’hyperventilation</a:t>
            </a:r>
            <a:r>
              <a:rPr lang="en-US" sz="2800" dirty="0"/>
              <a:t> ; (</a:t>
            </a:r>
            <a:r>
              <a:rPr lang="en-US" sz="2800" dirty="0" err="1"/>
              <a:t>spamophilie</a:t>
            </a:r>
            <a:r>
              <a:rPr lang="fr-FR" sz="2800" dirty="0"/>
              <a:t>)</a:t>
            </a:r>
          </a:p>
          <a:p>
            <a:pPr>
              <a:lnSpc>
                <a:spcPct val="110000"/>
              </a:lnSpc>
            </a:pPr>
            <a:r>
              <a:rPr lang="en-US" sz="2800" dirty="0" err="1"/>
              <a:t>hystérie</a:t>
            </a:r>
            <a:r>
              <a:rPr lang="en-US" sz="2800" dirty="0"/>
              <a:t>, simulation</a:t>
            </a:r>
            <a:r>
              <a:rPr lang="ar-SA" sz="2800" dirty="0"/>
              <a:t> ;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troubles </a:t>
            </a:r>
            <a:r>
              <a:rPr lang="en-US" sz="2800" dirty="0" err="1"/>
              <a:t>psychosomatiques</a:t>
            </a:r>
            <a:r>
              <a:rPr lang="ar-SA" sz="2800" dirty="0"/>
              <a:t>.</a:t>
            </a:r>
            <a:br>
              <a:rPr lang="ar-SA" sz="2800" dirty="0"/>
            </a:br>
            <a:r>
              <a:rPr lang="ar-SA" sz="2400" dirty="0"/>
              <a:t/>
            </a:r>
            <a:br>
              <a:rPr lang="ar-SA" sz="2400" dirty="0"/>
            </a:br>
            <a:endParaRPr lang="fr-FR" sz="24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Affections non neurologiques 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sz="2800" b="1" dirty="0"/>
          </a:p>
          <a:p>
            <a:r>
              <a:rPr lang="en-US" sz="2800" dirty="0" err="1"/>
              <a:t>amaurose</a:t>
            </a:r>
            <a:r>
              <a:rPr lang="en-US" sz="2800" dirty="0"/>
              <a:t> </a:t>
            </a:r>
            <a:r>
              <a:rPr lang="en-US" sz="2800" dirty="0" err="1"/>
              <a:t>liée</a:t>
            </a:r>
            <a:r>
              <a:rPr lang="en-US" sz="2800" dirty="0"/>
              <a:t> à </a:t>
            </a:r>
            <a:r>
              <a:rPr lang="en-US" sz="2800" dirty="0" err="1"/>
              <a:t>une</a:t>
            </a:r>
            <a:r>
              <a:rPr lang="en-US" sz="2800" dirty="0"/>
              <a:t> hypertension </a:t>
            </a:r>
            <a:r>
              <a:rPr lang="en-US" sz="2800" dirty="0" err="1"/>
              <a:t>artérielle</a:t>
            </a:r>
            <a:r>
              <a:rPr lang="en-US" sz="2800" dirty="0"/>
              <a:t> </a:t>
            </a:r>
            <a:r>
              <a:rPr lang="en-US" sz="2800" dirty="0" err="1"/>
              <a:t>maligne</a:t>
            </a:r>
            <a:r>
              <a:rPr lang="ar-SA" sz="2800" dirty="0"/>
              <a:t>  </a:t>
            </a:r>
          </a:p>
          <a:p>
            <a:r>
              <a:rPr lang="en-US" sz="2800" dirty="0" err="1"/>
              <a:t>glaucome</a:t>
            </a:r>
            <a:r>
              <a:rPr lang="en-US" sz="2800" dirty="0"/>
              <a:t> </a:t>
            </a:r>
            <a:r>
              <a:rPr lang="en-US" sz="2800" dirty="0" err="1"/>
              <a:t>aigu</a:t>
            </a:r>
            <a:r>
              <a:rPr lang="ar-SA" sz="2800" dirty="0"/>
              <a:t>  </a:t>
            </a:r>
          </a:p>
          <a:p>
            <a:r>
              <a:rPr lang="en-US" sz="2800" dirty="0"/>
              <a:t>hypertension </a:t>
            </a:r>
            <a:r>
              <a:rPr lang="en-US" sz="2800" dirty="0" err="1"/>
              <a:t>intracrânienne</a:t>
            </a:r>
            <a:r>
              <a:rPr lang="ar-SA" sz="2800" dirty="0"/>
              <a:t> </a:t>
            </a:r>
          </a:p>
          <a:p>
            <a:r>
              <a:rPr lang="en-US" sz="2800" dirty="0" err="1"/>
              <a:t>thrombose</a:t>
            </a:r>
            <a:r>
              <a:rPr lang="en-US" sz="2800" dirty="0"/>
              <a:t> de la </a:t>
            </a:r>
            <a:r>
              <a:rPr lang="en-US" sz="2800" dirty="0" err="1"/>
              <a:t>veine</a:t>
            </a:r>
            <a:r>
              <a:rPr lang="en-US" sz="2800" dirty="0"/>
              <a:t> </a:t>
            </a:r>
            <a:r>
              <a:rPr lang="en-US" sz="2800" dirty="0" err="1"/>
              <a:t>centrale</a:t>
            </a:r>
            <a:r>
              <a:rPr lang="en-US" sz="2800" dirty="0"/>
              <a:t> de la </a:t>
            </a:r>
            <a:r>
              <a:rPr lang="en-US" sz="2800" dirty="0" err="1"/>
              <a:t>rétine</a:t>
            </a:r>
            <a:r>
              <a:rPr lang="ar-SA" sz="2800" dirty="0"/>
              <a:t> </a:t>
            </a:r>
          </a:p>
          <a:p>
            <a:r>
              <a:rPr lang="en-US" sz="2800" dirty="0" err="1"/>
              <a:t>Névrite</a:t>
            </a:r>
            <a:r>
              <a:rPr lang="en-US" sz="2800" dirty="0"/>
              <a:t> </a:t>
            </a:r>
            <a:r>
              <a:rPr lang="en-US" sz="2800" dirty="0" err="1"/>
              <a:t>optique</a:t>
            </a:r>
            <a:r>
              <a:rPr lang="en-US" sz="2800" dirty="0"/>
              <a:t> </a:t>
            </a:r>
            <a:r>
              <a:rPr lang="en-US" sz="2800" dirty="0" err="1"/>
              <a:t>rétro-bulbaire</a:t>
            </a:r>
            <a:r>
              <a:rPr lang="ar-SA" sz="2800" dirty="0"/>
              <a:t> </a:t>
            </a:r>
          </a:p>
          <a:p>
            <a:r>
              <a:rPr lang="en-US" sz="2800" dirty="0" err="1"/>
              <a:t>décollement</a:t>
            </a:r>
            <a:r>
              <a:rPr lang="en-US" sz="2800" dirty="0"/>
              <a:t> de </a:t>
            </a:r>
            <a:r>
              <a:rPr lang="en-US" sz="2800" dirty="0" err="1"/>
              <a:t>rétine</a:t>
            </a:r>
            <a:endParaRPr lang="en-US" sz="28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850708"/>
            <a:ext cx="8229600" cy="56692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En cas de cécité monoculaire transitoire: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Bilan biologique:</a:t>
            </a:r>
          </a:p>
          <a:p>
            <a:pPr>
              <a:buNone/>
            </a:pPr>
            <a:r>
              <a:rPr lang="fr-FR" dirty="0"/>
              <a:t>Vs, CRP, glycémie, bilan lipidique, FNS,FR, TP,INR,…. Bilan selon contexte</a:t>
            </a:r>
          </a:p>
          <a:p>
            <a:r>
              <a:rPr lang="fr-FR" dirty="0"/>
              <a:t>Bilan cardiaque: ECG, </a:t>
            </a:r>
            <a:r>
              <a:rPr lang="fr-FR" dirty="0" err="1"/>
              <a:t>echocardiogramme</a:t>
            </a:r>
            <a:r>
              <a:rPr lang="fr-FR" dirty="0"/>
              <a:t>, Doppler des troncs supra-aortiques, holter, ETO,…</a:t>
            </a:r>
          </a:p>
          <a:p>
            <a:r>
              <a:rPr lang="fr-FR" dirty="0" err="1"/>
              <a:t>Angio</a:t>
            </a:r>
            <a:r>
              <a:rPr lang="fr-FR" dirty="0"/>
              <a:t> TDM cérébrale, ARM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BILAN ETIOLOGIQUE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err="1"/>
              <a:t>Athérosclérose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err="1"/>
              <a:t>Maladie</a:t>
            </a:r>
            <a:r>
              <a:rPr lang="en-US" sz="2800" b="1" dirty="0"/>
              <a:t> des </a:t>
            </a:r>
            <a:r>
              <a:rPr lang="en-US" sz="2800" b="1" dirty="0" err="1"/>
              <a:t>petits</a:t>
            </a:r>
            <a:r>
              <a:rPr lang="en-US" sz="2800" b="1" dirty="0"/>
              <a:t> </a:t>
            </a:r>
            <a:r>
              <a:rPr lang="en-US" sz="2800" b="1" dirty="0" err="1"/>
              <a:t>vaisseaux</a:t>
            </a:r>
            <a:r>
              <a:rPr lang="en-US" sz="2800" b="1" dirty="0"/>
              <a:t>/</a:t>
            </a:r>
            <a:r>
              <a:rPr lang="en-US" sz="2800" b="1" dirty="0" err="1"/>
              <a:t>lacunes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err="1"/>
              <a:t>Angiopathies</a:t>
            </a:r>
            <a:r>
              <a:rPr lang="en-US" sz="2800" b="1" dirty="0"/>
              <a:t> non </a:t>
            </a:r>
            <a:r>
              <a:rPr lang="en-US" sz="2800" b="1" dirty="0" err="1"/>
              <a:t>inflammatoires</a:t>
            </a: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        ◊ Dissection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 	◊ </a:t>
            </a:r>
            <a:r>
              <a:rPr lang="en-US" sz="2800" dirty="0" err="1"/>
              <a:t>Dysplasies</a:t>
            </a:r>
            <a:r>
              <a:rPr lang="en-US" sz="2800" dirty="0"/>
              <a:t> </a:t>
            </a:r>
            <a:r>
              <a:rPr lang="en-US" sz="2800" dirty="0" err="1"/>
              <a:t>artérielles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Cardiopathies</a:t>
            </a:r>
            <a:r>
              <a:rPr lang="en-US" sz="2800" dirty="0"/>
              <a:t> </a:t>
            </a:r>
            <a:r>
              <a:rPr lang="en-US" sz="2800" dirty="0" err="1"/>
              <a:t>emboligènes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Causes </a:t>
            </a:r>
            <a:r>
              <a:rPr lang="en-US" sz="2800" dirty="0" err="1"/>
              <a:t>hématologiques</a:t>
            </a:r>
            <a:r>
              <a:rPr lang="en-US" sz="2800" dirty="0"/>
              <a:t>: </a:t>
            </a:r>
            <a:r>
              <a:rPr lang="en-US" sz="2800" dirty="0" err="1"/>
              <a:t>Polyglobulies</a:t>
            </a:r>
            <a:r>
              <a:rPr lang="en-US" sz="2800" dirty="0"/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· </a:t>
            </a:r>
            <a:r>
              <a:rPr lang="en-US" sz="2800" dirty="0" err="1"/>
              <a:t>Drépanocytose,Thrombocytémie</a:t>
            </a:r>
            <a:r>
              <a:rPr lang="en-US" sz="2800" dirty="0"/>
              <a:t> </a:t>
            </a:r>
            <a:r>
              <a:rPr lang="en-US" sz="2800" dirty="0" err="1"/>
              <a:t>essentielle,Leucémies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Autres</a:t>
            </a:r>
            <a:r>
              <a:rPr lang="en-US" sz="2800" dirty="0"/>
              <a:t> </a:t>
            </a:r>
            <a:r>
              <a:rPr lang="en-US" sz="2800" dirty="0" err="1"/>
              <a:t>causes:Drogues</a:t>
            </a:r>
            <a:r>
              <a:rPr lang="en-US" sz="2800" dirty="0"/>
              <a:t>, </a:t>
            </a:r>
            <a:r>
              <a:rPr lang="en-US" sz="2800" dirty="0" err="1"/>
              <a:t>médicaments</a:t>
            </a:r>
            <a:r>
              <a:rPr lang="en-US" sz="2800" dirty="0"/>
              <a:t>, </a:t>
            </a:r>
            <a:r>
              <a:rPr lang="en-US" sz="2800" dirty="0" err="1"/>
              <a:t>angiographie</a:t>
            </a:r>
            <a:r>
              <a:rPr lang="en-US" sz="2800" dirty="0"/>
              <a:t>, Hypotension </a:t>
            </a:r>
            <a:r>
              <a:rPr lang="en-US" sz="2800" dirty="0" err="1"/>
              <a:t>systémique</a:t>
            </a:r>
            <a:r>
              <a:rPr lang="en-US" sz="2800" dirty="0"/>
              <a:t>,…</a:t>
            </a:r>
          </a:p>
          <a:p>
            <a:pPr>
              <a:lnSpc>
                <a:spcPct val="90000"/>
              </a:lnSpc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ETIOLOGIES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utilisé des score  spécifique de l’AIT pour évaluer le risque de  survenue d’un infarctus cérébral dans l’année qui suit.</a:t>
            </a:r>
          </a:p>
          <a:p>
            <a:r>
              <a:rPr lang="fr-FR" dirty="0" smtClean="0"/>
              <a:t>SCORE  ABCD</a:t>
            </a:r>
          </a:p>
          <a:p>
            <a:r>
              <a:rPr lang="fr-FR" dirty="0" smtClean="0"/>
              <a:t>SCORE ABCDI2</a:t>
            </a:r>
          </a:p>
          <a:p>
            <a:r>
              <a:rPr lang="fr-FR" dirty="0" smtClean="0"/>
              <a:t>SCORE ABCDI3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DU RISQUE DE SURVENU D’UN IC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30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  </a:t>
            </a:r>
            <a:r>
              <a:rPr lang="fr-FR" dirty="0" err="1" smtClean="0"/>
              <a:t>scrore</a:t>
            </a:r>
            <a:r>
              <a:rPr lang="fr-FR" smtClean="0"/>
              <a:t> ABCDI2 et ABCDI3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69299" y="2095608"/>
            <a:ext cx="3993226" cy="2639797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1718001"/>
            <a:ext cx="4040188" cy="3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9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La </a:t>
            </a:r>
            <a:r>
              <a:rPr lang="en-US" sz="2400" dirty="0" err="1"/>
              <a:t>prise</a:t>
            </a:r>
            <a:r>
              <a:rPr lang="en-US" sz="2400" dirty="0"/>
              <a:t> en charge des AIT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également</a:t>
            </a:r>
            <a:r>
              <a:rPr lang="en-US" sz="2400" dirty="0"/>
              <a:t> </a:t>
            </a:r>
            <a:r>
              <a:rPr lang="en-US" sz="2400" dirty="0" err="1"/>
              <a:t>urgente</a:t>
            </a:r>
            <a:r>
              <a:rPr lang="en-US" sz="2400" dirty="0"/>
              <a:t>, vu </a:t>
            </a:r>
            <a:r>
              <a:rPr lang="en-US" sz="2400" dirty="0" err="1"/>
              <a:t>que</a:t>
            </a:r>
            <a:r>
              <a:rPr lang="en-US" sz="2400" dirty="0"/>
              <a:t> 10% </a:t>
            </a:r>
            <a:r>
              <a:rPr lang="en-US" sz="2400" dirty="0" err="1"/>
              <a:t>d’entre</a:t>
            </a:r>
            <a:r>
              <a:rPr lang="en-US" sz="2400" dirty="0"/>
              <a:t> </a:t>
            </a:r>
            <a:r>
              <a:rPr lang="en-US" sz="2400" dirty="0" err="1"/>
              <a:t>eux</a:t>
            </a:r>
            <a:r>
              <a:rPr lang="en-US" sz="2400" dirty="0"/>
              <a:t> </a:t>
            </a:r>
            <a:r>
              <a:rPr lang="en-US" sz="2400" dirty="0" err="1"/>
              <a:t>présentent</a:t>
            </a:r>
            <a:r>
              <a:rPr lang="en-US" sz="2400" dirty="0"/>
              <a:t> un AVC </a:t>
            </a:r>
            <a:r>
              <a:rPr lang="en-US" sz="2400" dirty="0" err="1"/>
              <a:t>dans</a:t>
            </a:r>
            <a:r>
              <a:rPr lang="en-US" sz="2400" dirty="0"/>
              <a:t> les 48 </a:t>
            </a:r>
            <a:r>
              <a:rPr lang="en-US" sz="2400" dirty="0" err="1"/>
              <a:t>heures</a:t>
            </a:r>
            <a:r>
              <a:rPr lang="en-US" sz="2400" dirty="0"/>
              <a:t>. </a:t>
            </a:r>
            <a:r>
              <a:rPr lang="en-US" sz="2400" dirty="0" err="1"/>
              <a:t>L’accès</a:t>
            </a:r>
            <a:r>
              <a:rPr lang="en-US" sz="2400" dirty="0"/>
              <a:t> </a:t>
            </a:r>
            <a:r>
              <a:rPr lang="en-US" sz="2400" dirty="0" err="1"/>
              <a:t>immédiat</a:t>
            </a:r>
            <a:r>
              <a:rPr lang="en-US" sz="2400" dirty="0"/>
              <a:t> à </a:t>
            </a:r>
            <a:r>
              <a:rPr lang="en-US" sz="2400" dirty="0" err="1"/>
              <a:t>l’imagerie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facilité</a:t>
            </a:r>
            <a:r>
              <a:rPr lang="en-US" sz="2400" dirty="0"/>
              <a:t> par le contact </a:t>
            </a:r>
            <a:r>
              <a:rPr lang="en-US" sz="2400" dirty="0" err="1"/>
              <a:t>pré-hospitalier</a:t>
            </a:r>
            <a:r>
              <a:rPr lang="en-US" sz="2400" dirty="0"/>
              <a:t> et </a:t>
            </a:r>
            <a:r>
              <a:rPr lang="en-US" sz="2400" dirty="0" err="1"/>
              <a:t>une</a:t>
            </a:r>
            <a:r>
              <a:rPr lang="en-US" sz="2400" dirty="0"/>
              <a:t> bonne communication avec le service de </a:t>
            </a:r>
            <a:r>
              <a:rPr lang="en-US" sz="2400" dirty="0" err="1"/>
              <a:t>radiologie</a:t>
            </a:r>
            <a:r>
              <a:rPr lang="en-US" sz="2400" dirty="0"/>
              <a:t>: les UNV </a:t>
            </a:r>
            <a:r>
              <a:rPr lang="en-US" sz="2400" dirty="0" err="1"/>
              <a:t>doivent</a:t>
            </a:r>
            <a:r>
              <a:rPr lang="en-US" sz="2400" dirty="0"/>
              <a:t> </a:t>
            </a:r>
            <a:r>
              <a:rPr lang="en-US" sz="2400" dirty="0" err="1"/>
              <a:t>travailler</a:t>
            </a:r>
            <a:r>
              <a:rPr lang="en-US" sz="2400" dirty="0"/>
              <a:t> </a:t>
            </a:r>
            <a:r>
              <a:rPr lang="en-US" sz="2400" dirty="0" err="1"/>
              <a:t>étroitement</a:t>
            </a:r>
            <a:r>
              <a:rPr lang="en-US" sz="2400" dirty="0"/>
              <a:t> avec le service de </a:t>
            </a:r>
            <a:r>
              <a:rPr lang="en-US" sz="2400" dirty="0" err="1"/>
              <a:t>radiologie</a:t>
            </a:r>
            <a:r>
              <a:rPr lang="en-US" sz="2400" dirty="0"/>
              <a:t> </a:t>
            </a:r>
            <a:r>
              <a:rPr lang="en-US" sz="2400" dirty="0" err="1"/>
              <a:t>afin</a:t>
            </a:r>
            <a:r>
              <a:rPr lang="en-US" sz="2400" dirty="0"/>
              <a:t> </a:t>
            </a:r>
            <a:r>
              <a:rPr lang="en-US" sz="2400" dirty="0" err="1"/>
              <a:t>d’utiliser</a:t>
            </a:r>
            <a:r>
              <a:rPr lang="en-US" sz="2400" dirty="0"/>
              <a:t> au </a:t>
            </a:r>
            <a:r>
              <a:rPr lang="en-US" sz="2400" dirty="0" err="1"/>
              <a:t>mieux</a:t>
            </a:r>
            <a:r>
              <a:rPr lang="en-US" sz="2400" dirty="0"/>
              <a:t> </a:t>
            </a:r>
            <a:r>
              <a:rPr lang="en-US" sz="2400" dirty="0" err="1"/>
              <a:t>leurs</a:t>
            </a:r>
            <a:r>
              <a:rPr lang="en-US" sz="2400" dirty="0"/>
              <a:t> </a:t>
            </a:r>
            <a:r>
              <a:rPr lang="en-US" sz="2400" dirty="0" err="1"/>
              <a:t>disponibilités</a:t>
            </a:r>
            <a:endParaRPr lang="en-US" sz="2400" dirty="0"/>
          </a:p>
          <a:p>
            <a:r>
              <a:rPr lang="en-US" sz="2400" dirty="0"/>
              <a:t>L’AIT </a:t>
            </a:r>
            <a:r>
              <a:rPr lang="en-US" sz="2400" dirty="0" err="1"/>
              <a:t>necéssite</a:t>
            </a:r>
            <a:r>
              <a:rPr lang="en-US" sz="2400" dirty="0"/>
              <a:t> </a:t>
            </a:r>
            <a:r>
              <a:rPr lang="en-US" sz="2400" dirty="0" err="1"/>
              <a:t>toujour</a:t>
            </a:r>
            <a:r>
              <a:rPr lang="en-US" sz="2400" dirty="0"/>
              <a:t> un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étiologique</a:t>
            </a:r>
            <a:r>
              <a:rPr lang="en-US" sz="2400" dirty="0"/>
              <a:t> exhaustive à la phase </a:t>
            </a:r>
            <a:r>
              <a:rPr lang="en-US" sz="2400" dirty="0" err="1"/>
              <a:t>aigue</a:t>
            </a:r>
            <a:r>
              <a:rPr lang="en-US" sz="2400" dirty="0"/>
              <a:t> pour faire </a:t>
            </a:r>
            <a:r>
              <a:rPr lang="en-US" sz="2400" dirty="0" err="1"/>
              <a:t>une</a:t>
            </a:r>
            <a:r>
              <a:rPr lang="en-US" sz="2400" dirty="0"/>
              <a:t> prevention </a:t>
            </a:r>
            <a:r>
              <a:rPr lang="en-US" sz="2400" dirty="0" err="1"/>
              <a:t>primaire</a:t>
            </a:r>
            <a:r>
              <a:rPr lang="en-US" sz="2400" dirty="0"/>
              <a:t> </a:t>
            </a:r>
            <a:r>
              <a:rPr lang="en-US" sz="2400" dirty="0" err="1"/>
              <a:t>éfficace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traitant</a:t>
            </a:r>
            <a:r>
              <a:rPr lang="en-US" sz="2400" dirty="0"/>
              <a:t> </a:t>
            </a:r>
            <a:r>
              <a:rPr lang="en-US" sz="2400"/>
              <a:t>la cause.</a:t>
            </a:r>
            <a:endParaRPr lang="en-US" sz="24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PRISE EN CHARGE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n’y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pas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stricto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sensu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l’AIT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Le but de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prise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en charge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initiale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d’instaurer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au plus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aspirine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afin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d’éviter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survenue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d’un AVC ischémique(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infarctus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cérébral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s’agit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réalité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d’un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anti-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thrombotique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préventif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sera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ensuite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adapté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les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meilleurs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délais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à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l’étiologie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suspectée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l’AIT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en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fonction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résultats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étiologique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par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aspirine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urgence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et en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l’absence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contre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-indication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prouvée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Dose de charge de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160-300mg</a:t>
            </a:r>
          </a:p>
          <a:p>
            <a:pPr>
              <a:lnSpc>
                <a:spcPct val="90000"/>
              </a:lnSpc>
            </a:pP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L’utilisation de deux antiagrégants </a:t>
            </a:r>
            <a:r>
              <a:rPr lang="fr-FR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plaquéttaires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est recommandée avec un bolus en J1(300 à 600mg de </a:t>
            </a:r>
            <a:r>
              <a:rPr lang="fr-FR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clopidogrel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+ 300mg d’aspirine) suivit de 100mg d’aspirine et 75 mg de </a:t>
            </a:r>
            <a:r>
              <a:rPr lang="fr-FR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clopidogrel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pendant 21jours)   </a:t>
            </a:r>
            <a:endParaRPr lang="fr-F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  TRAITEMENT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DEFINITION</a:t>
            </a:r>
          </a:p>
          <a:p>
            <a:r>
              <a:rPr lang="fr-FR" dirty="0"/>
              <a:t>EPIDEMIOLOGIE</a:t>
            </a:r>
          </a:p>
          <a:p>
            <a:r>
              <a:rPr lang="fr-FR" dirty="0"/>
              <a:t>DIAGNOSTIC POSITIF</a:t>
            </a:r>
          </a:p>
          <a:p>
            <a:r>
              <a:rPr lang="fr-FR" dirty="0"/>
              <a:t>DIAGNOSTIC DIFFERENTIEL</a:t>
            </a:r>
          </a:p>
          <a:p>
            <a:r>
              <a:rPr lang="fr-FR" dirty="0"/>
              <a:t>ETIOLOGIES</a:t>
            </a:r>
          </a:p>
          <a:p>
            <a:r>
              <a:rPr lang="fr-FR" dirty="0"/>
              <a:t>PRISE EN CHARGE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39"/>
    </mc:Choice>
    <mc:Fallback xmlns="">
      <p:transition spd="slow" advTm="2033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 Un accident ischémique </a:t>
            </a:r>
            <a:r>
              <a:rPr lang="en-US" dirty="0" err="1"/>
              <a:t>transitoire</a:t>
            </a:r>
            <a:r>
              <a:rPr lang="en-US" dirty="0"/>
              <a:t> “ AIT” </a:t>
            </a:r>
            <a:r>
              <a:rPr lang="en-US" dirty="0" err="1"/>
              <a:t>est</a:t>
            </a:r>
            <a:r>
              <a:rPr lang="en-US" dirty="0"/>
              <a:t> un episode </a:t>
            </a:r>
            <a:r>
              <a:rPr lang="en-US" dirty="0" err="1"/>
              <a:t>brèf</a:t>
            </a:r>
            <a:r>
              <a:rPr lang="en-US" dirty="0"/>
              <a:t> de </a:t>
            </a:r>
            <a:r>
              <a:rPr lang="en-US" dirty="0" err="1"/>
              <a:t>dysfonctionnement</a:t>
            </a:r>
            <a:r>
              <a:rPr lang="en-US" dirty="0"/>
              <a:t>  </a:t>
            </a:r>
            <a:r>
              <a:rPr lang="en-US" dirty="0" err="1"/>
              <a:t>neurologique</a:t>
            </a:r>
            <a:r>
              <a:rPr lang="en-US" dirty="0"/>
              <a:t> </a:t>
            </a:r>
            <a:r>
              <a:rPr lang="en-US" dirty="0" err="1"/>
              <a:t>dû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ischémie</a:t>
            </a:r>
            <a:r>
              <a:rPr lang="en-US" dirty="0"/>
              <a:t> </a:t>
            </a:r>
            <a:r>
              <a:rPr lang="en-US" dirty="0" err="1"/>
              <a:t>focale</a:t>
            </a:r>
            <a:r>
              <a:rPr lang="en-US" dirty="0"/>
              <a:t> </a:t>
            </a:r>
            <a:r>
              <a:rPr lang="en-US" dirty="0" err="1"/>
              <a:t>cérébrale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rétinienne</a:t>
            </a:r>
            <a:r>
              <a:rPr lang="en-US" dirty="0"/>
              <a:t>, </a:t>
            </a:r>
            <a:r>
              <a:rPr lang="en-US" dirty="0" err="1"/>
              <a:t>dont</a:t>
            </a:r>
            <a:r>
              <a:rPr lang="en-US" dirty="0"/>
              <a:t> les </a:t>
            </a:r>
            <a:r>
              <a:rPr lang="en-US" dirty="0" err="1"/>
              <a:t>symptômes</a:t>
            </a:r>
            <a:r>
              <a:rPr lang="en-US" dirty="0"/>
              <a:t> </a:t>
            </a:r>
            <a:r>
              <a:rPr lang="en-US" dirty="0" err="1"/>
              <a:t>cliniques</a:t>
            </a:r>
            <a:r>
              <a:rPr lang="en-US" dirty="0"/>
              <a:t> </a:t>
            </a:r>
            <a:r>
              <a:rPr lang="en-US" dirty="0" err="1"/>
              <a:t>durent</a:t>
            </a:r>
            <a:r>
              <a:rPr lang="en-US" dirty="0"/>
              <a:t> </a:t>
            </a:r>
            <a:r>
              <a:rPr lang="en-US" dirty="0" err="1"/>
              <a:t>typiquement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 </a:t>
            </a:r>
            <a:r>
              <a:rPr lang="en-US" dirty="0" err="1"/>
              <a:t>heure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sans </a:t>
            </a:r>
            <a:r>
              <a:rPr lang="en-US" dirty="0" err="1">
                <a:solidFill>
                  <a:srgbClr val="FF0000"/>
                </a:solidFill>
              </a:rPr>
              <a:t>preuve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d’infarctus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aigu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ar-DZ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TIA: </a:t>
            </a:r>
            <a:r>
              <a:rPr lang="fr-FR" dirty="0" err="1">
                <a:solidFill>
                  <a:schemeClr val="accent1"/>
                </a:solidFill>
              </a:rPr>
              <a:t>transiet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ischemic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attack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DEFINITION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7"/>
    </mc:Choice>
    <mc:Fallback xmlns="">
      <p:transition spd="slow" advTm="14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Prévalence difficile à précisé</a:t>
            </a:r>
          </a:p>
          <a:p>
            <a:r>
              <a:rPr lang="fr-FR" dirty="0"/>
              <a:t>Les facteurs de risque sont les mêmes que ceux d’un infarctus cérébral (ou AIC)</a:t>
            </a:r>
          </a:p>
          <a:p>
            <a:r>
              <a:rPr lang="fr-FR" dirty="0"/>
              <a:t>Les deux sexes sont touchées avec légère prédominance masculine.</a:t>
            </a:r>
          </a:p>
          <a:p>
            <a:r>
              <a:rPr lang="fr-FR" dirty="0"/>
              <a:t>Facteurs de risque non modifiable: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Age avancé</a:t>
            </a:r>
          </a:p>
          <a:p>
            <a:pPr>
              <a:buFont typeface="Wingdings" pitchFamily="2" charset="2"/>
              <a:buChar char="ü"/>
            </a:pPr>
            <a:r>
              <a:rPr lang="fr-FR" dirty="0"/>
              <a:t>Le sexe masculin.(sexe féminin plus concerné dans notre </a:t>
            </a:r>
            <a:r>
              <a:rPr lang="fr-FR" dirty="0" err="1"/>
              <a:t>popultion</a:t>
            </a:r>
            <a:r>
              <a:rPr lang="fr-FR" dirty="0"/>
              <a:t>)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EPIDEMIOLOGIE-1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HTA : RR=4 à 4.4 «</a:t>
            </a:r>
            <a:r>
              <a:rPr lang="fr-FR" sz="2800" b="1" dirty="0">
                <a:sym typeface="Wingdings 3" pitchFamily="18" charset="2"/>
              </a:rPr>
              <a:t></a:t>
            </a:r>
            <a:r>
              <a:rPr lang="fr-FR" sz="2800" b="1" dirty="0"/>
              <a:t> de 5 à 10 </a:t>
            </a:r>
            <a:r>
              <a:rPr lang="fr-FR" sz="2800" b="1" dirty="0" err="1"/>
              <a:t>mmhg</a:t>
            </a:r>
            <a:r>
              <a:rPr lang="fr-FR" sz="2800" b="1" dirty="0"/>
              <a:t> de la PAD </a:t>
            </a:r>
            <a:r>
              <a:rPr lang="fr-FR" sz="2800" b="1" dirty="0">
                <a:sym typeface="Symbol" pitchFamily="18" charset="2"/>
              </a:rPr>
              <a:t> </a:t>
            </a:r>
            <a:r>
              <a:rPr lang="fr-FR" sz="2800" b="1" dirty="0"/>
              <a:t>    </a:t>
            </a:r>
            <a:r>
              <a:rPr lang="fr-FR" sz="2800" b="1" dirty="0">
                <a:sym typeface="Wingdings 3" pitchFamily="18" charset="2"/>
              </a:rPr>
              <a:t> de </a:t>
            </a:r>
            <a:r>
              <a:rPr lang="fr-FR" sz="2800" b="1" dirty="0"/>
              <a:t>40% du risque ».</a:t>
            </a:r>
          </a:p>
          <a:p>
            <a:pPr>
              <a:lnSpc>
                <a:spcPct val="90000"/>
              </a:lnSpc>
              <a:buNone/>
            </a:pPr>
            <a:r>
              <a:rPr lang="fr-FR" sz="2400" b="1" dirty="0"/>
              <a:t>    </a:t>
            </a:r>
            <a:r>
              <a:rPr lang="fr-FR" sz="2800" b="1" dirty="0"/>
              <a:t>«</a:t>
            </a:r>
            <a:r>
              <a:rPr lang="fr-FR" sz="2800" b="1" dirty="0">
                <a:sym typeface="Wingdings 3" pitchFamily="18" charset="2"/>
              </a:rPr>
              <a:t> de </a:t>
            </a:r>
            <a:r>
              <a:rPr lang="fr-FR" sz="2800" b="1" dirty="0"/>
              <a:t>5 à 6 </a:t>
            </a:r>
            <a:r>
              <a:rPr lang="fr-FR" sz="2800" b="1" dirty="0" err="1"/>
              <a:t>mmhg</a:t>
            </a:r>
            <a:r>
              <a:rPr lang="fr-FR" sz="2800" b="1" dirty="0"/>
              <a:t> de la PAD  </a:t>
            </a:r>
            <a:r>
              <a:rPr lang="fr-FR" sz="2800" b="1" dirty="0">
                <a:sym typeface="Symbol" pitchFamily="18" charset="2"/>
              </a:rPr>
              <a:t> </a:t>
            </a:r>
            <a:r>
              <a:rPr lang="fr-FR" sz="2800" b="1" dirty="0">
                <a:sym typeface="Wingdings 3" pitchFamily="18" charset="2"/>
              </a:rPr>
              <a:t> de</a:t>
            </a:r>
            <a:r>
              <a:rPr lang="fr-FR" sz="2800" b="1" dirty="0"/>
              <a:t> 42% des AVC.</a:t>
            </a:r>
          </a:p>
          <a:p>
            <a:pPr>
              <a:lnSpc>
                <a:spcPct val="90000"/>
              </a:lnSpc>
              <a:buNone/>
            </a:pPr>
            <a:r>
              <a:rPr lang="fr-FR" sz="2800" b="1" dirty="0"/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Diabète: RR = 1.5 à 2.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 Sténose carotidienne: le risque d’AIT et d’AVC augmente     avec le degré de la sténose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L’épaisseur intima media des carotides avec un RR = 3.5</a:t>
            </a: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Cardiopathie </a:t>
            </a:r>
            <a:r>
              <a:rPr lang="fr-FR" sz="2800" b="1" dirty="0" err="1"/>
              <a:t>ischémique:RR</a:t>
            </a:r>
            <a:r>
              <a:rPr lang="fr-FR" sz="2800" b="1" dirty="0"/>
              <a:t> = 2 à 4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b="1" dirty="0"/>
              <a:t>AC/FA: RR=4 à 5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EPIDEMIOLOGIE-2</a:t>
            </a:r>
            <a:br>
              <a:rPr lang="fr-FR" dirty="0"/>
            </a:br>
            <a:r>
              <a:rPr lang="fr-FR" dirty="0"/>
              <a:t>FACTEURS DE RISQUE MODIFIABLES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buFont typeface="Wingdings 2" pitchFamily="18" charset="2"/>
              <a:buChar char="®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Hypercholestérolémies: RR=1.3 à 2.9</a:t>
            </a:r>
          </a:p>
          <a:p>
            <a:pPr>
              <a:lnSpc>
                <a:spcPct val="140000"/>
              </a:lnSpc>
              <a:buFont typeface="Wingdings 2" pitchFamily="18" charset="2"/>
              <a:buChar char="®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Tabac: RR =1.5 à 1.9</a:t>
            </a:r>
          </a:p>
          <a:p>
            <a:pPr>
              <a:lnSpc>
                <a:spcPct val="140000"/>
              </a:lnSpc>
              <a:buFont typeface="Wingdings 2" pitchFamily="18" charset="2"/>
              <a:buChar char="®"/>
            </a:pPr>
            <a:r>
              <a:rPr lang="fr-FR" sz="2200" dirty="0" err="1">
                <a:latin typeface="Arial" pitchFamily="34" charset="0"/>
                <a:cs typeface="Arial" pitchFamily="34" charset="0"/>
              </a:rPr>
              <a:t>Hyperhomocystéinémie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 RR=1.82 , OR= 2.3 pour [ ] &gt; 12.1 µmol/L </a:t>
            </a:r>
          </a:p>
          <a:p>
            <a:r>
              <a:rPr lang="fr-FR" sz="2200" dirty="0">
                <a:latin typeface="Arial" pitchFamily="34" charset="0"/>
                <a:cs typeface="Arial" pitchFamily="34" charset="0"/>
              </a:rPr>
              <a:t>Les contraceptifs oraux :RR d’IC de 2,75 Le risque persiste(RR : 1,93) pour les pilules faiblement dosées</a:t>
            </a:r>
          </a:p>
          <a:p>
            <a:pPr>
              <a:buNone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fr-FR" sz="2200" dirty="0">
                <a:latin typeface="Arial" pitchFamily="34" charset="0"/>
                <a:cs typeface="Arial" pitchFamily="34" charset="0"/>
              </a:rPr>
              <a:t>Fibrinogène: RR </a:t>
            </a:r>
            <a:r>
              <a:rPr lang="fr-FR" sz="2200" dirty="0">
                <a:latin typeface="Arial" pitchFamily="34" charset="0"/>
                <a:cs typeface="Arial" pitchFamily="34" charset="0"/>
                <a:sym typeface="Symbol" pitchFamily="18" charset="2"/>
              </a:rPr>
              <a:t> avec le taux plasmatique</a:t>
            </a:r>
          </a:p>
          <a:p>
            <a:r>
              <a:rPr lang="fr-FR" sz="2200" dirty="0">
                <a:latin typeface="Arial" pitchFamily="34" charset="0"/>
                <a:cs typeface="Arial" pitchFamily="34" charset="0"/>
                <a:sym typeface="Symbol" pitchFamily="18" charset="2"/>
              </a:rPr>
              <a:t>Ronflement: RR=1.6</a:t>
            </a:r>
          </a:p>
          <a:p>
            <a:r>
              <a:rPr lang="fr-FR" sz="2200" dirty="0">
                <a:latin typeface="Arial" pitchFamily="34" charset="0"/>
                <a:cs typeface="Arial" pitchFamily="34" charset="0"/>
                <a:sym typeface="Symbol" pitchFamily="18" charset="2"/>
              </a:rPr>
              <a:t>Obésité: RR=2</a:t>
            </a:r>
          </a:p>
          <a:p>
            <a:r>
              <a:rPr lang="fr-FR" sz="2200" dirty="0">
                <a:latin typeface="Arial" pitchFamily="34" charset="0"/>
                <a:cs typeface="Arial" pitchFamily="34" charset="0"/>
                <a:sym typeface="Symbol" pitchFamily="18" charset="2"/>
              </a:rPr>
              <a:t>Migraine avec aura « OR=5 »</a:t>
            </a:r>
          </a:p>
          <a:p>
            <a:pPr>
              <a:lnSpc>
                <a:spcPct val="140000"/>
              </a:lnSpc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EPIDEMIOLOGIE-3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8766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>
                <a:sym typeface="Symbol" pitchFamily="18" charset="2"/>
              </a:rPr>
              <a:t>Régime alimentaire riche en glucides et en lipides et en sodium(par l’intermédiaire de la PA)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sym typeface="Symbol" pitchFamily="18" charset="2"/>
              </a:rPr>
              <a:t>Antécédents d’AVC</a:t>
            </a:r>
          </a:p>
          <a:p>
            <a:pPr>
              <a:lnSpc>
                <a:spcPct val="80000"/>
              </a:lnSpc>
            </a:pPr>
            <a:r>
              <a:rPr lang="fr-FR" i="1" dirty="0">
                <a:solidFill>
                  <a:schemeClr val="tx2"/>
                </a:solidFill>
              </a:rPr>
              <a:t>L’inflammation </a:t>
            </a:r>
            <a:r>
              <a:rPr lang="fr-FR" dirty="0"/>
              <a:t>est un facteur de risque de l’athérosclérose</a:t>
            </a:r>
          </a:p>
          <a:p>
            <a:pPr>
              <a:lnSpc>
                <a:spcPct val="80000"/>
              </a:lnSpc>
            </a:pPr>
            <a:r>
              <a:rPr lang="fr-FR" i="1" dirty="0">
                <a:solidFill>
                  <a:schemeClr val="tx2"/>
                </a:solidFill>
              </a:rPr>
              <a:t>L’infection</a:t>
            </a:r>
            <a:r>
              <a:rPr lang="fr-FR" dirty="0"/>
              <a:t> pourrait jouer un rôle (</a:t>
            </a:r>
            <a:r>
              <a:rPr lang="fr-FR" i="1" dirty="0">
                <a:solidFill>
                  <a:srgbClr val="FF33CC"/>
                </a:solidFill>
              </a:rPr>
              <a:t>Chlamydia </a:t>
            </a:r>
            <a:r>
              <a:rPr lang="fr-FR" i="1" dirty="0" err="1">
                <a:solidFill>
                  <a:srgbClr val="FF33CC"/>
                </a:solidFill>
              </a:rPr>
              <a:t>pneumoniae</a:t>
            </a:r>
            <a:r>
              <a:rPr lang="fr-FR" i="1" dirty="0"/>
              <a:t> </a:t>
            </a:r>
            <a:r>
              <a:rPr lang="fr-FR" dirty="0"/>
              <a:t>, </a:t>
            </a:r>
            <a:r>
              <a:rPr lang="fr-FR" i="1" dirty="0" err="1">
                <a:solidFill>
                  <a:srgbClr val="FF33CC"/>
                </a:solidFill>
              </a:rPr>
              <a:t>Helicobacter</a:t>
            </a:r>
            <a:r>
              <a:rPr lang="fr-FR" i="1" dirty="0">
                <a:solidFill>
                  <a:srgbClr val="FF33CC"/>
                </a:solidFill>
              </a:rPr>
              <a:t> </a:t>
            </a:r>
            <a:r>
              <a:rPr lang="fr-FR" i="1" dirty="0" err="1">
                <a:solidFill>
                  <a:srgbClr val="FF33CC"/>
                </a:solidFill>
              </a:rPr>
              <a:t>pylori</a:t>
            </a:r>
            <a:r>
              <a:rPr lang="fr-FR" i="1" dirty="0"/>
              <a:t> </a:t>
            </a:r>
            <a:r>
              <a:rPr lang="fr-FR" dirty="0"/>
              <a:t>ou au </a:t>
            </a:r>
            <a:r>
              <a:rPr lang="fr-FR" i="1" dirty="0">
                <a:solidFill>
                  <a:srgbClr val="FF33CC"/>
                </a:solidFill>
              </a:rPr>
              <a:t>CMV  </a:t>
            </a:r>
            <a:r>
              <a:rPr lang="fr-FR" i="1" dirty="0"/>
              <a:t>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EPIDEMIOLOGIE-4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Une activité physique régulière démarrée au début de l’âge adulte et poursuivie toute la vie</a:t>
            </a:r>
          </a:p>
          <a:p>
            <a:r>
              <a:rPr lang="fr-FR" sz="2800" dirty="0"/>
              <a:t>La consommation de fruits et légumes verts, de même que celle des céréales</a:t>
            </a:r>
            <a:r>
              <a:rPr lang="fr-FR" sz="2800" dirty="0">
                <a:latin typeface="Palatino-Roman" charset="0"/>
              </a:rPr>
              <a:t> et </a:t>
            </a:r>
            <a:r>
              <a:rPr lang="fr-FR" sz="2800" dirty="0"/>
              <a:t>l’</a:t>
            </a:r>
            <a:r>
              <a:rPr lang="fr-FR" sz="2800" dirty="0">
                <a:latin typeface="Palatino-Roman" charset="0"/>
                <a:sym typeface="Wingdings 3" pitchFamily="18" charset="2"/>
              </a:rPr>
              <a:t></a:t>
            </a:r>
            <a:r>
              <a:rPr lang="fr-FR" sz="2800" dirty="0"/>
              <a:t>de la consommation de K</a:t>
            </a:r>
            <a:r>
              <a:rPr lang="fr-FR" sz="2800" baseline="30000" dirty="0"/>
              <a:t>+</a:t>
            </a:r>
            <a:r>
              <a:rPr lang="fr-FR" sz="2800" dirty="0"/>
              <a:t> ou de Mg</a:t>
            </a:r>
            <a:r>
              <a:rPr lang="fr-FR" sz="2800" baseline="30000" dirty="0"/>
              <a:t>+</a:t>
            </a:r>
            <a:r>
              <a:rPr lang="fr-FR" sz="2800" dirty="0"/>
              <a:t> </a:t>
            </a:r>
            <a:r>
              <a:rPr lang="fr-FR" sz="2800" dirty="0">
                <a:sym typeface="Symbol" pitchFamily="18" charset="2"/>
              </a:rPr>
              <a:t></a:t>
            </a:r>
            <a:r>
              <a:rPr lang="fr-FR" sz="2800" dirty="0"/>
              <a:t> </a:t>
            </a:r>
            <a:r>
              <a:rPr lang="fr-FR" sz="2800" dirty="0">
                <a:latin typeface="Palatino-Roman" charset="0"/>
                <a:sym typeface="Wingdings 3" pitchFamily="18" charset="2"/>
              </a:rPr>
              <a:t></a:t>
            </a:r>
            <a:r>
              <a:rPr lang="fr-FR" sz="2800" dirty="0"/>
              <a:t> du risque d’infarctus cérébral</a:t>
            </a:r>
          </a:p>
          <a:p>
            <a:r>
              <a:rPr lang="fr-FR" sz="2800" dirty="0"/>
              <a:t>l’alcool à faibles doses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FACTEURS  PROTECTEURS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1584</TotalTime>
  <Words>1244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Lucida Sans Unicode</vt:lpstr>
      <vt:lpstr>Palatino-Roman</vt:lpstr>
      <vt:lpstr>Symbol</vt:lpstr>
      <vt:lpstr>Verdana</vt:lpstr>
      <vt:lpstr>Wingdings</vt:lpstr>
      <vt:lpstr>Wingdings 2</vt:lpstr>
      <vt:lpstr>Wingdings 3</vt:lpstr>
      <vt:lpstr>Rotonde</vt:lpstr>
      <vt:lpstr>ACCIDENTS ISCHEMIQUES TRANSITOIRES</vt:lpstr>
      <vt:lpstr>    OBJECTIFS PEDAGOGIQUES</vt:lpstr>
      <vt:lpstr>PLAN</vt:lpstr>
      <vt:lpstr>DEFINITION</vt:lpstr>
      <vt:lpstr>EPIDEMIOLOGIE-1</vt:lpstr>
      <vt:lpstr>EPIDEMIOLOGIE-2 FACTEURS DE RISQUE MODIFIABLES</vt:lpstr>
      <vt:lpstr>  EPIDEMIOLOGIE-3</vt:lpstr>
      <vt:lpstr>EPIDEMIOLOGIE-4</vt:lpstr>
      <vt:lpstr>FACTEURS  PROTECTEURS</vt:lpstr>
      <vt:lpstr> DIAGNOSTIC POSITIF</vt:lpstr>
      <vt:lpstr> DIAGNOSTIC POSITIF-2      </vt:lpstr>
      <vt:lpstr>DIAGNOSTIC POSITIF-3</vt:lpstr>
      <vt:lpstr>           DIAGNOSTIC POSITIF-4</vt:lpstr>
      <vt:lpstr>DIAGNOSTIC POSITIF-5</vt:lpstr>
      <vt:lpstr>DIAGNOSTIC POSITIF-6</vt:lpstr>
      <vt:lpstr>  </vt:lpstr>
      <vt:lpstr>  IMAGERIE CEREBRALE</vt:lpstr>
      <vt:lpstr>    IMAGERIE CEREBRALE</vt:lpstr>
      <vt:lpstr>    DIAGNOSTIC DIFFERENTIEL</vt:lpstr>
      <vt:lpstr>Affections non neurologiques  </vt:lpstr>
      <vt:lpstr>En cas de cécité monoculaire transitoire: </vt:lpstr>
      <vt:lpstr>   BILAN ETIOLOGIQUE</vt:lpstr>
      <vt:lpstr>    ETIOLOGIES</vt:lpstr>
      <vt:lpstr>   EVALUATION DU RISQUE DE SURVENU D’UN IC</vt:lpstr>
      <vt:lpstr>   scrore ABCDI2 et ABCDI3</vt:lpstr>
      <vt:lpstr>    PRISE EN CHARGE</vt:lpstr>
      <vt:lpstr>                TRAITEMENT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ACCIDENTS ISCHEMIQUES TRANSITOIRES</dc:title>
  <dc:creator>ABOUBAKR</dc:creator>
  <cp:lastModifiedBy>Dr Fekraoui BS</cp:lastModifiedBy>
  <cp:revision>26</cp:revision>
  <dcterms:created xsi:type="dcterms:W3CDTF">2014-04-27T10:49:14Z</dcterms:created>
  <dcterms:modified xsi:type="dcterms:W3CDTF">2021-10-13T12:07:42Z</dcterms:modified>
</cp:coreProperties>
</file>