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74" r:id="rId23"/>
    <p:sldId id="284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4" d="100"/>
          <a:sy n="84" d="100"/>
        </p:scale>
        <p:origin x="-14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BBF4F1-AE2E-4E3C-B804-6EAD14A2A1AE}" type="datetimeFigureOut">
              <a:rPr lang="fr-FR" smtClean="0"/>
              <a:t>17/11/2018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E82A08-6AFF-4A3D-844B-78666A7BD98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-consulte.com/article/16663/syndrome-nephrotique-de-l-adult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FFC000"/>
                </a:solidFill>
              </a:rPr>
              <a:t>Protéinurie</a:t>
            </a:r>
            <a:r>
              <a:rPr lang="fr-FR" sz="6000" dirty="0" smtClean="0"/>
              <a:t>  et </a:t>
            </a:r>
            <a:r>
              <a:rPr lang="fr-FR" sz="6000" u="sng" dirty="0" smtClean="0">
                <a:solidFill>
                  <a:srgbClr val="FFC000"/>
                </a:solidFill>
                <a:hlinkClick r:id="rId2"/>
              </a:rPr>
              <a:t>Syndrome </a:t>
            </a:r>
            <a:r>
              <a:rPr lang="fr-FR" sz="6000" u="sng" dirty="0" smtClean="0">
                <a:solidFill>
                  <a:srgbClr val="FFC000"/>
                </a:solidFill>
                <a:hlinkClick r:id="rId2"/>
              </a:rPr>
              <a:t>néphrotique </a:t>
            </a:r>
            <a:r>
              <a:rPr lang="fr-FR" sz="6000" u="sng" dirty="0" smtClean="0">
                <a:solidFill>
                  <a:srgbClr val="FFC000"/>
                </a:solidFill>
                <a:hlinkClick r:id="rId2"/>
              </a:rPr>
              <a:t>chez l’enfant et </a:t>
            </a:r>
            <a:r>
              <a:rPr lang="fr-FR" sz="6000" u="sng" dirty="0" smtClean="0">
                <a:solidFill>
                  <a:srgbClr val="FFC000"/>
                </a:solidFill>
                <a:hlinkClick r:id="rId2"/>
              </a:rPr>
              <a:t>chez </a:t>
            </a:r>
            <a:r>
              <a:rPr lang="fr-FR" sz="6000" u="sng" dirty="0" smtClean="0">
                <a:solidFill>
                  <a:srgbClr val="FFC000"/>
                </a:solidFill>
                <a:hlinkClick r:id="rId2"/>
              </a:rPr>
              <a:t>l'adulte</a:t>
            </a:r>
            <a:r>
              <a:rPr lang="fr-FR" b="0" u="sng" dirty="0" smtClean="0"/>
              <a:t/>
            </a:r>
            <a:br>
              <a:rPr lang="fr-FR" b="0" u="sng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8077200" cy="1499616"/>
          </a:xfrm>
        </p:spPr>
        <p:txBody>
          <a:bodyPr/>
          <a:lstStyle/>
          <a:p>
            <a:r>
              <a:rPr lang="fr-FR" b="1" i="1" dirty="0" smtClean="0">
                <a:solidFill>
                  <a:schemeClr val="tx1"/>
                </a:solidFill>
              </a:rPr>
              <a:t>                                                                                                Dr BOUDJEMA.K</a:t>
            </a:r>
            <a:endParaRPr lang="fr-FR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2-49-46.png"/>
          <p:cNvPicPr>
            <a:picLocks noChangeAspect="1"/>
          </p:cNvPicPr>
          <p:nvPr/>
        </p:nvPicPr>
        <p:blipFill>
          <a:blip r:embed="rId2" cstate="print"/>
          <a:srcRect t="38938" b="2593"/>
          <a:stretch>
            <a:fillRect/>
          </a:stretch>
        </p:blipFill>
        <p:spPr>
          <a:xfrm>
            <a:off x="98854" y="548680"/>
            <a:ext cx="8865634" cy="43924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2-59-39.png"/>
          <p:cNvPicPr>
            <a:picLocks noChangeAspect="1"/>
          </p:cNvPicPr>
          <p:nvPr/>
        </p:nvPicPr>
        <p:blipFill>
          <a:blip r:embed="rId2" cstate="print"/>
          <a:srcRect t="20600"/>
          <a:stretch>
            <a:fillRect/>
          </a:stretch>
        </p:blipFill>
        <p:spPr>
          <a:xfrm>
            <a:off x="467544" y="188640"/>
            <a:ext cx="6552728" cy="66693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5846589" cy="67413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3-23-26.png"/>
          <p:cNvPicPr>
            <a:picLocks noChangeAspect="1"/>
          </p:cNvPicPr>
          <p:nvPr/>
        </p:nvPicPr>
        <p:blipFill>
          <a:blip r:embed="rId2" cstate="print"/>
          <a:srcRect t="65750"/>
          <a:stretch>
            <a:fillRect/>
          </a:stretch>
        </p:blipFill>
        <p:spPr>
          <a:xfrm>
            <a:off x="683568" y="548680"/>
            <a:ext cx="6581457" cy="38884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Etiologies:</a:t>
            </a:r>
            <a:endParaRPr lang="fr-FR" u="sng" dirty="0"/>
          </a:p>
        </p:txBody>
      </p:sp>
      <p:pic>
        <p:nvPicPr>
          <p:cNvPr id="3" name="Image 2" descr="Screenshot_2018-11-17-16-23-32-18.png"/>
          <p:cNvPicPr>
            <a:picLocks noChangeAspect="1"/>
          </p:cNvPicPr>
          <p:nvPr/>
        </p:nvPicPr>
        <p:blipFill>
          <a:blip r:embed="rId2" cstate="print"/>
          <a:srcRect t="29587"/>
          <a:stretch>
            <a:fillRect/>
          </a:stretch>
        </p:blipFill>
        <p:spPr>
          <a:xfrm>
            <a:off x="323528" y="1484784"/>
            <a:ext cx="5486400" cy="42226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5688673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3-50-94.png"/>
          <p:cNvPicPr>
            <a:picLocks noChangeAspect="1"/>
          </p:cNvPicPr>
          <p:nvPr/>
        </p:nvPicPr>
        <p:blipFill>
          <a:blip r:embed="rId2" cstate="print"/>
          <a:srcRect t="43189"/>
          <a:stretch>
            <a:fillRect/>
          </a:stretch>
        </p:blipFill>
        <p:spPr>
          <a:xfrm>
            <a:off x="66669" y="764704"/>
            <a:ext cx="7952901" cy="34827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Ã©sultat de recherche d'images pour &quot;syndrome nÃ©phrot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380312" cy="67758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shot_2018-11-17-16-24-00-34.png"/>
          <p:cNvPicPr>
            <a:picLocks noChangeAspect="1"/>
          </p:cNvPicPr>
          <p:nvPr/>
        </p:nvPicPr>
        <p:blipFill>
          <a:blip r:embed="rId2" cstate="print"/>
          <a:srcRect t="25850"/>
          <a:stretch>
            <a:fillRect/>
          </a:stretch>
        </p:blipFill>
        <p:spPr>
          <a:xfrm>
            <a:off x="539552" y="404663"/>
            <a:ext cx="6696744" cy="63725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4-08-39.png"/>
          <p:cNvPicPr>
            <a:picLocks noChangeAspect="1"/>
          </p:cNvPicPr>
          <p:nvPr/>
        </p:nvPicPr>
        <p:blipFill>
          <a:blip r:embed="rId2" cstate="print"/>
          <a:srcRect t="25850"/>
          <a:stretch>
            <a:fillRect/>
          </a:stretch>
        </p:blipFill>
        <p:spPr>
          <a:xfrm>
            <a:off x="395536" y="412378"/>
            <a:ext cx="6120680" cy="57928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Définitions:</a:t>
            </a:r>
            <a:endParaRPr lang="fr-FR" u="sng" dirty="0"/>
          </a:p>
        </p:txBody>
      </p:sp>
      <p:pic>
        <p:nvPicPr>
          <p:cNvPr id="4" name="Espace réservé du contenu 3" descr="Screenshot_2018-11-17-16-04-23-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646" b="1420"/>
          <a:stretch>
            <a:fillRect/>
          </a:stretch>
        </p:blipFill>
        <p:spPr>
          <a:xfrm>
            <a:off x="0" y="1412775"/>
            <a:ext cx="7812360" cy="522262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4-24-70.png"/>
          <p:cNvPicPr>
            <a:picLocks noChangeAspect="1"/>
          </p:cNvPicPr>
          <p:nvPr/>
        </p:nvPicPr>
        <p:blipFill>
          <a:blip r:embed="rId2" cstate="print"/>
          <a:srcRect t="19550"/>
          <a:stretch>
            <a:fillRect/>
          </a:stretch>
        </p:blipFill>
        <p:spPr>
          <a:xfrm>
            <a:off x="1979712" y="0"/>
            <a:ext cx="4896544" cy="64997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4-34-08.png"/>
          <p:cNvPicPr>
            <a:picLocks noChangeAspect="1"/>
          </p:cNvPicPr>
          <p:nvPr/>
        </p:nvPicPr>
        <p:blipFill>
          <a:blip r:embed="rId2" cstate="print"/>
          <a:srcRect t="32703"/>
          <a:stretch>
            <a:fillRect/>
          </a:stretch>
        </p:blipFill>
        <p:spPr>
          <a:xfrm>
            <a:off x="1835696" y="836712"/>
            <a:ext cx="4851344" cy="54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Prise </a:t>
            </a:r>
            <a:r>
              <a:rPr lang="fr-FR" u="sng" dirty="0" smtClean="0"/>
              <a:t>e</a:t>
            </a:r>
            <a:r>
              <a:rPr lang="fr-FR" u="sng" dirty="0" smtClean="0"/>
              <a:t>n charge </a:t>
            </a:r>
            <a:r>
              <a:rPr lang="fr-FR" u="sng" dirty="0" smtClean="0"/>
              <a:t>t</a:t>
            </a:r>
            <a:r>
              <a:rPr lang="fr-FR" u="sng" dirty="0" smtClean="0"/>
              <a:t>hérapeutique:</a:t>
            </a:r>
            <a:endParaRPr lang="fr-FR" u="sng" dirty="0"/>
          </a:p>
        </p:txBody>
      </p:sp>
      <p:pic>
        <p:nvPicPr>
          <p:cNvPr id="3" name="Image 2" descr="Screenshot_2018-11-17-16-24-43-62.png"/>
          <p:cNvPicPr>
            <a:picLocks noChangeAspect="1"/>
          </p:cNvPicPr>
          <p:nvPr/>
        </p:nvPicPr>
        <p:blipFill>
          <a:blip r:embed="rId2" cstate="print"/>
          <a:srcRect t="21650" b="53150"/>
          <a:stretch>
            <a:fillRect/>
          </a:stretch>
        </p:blipFill>
        <p:spPr>
          <a:xfrm>
            <a:off x="323528" y="1844824"/>
            <a:ext cx="5894073" cy="23042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5627568" cy="5760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610031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shot_2018-11-17-16-25-04-63.png"/>
          <p:cNvPicPr>
            <a:picLocks noChangeAspect="1"/>
          </p:cNvPicPr>
          <p:nvPr/>
        </p:nvPicPr>
        <p:blipFill>
          <a:blip r:embed="rId2" cstate="print"/>
          <a:srcRect t="19550"/>
          <a:stretch>
            <a:fillRect/>
          </a:stretch>
        </p:blipFill>
        <p:spPr>
          <a:xfrm>
            <a:off x="827584" y="332656"/>
            <a:ext cx="5832648" cy="63935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5-13-86.png"/>
          <p:cNvPicPr>
            <a:picLocks noChangeAspect="1"/>
          </p:cNvPicPr>
          <p:nvPr/>
        </p:nvPicPr>
        <p:blipFill>
          <a:blip r:embed="rId2" cstate="print"/>
          <a:srcRect t="35000"/>
          <a:stretch>
            <a:fillRect/>
          </a:stretch>
        </p:blipFill>
        <p:spPr>
          <a:xfrm>
            <a:off x="755576" y="836712"/>
            <a:ext cx="6552728" cy="48449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5-22-26.png"/>
          <p:cNvPicPr>
            <a:picLocks noChangeAspect="1"/>
          </p:cNvPicPr>
          <p:nvPr/>
        </p:nvPicPr>
        <p:blipFill>
          <a:blip r:embed="rId2" cstate="print"/>
          <a:srcRect t="67671"/>
          <a:stretch>
            <a:fillRect/>
          </a:stretch>
        </p:blipFill>
        <p:spPr>
          <a:xfrm>
            <a:off x="611559" y="692696"/>
            <a:ext cx="6086063" cy="33123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Ã©sultat de recherche d'images pour &quot;merci de votre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Ã©sultat de recherche d'images pour &quot;merci de votre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télécharge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485752" cy="485805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creenshot_2018-11-17-16-04-32-9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26419"/>
          <a:stretch>
            <a:fillRect/>
          </a:stretch>
        </p:blipFill>
        <p:spPr>
          <a:xfrm>
            <a:off x="0" y="0"/>
            <a:ext cx="7598479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 smtClean="0"/>
              <a:t>Physiophathologie</a:t>
            </a:r>
            <a:r>
              <a:rPr lang="fr-FR" u="sng" dirty="0" smtClean="0"/>
              <a:t>:</a:t>
            </a:r>
            <a:endParaRPr lang="fr-FR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glomérules sont imperméables aux protéines de PM &gt; 60 </a:t>
            </a:r>
            <a:r>
              <a:rPr lang="fr-FR" dirty="0" err="1" smtClean="0"/>
              <a:t>kDa</a:t>
            </a:r>
            <a:r>
              <a:rPr lang="fr-FR" dirty="0" smtClean="0"/>
              <a:t> (dont l’albumine).</a:t>
            </a:r>
          </a:p>
          <a:p>
            <a:r>
              <a:rPr lang="fr-FR" dirty="0" smtClean="0"/>
              <a:t>Si protéinurie  avec albuminurie=anomalie du glomérule:</a:t>
            </a:r>
          </a:p>
          <a:p>
            <a:pPr>
              <a:buNone/>
            </a:pPr>
            <a:r>
              <a:rPr lang="fr-FR" dirty="0" smtClean="0"/>
              <a:t>       -Fonctionnelle: SNI +++</a:t>
            </a:r>
          </a:p>
          <a:p>
            <a:pPr>
              <a:buNone/>
            </a:pPr>
            <a:r>
              <a:rPr lang="fr-FR" dirty="0" smtClean="0"/>
              <a:t>       -Organique: toutes les néphropathies glomérulaires</a:t>
            </a:r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Autofit/>
          </a:bodyPr>
          <a:lstStyle/>
          <a:p>
            <a:r>
              <a:rPr lang="fr-FR" sz="1600" b="1" i="1" u="sng" dirty="0" smtClean="0"/>
              <a:t>Augmentation de la perméabilité de la mb basale glomérulaire (MBG) aux protéines plasmatiques :</a:t>
            </a:r>
          </a:p>
          <a:p>
            <a:pPr>
              <a:buNone/>
            </a:pPr>
            <a:r>
              <a:rPr lang="fr-FR" sz="1600" b="1" i="1" dirty="0" smtClean="0"/>
              <a:t> </a:t>
            </a:r>
            <a:r>
              <a:rPr lang="fr-FR" sz="1600" b="1" i="1" dirty="0" smtClean="0"/>
              <a:t>       * </a:t>
            </a:r>
            <a:r>
              <a:rPr lang="fr-FR" sz="1600" b="1" i="1" dirty="0" smtClean="0">
                <a:solidFill>
                  <a:srgbClr val="0070C0"/>
                </a:solidFill>
              </a:rPr>
              <a:t>Glomérules normaux en MO </a:t>
            </a:r>
            <a:r>
              <a:rPr lang="fr-FR" sz="1600" b="1" i="1" dirty="0" smtClean="0">
                <a:solidFill>
                  <a:srgbClr val="0070C0"/>
                </a:solidFill>
              </a:rPr>
              <a:t>(GON)</a:t>
            </a:r>
            <a:r>
              <a:rPr lang="fr-FR" sz="1600" dirty="0" smtClean="0">
                <a:solidFill>
                  <a:srgbClr val="0070C0"/>
                </a:solidFill>
              </a:rPr>
              <a:t> </a:t>
            </a:r>
            <a:r>
              <a:rPr lang="fr-FR" sz="1600" dirty="0" smtClean="0"/>
              <a:t>: Par perte de charges négatives de la MBG  (néphrose lipoïdique = SNPP) =&gt; diminue la répulsion des protéines</a:t>
            </a:r>
          </a:p>
          <a:p>
            <a:pPr>
              <a:buNone/>
            </a:pPr>
            <a:r>
              <a:rPr lang="fr-FR" sz="1600" b="1" i="1" dirty="0" smtClean="0"/>
              <a:t>         * </a:t>
            </a:r>
            <a:r>
              <a:rPr lang="fr-FR" sz="1600" b="1" i="1" dirty="0" smtClean="0">
                <a:solidFill>
                  <a:srgbClr val="0070C0"/>
                </a:solidFill>
              </a:rPr>
              <a:t>Lésions </a:t>
            </a:r>
            <a:r>
              <a:rPr lang="fr-FR" sz="1600" b="1" i="1" dirty="0" smtClean="0">
                <a:solidFill>
                  <a:srgbClr val="0070C0"/>
                </a:solidFill>
              </a:rPr>
              <a:t>glomérulaires visibles à la PBR</a:t>
            </a:r>
            <a:r>
              <a:rPr lang="fr-FR" sz="1600" dirty="0" smtClean="0">
                <a:solidFill>
                  <a:srgbClr val="0070C0"/>
                </a:solidFill>
              </a:rPr>
              <a:t> </a:t>
            </a:r>
            <a:r>
              <a:rPr lang="fr-FR" sz="1600" dirty="0" smtClean="0"/>
              <a:t>: dépôts et </a:t>
            </a:r>
            <a:r>
              <a:rPr lang="fr-FR" sz="1600" dirty="0" smtClean="0"/>
              <a:t>prolifération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sz="1600" b="1" i="1" u="sng" dirty="0" smtClean="0"/>
              <a:t>Fuite protéique</a:t>
            </a:r>
            <a:r>
              <a:rPr lang="fr-FR" sz="1600" b="1" dirty="0" smtClean="0"/>
              <a:t> </a:t>
            </a:r>
            <a:r>
              <a:rPr lang="fr-FR" sz="1600" dirty="0" smtClean="0"/>
              <a:t>: </a:t>
            </a:r>
            <a:r>
              <a:rPr lang="fr-FR" sz="1600" b="1" dirty="0" smtClean="0"/>
              <a:t>Albumine</a:t>
            </a:r>
            <a:r>
              <a:rPr lang="fr-FR" sz="1600" dirty="0" smtClean="0"/>
              <a:t>, </a:t>
            </a:r>
            <a:r>
              <a:rPr lang="fr-FR" sz="1600" dirty="0" smtClean="0"/>
              <a:t>Transferrine, </a:t>
            </a:r>
            <a:r>
              <a:rPr lang="fr-FR" sz="1600" b="1" dirty="0" err="1" smtClean="0"/>
              <a:t>Ig</a:t>
            </a:r>
            <a:r>
              <a:rPr lang="fr-FR" sz="1600" b="1" dirty="0" smtClean="0"/>
              <a:t> G et A</a:t>
            </a:r>
            <a:r>
              <a:rPr lang="fr-FR" sz="1600" dirty="0" smtClean="0"/>
              <a:t>, </a:t>
            </a:r>
            <a:r>
              <a:rPr lang="fr-FR" sz="1600" dirty="0" err="1" smtClean="0"/>
              <a:t>Transcortine</a:t>
            </a:r>
            <a:r>
              <a:rPr lang="fr-FR" sz="1600" dirty="0" smtClean="0"/>
              <a:t>, T4 </a:t>
            </a:r>
            <a:r>
              <a:rPr lang="fr-FR" sz="1600" dirty="0" err="1" smtClean="0"/>
              <a:t>Binding</a:t>
            </a:r>
            <a:r>
              <a:rPr lang="fr-FR" sz="1600" dirty="0" smtClean="0"/>
              <a:t> Globuline, </a:t>
            </a:r>
            <a:r>
              <a:rPr lang="fr-FR" sz="1600" b="1" dirty="0" smtClean="0"/>
              <a:t>AT III</a:t>
            </a:r>
            <a:r>
              <a:rPr lang="fr-FR" sz="1600" b="1" baseline="30000" dirty="0" smtClean="0"/>
              <a:t>Q</a:t>
            </a:r>
            <a:r>
              <a:rPr lang="fr-FR" sz="1600" dirty="0" smtClean="0"/>
              <a:t> et facteur IX, XI, XII, </a:t>
            </a:r>
            <a:r>
              <a:rPr lang="fr-FR" sz="1600" b="1" dirty="0" smtClean="0"/>
              <a:t>lipoprotéine lipase</a:t>
            </a:r>
            <a:r>
              <a:rPr lang="fr-FR" sz="1600" dirty="0" smtClean="0"/>
              <a:t>, </a:t>
            </a:r>
            <a:r>
              <a:rPr lang="fr-FR" sz="1600" b="1" dirty="0" smtClean="0"/>
              <a:t>25 OH</a:t>
            </a:r>
            <a:r>
              <a:rPr lang="fr-FR" sz="1600" dirty="0" smtClean="0"/>
              <a:t> </a:t>
            </a:r>
            <a:r>
              <a:rPr lang="fr-FR" sz="1600" b="1" dirty="0" smtClean="0"/>
              <a:t>vitamine D3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pPr>
              <a:buNone/>
            </a:pPr>
            <a:endParaRPr lang="fr-FR" sz="1600" b="1" dirty="0" smtClean="0"/>
          </a:p>
          <a:p>
            <a:r>
              <a:rPr lang="fr-FR" sz="1600" b="1" i="1" u="sng" dirty="0" smtClean="0"/>
              <a:t>Conséquences</a:t>
            </a:r>
          </a:p>
          <a:p>
            <a:pPr>
              <a:buNone/>
            </a:pPr>
            <a:r>
              <a:rPr lang="fr-FR" sz="1600" b="1" i="1" dirty="0" smtClean="0"/>
              <a:t>        -Albuminurie</a:t>
            </a:r>
            <a:r>
              <a:rPr lang="fr-FR" sz="1600" dirty="0" smtClean="0"/>
              <a:t> </a:t>
            </a:r>
            <a:r>
              <a:rPr lang="fr-FR" sz="1600" dirty="0" smtClean="0"/>
              <a:t>mal compensée par la synthèse hépatique donc </a:t>
            </a:r>
            <a:r>
              <a:rPr lang="fr-FR" sz="1600" b="1" i="1" dirty="0" err="1" smtClean="0"/>
              <a:t>hypoalbuminémie</a:t>
            </a:r>
            <a:endParaRPr lang="fr-FR" sz="1600" dirty="0" smtClean="0"/>
          </a:p>
          <a:p>
            <a:pPr>
              <a:buNone/>
            </a:pPr>
            <a:r>
              <a:rPr lang="fr-FR" sz="1600" b="1" i="1" dirty="0" smtClean="0"/>
              <a:t>        -Œdèmes</a:t>
            </a:r>
            <a:r>
              <a:rPr lang="fr-FR" sz="1600" dirty="0" smtClean="0"/>
              <a:t> </a:t>
            </a:r>
            <a:r>
              <a:rPr lang="fr-FR" sz="1600" dirty="0" smtClean="0"/>
              <a:t>par baisse de la pression </a:t>
            </a:r>
            <a:r>
              <a:rPr lang="fr-FR" sz="1600" dirty="0" smtClean="0"/>
              <a:t>oncotique</a:t>
            </a:r>
            <a:r>
              <a:rPr lang="fr-FR" sz="1600" b="1" baseline="30000" dirty="0" smtClean="0"/>
              <a:t> </a:t>
            </a:r>
            <a:r>
              <a:rPr lang="fr-FR" sz="1600" dirty="0" smtClean="0"/>
              <a:t>avec </a:t>
            </a:r>
            <a:r>
              <a:rPr lang="fr-FR" sz="1600" b="1" i="1" dirty="0" err="1" smtClean="0"/>
              <a:t>hyperaldostéronisme</a:t>
            </a:r>
            <a:r>
              <a:rPr lang="fr-FR" sz="1600" dirty="0" smtClean="0"/>
              <a:t> </a:t>
            </a:r>
            <a:r>
              <a:rPr lang="fr-FR" sz="1600" u="sng" dirty="0" smtClean="0"/>
              <a:t>secondaire</a:t>
            </a:r>
            <a:r>
              <a:rPr lang="fr-FR" sz="1600" dirty="0" smtClean="0"/>
              <a:t> </a:t>
            </a:r>
            <a:r>
              <a:rPr lang="fr-FR" sz="1600" dirty="0" smtClean="0"/>
              <a:t>à l’</a:t>
            </a:r>
            <a:r>
              <a:rPr lang="fr-FR" sz="1600" dirty="0" err="1" smtClean="0"/>
              <a:t>hypovolémie</a:t>
            </a:r>
            <a:r>
              <a:rPr lang="fr-FR" sz="1600" u="sng" dirty="0" smtClean="0"/>
              <a:t>.</a:t>
            </a: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         -Augmentation </a:t>
            </a:r>
            <a:r>
              <a:rPr lang="fr-FR" sz="1600" dirty="0" smtClean="0"/>
              <a:t>de synthèse hépatique réactionnelle à l'</a:t>
            </a:r>
            <a:r>
              <a:rPr lang="fr-FR" sz="1600" dirty="0" err="1" smtClean="0"/>
              <a:t>hypoprotidémie</a:t>
            </a:r>
            <a:r>
              <a:rPr lang="fr-FR" sz="1600" dirty="0" smtClean="0"/>
              <a:t> : </a:t>
            </a:r>
            <a:r>
              <a:rPr lang="fr-FR" sz="1600" b="1" i="1" dirty="0" smtClean="0"/>
              <a:t>hyperlipidémie </a:t>
            </a:r>
            <a:r>
              <a:rPr lang="fr-FR" sz="1600" b="1" i="1" dirty="0" smtClean="0"/>
              <a:t>de type </a:t>
            </a:r>
            <a:r>
              <a:rPr lang="fr-FR" sz="1600" b="1" i="1" dirty="0" err="1" smtClean="0"/>
              <a:t>IIa</a:t>
            </a:r>
            <a:r>
              <a:rPr lang="fr-FR" sz="1600" b="1" i="1" dirty="0" smtClean="0"/>
              <a:t>/b</a:t>
            </a:r>
            <a:r>
              <a:rPr lang="fr-FR" sz="1600" dirty="0" smtClean="0"/>
              <a:t> (LDL, VLDL élevés), </a:t>
            </a:r>
            <a:r>
              <a:rPr lang="fr-FR" sz="1600" b="1" i="1" dirty="0" smtClean="0"/>
              <a:t>hypercholestérolémie</a:t>
            </a:r>
            <a:r>
              <a:rPr lang="fr-FR" sz="1600" dirty="0" smtClean="0"/>
              <a:t>,</a:t>
            </a:r>
            <a:r>
              <a:rPr lang="fr-FR" sz="1600" b="1" i="1" dirty="0" smtClean="0"/>
              <a:t> </a:t>
            </a:r>
            <a:r>
              <a:rPr lang="fr-FR" sz="1600" b="1" i="1" dirty="0" smtClean="0"/>
              <a:t>hypercoagulabilité  </a:t>
            </a:r>
            <a:r>
              <a:rPr lang="fr-FR" sz="1600" dirty="0" smtClean="0"/>
              <a:t>(avec anomalie sur les 3 stades de l’hémostase =&gt; thrombose veineuse) </a:t>
            </a:r>
          </a:p>
          <a:p>
            <a:pPr>
              <a:buNone/>
            </a:pPr>
            <a:r>
              <a:rPr lang="fr-FR" sz="1600" dirty="0" smtClean="0"/>
              <a:t>        -Baisse </a:t>
            </a:r>
            <a:r>
              <a:rPr lang="fr-FR" sz="1600" dirty="0" smtClean="0"/>
              <a:t>d’</a:t>
            </a:r>
            <a:r>
              <a:rPr lang="fr-FR" sz="1600" dirty="0" err="1" smtClean="0"/>
              <a:t>Ig</a:t>
            </a:r>
            <a:r>
              <a:rPr lang="fr-FR" sz="1600" dirty="0" smtClean="0"/>
              <a:t>, déficit en facteur B du complément (fuite urinaire) : </a:t>
            </a:r>
            <a:r>
              <a:rPr lang="fr-FR" sz="1600" b="1" i="1" dirty="0" smtClean="0"/>
              <a:t>infection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r>
              <a:rPr lang="fr-FR" sz="1600" b="1" dirty="0" smtClean="0"/>
              <a:t>Intérêt de mettre en évidence un SN = sa présence affirme le caractère </a:t>
            </a:r>
            <a:r>
              <a:rPr lang="fr-FR" sz="1600" b="1" dirty="0" smtClean="0"/>
              <a:t>glomérulaire</a:t>
            </a:r>
            <a:r>
              <a:rPr lang="fr-FR" sz="1600" b="1" baseline="30000" dirty="0" smtClean="0"/>
              <a:t> </a:t>
            </a:r>
            <a:r>
              <a:rPr lang="fr-FR" sz="1600" b="1" dirty="0" smtClean="0"/>
              <a:t>d’une néphropathie.</a:t>
            </a:r>
            <a:endParaRPr lang="fr-FR" sz="1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Ã©sultat de recherche d'images pour &quot;syndrome nÃ©phrot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65537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Examen clinique:</a:t>
            </a:r>
            <a:endParaRPr lang="fr-FR" u="sng" dirty="0"/>
          </a:p>
        </p:txBody>
      </p:sp>
      <p:pic>
        <p:nvPicPr>
          <p:cNvPr id="3" name="Image 2" descr="Screenshot_2018-11-17-16-04-51-38.png"/>
          <p:cNvPicPr>
            <a:picLocks noChangeAspect="1"/>
          </p:cNvPicPr>
          <p:nvPr/>
        </p:nvPicPr>
        <p:blipFill>
          <a:blip r:embed="rId2" cstate="print"/>
          <a:srcRect t="19550" b="1701"/>
          <a:stretch>
            <a:fillRect/>
          </a:stretch>
        </p:blipFill>
        <p:spPr>
          <a:xfrm>
            <a:off x="0" y="1457400"/>
            <a:ext cx="4067348" cy="5400600"/>
          </a:xfrm>
          <a:prstGeom prst="rect">
            <a:avLst/>
          </a:prstGeom>
        </p:spPr>
      </p:pic>
      <p:pic>
        <p:nvPicPr>
          <p:cNvPr id="4" name="Image 3" descr="Screenshot_2018-11-17-16-04-58-82.png"/>
          <p:cNvPicPr>
            <a:picLocks noChangeAspect="1"/>
          </p:cNvPicPr>
          <p:nvPr/>
        </p:nvPicPr>
        <p:blipFill>
          <a:blip r:embed="rId3" cstate="print"/>
          <a:srcRect t="21650" b="1701"/>
          <a:stretch>
            <a:fillRect/>
          </a:stretch>
        </p:blipFill>
        <p:spPr>
          <a:xfrm>
            <a:off x="5148064" y="1442723"/>
            <a:ext cx="3995937" cy="541527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Examens </a:t>
            </a:r>
            <a:r>
              <a:rPr lang="fr-FR" u="sng" dirty="0" err="1" smtClean="0"/>
              <a:t>paracliniques</a:t>
            </a:r>
            <a:r>
              <a:rPr lang="fr-FR" u="sng" dirty="0" smtClean="0"/>
              <a:t>:</a:t>
            </a:r>
            <a:endParaRPr lang="fr-FR" dirty="0"/>
          </a:p>
        </p:txBody>
      </p:sp>
      <p:pic>
        <p:nvPicPr>
          <p:cNvPr id="3" name="Image 2" descr="Screenshot_2018-11-17-16-21-40-07.png"/>
          <p:cNvPicPr>
            <a:picLocks noChangeAspect="1"/>
          </p:cNvPicPr>
          <p:nvPr/>
        </p:nvPicPr>
        <p:blipFill>
          <a:blip r:embed="rId2" cstate="print"/>
          <a:srcRect t="20600"/>
          <a:stretch>
            <a:fillRect/>
          </a:stretch>
        </p:blipFill>
        <p:spPr>
          <a:xfrm>
            <a:off x="0" y="1412776"/>
            <a:ext cx="4286250" cy="5445224"/>
          </a:xfrm>
          <a:prstGeom prst="rect">
            <a:avLst/>
          </a:prstGeom>
        </p:spPr>
      </p:pic>
      <p:pic>
        <p:nvPicPr>
          <p:cNvPr id="4" name="Image 3" descr="Screenshot_2018-11-17-16-22-18-37.png"/>
          <p:cNvPicPr>
            <a:picLocks noChangeAspect="1"/>
          </p:cNvPicPr>
          <p:nvPr/>
        </p:nvPicPr>
        <p:blipFill>
          <a:blip r:embed="rId3" cstate="print"/>
          <a:srcRect t="23750" b="52100"/>
          <a:stretch>
            <a:fillRect/>
          </a:stretch>
        </p:blipFill>
        <p:spPr>
          <a:xfrm>
            <a:off x="4279212" y="3645024"/>
            <a:ext cx="4864788" cy="165618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shot_2018-11-17-16-22-18-37.png"/>
          <p:cNvPicPr>
            <a:picLocks noChangeAspect="1"/>
          </p:cNvPicPr>
          <p:nvPr/>
        </p:nvPicPr>
        <p:blipFill>
          <a:blip r:embed="rId2" cstate="print"/>
          <a:srcRect t="51050"/>
          <a:stretch>
            <a:fillRect/>
          </a:stretch>
        </p:blipFill>
        <p:spPr>
          <a:xfrm>
            <a:off x="323528" y="260648"/>
            <a:ext cx="7826284" cy="54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285</TotalTime>
  <Words>80</Words>
  <Application>Microsoft Office PowerPoint</Application>
  <PresentationFormat>Affichage à l'écran (4:3)</PresentationFormat>
  <Paragraphs>25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Module</vt:lpstr>
      <vt:lpstr>Protéinurie  et Syndrome néphrotique chez l’enfant et chez l'adulte </vt:lpstr>
      <vt:lpstr>Définitions:</vt:lpstr>
      <vt:lpstr>Diapositive 3</vt:lpstr>
      <vt:lpstr>Physiophathologie:</vt:lpstr>
      <vt:lpstr>Diapositive 5</vt:lpstr>
      <vt:lpstr>Diapositive 6</vt:lpstr>
      <vt:lpstr>Examen clinique:</vt:lpstr>
      <vt:lpstr>Examens paracliniques:</vt:lpstr>
      <vt:lpstr>Diapositive 9</vt:lpstr>
      <vt:lpstr>Diapositive 10</vt:lpstr>
      <vt:lpstr>Diapositive 11</vt:lpstr>
      <vt:lpstr>Diapositive 12</vt:lpstr>
      <vt:lpstr>Diapositive 13</vt:lpstr>
      <vt:lpstr>Etiologies: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Prise en charge thérapeutique: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Protéinurie  et Syndrome néphrotique chez l’enfant et chez l'adulte</dc:title>
  <dc:creator>info</dc:creator>
  <cp:lastModifiedBy>info</cp:lastModifiedBy>
  <cp:revision>20</cp:revision>
  <dcterms:created xsi:type="dcterms:W3CDTF">2018-11-17T15:53:17Z</dcterms:created>
  <dcterms:modified xsi:type="dcterms:W3CDTF">2018-11-17T20:38:29Z</dcterms:modified>
</cp:coreProperties>
</file>