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notesMasterIdLst>
    <p:notesMasterId r:id="rId44"/>
  </p:notesMasterIdLst>
  <p:sldIdLst>
    <p:sldId id="256" r:id="rId2"/>
    <p:sldId id="294" r:id="rId3"/>
    <p:sldId id="257" r:id="rId4"/>
    <p:sldId id="258" r:id="rId5"/>
    <p:sldId id="267" r:id="rId6"/>
    <p:sldId id="303" r:id="rId7"/>
    <p:sldId id="261" r:id="rId8"/>
    <p:sldId id="262" r:id="rId9"/>
    <p:sldId id="263" r:id="rId10"/>
    <p:sldId id="264" r:id="rId11"/>
    <p:sldId id="265" r:id="rId12"/>
    <p:sldId id="298" r:id="rId13"/>
    <p:sldId id="269" r:id="rId14"/>
    <p:sldId id="270" r:id="rId15"/>
    <p:sldId id="271" r:id="rId16"/>
    <p:sldId id="272" r:id="rId17"/>
    <p:sldId id="273" r:id="rId18"/>
    <p:sldId id="274" r:id="rId19"/>
    <p:sldId id="275" r:id="rId20"/>
    <p:sldId id="276" r:id="rId21"/>
    <p:sldId id="277" r:id="rId22"/>
    <p:sldId id="278" r:id="rId23"/>
    <p:sldId id="279" r:id="rId24"/>
    <p:sldId id="299" r:id="rId25"/>
    <p:sldId id="300" r:id="rId26"/>
    <p:sldId id="280" r:id="rId27"/>
    <p:sldId id="281" r:id="rId28"/>
    <p:sldId id="282" r:id="rId29"/>
    <p:sldId id="283" r:id="rId30"/>
    <p:sldId id="301" r:id="rId31"/>
    <p:sldId id="302" r:id="rId32"/>
    <p:sldId id="284" r:id="rId33"/>
    <p:sldId id="285" r:id="rId34"/>
    <p:sldId id="287" r:id="rId35"/>
    <p:sldId id="288" r:id="rId36"/>
    <p:sldId id="289" r:id="rId37"/>
    <p:sldId id="290" r:id="rId38"/>
    <p:sldId id="291" r:id="rId39"/>
    <p:sldId id="292" r:id="rId40"/>
    <p:sldId id="295" r:id="rId41"/>
    <p:sldId id="296" r:id="rId42"/>
    <p:sldId id="297"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59CD1C-7C70-46E6-AB19-B864FB32C3C4}" type="datetimeFigureOut">
              <a:rPr lang="fr-FR" smtClean="0"/>
              <a:t>25/03/2021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B8266-0C2C-4F01-95B0-0521821E31F0}" type="slidenum">
              <a:rPr lang="fr-FR" smtClean="0"/>
              <a:t>‹N°›</a:t>
            </a:fld>
            <a:endParaRPr lang="fr-FR" dirty="0"/>
          </a:p>
        </p:txBody>
      </p:sp>
    </p:spTree>
    <p:extLst>
      <p:ext uri="{BB962C8B-B14F-4D97-AF65-F5344CB8AC3E}">
        <p14:creationId xmlns:p14="http://schemas.microsoft.com/office/powerpoint/2010/main" val="2644585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B8266-0C2C-4F01-95B0-0521821E31F0}" type="slidenum">
              <a:rPr lang="fr-FR" smtClean="0"/>
              <a:t>7</a:t>
            </a:fld>
            <a:endParaRPr lang="fr-FR" dirty="0"/>
          </a:p>
        </p:txBody>
      </p:sp>
    </p:spTree>
    <p:extLst>
      <p:ext uri="{BB962C8B-B14F-4D97-AF65-F5344CB8AC3E}">
        <p14:creationId xmlns:p14="http://schemas.microsoft.com/office/powerpoint/2010/main" val="248844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58B66E-CD6F-4BFB-9A25-71C59BF99FEC}" type="slidenum">
              <a:rPr lang="fr-FR" smtClean="0"/>
              <a:t>‹N°›</a:t>
            </a:fld>
            <a:endParaRPr lang="fr-FR" dirty="0"/>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158B66E-CD6F-4BFB-9A25-71C59BF99FEC}" type="slidenum">
              <a:rPr lang="fr-FR" smtClean="0"/>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6915912" y="3009901"/>
            <a:ext cx="457200" cy="441325"/>
          </a:xfrm>
        </p:spPr>
        <p:txBody>
          <a:bodyPr/>
          <a:lstStyle/>
          <a:p>
            <a:fld id="{5158B66E-CD6F-4BFB-9A25-71C59BF99FEC}" type="slidenum">
              <a:rPr lang="fr-FR" smtClean="0"/>
              <a:t>‹N°›</a:t>
            </a:fld>
            <a:endParaRPr lang="fr-FR"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5158B66E-CD6F-4BFB-9A25-71C59BF99FEC}" type="slidenum">
              <a:rPr lang="fr-FR" smtClean="0"/>
              <a:t>‹N°›</a:t>
            </a:fld>
            <a:endParaRPr lang="fr-FR"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e la date 3"/>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58B66E-CD6F-4BFB-9A25-71C59BF99FEC}" type="slidenum">
              <a:rPr lang="fr-FR" smtClean="0"/>
              <a:t>‹N°›</a:t>
            </a:fld>
            <a:endParaRPr lang="fr-FR" dirty="0"/>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94510FB2-40FB-40B9-B419-C149136C5335}" type="datetimeFigureOut">
              <a:rPr lang="fr-FR" smtClean="0"/>
              <a:t>25/03/2021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158B66E-CD6F-4BFB-9A25-71C59BF99FEC}" type="slidenum">
              <a:rPr lang="fr-FR" smtClean="0"/>
              <a:t>‹N°›</a:t>
            </a:fld>
            <a:endParaRPr lang="fr-FR" dirty="0"/>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5158B66E-CD6F-4BFB-9A25-71C59BF99FEC}" type="slidenum">
              <a:rPr lang="fr-FR" smtClean="0"/>
              <a:t>‹N°›</a:t>
            </a:fld>
            <a:endParaRPr lang="fr-FR" dirty="0"/>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5158B66E-CD6F-4BFB-9A25-71C59BF99FEC}"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158B66E-CD6F-4BFB-9A25-71C59BF99FEC}"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158B66E-CD6F-4BFB-9A25-71C59BF99FEC}" type="slidenum">
              <a:rPr lang="fr-FR" smtClean="0"/>
              <a:t>‹N°›</a:t>
            </a:fld>
            <a:endParaRPr lang="fr-FR"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p:txBody>
          <a:bodyPr/>
          <a:lstStyle/>
          <a:p>
            <a:fld id="{94510FB2-40FB-40B9-B419-C149136C5335}" type="datetimeFigureOut">
              <a:rPr lang="fr-FR" smtClean="0"/>
              <a:t>25/03/2021</a:t>
            </a:fld>
            <a:endParaRPr lang="fr-FR" dirty="0"/>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p>
            <a:fld id="{5158B66E-CD6F-4BFB-9A25-71C59BF99FEC}" type="slidenum">
              <a:rPr lang="fr-FR" smtClean="0"/>
              <a:t>‹N°›</a:t>
            </a:fld>
            <a:endParaRPr lang="fr-FR"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a:xfrm>
            <a:off x="5788152" y="6404984"/>
            <a:ext cx="3044952" cy="365760"/>
          </a:xfrm>
        </p:spPr>
        <p:txBody>
          <a:bodyPr/>
          <a:lstStyle/>
          <a:p>
            <a:fld id="{94510FB2-40FB-40B9-B419-C149136C5335}" type="datetimeFigureOut">
              <a:rPr lang="fr-FR" smtClean="0"/>
              <a:t>25/03/2021</a:t>
            </a:fld>
            <a:endParaRPr lang="fr-FR" dirty="0"/>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4510FB2-40FB-40B9-B419-C149136C5335}" type="datetimeFigureOut">
              <a:rPr lang="fr-FR" smtClean="0"/>
              <a:t>25/03/2021</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158B66E-CD6F-4BFB-9A25-71C59BF99FEC}" type="slidenum">
              <a:rPr lang="fr-FR" smtClean="0"/>
              <a:t>‹N°›</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5517232"/>
            <a:ext cx="6224736" cy="697632"/>
          </a:xfrm>
        </p:spPr>
        <p:txBody>
          <a:bodyPr>
            <a:normAutofit/>
          </a:bodyPr>
          <a:lstStyle/>
          <a:p>
            <a:r>
              <a:rPr lang="fr-FR" dirty="0" smtClean="0"/>
              <a:t>       Présenté par: Dr CHEROUANA</a:t>
            </a:r>
          </a:p>
          <a:p>
            <a:r>
              <a:rPr lang="fr-FR" dirty="0" smtClean="0"/>
              <a:t>Encadré par: Dr BOUTENNOUNE</a:t>
            </a:r>
            <a:endParaRPr lang="fr-FR" dirty="0"/>
          </a:p>
        </p:txBody>
      </p:sp>
      <p:sp>
        <p:nvSpPr>
          <p:cNvPr id="2" name="Titre 1"/>
          <p:cNvSpPr>
            <a:spLocks noGrp="1"/>
          </p:cNvSpPr>
          <p:nvPr>
            <p:ph type="ctrTitle"/>
          </p:nvPr>
        </p:nvSpPr>
        <p:spPr>
          <a:xfrm>
            <a:off x="613767" y="1196752"/>
            <a:ext cx="7772400" cy="1827634"/>
          </a:xfrm>
        </p:spPr>
        <p:txBody>
          <a:bodyPr>
            <a:normAutofit fontScale="90000"/>
          </a:bodyPr>
          <a:lstStyle/>
          <a:p>
            <a:r>
              <a:rPr lang="fr-FR" dirty="0"/>
              <a:t/>
            </a:r>
            <a:br>
              <a:rPr lang="fr-FR" dirty="0"/>
            </a:br>
            <a:r>
              <a:rPr lang="fr-FR" sz="2000" dirty="0"/>
              <a:t>Service de </a:t>
            </a:r>
            <a:r>
              <a:rPr lang="fr-FR" sz="2000" dirty="0" smtClean="0"/>
              <a:t>néphrologie</a:t>
            </a:r>
            <a:r>
              <a:rPr lang="fr-FR" sz="2000" dirty="0"/>
              <a:t/>
            </a:r>
            <a:br>
              <a:rPr lang="fr-FR" sz="2000" dirty="0"/>
            </a:br>
            <a:r>
              <a:rPr lang="fr-FR" sz="2000" dirty="0"/>
              <a:t>EHS daksi</a:t>
            </a:r>
            <a:br>
              <a:rPr lang="fr-FR" sz="2000" dirty="0"/>
            </a:br>
            <a:r>
              <a:rPr lang="fr-FR" sz="2000" dirty="0"/>
              <a:t/>
            </a:r>
            <a:br>
              <a:rPr lang="fr-FR" sz="2000" dirty="0"/>
            </a:br>
            <a:r>
              <a:rPr lang="fr-FR" sz="2000" dirty="0"/>
              <a:t>CAT devant une </a:t>
            </a:r>
            <a:r>
              <a:rPr lang="fr-FR" dirty="0" smtClean="0"/>
              <a:t/>
            </a:r>
            <a:br>
              <a:rPr lang="fr-FR" dirty="0" smtClean="0"/>
            </a:br>
            <a:r>
              <a:rPr lang="fr-FR" dirty="0"/>
              <a:t>perturbation de la fonction rénale</a:t>
            </a:r>
            <a:br>
              <a:rPr lang="fr-FR" dirty="0"/>
            </a:br>
            <a:endParaRPr lang="fr-FR"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676524"/>
            <a:ext cx="6552727" cy="2480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19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affirmer sa chronicité:</a:t>
            </a:r>
            <a:endParaRPr lang="fr-FR" dirty="0"/>
          </a:p>
        </p:txBody>
      </p:sp>
      <p:sp>
        <p:nvSpPr>
          <p:cNvPr id="3" name="Espace réservé du contenu 2"/>
          <p:cNvSpPr>
            <a:spLocks noGrp="1"/>
          </p:cNvSpPr>
          <p:nvPr>
            <p:ph sz="quarter" idx="1"/>
          </p:nvPr>
        </p:nvSpPr>
        <p:spPr/>
        <p:txBody>
          <a:bodyPr/>
          <a:lstStyle/>
          <a:p>
            <a:r>
              <a:rPr lang="fr-FR" dirty="0" smtClean="0"/>
              <a:t>Anamnèse: créât antérieurs élevées</a:t>
            </a:r>
          </a:p>
          <a:p>
            <a:r>
              <a:rPr lang="fr-FR" dirty="0" smtClean="0"/>
              <a:t>Atrophie rénale bilatérale à l’écho(&lt;10cm ou 3 vertèbres)</a:t>
            </a:r>
          </a:p>
          <a:p>
            <a:r>
              <a:rPr lang="fr-FR" dirty="0" smtClean="0"/>
              <a:t>Anémie</a:t>
            </a:r>
          </a:p>
          <a:p>
            <a:r>
              <a:rPr lang="fr-FR" dirty="0" smtClean="0"/>
              <a:t>hypocalcémie</a:t>
            </a:r>
            <a:endParaRPr lang="fr-FR" dirty="0"/>
          </a:p>
        </p:txBody>
      </p:sp>
    </p:spTree>
    <p:extLst>
      <p:ext uri="{BB962C8B-B14F-4D97-AF65-F5344CB8AC3E}">
        <p14:creationId xmlns:p14="http://schemas.microsoft.com/office/powerpoint/2010/main" val="168331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Stades de l’IRC</a:t>
            </a:r>
            <a:endParaRPr lang="fr-FR" dirty="0"/>
          </a:p>
        </p:txBody>
      </p:sp>
      <p:sp>
        <p:nvSpPr>
          <p:cNvPr id="3" name="Espace réservé du contenu 2"/>
          <p:cNvSpPr>
            <a:spLocks noGrp="1"/>
          </p:cNvSpPr>
          <p:nvPr>
            <p:ph sz="quarter" idx="1"/>
          </p:nvPr>
        </p:nvSpPr>
        <p:spPr/>
        <p:txBody>
          <a:bodyPr>
            <a:normAutofit/>
          </a:bodyPr>
          <a:lstStyle/>
          <a:p>
            <a:r>
              <a:rPr lang="fr-FR" dirty="0"/>
              <a:t>Stade Description DFG (ml/min/1,73 </a:t>
            </a:r>
            <a:r>
              <a:rPr lang="fr-FR" dirty="0" smtClean="0"/>
              <a:t>m2)</a:t>
            </a:r>
            <a:endParaRPr lang="fr-FR"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172688812"/>
              </p:ext>
            </p:extLst>
          </p:nvPr>
        </p:nvGraphicFramePr>
        <p:xfrm>
          <a:off x="755576" y="2420888"/>
          <a:ext cx="7488832" cy="3863085"/>
        </p:xfrm>
        <a:graphic>
          <a:graphicData uri="http://schemas.openxmlformats.org/drawingml/2006/table">
            <a:tbl>
              <a:tblPr firstRow="1" bandRow="1">
                <a:tableStyleId>{5C22544A-7EE6-4342-B048-85BDC9FD1C3A}</a:tableStyleId>
              </a:tblPr>
              <a:tblGrid>
                <a:gridCol w="3744416"/>
                <a:gridCol w="3744416"/>
              </a:tblGrid>
              <a:tr h="463880">
                <a:tc>
                  <a:txBody>
                    <a:bodyPr/>
                    <a:lstStyle/>
                    <a:p>
                      <a:r>
                        <a:rPr lang="fr-FR" dirty="0" smtClean="0"/>
                        <a:t>1 Maladie rénale chronique* avec fonction rénale normale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90</a:t>
                      </a:r>
                    </a:p>
                    <a:p>
                      <a:endParaRPr lang="fr-FR" dirty="0"/>
                    </a:p>
                  </a:txBody>
                  <a:tcPr/>
                </a:tc>
              </a:tr>
              <a:tr h="662685">
                <a:tc>
                  <a:txBody>
                    <a:bodyPr/>
                    <a:lstStyle/>
                    <a:p>
                      <a:r>
                        <a:rPr lang="fr-FR" dirty="0" smtClean="0"/>
                        <a:t>2 Maladie rénale chronique avec insuffisance rénale légère**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60-89</a:t>
                      </a:r>
                    </a:p>
                    <a:p>
                      <a:endParaRPr lang="fr-FR" dirty="0"/>
                    </a:p>
                  </a:txBody>
                  <a:tcPr/>
                </a:tc>
              </a:tr>
              <a:tr h="463880">
                <a:tc>
                  <a:txBody>
                    <a:bodyPr/>
                    <a:lstStyle/>
                    <a:p>
                      <a:r>
                        <a:rPr lang="fr-FR" dirty="0" smtClean="0"/>
                        <a:t>3A Insuffisance rénale légère à modérée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45-59</a:t>
                      </a:r>
                    </a:p>
                    <a:p>
                      <a:endParaRPr lang="fr-FR" dirty="0"/>
                    </a:p>
                  </a:txBody>
                  <a:tcPr/>
                </a:tc>
              </a:tr>
              <a:tr h="463880">
                <a:tc>
                  <a:txBody>
                    <a:bodyPr/>
                    <a:lstStyle/>
                    <a:p>
                      <a:r>
                        <a:rPr lang="fr-FR" dirty="0" smtClean="0"/>
                        <a:t>3B Insuffisance rénale modérée à sévère</a:t>
                      </a:r>
                      <a:endParaRPr lang="fr-FR" dirty="0"/>
                    </a:p>
                  </a:txBody>
                  <a:tcPr/>
                </a:tc>
                <a:tc>
                  <a:txBody>
                    <a:bodyPr/>
                    <a:lstStyle/>
                    <a:p>
                      <a:endParaRPr lang="fr-FR" dirty="0"/>
                    </a:p>
                  </a:txBody>
                  <a:tcPr/>
                </a:tc>
              </a:tr>
              <a:tr h="412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4 Insuffisance rénale sévère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15-29</a:t>
                      </a:r>
                    </a:p>
                    <a:p>
                      <a:endParaRPr lang="fr-FR" dirty="0"/>
                    </a:p>
                  </a:txBody>
                  <a:tcPr/>
                </a:tc>
              </a:tr>
              <a:tr h="412998">
                <a:tc>
                  <a:txBody>
                    <a:bodyPr/>
                    <a:lstStyle/>
                    <a:p>
                      <a:r>
                        <a:rPr lang="fr-FR" dirty="0" smtClean="0"/>
                        <a:t>5 Insuffisance rénale terminale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&lt; 15</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tc>
              </a:tr>
            </a:tbl>
          </a:graphicData>
        </a:graphic>
      </p:graphicFrame>
    </p:spTree>
    <p:extLst>
      <p:ext uri="{BB962C8B-B14F-4D97-AF65-F5344CB8AC3E}">
        <p14:creationId xmlns:p14="http://schemas.microsoft.com/office/powerpoint/2010/main" val="367341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Préciser son rythme</a:t>
            </a:r>
            <a:endParaRPr lang="fr-FR" dirty="0"/>
          </a:p>
        </p:txBody>
      </p:sp>
      <p:sp>
        <p:nvSpPr>
          <p:cNvPr id="3" name="Espace réservé du contenu 2"/>
          <p:cNvSpPr>
            <a:spLocks noGrp="1"/>
          </p:cNvSpPr>
          <p:nvPr>
            <p:ph sz="quarter" idx="1"/>
          </p:nvPr>
        </p:nvSpPr>
        <p:spPr/>
        <p:txBody>
          <a:bodyPr/>
          <a:lstStyle/>
          <a:p>
            <a:r>
              <a:rPr lang="fr-FR" dirty="0" smtClean="0"/>
              <a:t>Déclin annuel (physiologique) après 40ans:&lt;2ml/min/1,73m2 par an</a:t>
            </a:r>
          </a:p>
          <a:p>
            <a:r>
              <a:rPr lang="fr-FR" dirty="0" smtClean="0"/>
              <a:t>Déclin annuel modéré:2 et 5 ml/min/1,73m2</a:t>
            </a:r>
          </a:p>
          <a:p>
            <a:r>
              <a:rPr lang="fr-FR" dirty="0" smtClean="0"/>
              <a:t>Déclin annuel rapide : sup a 5ml/min/1,73m2</a:t>
            </a:r>
            <a:endParaRPr lang="fr-FR" dirty="0"/>
          </a:p>
        </p:txBody>
      </p:sp>
    </p:spTree>
    <p:extLst>
      <p:ext uri="{BB962C8B-B14F-4D97-AF65-F5344CB8AC3E}">
        <p14:creationId xmlns:p14="http://schemas.microsoft.com/office/powerpoint/2010/main" val="309888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Dgc étiologique:</a:t>
            </a: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a:t>1. Rechercher un obstacle.</a:t>
            </a:r>
          </a:p>
          <a:p>
            <a:r>
              <a:rPr lang="fr-FR" dirty="0"/>
              <a:t>2. Rechercher un syndrome glomérulaire : maladie générale (diabète, amylose, lupus…) + protéinurie &gt; 1 g/j</a:t>
            </a:r>
          </a:p>
          <a:p>
            <a:r>
              <a:rPr lang="fr-FR" dirty="0"/>
              <a:t>majoritaire en albumine ± hématurie (Biopsie rénale si possible).</a:t>
            </a:r>
          </a:p>
          <a:p>
            <a:r>
              <a:rPr lang="fr-FR" dirty="0"/>
              <a:t>3. Rechercher un syndrome interstitiel : antécédents urologiques et/ou infectieux, protéinurie &lt; 1 g/24 h,</a:t>
            </a:r>
          </a:p>
          <a:p>
            <a:r>
              <a:rPr lang="fr-FR" dirty="0"/>
              <a:t>leucocyturie, acidose, absence d’HTA.</a:t>
            </a:r>
          </a:p>
          <a:p>
            <a:r>
              <a:rPr lang="fr-FR" dirty="0"/>
              <a:t>4. Rechercher une néphropathie vasculaire : contexte athéromateux, HTA, syndrome urinaire pauvre</a:t>
            </a:r>
          </a:p>
          <a:p>
            <a:r>
              <a:rPr lang="fr-FR" dirty="0"/>
              <a:t>(écho-doppler des artères rénales ++).</a:t>
            </a:r>
          </a:p>
          <a:p>
            <a:r>
              <a:rPr lang="fr-FR" dirty="0"/>
              <a:t>5. Rechercher une néphropathie héréditaire (polykystose hépato-rénale, syndrome d’Alport</a:t>
            </a:r>
            <a:r>
              <a:rPr lang="fr-FR" dirty="0" smtClean="0"/>
              <a:t>).</a:t>
            </a:r>
          </a:p>
          <a:p>
            <a:r>
              <a:rPr lang="fr-FR" dirty="0" smtClean="0"/>
              <a:t>6.maladie de système:LED,PR…</a:t>
            </a:r>
            <a:endParaRPr lang="fr-FR" dirty="0"/>
          </a:p>
        </p:txBody>
      </p:sp>
    </p:spTree>
    <p:extLst>
      <p:ext uri="{BB962C8B-B14F-4D97-AF65-F5344CB8AC3E}">
        <p14:creationId xmlns:p14="http://schemas.microsoft.com/office/powerpoint/2010/main" val="207376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5 Rechercher les facteurs aggravants</a:t>
            </a: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627844375"/>
              </p:ext>
            </p:extLst>
          </p:nvPr>
        </p:nvGraphicFramePr>
        <p:xfrm>
          <a:off x="611559" y="1630700"/>
          <a:ext cx="7560840" cy="4696885"/>
        </p:xfrm>
        <a:graphic>
          <a:graphicData uri="http://schemas.openxmlformats.org/drawingml/2006/table">
            <a:tbl>
              <a:tblPr firstRow="1" bandRow="1">
                <a:tableStyleId>{5C22544A-7EE6-4342-B048-85BDC9FD1C3A}</a:tableStyleId>
              </a:tblPr>
              <a:tblGrid>
                <a:gridCol w="2520280"/>
                <a:gridCol w="2520280"/>
                <a:gridCol w="2520280"/>
              </a:tblGrid>
              <a:tr h="307765">
                <a:tc>
                  <a:txBody>
                    <a:bodyPr/>
                    <a:lstStyle/>
                    <a:p>
                      <a:r>
                        <a:rPr lang="fr-FR" sz="1400" dirty="0" smtClean="0"/>
                        <a:t>Facteur</a:t>
                      </a:r>
                      <a:endParaRPr lang="fr-FR" sz="1400" dirty="0"/>
                    </a:p>
                  </a:txBody>
                  <a:tcPr anchor="ctr"/>
                </a:tc>
                <a:tc>
                  <a:txBody>
                    <a:bodyPr/>
                    <a:lstStyle/>
                    <a:p>
                      <a:r>
                        <a:rPr lang="fr-FR" sz="1400" dirty="0" smtClean="0"/>
                        <a:t>Causes</a:t>
                      </a:r>
                      <a:endParaRPr lang="fr-FR" sz="1400" dirty="0"/>
                    </a:p>
                  </a:txBody>
                  <a:tcPr anchor="ctr"/>
                </a:tc>
                <a:tc>
                  <a:txBody>
                    <a:bodyPr/>
                    <a:lstStyle/>
                    <a:p>
                      <a:r>
                        <a:rPr lang="fr-FR" sz="1400" dirty="0" smtClean="0"/>
                        <a:t>Caractéristiques</a:t>
                      </a:r>
                      <a:endParaRPr lang="fr-FR" sz="1400" dirty="0"/>
                    </a:p>
                  </a:txBody>
                  <a:tcPr anchor="ctr"/>
                </a:tc>
              </a:tr>
              <a:tr h="897649">
                <a:tc>
                  <a:txBody>
                    <a:bodyPr/>
                    <a:lstStyle/>
                    <a:p>
                      <a:r>
                        <a:rPr lang="fr-FR" sz="1400" dirty="0" smtClean="0"/>
                        <a:t>Déshydratation extracellulaire</a:t>
                      </a:r>
                      <a:endParaRPr lang="fr-FR" sz="1400" dirty="0"/>
                    </a:p>
                  </a:txBody>
                  <a:tcPr anchor="ctr"/>
                </a:tc>
                <a:tc>
                  <a:txBody>
                    <a:bodyPr/>
                    <a:lstStyle/>
                    <a:p>
                      <a:r>
                        <a:rPr lang="fr-FR" sz="1400" dirty="0" smtClean="0"/>
                        <a:t>• Diurétiques </a:t>
                      </a:r>
                    </a:p>
                    <a:p>
                      <a:r>
                        <a:rPr lang="fr-FR" sz="1400" dirty="0" smtClean="0"/>
                        <a:t>• Vomissements </a:t>
                      </a:r>
                    </a:p>
                    <a:p>
                      <a:r>
                        <a:rPr lang="fr-FR" sz="1400" dirty="0" smtClean="0"/>
                        <a:t>• Diarrhée</a:t>
                      </a:r>
                      <a:endParaRPr lang="fr-FR" sz="1400" dirty="0"/>
                    </a:p>
                  </a:txBody>
                  <a:tcPr anchor="ctr"/>
                </a:tc>
                <a:tc>
                  <a:txBody>
                    <a:bodyPr/>
                    <a:lstStyle/>
                    <a:p>
                      <a:r>
                        <a:rPr lang="fr-FR" sz="1400" dirty="0" smtClean="0"/>
                        <a:t>• Réversibilité après diminution des doses de diurétiques et apport de sel et d’eau</a:t>
                      </a:r>
                      <a:endParaRPr lang="fr-FR" sz="1400" dirty="0"/>
                    </a:p>
                  </a:txBody>
                  <a:tcPr anchor="ctr"/>
                </a:tc>
              </a:tr>
              <a:tr h="897649">
                <a:tc>
                  <a:txBody>
                    <a:bodyPr/>
                    <a:lstStyle/>
                    <a:p>
                      <a:r>
                        <a:rPr lang="fr-FR" sz="1400" dirty="0" smtClean="0"/>
                        <a:t>Médicaments à effets hémodynamiques</a:t>
                      </a:r>
                      <a:endParaRPr lang="fr-FR" sz="1400" dirty="0"/>
                    </a:p>
                  </a:txBody>
                  <a:tcPr anchor="ctr"/>
                </a:tc>
                <a:tc>
                  <a:txBody>
                    <a:bodyPr/>
                    <a:lstStyle/>
                    <a:p>
                      <a:r>
                        <a:rPr lang="fr-FR" sz="1400" dirty="0" smtClean="0"/>
                        <a:t>• AINS </a:t>
                      </a:r>
                    </a:p>
                    <a:p>
                      <a:r>
                        <a:rPr lang="fr-FR" sz="1400" dirty="0" smtClean="0"/>
                        <a:t>• IEC ++ </a:t>
                      </a:r>
                    </a:p>
                    <a:p>
                      <a:r>
                        <a:rPr lang="fr-FR" sz="1400" dirty="0" smtClean="0"/>
                        <a:t>• ARA2</a:t>
                      </a:r>
                    </a:p>
                    <a:p>
                      <a:endParaRPr lang="fr-FR" sz="1400" dirty="0"/>
                    </a:p>
                  </a:txBody>
                  <a:tcPr anchor="ctr"/>
                </a:tc>
                <a:tc>
                  <a:txBody>
                    <a:bodyPr/>
                    <a:lstStyle/>
                    <a:p>
                      <a:r>
                        <a:rPr lang="fr-FR" sz="1400" dirty="0" smtClean="0"/>
                        <a:t>• Hypovolémie associée ++ </a:t>
                      </a:r>
                    </a:p>
                    <a:p>
                      <a:r>
                        <a:rPr lang="fr-FR" sz="1400" dirty="0" smtClean="0"/>
                        <a:t>• Sténose des artères rénales,  ou lésions vasculaires graves </a:t>
                      </a:r>
                    </a:p>
                    <a:p>
                      <a:r>
                        <a:rPr lang="fr-FR" sz="1400" dirty="0" smtClean="0"/>
                        <a:t>• Réversibilité à l’arrêt </a:t>
                      </a:r>
                      <a:endParaRPr lang="fr-FR" sz="1400" dirty="0"/>
                    </a:p>
                  </a:txBody>
                  <a:tcPr anchor="ctr"/>
                </a:tc>
              </a:tr>
              <a:tr h="487295">
                <a:tc>
                  <a:txBody>
                    <a:bodyPr/>
                    <a:lstStyle/>
                    <a:p>
                      <a:r>
                        <a:rPr lang="fr-FR" sz="1400" dirty="0" smtClean="0"/>
                        <a:t>Obstacle</a:t>
                      </a:r>
                      <a:endParaRPr lang="fr-FR" sz="1400" dirty="0"/>
                    </a:p>
                  </a:txBody>
                  <a:tcPr anchor="ctr"/>
                </a:tc>
                <a:tc>
                  <a:txBody>
                    <a:bodyPr/>
                    <a:lstStyle/>
                    <a:p>
                      <a:r>
                        <a:rPr lang="fr-FR" sz="1400" dirty="0" smtClean="0"/>
                        <a:t>• Toutes les causes d’obstacle</a:t>
                      </a:r>
                      <a:endParaRPr lang="fr-FR" sz="1400" dirty="0"/>
                    </a:p>
                  </a:txBody>
                  <a:tcPr anchor="ctr"/>
                </a:tc>
                <a:tc>
                  <a:txBody>
                    <a:bodyPr/>
                    <a:lstStyle/>
                    <a:p>
                      <a:r>
                        <a:rPr lang="fr-FR" sz="1400" dirty="0" smtClean="0"/>
                        <a:t>• Réversibilité après lever d’obstacle</a:t>
                      </a:r>
                      <a:endParaRPr lang="fr-FR" sz="1400" dirty="0"/>
                    </a:p>
                  </a:txBody>
                  <a:tcPr anchor="ctr"/>
                </a:tc>
              </a:tr>
              <a:tr h="692472">
                <a:tc rowSpan="2">
                  <a:txBody>
                    <a:bodyPr/>
                    <a:lstStyle/>
                    <a:p>
                      <a:pPr algn="just"/>
                      <a:r>
                        <a:rPr lang="fr-FR" sz="1400" dirty="0" smtClean="0"/>
                        <a:t>Produits toxiques</a:t>
                      </a:r>
                      <a:endParaRPr lang="fr-FR" sz="1400" dirty="0"/>
                    </a:p>
                  </a:txBody>
                  <a:tcPr anchor="ctr"/>
                </a:tc>
                <a:tc>
                  <a:txBody>
                    <a:bodyPr/>
                    <a:lstStyle/>
                    <a:p>
                      <a:r>
                        <a:rPr lang="fr-FR" sz="1400" dirty="0" smtClean="0"/>
                        <a:t>• Produits de contraste iodés</a:t>
                      </a:r>
                      <a:endParaRPr lang="fr-FR" sz="1400" dirty="0"/>
                    </a:p>
                  </a:txBody>
                  <a:tcPr anchor="ctr"/>
                </a:tc>
                <a:tc>
                  <a:txBody>
                    <a:bodyPr/>
                    <a:lstStyle/>
                    <a:p>
                      <a:r>
                        <a:rPr lang="fr-FR" sz="1400" dirty="0" smtClean="0"/>
                        <a:t>• Nécessité d’une hydratation ++ </a:t>
                      </a:r>
                    </a:p>
                    <a:p>
                      <a:r>
                        <a:rPr lang="fr-FR" sz="1400" dirty="0" smtClean="0"/>
                        <a:t>• Peser les indications</a:t>
                      </a:r>
                      <a:endParaRPr lang="fr-FR" sz="1400" dirty="0"/>
                    </a:p>
                  </a:txBody>
                  <a:tcPr anchor="ctr"/>
                </a:tc>
              </a:tr>
              <a:tr h="487295">
                <a:tc vMerge="1">
                  <a:txBody>
                    <a:bodyPr/>
                    <a:lstStyle/>
                    <a:p>
                      <a:endParaRPr lang="fr-FR" dirty="0"/>
                    </a:p>
                  </a:txBody>
                  <a:tcPr/>
                </a:tc>
                <a:tc>
                  <a:txBody>
                    <a:bodyPr/>
                    <a:lstStyle/>
                    <a:p>
                      <a:r>
                        <a:rPr lang="fr-FR" sz="1400" dirty="0" smtClean="0"/>
                        <a:t>• Médicaments néphrotoxiques</a:t>
                      </a:r>
                      <a:endParaRPr lang="fr-FR" sz="1400" dirty="0"/>
                    </a:p>
                  </a:txBody>
                  <a:tcPr anchor="ctr"/>
                </a:tc>
                <a:tc>
                  <a:txBody>
                    <a:bodyPr/>
                    <a:lstStyle/>
                    <a:p>
                      <a:r>
                        <a:rPr lang="fr-FR" sz="1400" dirty="0" smtClean="0"/>
                        <a:t>• Respecter les règles de prescription</a:t>
                      </a:r>
                      <a:endParaRPr lang="fr-FR" sz="1400" dirty="0"/>
                    </a:p>
                  </a:txBody>
                  <a:tcPr anchor="ctr"/>
                </a:tc>
              </a:tr>
              <a:tr h="692472">
                <a:tc>
                  <a:txBody>
                    <a:bodyPr/>
                    <a:lstStyle/>
                    <a:p>
                      <a:r>
                        <a:rPr lang="fr-FR" sz="1400" dirty="0" smtClean="0"/>
                        <a:t>Pathologie surajoutée </a:t>
                      </a:r>
                      <a:endParaRPr lang="fr-FR" sz="1400" dirty="0"/>
                    </a:p>
                  </a:txBody>
                  <a:tcPr anchor="ctr"/>
                </a:tc>
                <a:tc>
                  <a:txBody>
                    <a:bodyPr/>
                    <a:lstStyle/>
                    <a:p>
                      <a:r>
                        <a:rPr lang="fr-FR" sz="1400" dirty="0" smtClean="0"/>
                        <a:t>• Pyélonéphrite aiguë </a:t>
                      </a:r>
                    </a:p>
                    <a:p>
                      <a:r>
                        <a:rPr lang="fr-FR" sz="1400" dirty="0" smtClean="0"/>
                        <a:t>• Néphropathie vasculaire surajouté</a:t>
                      </a:r>
                      <a:endParaRPr lang="fr-FR" sz="1400" dirty="0"/>
                    </a:p>
                  </a:txBody>
                  <a:tcPr anchor="ctr"/>
                </a:tc>
                <a:tc>
                  <a:txBody>
                    <a:bodyPr/>
                    <a:lstStyle/>
                    <a:p>
                      <a:r>
                        <a:rPr lang="fr-FR" sz="1400" dirty="0" smtClean="0"/>
                        <a:t>• Réversibilité après traitement spécifique</a:t>
                      </a:r>
                      <a:endParaRPr lang="fr-FR" sz="1400" dirty="0"/>
                    </a:p>
                  </a:txBody>
                  <a:tcPr anchor="ctr"/>
                </a:tc>
              </a:tr>
            </a:tbl>
          </a:graphicData>
        </a:graphic>
      </p:graphicFrame>
    </p:spTree>
    <p:extLst>
      <p:ext uri="{BB962C8B-B14F-4D97-AF65-F5344CB8AC3E}">
        <p14:creationId xmlns:p14="http://schemas.microsoft.com/office/powerpoint/2010/main" val="305165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COMPLICATIONS DE L’IRC ET PRISE EN CHARGE</a:t>
            </a:r>
          </a:p>
        </p:txBody>
      </p:sp>
      <p:sp>
        <p:nvSpPr>
          <p:cNvPr id="3" name="Espace réservé du contenu 2"/>
          <p:cNvSpPr>
            <a:spLocks noGrp="1"/>
          </p:cNvSpPr>
          <p:nvPr>
            <p:ph sz="quarter" idx="1"/>
          </p:nvPr>
        </p:nvSpPr>
        <p:spPr/>
        <p:txBody>
          <a:bodyPr/>
          <a:lstStyle/>
          <a:p>
            <a:r>
              <a:rPr lang="fr-FR" u="sng" dirty="0">
                <a:solidFill>
                  <a:srgbClr val="C00000"/>
                </a:solidFill>
              </a:rPr>
              <a:t>A. Les conséquences cardiovasculaires de l’IRC </a:t>
            </a:r>
            <a:r>
              <a:rPr lang="fr-FR" dirty="0"/>
              <a:t>1. HTA volodépendante (fréquente </a:t>
            </a:r>
            <a:r>
              <a:rPr lang="fr-FR" dirty="0" smtClean="0"/>
              <a:t>++).</a:t>
            </a:r>
          </a:p>
          <a:p>
            <a:r>
              <a:rPr lang="fr-FR" dirty="0" smtClean="0"/>
              <a:t> </a:t>
            </a:r>
            <a:r>
              <a:rPr lang="fr-FR" dirty="0"/>
              <a:t>2. Lésions artérielles accélérées: 50 % des décès liés à infarctus du myocarde ++, AVC, AOMI. 3. Atteinte cardiaque : HVG (HTA, anémie), calcifications valvulaires et coronariennes; cardiopathie urémique (ischémie, toxines urémiques…); péricardite urémique.</a:t>
            </a:r>
          </a:p>
        </p:txBody>
      </p:sp>
    </p:spTree>
    <p:extLst>
      <p:ext uri="{BB962C8B-B14F-4D97-AF65-F5344CB8AC3E}">
        <p14:creationId xmlns:p14="http://schemas.microsoft.com/office/powerpoint/2010/main" val="4092856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dirty="0"/>
              <a:t>B. </a:t>
            </a:r>
            <a:r>
              <a:rPr lang="fr-FR" u="sng" dirty="0">
                <a:solidFill>
                  <a:srgbClr val="C00000"/>
                </a:solidFill>
              </a:rPr>
              <a:t>Les troubles du métabolisme phospho-calcique et osseux </a:t>
            </a:r>
            <a:endParaRPr lang="fr-FR" u="sng" dirty="0" smtClean="0">
              <a:solidFill>
                <a:srgbClr val="C00000"/>
              </a:solidFill>
            </a:endParaRPr>
          </a:p>
          <a:p>
            <a:r>
              <a:rPr lang="fr-FR" dirty="0" smtClean="0"/>
              <a:t>1</a:t>
            </a:r>
            <a:r>
              <a:rPr lang="fr-FR" dirty="0"/>
              <a:t>. Hyperparathyroïdie, précoce</a:t>
            </a:r>
            <a:r>
              <a:rPr lang="fr-FR" dirty="0" smtClean="0"/>
              <a:t>.</a:t>
            </a:r>
          </a:p>
          <a:p>
            <a:r>
              <a:rPr lang="fr-FR" dirty="0" smtClean="0"/>
              <a:t> </a:t>
            </a:r>
            <a:r>
              <a:rPr lang="fr-FR" dirty="0"/>
              <a:t>2. Hypocalcémie, hyperphosphatémie. </a:t>
            </a:r>
            <a:endParaRPr lang="fr-FR" dirty="0" smtClean="0"/>
          </a:p>
          <a:p>
            <a:r>
              <a:rPr lang="fr-FR" b="1" dirty="0" smtClean="0"/>
              <a:t>3</a:t>
            </a:r>
            <a:r>
              <a:rPr lang="fr-FR" b="1" dirty="0"/>
              <a:t>. Acidose métabolique </a:t>
            </a:r>
            <a:r>
              <a:rPr lang="fr-FR" dirty="0"/>
              <a:t>aggravant les lésions osseuses:  Maladie osseuse rénale = ostéomalacie (diminution de la formation osseuse 2aire au déficit en vit. D) et ostéite fibreuse (destruction osseuse accélérée 2aire à HPT</a:t>
            </a:r>
            <a:r>
              <a:rPr lang="fr-FR" dirty="0" smtClean="0"/>
              <a:t>)</a:t>
            </a:r>
            <a:endParaRPr lang="fr-FR" dirty="0"/>
          </a:p>
        </p:txBody>
      </p:sp>
    </p:spTree>
    <p:extLst>
      <p:ext uri="{BB962C8B-B14F-4D97-AF65-F5344CB8AC3E}">
        <p14:creationId xmlns:p14="http://schemas.microsoft.com/office/powerpoint/2010/main" val="306698701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dirty="0"/>
              <a:t>Prévention et traitement: vitamine D native, apports calciques, complexants du phosphore, dérivés actifs de la vitamine D en l’absence d’hyperphosphatémie ;  Objectifs de traitement: calcémie et phosphatémie normales, PTH modérément </a:t>
            </a:r>
            <a:r>
              <a:rPr lang="fr-FR" dirty="0" smtClean="0"/>
              <a:t>augmentée </a:t>
            </a:r>
          </a:p>
          <a:p>
            <a:r>
              <a:rPr lang="fr-FR" dirty="0" smtClean="0"/>
              <a:t> C</a:t>
            </a:r>
            <a:r>
              <a:rPr lang="fr-FR" dirty="0"/>
              <a:t>. </a:t>
            </a:r>
            <a:r>
              <a:rPr lang="fr-FR" u="sng" dirty="0">
                <a:solidFill>
                  <a:srgbClr val="FF0000"/>
                </a:solidFill>
              </a:rPr>
              <a:t>ACIDOSE MÉTABOLIQUE </a:t>
            </a:r>
            <a:r>
              <a:rPr lang="fr-FR" dirty="0"/>
              <a:t> Conséquences: catabolisme protéique musculaire excessif ; aggravation des lésions osseuses, risque d’hyperkaliémie.  Prévention: bicarbonatémie &gt; 22 mmol/L ; (bicarbonate de sodium ou eau de Vichy).</a:t>
            </a:r>
          </a:p>
        </p:txBody>
      </p:sp>
    </p:spTree>
    <p:extLst>
      <p:ext uri="{BB962C8B-B14F-4D97-AF65-F5344CB8AC3E}">
        <p14:creationId xmlns:p14="http://schemas.microsoft.com/office/powerpoint/2010/main" val="3506689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a:t>D. </a:t>
            </a:r>
            <a:r>
              <a:rPr lang="fr-FR" u="sng" dirty="0">
                <a:solidFill>
                  <a:srgbClr val="C00000"/>
                </a:solidFill>
              </a:rPr>
              <a:t>Les conséquences métaboliques, endocriniennes et </a:t>
            </a:r>
            <a:r>
              <a:rPr lang="fr-FR" u="sng" dirty="0" smtClean="0">
                <a:solidFill>
                  <a:srgbClr val="C00000"/>
                </a:solidFill>
              </a:rPr>
              <a:t>nutritionnelles</a:t>
            </a:r>
          </a:p>
          <a:p>
            <a:r>
              <a:rPr lang="fr-FR" dirty="0" smtClean="0"/>
              <a:t> </a:t>
            </a:r>
            <a:r>
              <a:rPr lang="fr-FR" dirty="0"/>
              <a:t>1. Dénutrition protéino-énergétique : prise en charge diététique indispensable</a:t>
            </a:r>
            <a:r>
              <a:rPr lang="fr-FR" dirty="0" smtClean="0"/>
              <a:t>.</a:t>
            </a:r>
          </a:p>
          <a:p>
            <a:r>
              <a:rPr lang="fr-FR" dirty="0" smtClean="0"/>
              <a:t> </a:t>
            </a:r>
            <a:r>
              <a:rPr lang="fr-FR" dirty="0"/>
              <a:t>2. Hyperuricémie : souvent asymptomatique – Si crise de goutte, doit être traitée</a:t>
            </a:r>
            <a:r>
              <a:rPr lang="fr-FR" dirty="0" smtClean="0"/>
              <a:t>.</a:t>
            </a:r>
          </a:p>
          <a:p>
            <a:r>
              <a:rPr lang="fr-FR" dirty="0" smtClean="0"/>
              <a:t> </a:t>
            </a:r>
            <a:r>
              <a:rPr lang="fr-FR" dirty="0"/>
              <a:t>3. Hyperlipidémie</a:t>
            </a:r>
            <a:r>
              <a:rPr lang="fr-FR" dirty="0" smtClean="0"/>
              <a:t>.</a:t>
            </a:r>
          </a:p>
          <a:p>
            <a:r>
              <a:rPr lang="fr-FR" dirty="0" smtClean="0"/>
              <a:t> </a:t>
            </a:r>
            <a:r>
              <a:rPr lang="fr-FR" dirty="0"/>
              <a:t>4. Modifications des hormones sexuelles.</a:t>
            </a:r>
          </a:p>
        </p:txBody>
      </p:sp>
    </p:spTree>
    <p:extLst>
      <p:ext uri="{BB962C8B-B14F-4D97-AF65-F5344CB8AC3E}">
        <p14:creationId xmlns:p14="http://schemas.microsoft.com/office/powerpoint/2010/main" val="4059314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20000"/>
          </a:bodyPr>
          <a:lstStyle/>
          <a:p>
            <a:r>
              <a:rPr lang="fr-FR" dirty="0"/>
              <a:t>E</a:t>
            </a:r>
            <a:r>
              <a:rPr lang="fr-FR" u="sng" dirty="0">
                <a:solidFill>
                  <a:srgbClr val="C00000"/>
                </a:solidFill>
              </a:rPr>
              <a:t>. Les conséquences hématologiques de l’IRC</a:t>
            </a:r>
          </a:p>
          <a:p>
            <a:r>
              <a:rPr lang="fr-FR" dirty="0"/>
              <a:t>1. Anémie normochrome normocytaire arégénérative :</a:t>
            </a:r>
          </a:p>
          <a:p>
            <a:r>
              <a:rPr lang="fr-FR" dirty="0"/>
              <a:t> Traitement: si hémoglobinémie est ≤ 10 g/dl de façon stable ;</a:t>
            </a:r>
          </a:p>
          <a:p>
            <a:r>
              <a:rPr lang="fr-FR" dirty="0"/>
              <a:t> Corriger une carence martiale (apports en fer per os, ou par voie IV pour un coefficient de saturation de</a:t>
            </a:r>
          </a:p>
          <a:p>
            <a:r>
              <a:rPr lang="fr-FR" dirty="0"/>
              <a:t>la transferrine &gt; 20 % et ferritinémie &gt; 200 ng/ml);</a:t>
            </a:r>
          </a:p>
          <a:p>
            <a:r>
              <a:rPr lang="fr-FR" dirty="0"/>
              <a:t> Administration d’érythropoïétine, voie S/C;</a:t>
            </a:r>
          </a:p>
          <a:p>
            <a:r>
              <a:rPr lang="fr-FR" dirty="0"/>
              <a:t> Objectif: hémoglobinémie 10 à 12 g/dl ;</a:t>
            </a:r>
          </a:p>
          <a:p>
            <a:r>
              <a:rPr lang="fr-FR" dirty="0"/>
              <a:t> Indication des transfusions exceptionnelle.</a:t>
            </a:r>
          </a:p>
          <a:p>
            <a:r>
              <a:rPr lang="fr-FR" dirty="0"/>
              <a:t>2. Troubles de l’hémostase primaire.</a:t>
            </a:r>
          </a:p>
          <a:p>
            <a:r>
              <a:rPr lang="fr-FR" dirty="0"/>
              <a:t>3. Déficit immunitaire</a:t>
            </a:r>
          </a:p>
        </p:txBody>
      </p:sp>
    </p:spTree>
    <p:extLst>
      <p:ext uri="{BB962C8B-B14F-4D97-AF65-F5344CB8AC3E}">
        <p14:creationId xmlns:p14="http://schemas.microsoft.com/office/powerpoint/2010/main" val="359641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836712"/>
            <a:ext cx="7272808"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399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10000"/>
          </a:bodyPr>
          <a:lstStyle/>
          <a:p>
            <a:r>
              <a:rPr lang="fr-FR" u="sng" dirty="0">
                <a:solidFill>
                  <a:srgbClr val="C00000"/>
                </a:solidFill>
              </a:rPr>
              <a:t>F.Les troubles hydro-électrolytiques</a:t>
            </a:r>
          </a:p>
          <a:p>
            <a:r>
              <a:rPr lang="fr-FR" dirty="0"/>
              <a:t>1. Rétention hydrosodée (HTA volodépendante) d’où éviter:</a:t>
            </a:r>
          </a:p>
          <a:p>
            <a:r>
              <a:rPr lang="fr-FR" dirty="0"/>
              <a:t> Apports sodés excessifs (supérieurs à 6 g NaCl/jour)</a:t>
            </a:r>
          </a:p>
          <a:p>
            <a:r>
              <a:rPr lang="fr-FR" dirty="0"/>
              <a:t> Apports hydriques excessifs source d’hyperhydratation intracellulaire (hyponatrémie).</a:t>
            </a:r>
          </a:p>
          <a:p>
            <a:r>
              <a:rPr lang="fr-FR" dirty="0"/>
              <a:t>2. Risque d’hyperkaliémie favorisée par:</a:t>
            </a:r>
          </a:p>
          <a:p>
            <a:r>
              <a:rPr lang="fr-FR" dirty="0"/>
              <a:t> Acidose métabolique ;</a:t>
            </a:r>
          </a:p>
          <a:p>
            <a:r>
              <a:rPr lang="fr-FR" dirty="0"/>
              <a:t> Prise de médicaments: IEC, ARA2, AINS, diurétiques épargneurs de K+ ;</a:t>
            </a:r>
          </a:p>
          <a:p>
            <a:r>
              <a:rPr lang="fr-FR" dirty="0"/>
              <a:t> Des apports excessifs</a:t>
            </a:r>
          </a:p>
        </p:txBody>
      </p:sp>
    </p:spTree>
    <p:extLst>
      <p:ext uri="{BB962C8B-B14F-4D97-AF65-F5344CB8AC3E}">
        <p14:creationId xmlns:p14="http://schemas.microsoft.com/office/powerpoint/2010/main" val="1257473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18864" y="1600200"/>
            <a:ext cx="8229600" cy="4709160"/>
          </a:xfrm>
        </p:spPr>
        <p:txBody>
          <a:bodyPr/>
          <a:lstStyle/>
          <a:p>
            <a:r>
              <a:rPr lang="fr-FR" u="sng" dirty="0">
                <a:solidFill>
                  <a:srgbClr val="C00000"/>
                </a:solidFill>
              </a:rPr>
              <a:t>G. Les autres conséquences de l’IRC évoluée</a:t>
            </a:r>
          </a:p>
          <a:p>
            <a:r>
              <a:rPr lang="fr-FR" dirty="0"/>
              <a:t> Digestives: nausées, vomissements, gastrite et ulcère (IPP).</a:t>
            </a:r>
          </a:p>
          <a:p>
            <a:r>
              <a:rPr lang="fr-FR" dirty="0"/>
              <a:t> Neuromusculaires: crampes, troubles du sommeil, polynévrites urémiques, encéphalopathie urémique,</a:t>
            </a:r>
          </a:p>
          <a:p>
            <a:r>
              <a:rPr lang="fr-FR" dirty="0"/>
              <a:t>encéphalopathie hypertensive</a:t>
            </a:r>
          </a:p>
        </p:txBody>
      </p:sp>
    </p:spTree>
    <p:extLst>
      <p:ext uri="{BB962C8B-B14F-4D97-AF65-F5344CB8AC3E}">
        <p14:creationId xmlns:p14="http://schemas.microsoft.com/office/powerpoint/2010/main" val="3701727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TRAITEMENT DE SUPPLÉANCE DE LA FONCTION RÉNALE</a:t>
            </a:r>
          </a:p>
        </p:txBody>
      </p:sp>
      <p:sp>
        <p:nvSpPr>
          <p:cNvPr id="3" name="Espace réservé du contenu 2"/>
          <p:cNvSpPr>
            <a:spLocks noGrp="1"/>
          </p:cNvSpPr>
          <p:nvPr>
            <p:ph sz="quarter" idx="1"/>
          </p:nvPr>
        </p:nvSpPr>
        <p:spPr/>
        <p:txBody>
          <a:bodyPr>
            <a:normAutofit fontScale="70000" lnSpcReduction="20000"/>
          </a:bodyPr>
          <a:lstStyle/>
          <a:p>
            <a:r>
              <a:rPr lang="fr-FR" sz="4000" u="sng" dirty="0">
                <a:solidFill>
                  <a:srgbClr val="C00000"/>
                </a:solidFill>
              </a:rPr>
              <a:t>A. Techniques</a:t>
            </a:r>
          </a:p>
          <a:p>
            <a:r>
              <a:rPr lang="fr-FR" dirty="0"/>
              <a:t> Transplantation rénale (préparation du donneur éligible, QS).</a:t>
            </a:r>
          </a:p>
          <a:p>
            <a:r>
              <a:rPr lang="fr-FR" dirty="0"/>
              <a:t> Hémodialyse (création précoce d’un abord vasculaire : fistule artério-veineuse).</a:t>
            </a:r>
          </a:p>
          <a:p>
            <a:r>
              <a:rPr lang="fr-FR" dirty="0"/>
              <a:t> Dialyse péritonéale.</a:t>
            </a:r>
          </a:p>
          <a:p>
            <a:r>
              <a:rPr lang="fr-FR" sz="4000" u="sng" dirty="0">
                <a:solidFill>
                  <a:srgbClr val="C00000"/>
                </a:solidFill>
              </a:rPr>
              <a:t>B. Mise en route du traitement</a:t>
            </a:r>
          </a:p>
          <a:p>
            <a:r>
              <a:rPr lang="fr-FR" dirty="0"/>
              <a:t> Information (patient et entourage ++), vaccination (anti-hépatite B).</a:t>
            </a:r>
          </a:p>
          <a:p>
            <a:r>
              <a:rPr lang="fr-FR" dirty="0"/>
              <a:t> Repose sur des critères cliniques (tolérance, qualité de vie, anorexie, surcharge hydrosodée, etc.)</a:t>
            </a:r>
          </a:p>
          <a:p>
            <a:r>
              <a:rPr lang="fr-FR" dirty="0"/>
              <a:t>et biologiques (toxicité urémique, troubles électrolytiques).</a:t>
            </a:r>
          </a:p>
          <a:p>
            <a:r>
              <a:rPr lang="fr-FR" dirty="0"/>
              <a:t> Le DFGe est un des éléments de la décision, mais pas le seul.</a:t>
            </a:r>
          </a:p>
          <a:p>
            <a:r>
              <a:rPr lang="fr-FR" dirty="0"/>
              <a:t> Début en général entre 5 et 10 ml/min/1,73 m2</a:t>
            </a:r>
          </a:p>
          <a:p>
            <a:r>
              <a:rPr lang="fr-FR" dirty="0"/>
              <a:t> de DFGe.</a:t>
            </a:r>
          </a:p>
        </p:txBody>
      </p:sp>
    </p:spTree>
    <p:extLst>
      <p:ext uri="{BB962C8B-B14F-4D97-AF65-F5344CB8AC3E}">
        <p14:creationId xmlns:p14="http://schemas.microsoft.com/office/powerpoint/2010/main" val="4278898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B/IRA:</a:t>
            </a:r>
            <a:endParaRPr lang="fr-FR" dirty="0"/>
          </a:p>
        </p:txBody>
      </p:sp>
      <p:sp>
        <p:nvSpPr>
          <p:cNvPr id="3" name="Espace réservé du contenu 2"/>
          <p:cNvSpPr>
            <a:spLocks noGrp="1"/>
          </p:cNvSpPr>
          <p:nvPr>
            <p:ph sz="quarter" idx="1"/>
          </p:nvPr>
        </p:nvSpPr>
        <p:spPr/>
        <p:txBody>
          <a:bodyPr>
            <a:normAutofit/>
          </a:bodyPr>
          <a:lstStyle/>
          <a:p>
            <a:r>
              <a:rPr lang="fr-FR" dirty="0" smtClean="0"/>
              <a:t>Diminution brutale et ≥50% du DFG avec élevation brutale de la créatininémie</a:t>
            </a:r>
          </a:p>
          <a:p>
            <a:r>
              <a:rPr lang="fr-FR" dirty="0" smtClean="0"/>
              <a:t>Caractère aigu si: </a:t>
            </a:r>
          </a:p>
          <a:p>
            <a:pPr marL="0" indent="0">
              <a:buNone/>
            </a:pPr>
            <a:r>
              <a:rPr lang="fr-FR" dirty="0"/>
              <a:t> </a:t>
            </a:r>
            <a:r>
              <a:rPr lang="fr-FR" dirty="0" smtClean="0"/>
              <a:t>               créat antérieures normales</a:t>
            </a:r>
          </a:p>
          <a:p>
            <a:pPr marL="0" indent="0">
              <a:buNone/>
            </a:pPr>
            <a:r>
              <a:rPr lang="fr-FR" dirty="0"/>
              <a:t> </a:t>
            </a:r>
            <a:r>
              <a:rPr lang="fr-FR" dirty="0" smtClean="0"/>
              <a:t>               pas d’atrophie rénale à l’écho</a:t>
            </a:r>
          </a:p>
          <a:p>
            <a:pPr marL="0" indent="0">
              <a:buNone/>
            </a:pPr>
            <a:r>
              <a:rPr lang="fr-FR" dirty="0"/>
              <a:t> </a:t>
            </a:r>
            <a:r>
              <a:rPr lang="fr-FR" dirty="0" smtClean="0"/>
              <a:t>               pas d’anémie</a:t>
            </a:r>
          </a:p>
          <a:p>
            <a:pPr marL="0" indent="0">
              <a:buNone/>
            </a:pPr>
            <a:r>
              <a:rPr lang="fr-FR" dirty="0"/>
              <a:t> </a:t>
            </a:r>
            <a:r>
              <a:rPr lang="fr-FR" dirty="0" smtClean="0"/>
              <a:t>               pas d’hypocalcémie</a:t>
            </a:r>
          </a:p>
          <a:p>
            <a:pPr marL="0" indent="0">
              <a:buNone/>
            </a:pPr>
            <a:r>
              <a:rPr lang="fr-FR" dirty="0"/>
              <a:t> </a:t>
            </a:r>
            <a:r>
              <a:rPr lang="fr-FR" dirty="0" smtClean="0"/>
              <a:t>  en plus du contexte(fièvre,anurie,mdct,DEC…)</a:t>
            </a:r>
            <a:endParaRPr lang="fr-FR" dirty="0"/>
          </a:p>
        </p:txBody>
      </p:sp>
    </p:spTree>
    <p:extLst>
      <p:ext uri="{BB962C8B-B14F-4D97-AF65-F5344CB8AC3E}">
        <p14:creationId xmlns:p14="http://schemas.microsoft.com/office/powerpoint/2010/main" val="3516200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Classification de l’IRA</a:t>
            </a:r>
            <a:endParaRPr lang="fr-FR" dirty="0"/>
          </a:p>
        </p:txBody>
      </p:sp>
      <p:sp>
        <p:nvSpPr>
          <p:cNvPr id="3" name="Espace réservé du contenu 2"/>
          <p:cNvSpPr>
            <a:spLocks noGrp="1"/>
          </p:cNvSpPr>
          <p:nvPr>
            <p:ph sz="quarter" idx="1"/>
          </p:nvPr>
        </p:nvSpPr>
        <p:spPr/>
        <p:txBody>
          <a:bodyPr/>
          <a:lstStyle/>
          <a:p>
            <a:r>
              <a:rPr lang="fr-FR" dirty="0" smtClean="0"/>
              <a:t>KDIGO 2012:</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679704639"/>
              </p:ext>
            </p:extLst>
          </p:nvPr>
        </p:nvGraphicFramePr>
        <p:xfrm>
          <a:off x="1259632" y="2564904"/>
          <a:ext cx="6096000" cy="34721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fr-FR" dirty="0" smtClean="0"/>
                        <a:t>stade</a:t>
                      </a:r>
                      <a:endParaRPr lang="fr-FR" dirty="0"/>
                    </a:p>
                  </a:txBody>
                  <a:tcPr/>
                </a:tc>
                <a:tc>
                  <a:txBody>
                    <a:bodyPr/>
                    <a:lstStyle/>
                    <a:p>
                      <a:r>
                        <a:rPr lang="fr-FR" dirty="0" smtClean="0"/>
                        <a:t>créatinine</a:t>
                      </a:r>
                      <a:endParaRPr lang="fr-FR" dirty="0"/>
                    </a:p>
                  </a:txBody>
                  <a:tcPr/>
                </a:tc>
                <a:tc>
                  <a:txBody>
                    <a:bodyPr/>
                    <a:lstStyle/>
                    <a:p>
                      <a:r>
                        <a:rPr lang="fr-FR" dirty="0" smtClean="0"/>
                        <a:t>diurèse</a:t>
                      </a:r>
                      <a:endParaRPr lang="fr-FR" dirty="0"/>
                    </a:p>
                  </a:txBody>
                  <a:tcPr/>
                </a:tc>
              </a:tr>
              <a:tr h="370840">
                <a:tc>
                  <a:txBody>
                    <a:bodyPr/>
                    <a:lstStyle/>
                    <a:p>
                      <a:r>
                        <a:rPr lang="fr-FR" dirty="0" smtClean="0"/>
                        <a:t>1</a:t>
                      </a:r>
                      <a:endParaRPr lang="fr-FR" dirty="0"/>
                    </a:p>
                  </a:txBody>
                  <a:tcPr/>
                </a:tc>
                <a:tc>
                  <a:txBody>
                    <a:bodyPr/>
                    <a:lstStyle/>
                    <a:p>
                      <a:r>
                        <a:rPr lang="fr-FR" dirty="0" smtClean="0"/>
                        <a:t>Augmentation</a:t>
                      </a:r>
                      <a:r>
                        <a:rPr lang="fr-FR" baseline="0" dirty="0" smtClean="0"/>
                        <a:t> de 50% en 7 jours ou 26,5mmol/l en 48h</a:t>
                      </a:r>
                      <a:endParaRPr lang="fr-FR" dirty="0"/>
                    </a:p>
                  </a:txBody>
                  <a:tcPr/>
                </a:tc>
                <a:tc>
                  <a:txBody>
                    <a:bodyPr/>
                    <a:lstStyle/>
                    <a:p>
                      <a:r>
                        <a:rPr lang="fr-FR" dirty="0" smtClean="0"/>
                        <a:t>&lt;0,5ml/kg/h</a:t>
                      </a:r>
                      <a:r>
                        <a:rPr lang="fr-FR" baseline="0" dirty="0" smtClean="0"/>
                        <a:t> en 6 h</a:t>
                      </a:r>
                      <a:endParaRPr lang="fr-FR" dirty="0"/>
                    </a:p>
                  </a:txBody>
                  <a:tcPr/>
                </a:tc>
              </a:tr>
              <a:tr h="370840">
                <a:tc>
                  <a:txBody>
                    <a:bodyPr/>
                    <a:lstStyle/>
                    <a:p>
                      <a:r>
                        <a:rPr lang="fr-FR" dirty="0" smtClean="0"/>
                        <a:t>2</a:t>
                      </a:r>
                      <a:endParaRPr lang="fr-FR" dirty="0"/>
                    </a:p>
                  </a:txBody>
                  <a:tcPr/>
                </a:tc>
                <a:tc>
                  <a:txBody>
                    <a:bodyPr/>
                    <a:lstStyle/>
                    <a:p>
                      <a:r>
                        <a:rPr lang="fr-FR" dirty="0" smtClean="0"/>
                        <a:t>Doublement de la créatinine</a:t>
                      </a:r>
                      <a:endParaRPr lang="fr-FR" dirty="0"/>
                    </a:p>
                  </a:txBody>
                  <a:tcPr/>
                </a:tc>
                <a:tc>
                  <a:txBody>
                    <a:bodyPr/>
                    <a:lstStyle/>
                    <a:p>
                      <a:r>
                        <a:rPr lang="fr-FR" dirty="0" smtClean="0"/>
                        <a:t>&lt;0,5ml/kg/h</a:t>
                      </a:r>
                      <a:r>
                        <a:rPr lang="fr-FR" baseline="0" dirty="0" smtClean="0"/>
                        <a:t> en 12 h</a:t>
                      </a:r>
                      <a:endParaRPr lang="fr-FR" dirty="0"/>
                    </a:p>
                  </a:txBody>
                  <a:tcPr/>
                </a:tc>
              </a:tr>
              <a:tr h="1272520">
                <a:tc>
                  <a:txBody>
                    <a:bodyPr/>
                    <a:lstStyle/>
                    <a:p>
                      <a:r>
                        <a:rPr lang="fr-FR" dirty="0" smtClean="0"/>
                        <a:t>3</a:t>
                      </a:r>
                      <a:endParaRPr lang="fr-FR" dirty="0"/>
                    </a:p>
                  </a:txBody>
                  <a:tcPr/>
                </a:tc>
                <a:tc>
                  <a:txBody>
                    <a:bodyPr/>
                    <a:lstStyle/>
                    <a:p>
                      <a:r>
                        <a:rPr lang="fr-FR" dirty="0" smtClean="0"/>
                        <a:t>Triplement de la créatinine ou sup à 354mmol/l</a:t>
                      </a:r>
                      <a:endParaRPr lang="fr-FR" dirty="0"/>
                    </a:p>
                  </a:txBody>
                  <a:tcPr/>
                </a:tc>
                <a:tc>
                  <a:txBody>
                    <a:bodyPr/>
                    <a:lstStyle/>
                    <a:p>
                      <a:r>
                        <a:rPr lang="fr-FR" dirty="0" smtClean="0"/>
                        <a:t>&lt;0,3ml/kg/h en 12h ou anurie plus de 12h</a:t>
                      </a:r>
                      <a:endParaRPr lang="fr-FR" dirty="0"/>
                    </a:p>
                  </a:txBody>
                  <a:tcPr/>
                </a:tc>
              </a:tr>
            </a:tbl>
          </a:graphicData>
        </a:graphic>
      </p:graphicFrame>
    </p:spTree>
    <p:extLst>
      <p:ext uri="{BB962C8B-B14F-4D97-AF65-F5344CB8AC3E}">
        <p14:creationId xmlns:p14="http://schemas.microsoft.com/office/powerpoint/2010/main" val="3655825145"/>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Démarche étiologique</a:t>
            </a:r>
            <a:endParaRPr lang="fr-FR" dirty="0"/>
          </a:p>
        </p:txBody>
      </p:sp>
      <p:sp>
        <p:nvSpPr>
          <p:cNvPr id="3" name="Espace réservé du contenu 2"/>
          <p:cNvSpPr>
            <a:spLocks noGrp="1"/>
          </p:cNvSpPr>
          <p:nvPr>
            <p:ph sz="quarter" idx="1"/>
          </p:nvPr>
        </p:nvSpPr>
        <p:spPr/>
        <p:txBody>
          <a:bodyPr/>
          <a:lstStyle/>
          <a:p>
            <a:r>
              <a:rPr lang="fr-FR" dirty="0" smtClean="0"/>
              <a:t>1</a:t>
            </a:r>
            <a:r>
              <a:rPr lang="fr-FR" baseline="30000" dirty="0" smtClean="0"/>
              <a:t>ère</a:t>
            </a:r>
            <a:r>
              <a:rPr lang="fr-FR" dirty="0" smtClean="0"/>
              <a:t> étape:  </a:t>
            </a:r>
          </a:p>
          <a:p>
            <a:r>
              <a:rPr lang="fr-FR" dirty="0" smtClean="0"/>
              <a:t>Évoquer une cause urologique qui empêche l’élimination des urines=IRA obstructive</a:t>
            </a:r>
          </a:p>
          <a:p>
            <a:r>
              <a:rPr lang="fr-FR" dirty="0" smtClean="0"/>
              <a:t>2</a:t>
            </a:r>
            <a:r>
              <a:rPr lang="fr-FR" baseline="30000" dirty="0" smtClean="0"/>
              <a:t>ème</a:t>
            </a:r>
            <a:r>
              <a:rPr lang="fr-FR" dirty="0" smtClean="0"/>
              <a:t> étape:</a:t>
            </a:r>
          </a:p>
          <a:p>
            <a:r>
              <a:rPr lang="fr-FR" dirty="0" smtClean="0"/>
              <a:t>Évoquer une dim de la perfusion rénale   =IRA fonctionnelle</a:t>
            </a:r>
          </a:p>
          <a:p>
            <a:r>
              <a:rPr lang="fr-FR" dirty="0" smtClean="0"/>
              <a:t>3 ème étape:</a:t>
            </a:r>
          </a:p>
          <a:p>
            <a:r>
              <a:rPr lang="fr-FR" dirty="0" smtClean="0"/>
              <a:t>Pas d’obstacle</a:t>
            </a:r>
          </a:p>
          <a:p>
            <a:r>
              <a:rPr lang="fr-FR" dirty="0" smtClean="0"/>
              <a:t>Bonne perfusion rénale=IRA organique*                                                                                                                        </a:t>
            </a:r>
            <a:endParaRPr lang="fr-FR" dirty="0"/>
          </a:p>
        </p:txBody>
      </p:sp>
    </p:spTree>
    <p:extLst>
      <p:ext uri="{BB962C8B-B14F-4D97-AF65-F5344CB8AC3E}">
        <p14:creationId xmlns:p14="http://schemas.microsoft.com/office/powerpoint/2010/main" val="351978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IRA obstructive</a:t>
            </a:r>
            <a:endParaRPr lang="fr-FR" dirty="0"/>
          </a:p>
        </p:txBody>
      </p:sp>
      <p:sp>
        <p:nvSpPr>
          <p:cNvPr id="3" name="Espace réservé du contenu 2"/>
          <p:cNvSpPr>
            <a:spLocks noGrp="1"/>
          </p:cNvSpPr>
          <p:nvPr>
            <p:ph sz="quarter" idx="1"/>
          </p:nvPr>
        </p:nvSpPr>
        <p:spPr/>
        <p:txBody>
          <a:bodyPr>
            <a:normAutofit/>
          </a:bodyPr>
          <a:lstStyle/>
          <a:p>
            <a:r>
              <a:rPr lang="fr-FR" dirty="0" smtClean="0"/>
              <a:t> </a:t>
            </a:r>
            <a:r>
              <a:rPr lang="fr-FR" dirty="0"/>
              <a:t>Elle est due à un obstacle bilatéral sur les voies excrétrices (ou unilatéral sur rein unique). </a:t>
            </a:r>
            <a:endParaRPr lang="fr-FR" dirty="0" smtClean="0"/>
          </a:p>
          <a:p>
            <a:r>
              <a:rPr lang="fr-FR" dirty="0" smtClean="0"/>
              <a:t>La </a:t>
            </a:r>
            <a:r>
              <a:rPr lang="fr-FR" dirty="0"/>
              <a:t>pression augmente dans la chambre urinaire du glomérule jusqu’à atteindre la pression du capillaire glomérulaire : cela annule la fi ltration glomérulaire. </a:t>
            </a:r>
          </a:p>
        </p:txBody>
      </p:sp>
    </p:spTree>
    <p:extLst>
      <p:ext uri="{BB962C8B-B14F-4D97-AF65-F5344CB8AC3E}">
        <p14:creationId xmlns:p14="http://schemas.microsoft.com/office/powerpoint/2010/main" val="526290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dirty="0"/>
              <a:t>L’obstacle peut être incomplet, et n’est donc pas toujours associé à une anurie. </a:t>
            </a:r>
            <a:endParaRPr lang="fr-FR" dirty="0" smtClean="0"/>
          </a:p>
          <a:p>
            <a:r>
              <a:rPr lang="fr-FR" dirty="0" smtClean="0"/>
              <a:t>Une </a:t>
            </a:r>
            <a:r>
              <a:rPr lang="fr-FR" dirty="0"/>
              <a:t>polyurie hypotonique peut être observée (En eff et, l’hyperpression dans les voies urinaires bloque la fi ltration glomérulaire, entraînant une redistribution du fl ux sanguin rénal qui empêche la constitution du gradient osmotique cortico-médullaire nécessaire à l’eff et de l’ADH).</a:t>
            </a:r>
          </a:p>
        </p:txBody>
      </p:sp>
    </p:spTree>
    <p:extLst>
      <p:ext uri="{BB962C8B-B14F-4D97-AF65-F5344CB8AC3E}">
        <p14:creationId xmlns:p14="http://schemas.microsoft.com/office/powerpoint/2010/main" val="1366779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Principales causes d’IRA obstructives </a:t>
            </a:r>
          </a:p>
        </p:txBody>
      </p:sp>
      <p:sp>
        <p:nvSpPr>
          <p:cNvPr id="3" name="Espace réservé du contenu 2"/>
          <p:cNvSpPr>
            <a:spLocks noGrp="1"/>
          </p:cNvSpPr>
          <p:nvPr>
            <p:ph sz="quarter" idx="1"/>
          </p:nvPr>
        </p:nvSpPr>
        <p:spPr/>
        <p:txBody>
          <a:bodyPr>
            <a:normAutofit fontScale="77500" lnSpcReduction="20000"/>
          </a:bodyPr>
          <a:lstStyle/>
          <a:p>
            <a:r>
              <a:rPr lang="fr-FR" dirty="0" smtClean="0"/>
              <a:t>lithiases </a:t>
            </a:r>
            <a:r>
              <a:rPr lang="fr-FR" dirty="0"/>
              <a:t>urinaires </a:t>
            </a:r>
            <a:endParaRPr lang="fr-FR" dirty="0" smtClean="0"/>
          </a:p>
          <a:p>
            <a:r>
              <a:rPr lang="fr-FR" dirty="0" smtClean="0"/>
              <a:t>• </a:t>
            </a:r>
            <a:r>
              <a:rPr lang="fr-FR" dirty="0"/>
              <a:t>Calcul unilatéral sur rein fonctionnel unique ou lithiases bilatérales Pathologie tumorale </a:t>
            </a:r>
            <a:endParaRPr lang="fr-FR" dirty="0" smtClean="0"/>
          </a:p>
          <a:p>
            <a:r>
              <a:rPr lang="fr-FR" dirty="0" smtClean="0"/>
              <a:t>• </a:t>
            </a:r>
            <a:r>
              <a:rPr lang="fr-FR" dirty="0"/>
              <a:t>Adénome de prostate </a:t>
            </a:r>
            <a:endParaRPr lang="fr-FR" dirty="0" smtClean="0"/>
          </a:p>
          <a:p>
            <a:r>
              <a:rPr lang="fr-FR" dirty="0" smtClean="0"/>
              <a:t>• </a:t>
            </a:r>
            <a:r>
              <a:rPr lang="fr-FR" dirty="0"/>
              <a:t>Cancer de la </a:t>
            </a:r>
            <a:r>
              <a:rPr lang="fr-FR" dirty="0" smtClean="0"/>
              <a:t>prostate</a:t>
            </a:r>
          </a:p>
          <a:p>
            <a:r>
              <a:rPr lang="fr-FR" dirty="0" smtClean="0"/>
              <a:t> </a:t>
            </a:r>
            <a:r>
              <a:rPr lang="fr-FR" dirty="0"/>
              <a:t>• Cancer du col utérin </a:t>
            </a:r>
            <a:endParaRPr lang="fr-FR" dirty="0" smtClean="0"/>
          </a:p>
          <a:p>
            <a:r>
              <a:rPr lang="fr-FR" dirty="0" smtClean="0"/>
              <a:t>• </a:t>
            </a:r>
            <a:r>
              <a:rPr lang="fr-FR" dirty="0"/>
              <a:t>Tumeur de vessie </a:t>
            </a:r>
            <a:endParaRPr lang="fr-FR" dirty="0" smtClean="0"/>
          </a:p>
          <a:p>
            <a:r>
              <a:rPr lang="fr-FR" dirty="0" smtClean="0"/>
              <a:t>• </a:t>
            </a:r>
            <a:r>
              <a:rPr lang="fr-FR" dirty="0"/>
              <a:t>Cancer du rectum, de l’ovaire, de l’utérus </a:t>
            </a:r>
            <a:endParaRPr lang="fr-FR" dirty="0" smtClean="0"/>
          </a:p>
          <a:p>
            <a:r>
              <a:rPr lang="fr-FR" dirty="0" smtClean="0"/>
              <a:t>• </a:t>
            </a:r>
            <a:r>
              <a:rPr lang="fr-FR" dirty="0"/>
              <a:t>Métastases rétropéritonéales (rare) </a:t>
            </a:r>
            <a:endParaRPr lang="fr-FR" dirty="0" smtClean="0"/>
          </a:p>
          <a:p>
            <a:r>
              <a:rPr lang="fr-FR" dirty="0" smtClean="0"/>
              <a:t>Pathologie </a:t>
            </a:r>
            <a:r>
              <a:rPr lang="fr-FR" dirty="0"/>
              <a:t>infl ammatoire : fi brose ou liposclérose </a:t>
            </a:r>
            <a:r>
              <a:rPr lang="fr-FR" dirty="0" smtClean="0"/>
              <a:t>rétropéritonéale</a:t>
            </a:r>
          </a:p>
          <a:p>
            <a:endParaRPr lang="fr-FR" dirty="0"/>
          </a:p>
          <a:p>
            <a:r>
              <a:rPr lang="fr-FR" dirty="0" smtClean="0"/>
              <a:t> </a:t>
            </a:r>
            <a:r>
              <a:rPr lang="fr-FR" dirty="0"/>
              <a:t>Attention, la dilatation peut manquer (les voies urinaires sont enserrées dans la </a:t>
            </a:r>
            <a:r>
              <a:rPr lang="fr-FR" dirty="0" smtClean="0"/>
              <a:t>fibrose, obstacle récent, déshydratation)</a:t>
            </a:r>
            <a:endParaRPr lang="fr-FR" dirty="0"/>
          </a:p>
        </p:txBody>
      </p:sp>
    </p:spTree>
    <p:extLst>
      <p:ext uri="{BB962C8B-B14F-4D97-AF65-F5344CB8AC3E}">
        <p14:creationId xmlns:p14="http://schemas.microsoft.com/office/powerpoint/2010/main" val="3377275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 L’IRA « fonctionnelle », pré-rénale</a:t>
            </a:r>
          </a:p>
        </p:txBody>
      </p:sp>
      <p:sp>
        <p:nvSpPr>
          <p:cNvPr id="3" name="Espace réservé du contenu 2"/>
          <p:cNvSpPr>
            <a:spLocks noGrp="1"/>
          </p:cNvSpPr>
          <p:nvPr>
            <p:ph sz="quarter" idx="1"/>
          </p:nvPr>
        </p:nvSpPr>
        <p:spPr/>
        <p:txBody>
          <a:bodyPr>
            <a:normAutofit fontScale="92500" lnSpcReduction="20000"/>
          </a:bodyPr>
          <a:lstStyle/>
          <a:p>
            <a:r>
              <a:rPr lang="fr-FR" dirty="0"/>
              <a:t>Elle est liée à une diminution du fl ux sanguin rénal et de la pression de perfusion </a:t>
            </a:r>
            <a:r>
              <a:rPr lang="fr-FR" dirty="0" smtClean="0"/>
              <a:t>en raison </a:t>
            </a:r>
            <a:r>
              <a:rPr lang="fr-FR" dirty="0"/>
              <a:t>d’une hypovolémie vraie (hémorragie, déshydratation) ou « effi cace » (insuffi sance cardiaque ou hépatique, sepsis</a:t>
            </a:r>
            <a:r>
              <a:rPr lang="fr-FR" dirty="0" smtClean="0"/>
              <a:t>…).</a:t>
            </a:r>
          </a:p>
          <a:p>
            <a:r>
              <a:rPr lang="fr-FR" dirty="0" smtClean="0"/>
              <a:t> </a:t>
            </a:r>
            <a:r>
              <a:rPr lang="fr-FR" dirty="0"/>
              <a:t>Le parenchyme rénal est intact </a:t>
            </a:r>
            <a:r>
              <a:rPr lang="fr-FR" dirty="0" smtClean="0"/>
              <a:t> </a:t>
            </a:r>
          </a:p>
          <a:p>
            <a:r>
              <a:rPr lang="fr-FR" dirty="0" smtClean="0"/>
              <a:t>la baisse de </a:t>
            </a:r>
            <a:r>
              <a:rPr lang="fr-FR" dirty="0"/>
              <a:t>la fi ltration glomérulaire est la conséquence de l’hypo-perfusion </a:t>
            </a:r>
            <a:r>
              <a:rPr lang="fr-FR" dirty="0" smtClean="0"/>
              <a:t>rénale</a:t>
            </a:r>
          </a:p>
          <a:p>
            <a:r>
              <a:rPr lang="fr-FR" dirty="0" smtClean="0"/>
              <a:t>  </a:t>
            </a:r>
            <a:r>
              <a:rPr lang="fr-FR" dirty="0"/>
              <a:t>L’hypoperfusion rénale stimule la synthèse et la sécrétion de rénine par l’appareil juxtaglomérulaire, et donc la formation d’angiotensine II puis la sécrétion d’aldostérone ;</a:t>
            </a:r>
          </a:p>
          <a:p>
            <a:r>
              <a:rPr lang="fr-FR" dirty="0"/>
              <a:t>le système sympathique périphérique et la sécrétion d’ADH sont également activés</a:t>
            </a:r>
          </a:p>
        </p:txBody>
      </p:sp>
    </p:spTree>
    <p:extLst>
      <p:ext uri="{BB962C8B-B14F-4D97-AF65-F5344CB8AC3E}">
        <p14:creationId xmlns:p14="http://schemas.microsoft.com/office/powerpoint/2010/main" val="413588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
          </p:nvPr>
        </p:nvSpPr>
        <p:spPr/>
        <p:txBody>
          <a:bodyPr/>
          <a:lstStyle/>
          <a:p>
            <a:r>
              <a:rPr lang="fr-FR" dirty="0" smtClean="0"/>
              <a:t>Créatininémie: marqueur peu sensible de la fonction rénale( avec le poids,l’age,le sexe et l’origine ethnique).</a:t>
            </a:r>
          </a:p>
          <a:p>
            <a:r>
              <a:rPr lang="fr-FR" dirty="0" smtClean="0"/>
              <a:t>Créatininémie=80-110µmol/l(H)et 60-90µmol/l(F).</a:t>
            </a:r>
          </a:p>
          <a:p>
            <a:r>
              <a:rPr lang="fr-FR" dirty="0" smtClean="0"/>
              <a:t>Augmentation significative si≥50% de néphrons détruits; souvent si perte de 25à50% de la fonction rénale.</a:t>
            </a:r>
          </a:p>
          <a:p>
            <a:endParaRPr lang="fr-FR" dirty="0"/>
          </a:p>
        </p:txBody>
      </p:sp>
    </p:spTree>
    <p:extLst>
      <p:ext uri="{BB962C8B-B14F-4D97-AF65-F5344CB8AC3E}">
        <p14:creationId xmlns:p14="http://schemas.microsoft.com/office/powerpoint/2010/main" val="330987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smtClean="0"/>
              <a:t>Le Na disparait de l’urine définitive  </a:t>
            </a:r>
          </a:p>
          <a:p>
            <a:r>
              <a:rPr lang="fr-FR" dirty="0" smtClean="0"/>
              <a:t>Nau&lt;20mmol/l</a:t>
            </a:r>
          </a:p>
          <a:p>
            <a:r>
              <a:rPr lang="fr-FR" dirty="0" smtClean="0"/>
              <a:t>Na/k&lt;1</a:t>
            </a:r>
          </a:p>
          <a:p>
            <a:r>
              <a:rPr lang="fr-FR" dirty="0" smtClean="0"/>
              <a:t>Fe Na&lt;1%</a:t>
            </a:r>
            <a:endParaRPr lang="fr-FR" dirty="0"/>
          </a:p>
        </p:txBody>
      </p:sp>
      <p:sp>
        <p:nvSpPr>
          <p:cNvPr id="4" name="Rectangle 3"/>
          <p:cNvSpPr/>
          <p:nvPr/>
        </p:nvSpPr>
        <p:spPr>
          <a:xfrm>
            <a:off x="3563888" y="2492896"/>
            <a:ext cx="1706488" cy="1634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Flèche courbée vers le haut 4"/>
          <p:cNvSpPr/>
          <p:nvPr/>
        </p:nvSpPr>
        <p:spPr>
          <a:xfrm>
            <a:off x="3059832" y="2508457"/>
            <a:ext cx="85611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Na</a:t>
            </a:r>
            <a:endParaRPr lang="fr-FR" dirty="0">
              <a:solidFill>
                <a:schemeClr val="tx1"/>
              </a:solidFill>
            </a:endParaRPr>
          </a:p>
        </p:txBody>
      </p:sp>
      <p:sp>
        <p:nvSpPr>
          <p:cNvPr id="6" name="Flèche courbée vers la gauche 5"/>
          <p:cNvSpPr/>
          <p:nvPr/>
        </p:nvSpPr>
        <p:spPr>
          <a:xfrm>
            <a:off x="3275856" y="3467896"/>
            <a:ext cx="938509" cy="60807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K</a:t>
            </a:r>
            <a:endParaRPr lang="fr-FR" dirty="0">
              <a:solidFill>
                <a:schemeClr val="tx1"/>
              </a:solidFill>
            </a:endParaRPr>
          </a:p>
        </p:txBody>
      </p:sp>
    </p:spTree>
    <p:extLst>
      <p:ext uri="{BB962C8B-B14F-4D97-AF65-F5344CB8AC3E}">
        <p14:creationId xmlns:p14="http://schemas.microsoft.com/office/powerpoint/2010/main" val="2078642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smtClean="0"/>
              <a:t>Activation de la libération d’ADH</a:t>
            </a:r>
          </a:p>
          <a:p>
            <a:r>
              <a:rPr lang="fr-FR" dirty="0" smtClean="0"/>
              <a:t>L’eau disparait, les urines se concentrent:</a:t>
            </a:r>
          </a:p>
          <a:p>
            <a:r>
              <a:rPr lang="fr-FR" dirty="0" smtClean="0"/>
              <a:t>rapportU/P sup à 10</a:t>
            </a:r>
          </a:p>
          <a:p>
            <a:r>
              <a:rPr lang="fr-FR" dirty="0" smtClean="0"/>
              <a:t>U/P créat sup à 30</a:t>
            </a:r>
            <a:endParaRPr lang="fr-FR" dirty="0"/>
          </a:p>
        </p:txBody>
      </p:sp>
      <p:sp>
        <p:nvSpPr>
          <p:cNvPr id="4" name="Rectangle 3"/>
          <p:cNvSpPr/>
          <p:nvPr/>
        </p:nvSpPr>
        <p:spPr>
          <a:xfrm>
            <a:off x="3635896" y="4149080"/>
            <a:ext cx="2210544" cy="1418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Organigramme : Connecteur 4"/>
          <p:cNvSpPr/>
          <p:nvPr/>
        </p:nvSpPr>
        <p:spPr>
          <a:xfrm>
            <a:off x="3378665" y="4629708"/>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Organigramme : Connecteur 5"/>
          <p:cNvSpPr/>
          <p:nvPr/>
        </p:nvSpPr>
        <p:spPr>
          <a:xfrm>
            <a:off x="5617840" y="4655248"/>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Flèche droite 6"/>
          <p:cNvSpPr/>
          <p:nvPr/>
        </p:nvSpPr>
        <p:spPr>
          <a:xfrm>
            <a:off x="3607265" y="4627816"/>
            <a:ext cx="262091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H2O</a:t>
            </a:r>
            <a:endParaRPr lang="fr-FR" dirty="0"/>
          </a:p>
        </p:txBody>
      </p:sp>
    </p:spTree>
    <p:extLst>
      <p:ext uri="{BB962C8B-B14F-4D97-AF65-F5344CB8AC3E}">
        <p14:creationId xmlns:p14="http://schemas.microsoft.com/office/powerpoint/2010/main" val="38888347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Circonstances de survenue </a:t>
            </a:r>
          </a:p>
        </p:txBody>
      </p:sp>
      <p:sp>
        <p:nvSpPr>
          <p:cNvPr id="3" name="Espace réservé du contenu 2"/>
          <p:cNvSpPr>
            <a:spLocks noGrp="1"/>
          </p:cNvSpPr>
          <p:nvPr>
            <p:ph sz="quarter" idx="1"/>
          </p:nvPr>
        </p:nvSpPr>
        <p:spPr/>
        <p:txBody>
          <a:bodyPr>
            <a:normAutofit fontScale="70000" lnSpcReduction="20000"/>
          </a:bodyPr>
          <a:lstStyle/>
          <a:p>
            <a:r>
              <a:rPr lang="fr-FR" dirty="0" smtClean="0"/>
              <a:t> </a:t>
            </a:r>
            <a:r>
              <a:rPr lang="fr-FR" dirty="0"/>
              <a:t>Les IRA fonctionnelles surviennent le plus souvent au cours des déshydratations extracellulaires importantes avec :  </a:t>
            </a:r>
            <a:endParaRPr lang="fr-FR" dirty="0" smtClean="0"/>
          </a:p>
          <a:p>
            <a:pPr>
              <a:buFont typeface="Wingdings" pitchFamily="2" charset="2"/>
              <a:buChar char="Ø"/>
            </a:pPr>
            <a:r>
              <a:rPr lang="fr-FR" dirty="0" smtClean="0">
                <a:solidFill>
                  <a:srgbClr val="FFFF00"/>
                </a:solidFill>
              </a:rPr>
              <a:t>hypotension </a:t>
            </a:r>
            <a:r>
              <a:rPr lang="fr-FR" dirty="0">
                <a:solidFill>
                  <a:srgbClr val="FFFF00"/>
                </a:solidFill>
              </a:rPr>
              <a:t>artérielle </a:t>
            </a:r>
            <a:r>
              <a:rPr lang="fr-FR" dirty="0" smtClean="0">
                <a:solidFill>
                  <a:srgbClr val="FFFF00"/>
                </a:solidFill>
              </a:rPr>
              <a:t>;</a:t>
            </a:r>
          </a:p>
          <a:p>
            <a:pPr>
              <a:buFont typeface="Wingdings" pitchFamily="2" charset="2"/>
              <a:buChar char="Ø"/>
            </a:pPr>
            <a:r>
              <a:rPr lang="fr-FR" dirty="0" smtClean="0">
                <a:solidFill>
                  <a:srgbClr val="FFFF00"/>
                </a:solidFill>
              </a:rPr>
              <a:t> </a:t>
            </a:r>
            <a:r>
              <a:rPr lang="fr-FR" dirty="0">
                <a:solidFill>
                  <a:srgbClr val="FFFF00"/>
                </a:solidFill>
              </a:rPr>
              <a:t> tachycardie ; </a:t>
            </a:r>
            <a:r>
              <a:rPr lang="fr-FR" dirty="0" smtClean="0">
                <a:solidFill>
                  <a:srgbClr val="FFFF00"/>
                </a:solidFill>
              </a:rPr>
              <a:t></a:t>
            </a:r>
          </a:p>
          <a:p>
            <a:pPr>
              <a:buFont typeface="Wingdings" pitchFamily="2" charset="2"/>
              <a:buChar char="Ø"/>
            </a:pPr>
            <a:r>
              <a:rPr lang="fr-FR" dirty="0" smtClean="0">
                <a:solidFill>
                  <a:srgbClr val="FFFF00"/>
                </a:solidFill>
              </a:rPr>
              <a:t> </a:t>
            </a:r>
            <a:r>
              <a:rPr lang="fr-FR" dirty="0">
                <a:solidFill>
                  <a:srgbClr val="FFFF00"/>
                </a:solidFill>
              </a:rPr>
              <a:t>pli cutané </a:t>
            </a:r>
            <a:r>
              <a:rPr lang="fr-FR" dirty="0" smtClean="0">
                <a:solidFill>
                  <a:srgbClr val="FFFF00"/>
                </a:solidFill>
              </a:rPr>
              <a:t>;</a:t>
            </a:r>
          </a:p>
          <a:p>
            <a:pPr>
              <a:buFont typeface="Wingdings" pitchFamily="2" charset="2"/>
              <a:buChar char="Ø"/>
            </a:pPr>
            <a:r>
              <a:rPr lang="fr-FR" dirty="0" smtClean="0">
                <a:solidFill>
                  <a:srgbClr val="FFFF00"/>
                </a:solidFill>
              </a:rPr>
              <a:t> </a:t>
            </a:r>
            <a:r>
              <a:rPr lang="fr-FR" dirty="0">
                <a:solidFill>
                  <a:srgbClr val="FFFF00"/>
                </a:solidFill>
              </a:rPr>
              <a:t> perte de poids ;  </a:t>
            </a:r>
            <a:endParaRPr lang="fr-FR" dirty="0" smtClean="0">
              <a:solidFill>
                <a:srgbClr val="FFFF00"/>
              </a:solidFill>
            </a:endParaRPr>
          </a:p>
          <a:p>
            <a:pPr>
              <a:buFont typeface="Wingdings" pitchFamily="2" charset="2"/>
              <a:buChar char="Ø"/>
            </a:pPr>
            <a:r>
              <a:rPr lang="fr-FR" dirty="0" smtClean="0">
                <a:solidFill>
                  <a:srgbClr val="FFFF00"/>
                </a:solidFill>
              </a:rPr>
              <a:t>hémoconcentration </a:t>
            </a:r>
            <a:r>
              <a:rPr lang="fr-FR" dirty="0"/>
              <a:t>(augmentation de l’hématocrite et des protides sanguins). </a:t>
            </a:r>
            <a:r>
              <a:rPr lang="fr-FR" dirty="0" smtClean="0"/>
              <a:t></a:t>
            </a:r>
          </a:p>
          <a:p>
            <a:pPr>
              <a:buFont typeface="Wingdings" pitchFamily="2" charset="2"/>
              <a:buChar char="Ø"/>
            </a:pPr>
            <a:endParaRPr lang="fr-FR" dirty="0" smtClean="0"/>
          </a:p>
          <a:p>
            <a:r>
              <a:rPr lang="fr-FR" dirty="0" smtClean="0"/>
              <a:t> </a:t>
            </a:r>
            <a:r>
              <a:rPr lang="fr-FR" dirty="0"/>
              <a:t>Les IRA fonctionnelles peuvent aussi compliquer les hypovolémies effi caces observés lors : </a:t>
            </a:r>
            <a:r>
              <a:rPr lang="fr-FR" dirty="0" smtClean="0"/>
              <a:t> </a:t>
            </a:r>
          </a:p>
          <a:p>
            <a:endParaRPr lang="fr-FR" dirty="0"/>
          </a:p>
          <a:p>
            <a:r>
              <a:rPr lang="fr-FR" dirty="0" smtClean="0"/>
              <a:t>l’insuffisance </a:t>
            </a:r>
            <a:r>
              <a:rPr lang="fr-FR" dirty="0"/>
              <a:t>cardiaque congestive </a:t>
            </a:r>
            <a:r>
              <a:rPr lang="fr-FR" dirty="0" smtClean="0"/>
              <a:t> </a:t>
            </a:r>
          </a:p>
          <a:p>
            <a:r>
              <a:rPr lang="fr-FR" dirty="0" smtClean="0"/>
              <a:t>des </a:t>
            </a:r>
            <a:r>
              <a:rPr lang="fr-FR" dirty="0"/>
              <a:t>décompensations œdémato-ascitiques des cirrhoses </a:t>
            </a:r>
            <a:r>
              <a:rPr lang="fr-FR" dirty="0" smtClean="0"/>
              <a:t> </a:t>
            </a:r>
          </a:p>
          <a:p>
            <a:r>
              <a:rPr lang="fr-FR" dirty="0" smtClean="0"/>
              <a:t> sd néphrotique</a:t>
            </a:r>
          </a:p>
        </p:txBody>
      </p:sp>
    </p:spTree>
    <p:extLst>
      <p:ext uri="{BB962C8B-B14F-4D97-AF65-F5344CB8AC3E}">
        <p14:creationId xmlns:p14="http://schemas.microsoft.com/office/powerpoint/2010/main" val="37857209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Principales causes d’IRA fonctionnelles</a:t>
            </a:r>
            <a:br>
              <a:rPr lang="fr-FR" dirty="0"/>
            </a:br>
            <a:endParaRPr lang="fr-FR" dirty="0"/>
          </a:p>
        </p:txBody>
      </p:sp>
      <p:sp>
        <p:nvSpPr>
          <p:cNvPr id="3" name="Espace réservé du contenu 2"/>
          <p:cNvSpPr>
            <a:spLocks noGrp="1"/>
          </p:cNvSpPr>
          <p:nvPr>
            <p:ph sz="quarter" idx="1"/>
          </p:nvPr>
        </p:nvSpPr>
        <p:spPr/>
        <p:txBody>
          <a:bodyPr>
            <a:normAutofit fontScale="62500" lnSpcReduction="20000"/>
          </a:bodyPr>
          <a:lstStyle/>
          <a:p>
            <a:r>
              <a:rPr lang="fr-FR" sz="3800" u="sng" dirty="0" smtClean="0">
                <a:solidFill>
                  <a:srgbClr val="C00000"/>
                </a:solidFill>
              </a:rPr>
              <a:t>1</a:t>
            </a:r>
            <a:r>
              <a:rPr lang="fr-FR" sz="3800" u="sng" dirty="0">
                <a:solidFill>
                  <a:srgbClr val="C00000"/>
                </a:solidFill>
              </a:rPr>
              <a:t>) Déshydratation extracellulaire</a:t>
            </a:r>
          </a:p>
          <a:p>
            <a:pPr>
              <a:buFont typeface="Wingdings" pitchFamily="2" charset="2"/>
              <a:buChar char="v"/>
            </a:pPr>
            <a:r>
              <a:rPr lang="fr-FR" dirty="0"/>
              <a:t>• Pertes cutanées (sudation, brûlure) ou digestives (vomissements, diarrhée, fi stules).</a:t>
            </a:r>
          </a:p>
          <a:p>
            <a:pPr>
              <a:buFont typeface="Wingdings" pitchFamily="2" charset="2"/>
              <a:buChar char="v"/>
            </a:pPr>
            <a:r>
              <a:rPr lang="fr-FR" dirty="0"/>
              <a:t>• Pertes rénales :</a:t>
            </a:r>
          </a:p>
          <a:p>
            <a:pPr>
              <a:buFont typeface="Wingdings" pitchFamily="2" charset="2"/>
              <a:buChar char="v"/>
            </a:pPr>
            <a:r>
              <a:rPr lang="fr-FR" dirty="0"/>
              <a:t>– traitement diurétique excessif</a:t>
            </a:r>
          </a:p>
          <a:p>
            <a:pPr>
              <a:buFont typeface="Wingdings" pitchFamily="2" charset="2"/>
              <a:buChar char="v"/>
            </a:pPr>
            <a:r>
              <a:rPr lang="fr-FR" dirty="0"/>
              <a:t>– polyurie osmotique du diabète décompensé et du syndrome de levée d’obstacle</a:t>
            </a:r>
          </a:p>
          <a:p>
            <a:pPr>
              <a:buFont typeface="Wingdings" pitchFamily="2" charset="2"/>
              <a:buChar char="v"/>
            </a:pPr>
            <a:r>
              <a:rPr lang="fr-FR" dirty="0"/>
              <a:t>– néphrite interstitielle chronique</a:t>
            </a:r>
          </a:p>
          <a:p>
            <a:pPr>
              <a:buFont typeface="Wingdings" pitchFamily="2" charset="2"/>
              <a:buChar char="v"/>
            </a:pPr>
            <a:r>
              <a:rPr lang="fr-FR" dirty="0"/>
              <a:t>– insuffi sance surrénale</a:t>
            </a:r>
          </a:p>
          <a:p>
            <a:r>
              <a:rPr lang="fr-FR" sz="3800" u="sng" dirty="0">
                <a:solidFill>
                  <a:srgbClr val="C00000"/>
                </a:solidFill>
              </a:rPr>
              <a:t>2) Hypovolémie réelle ou « effi cace </a:t>
            </a:r>
            <a:r>
              <a:rPr lang="fr-FR" dirty="0"/>
              <a:t>»</a:t>
            </a:r>
          </a:p>
          <a:p>
            <a:pPr>
              <a:buFont typeface="Wingdings" pitchFamily="2" charset="2"/>
              <a:buChar char="v"/>
            </a:pPr>
            <a:r>
              <a:rPr lang="fr-FR" dirty="0"/>
              <a:t>• Syndrome néphrotique sévère ;</a:t>
            </a:r>
          </a:p>
          <a:p>
            <a:pPr>
              <a:buFont typeface="Wingdings" pitchFamily="2" charset="2"/>
              <a:buChar char="v"/>
            </a:pPr>
            <a:r>
              <a:rPr lang="fr-FR" dirty="0"/>
              <a:t>• Cirrhose hépatique décompensée ;</a:t>
            </a:r>
          </a:p>
          <a:p>
            <a:pPr>
              <a:buFont typeface="Wingdings" pitchFamily="2" charset="2"/>
              <a:buChar char="v"/>
            </a:pPr>
            <a:r>
              <a:rPr lang="fr-FR" dirty="0"/>
              <a:t>• Insuffi sance cardiaque congestive (aiguë ou chronique) : syndrome cardio-rénal</a:t>
            </a:r>
          </a:p>
          <a:p>
            <a:pPr>
              <a:buFont typeface="Wingdings" pitchFamily="2" charset="2"/>
              <a:buChar char="v"/>
            </a:pPr>
            <a:r>
              <a:rPr lang="fr-FR" dirty="0"/>
              <a:t>• Hypotension artérielle des états de choc débutants cardiogéniques,</a:t>
            </a:r>
          </a:p>
          <a:p>
            <a:pPr>
              <a:buFont typeface="Wingdings" pitchFamily="2" charset="2"/>
              <a:buChar char="v"/>
            </a:pPr>
            <a:r>
              <a:rPr lang="fr-FR" dirty="0"/>
              <a:t>septiques, anaphylactiques, hémorragiques.</a:t>
            </a:r>
          </a:p>
          <a:p>
            <a:r>
              <a:rPr lang="fr-FR" sz="3800" u="sng" dirty="0">
                <a:solidFill>
                  <a:srgbClr val="C00000"/>
                </a:solidFill>
              </a:rPr>
              <a:t>3) IRA hémodynamiques </a:t>
            </a:r>
            <a:r>
              <a:rPr lang="fr-FR" dirty="0"/>
              <a:t>(IEC, ARA2, AINS, anticalcineurines)</a:t>
            </a:r>
          </a:p>
        </p:txBody>
      </p:sp>
    </p:spTree>
    <p:extLst>
      <p:ext uri="{BB962C8B-B14F-4D97-AF65-F5344CB8AC3E}">
        <p14:creationId xmlns:p14="http://schemas.microsoft.com/office/powerpoint/2010/main" val="11864906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IRA organique</a:t>
            </a:r>
            <a:endParaRPr lang="fr-FR" dirty="0"/>
          </a:p>
        </p:txBody>
      </p:sp>
      <p:sp>
        <p:nvSpPr>
          <p:cNvPr id="3" name="Espace réservé du contenu 2"/>
          <p:cNvSpPr>
            <a:spLocks noGrp="1"/>
          </p:cNvSpPr>
          <p:nvPr>
            <p:ph sz="quarter" idx="1"/>
          </p:nvPr>
        </p:nvSpPr>
        <p:spPr/>
        <p:txBody>
          <a:bodyPr>
            <a:normAutofit fontScale="85000" lnSpcReduction="10000"/>
          </a:bodyPr>
          <a:lstStyle/>
          <a:p>
            <a:pPr marL="0" indent="0">
              <a:buNone/>
            </a:pPr>
            <a:r>
              <a:rPr lang="fr-FR" dirty="0" smtClean="0"/>
              <a:t> </a:t>
            </a:r>
            <a:r>
              <a:rPr lang="fr-FR" u="sng" dirty="0">
                <a:solidFill>
                  <a:srgbClr val="C00000"/>
                </a:solidFill>
              </a:rPr>
              <a:t>Les nécroses tubulaires aiguës  </a:t>
            </a:r>
            <a:endParaRPr lang="fr-FR" dirty="0" smtClean="0"/>
          </a:p>
          <a:p>
            <a:r>
              <a:rPr lang="fr-FR" dirty="0" smtClean="0"/>
              <a:t>elles </a:t>
            </a:r>
            <a:r>
              <a:rPr lang="fr-FR" dirty="0"/>
              <a:t>s’observent essentiellement en cas de collapsus ou de choc et/ou de prise de médicaments ou de produits néphrotoxiques.  </a:t>
            </a:r>
            <a:endParaRPr lang="fr-FR" dirty="0" smtClean="0"/>
          </a:p>
          <a:p>
            <a:endParaRPr lang="fr-FR" dirty="0" smtClean="0"/>
          </a:p>
          <a:p>
            <a:r>
              <a:rPr lang="fr-FR" dirty="0" smtClean="0"/>
              <a:t>Au </a:t>
            </a:r>
            <a:r>
              <a:rPr lang="fr-FR" dirty="0"/>
              <a:t>cours des NTA ischémiques (par hypoperfusion rénale sévère), le tableau est souvent dominé par le collapsus/choc, quelle que soit sa cause (hypovolémique, cardiogénique, septique</a:t>
            </a:r>
            <a:r>
              <a:rPr lang="fr-FR" dirty="0" smtClean="0"/>
              <a:t>).</a:t>
            </a:r>
          </a:p>
          <a:p>
            <a:r>
              <a:rPr lang="fr-FR" dirty="0" smtClean="0"/>
              <a:t> </a:t>
            </a:r>
            <a:r>
              <a:rPr lang="fr-FR" dirty="0"/>
              <a:t>Il y a le plus souvent une oligurie initiale ; les urines sont diluées (U/P urée &lt; 5) et le rapport Na+/K+ urinaire est &gt; 1</a:t>
            </a:r>
            <a:r>
              <a:rPr lang="fr-FR" dirty="0" smtClean="0"/>
              <a:t>.</a:t>
            </a:r>
          </a:p>
          <a:p>
            <a:r>
              <a:rPr lang="fr-FR" dirty="0" smtClean="0"/>
              <a:t> </a:t>
            </a:r>
            <a:r>
              <a:rPr lang="fr-FR" dirty="0"/>
              <a:t> Au cours des NTA toxiques, le profi l urinaire est identique mais la diurèse est le plus souvent conservée</a:t>
            </a:r>
          </a:p>
        </p:txBody>
      </p:sp>
    </p:spTree>
    <p:extLst>
      <p:ext uri="{BB962C8B-B14F-4D97-AF65-F5344CB8AC3E}">
        <p14:creationId xmlns:p14="http://schemas.microsoft.com/office/powerpoint/2010/main" val="211393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Nécroses tubulaires aiguës</a:t>
            </a:r>
            <a:br>
              <a:rPr lang="fr-FR" dirty="0"/>
            </a:br>
            <a:endParaRPr lang="fr-FR" dirty="0"/>
          </a:p>
        </p:txBody>
      </p:sp>
      <p:sp>
        <p:nvSpPr>
          <p:cNvPr id="5" name="Espace réservé du contenu 4"/>
          <p:cNvSpPr>
            <a:spLocks noGrp="1"/>
          </p:cNvSpPr>
          <p:nvPr>
            <p:ph sz="quarter" idx="1"/>
          </p:nvPr>
        </p:nvSpPr>
        <p:spPr/>
        <p:txBody>
          <a:bodyPr/>
          <a:lstStyle/>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139838087"/>
              </p:ext>
            </p:extLst>
          </p:nvPr>
        </p:nvGraphicFramePr>
        <p:xfrm>
          <a:off x="899592" y="1628800"/>
          <a:ext cx="6096000" cy="4576544"/>
        </p:xfrm>
        <a:graphic>
          <a:graphicData uri="http://schemas.openxmlformats.org/drawingml/2006/table">
            <a:tbl>
              <a:tblPr firstRow="1" bandRow="1">
                <a:tableStyleId>{5C22544A-7EE6-4342-B048-85BDC9FD1C3A}</a:tableStyleId>
              </a:tblPr>
              <a:tblGrid>
                <a:gridCol w="2032000"/>
                <a:gridCol w="2032000"/>
                <a:gridCol w="2032000"/>
              </a:tblGrid>
              <a:tr h="1360160">
                <a:tc>
                  <a:txBody>
                    <a:bodyPr/>
                    <a:lstStyle/>
                    <a:p>
                      <a:r>
                        <a:rPr lang="fr-FR" dirty="0" smtClean="0"/>
                        <a:t>Ischémiques par choc</a:t>
                      </a:r>
                      <a:endParaRPr lang="fr-FR" dirty="0"/>
                    </a:p>
                  </a:txBody>
                  <a:tcPr/>
                </a:tc>
                <a:tc>
                  <a:txBody>
                    <a:bodyPr/>
                    <a:lstStyle/>
                    <a:p>
                      <a:r>
                        <a:rPr lang="fr-FR" dirty="0" smtClean="0"/>
                        <a:t>Toxicité tubulaire directe</a:t>
                      </a:r>
                      <a:endParaRPr lang="fr-FR" dirty="0"/>
                    </a:p>
                  </a:txBody>
                  <a:tcPr/>
                </a:tc>
                <a:tc>
                  <a:txBody>
                    <a:bodyPr/>
                    <a:lstStyle/>
                    <a:p>
                      <a:r>
                        <a:rPr lang="fr-FR" dirty="0" smtClean="0"/>
                        <a:t>Précipitation i ntratubulaire</a:t>
                      </a:r>
                      <a:endParaRPr lang="fr-FR" dirty="0"/>
                    </a:p>
                  </a:txBody>
                  <a:tcPr/>
                </a:tc>
              </a:tr>
              <a:tr h="656064">
                <a:tc>
                  <a:txBody>
                    <a:bodyPr/>
                    <a:lstStyle/>
                    <a:p>
                      <a:r>
                        <a:rPr lang="fr-FR" dirty="0" smtClean="0"/>
                        <a:t>septique</a:t>
                      </a:r>
                      <a:endParaRPr lang="fr-FR" dirty="0"/>
                    </a:p>
                  </a:txBody>
                  <a:tcPr/>
                </a:tc>
                <a:tc>
                  <a:txBody>
                    <a:bodyPr/>
                    <a:lstStyle/>
                    <a:p>
                      <a:r>
                        <a:rPr lang="fr-FR" dirty="0" smtClean="0"/>
                        <a:t>aminosides</a:t>
                      </a:r>
                      <a:endParaRPr lang="fr-FR" dirty="0"/>
                    </a:p>
                  </a:txBody>
                  <a:tcPr/>
                </a:tc>
                <a:tc>
                  <a:txBody>
                    <a:bodyPr/>
                    <a:lstStyle/>
                    <a:p>
                      <a:r>
                        <a:rPr lang="fr-FR" dirty="0" smtClean="0"/>
                        <a:t>Sd de</a:t>
                      </a:r>
                      <a:r>
                        <a:rPr lang="fr-FR" baseline="0" dirty="0" smtClean="0"/>
                        <a:t> lyse tumorale</a:t>
                      </a:r>
                      <a:endParaRPr lang="fr-FR" dirty="0"/>
                    </a:p>
                  </a:txBody>
                  <a:tcPr/>
                </a:tc>
              </a:tr>
              <a:tr h="370840">
                <a:tc>
                  <a:txBody>
                    <a:bodyPr/>
                    <a:lstStyle/>
                    <a:p>
                      <a:r>
                        <a:rPr lang="fr-FR" dirty="0" smtClean="0"/>
                        <a:t>hypovolémique</a:t>
                      </a:r>
                      <a:endParaRPr lang="fr-FR" dirty="0"/>
                    </a:p>
                  </a:txBody>
                  <a:tcPr/>
                </a:tc>
                <a:tc>
                  <a:txBody>
                    <a:bodyPr/>
                    <a:lstStyle/>
                    <a:p>
                      <a:r>
                        <a:rPr lang="fr-FR" dirty="0" smtClean="0"/>
                        <a:t>Produits de contraste iodés</a:t>
                      </a:r>
                      <a:endParaRPr lang="fr-FR" dirty="0"/>
                    </a:p>
                  </a:txBody>
                  <a:tcPr/>
                </a:tc>
                <a:tc>
                  <a:txBody>
                    <a:bodyPr/>
                    <a:lstStyle/>
                    <a:p>
                      <a:r>
                        <a:rPr lang="fr-FR" dirty="0" smtClean="0"/>
                        <a:t>Sulfamides,anti rétroviraux</a:t>
                      </a:r>
                      <a:endParaRPr lang="fr-FR" dirty="0"/>
                    </a:p>
                  </a:txBody>
                  <a:tcPr/>
                </a:tc>
              </a:tr>
              <a:tr h="370840">
                <a:tc>
                  <a:txBody>
                    <a:bodyPr/>
                    <a:lstStyle/>
                    <a:p>
                      <a:r>
                        <a:rPr lang="fr-FR" dirty="0" smtClean="0"/>
                        <a:t>hémorragique</a:t>
                      </a:r>
                      <a:endParaRPr lang="fr-FR" dirty="0"/>
                    </a:p>
                  </a:txBody>
                  <a:tcPr/>
                </a:tc>
                <a:tc>
                  <a:txBody>
                    <a:bodyPr/>
                    <a:lstStyle/>
                    <a:p>
                      <a:r>
                        <a:rPr lang="fr-FR" dirty="0" smtClean="0"/>
                        <a:t>AINS</a:t>
                      </a:r>
                      <a:endParaRPr lang="fr-FR" dirty="0"/>
                    </a:p>
                  </a:txBody>
                  <a:tcPr/>
                </a:tc>
                <a:tc>
                  <a:txBody>
                    <a:bodyPr/>
                    <a:lstStyle/>
                    <a:p>
                      <a:r>
                        <a:rPr lang="fr-FR" dirty="0" smtClean="0"/>
                        <a:t>Methotrexate,acyclovir</a:t>
                      </a:r>
                      <a:endParaRPr lang="fr-FR" dirty="0"/>
                    </a:p>
                  </a:txBody>
                  <a:tcPr/>
                </a:tc>
              </a:tr>
              <a:tr h="370840">
                <a:tc>
                  <a:txBody>
                    <a:bodyPr/>
                    <a:lstStyle/>
                    <a:p>
                      <a:r>
                        <a:rPr lang="fr-FR" dirty="0" smtClean="0"/>
                        <a:t>anaphylactique</a:t>
                      </a:r>
                      <a:endParaRPr lang="fr-FR" dirty="0"/>
                    </a:p>
                  </a:txBody>
                  <a:tcPr/>
                </a:tc>
                <a:tc>
                  <a:txBody>
                    <a:bodyPr/>
                    <a:lstStyle/>
                    <a:p>
                      <a:r>
                        <a:rPr lang="fr-FR" dirty="0" smtClean="0"/>
                        <a:t>cisplatine</a:t>
                      </a:r>
                      <a:endParaRPr lang="fr-FR" dirty="0"/>
                    </a:p>
                  </a:txBody>
                  <a:tcPr/>
                </a:tc>
                <a:tc>
                  <a:txBody>
                    <a:bodyPr/>
                    <a:lstStyle/>
                    <a:p>
                      <a:r>
                        <a:rPr lang="fr-FR" dirty="0" smtClean="0"/>
                        <a:t>Chaines légéres d’ig</a:t>
                      </a:r>
                      <a:endParaRPr lang="fr-FR" dirty="0"/>
                    </a:p>
                  </a:txBody>
                  <a:tcPr/>
                </a:tc>
              </a:tr>
              <a:tr h="370840">
                <a:tc>
                  <a:txBody>
                    <a:bodyPr/>
                    <a:lstStyle/>
                    <a:p>
                      <a:r>
                        <a:rPr lang="fr-FR" dirty="0" smtClean="0"/>
                        <a:t>cardiogénique</a:t>
                      </a:r>
                      <a:endParaRPr lang="fr-FR" dirty="0"/>
                    </a:p>
                  </a:txBody>
                  <a:tcPr/>
                </a:tc>
                <a:tc>
                  <a:txBody>
                    <a:bodyPr/>
                    <a:lstStyle/>
                    <a:p>
                      <a:r>
                        <a:rPr lang="fr-FR" dirty="0" smtClean="0"/>
                        <a:t>Céphalosporines et ciclosporine</a:t>
                      </a:r>
                      <a:endParaRPr lang="fr-FR" dirty="0"/>
                    </a:p>
                  </a:txBody>
                  <a:tcPr/>
                </a:tc>
                <a:tc>
                  <a:txBody>
                    <a:bodyPr/>
                    <a:lstStyle/>
                    <a:p>
                      <a:r>
                        <a:rPr lang="fr-FR" dirty="0" smtClean="0"/>
                        <a:t>Myoglobine,hémoglobine</a:t>
                      </a:r>
                      <a:endParaRPr lang="fr-FR" dirty="0"/>
                    </a:p>
                  </a:txBody>
                  <a:tcPr/>
                </a:tc>
              </a:tr>
            </a:tbl>
          </a:graphicData>
        </a:graphic>
      </p:graphicFrame>
    </p:spTree>
    <p:extLst>
      <p:ext uri="{BB962C8B-B14F-4D97-AF65-F5344CB8AC3E}">
        <p14:creationId xmlns:p14="http://schemas.microsoft.com/office/powerpoint/2010/main" val="27385065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Néphrites interstitielles aiguës</a:t>
            </a:r>
          </a:p>
        </p:txBody>
      </p:sp>
      <p:sp>
        <p:nvSpPr>
          <p:cNvPr id="3" name="Espace réservé du contenu 2"/>
          <p:cNvSpPr>
            <a:spLocks noGrp="1"/>
          </p:cNvSpPr>
          <p:nvPr>
            <p:ph sz="quarter" idx="1"/>
          </p:nvPr>
        </p:nvSpPr>
        <p:spPr/>
        <p:txBody>
          <a:bodyPr>
            <a:normAutofit/>
          </a:bodyPr>
          <a:lstStyle/>
          <a:p>
            <a:pPr marL="0" indent="0">
              <a:buNone/>
            </a:pPr>
            <a:r>
              <a:rPr lang="fr-FR" dirty="0">
                <a:solidFill>
                  <a:srgbClr val="FFFF00"/>
                </a:solidFill>
              </a:rPr>
              <a:t>• Infectieuses </a:t>
            </a:r>
            <a:endParaRPr lang="fr-FR" dirty="0" smtClean="0">
              <a:solidFill>
                <a:srgbClr val="FFFF00"/>
              </a:solidFill>
            </a:endParaRPr>
          </a:p>
          <a:p>
            <a:r>
              <a:rPr lang="fr-FR" dirty="0" smtClean="0"/>
              <a:t>– </a:t>
            </a:r>
            <a:r>
              <a:rPr lang="fr-FR" dirty="0"/>
              <a:t>Ascendantes (pyélonéphrites aiguës)</a:t>
            </a:r>
          </a:p>
          <a:p>
            <a:r>
              <a:rPr lang="fr-FR" dirty="0"/>
              <a:t>– Hématogènes</a:t>
            </a:r>
          </a:p>
          <a:p>
            <a:r>
              <a:rPr lang="fr-FR" dirty="0"/>
              <a:t>– Leptospiroses, fi èvres hémorragiques virales</a:t>
            </a:r>
          </a:p>
          <a:p>
            <a:pPr marL="0" indent="0">
              <a:buNone/>
            </a:pPr>
            <a:r>
              <a:rPr lang="fr-FR" dirty="0">
                <a:solidFill>
                  <a:srgbClr val="FFFF00"/>
                </a:solidFill>
              </a:rPr>
              <a:t>• Immuno-allergiques </a:t>
            </a:r>
            <a:endParaRPr lang="fr-FR" dirty="0" smtClean="0">
              <a:solidFill>
                <a:srgbClr val="FFFF00"/>
              </a:solidFill>
            </a:endParaRPr>
          </a:p>
          <a:p>
            <a:r>
              <a:rPr lang="fr-FR" dirty="0" smtClean="0"/>
              <a:t>– </a:t>
            </a:r>
            <a:r>
              <a:rPr lang="fr-FR" dirty="0"/>
              <a:t>Sulfamides</a:t>
            </a:r>
          </a:p>
          <a:p>
            <a:r>
              <a:rPr lang="fr-FR" dirty="0"/>
              <a:t>– Ampicilline, méthicilline</a:t>
            </a:r>
          </a:p>
          <a:p>
            <a:r>
              <a:rPr lang="fr-FR" dirty="0"/>
              <a:t>– Anti-infl ammatoires non stéroïdiens</a:t>
            </a:r>
          </a:p>
          <a:p>
            <a:r>
              <a:rPr lang="fr-FR" dirty="0"/>
              <a:t>– Fluoroquinolones</a:t>
            </a:r>
          </a:p>
        </p:txBody>
      </p:sp>
    </p:spTree>
    <p:extLst>
      <p:ext uri="{BB962C8B-B14F-4D97-AF65-F5344CB8AC3E}">
        <p14:creationId xmlns:p14="http://schemas.microsoft.com/office/powerpoint/2010/main" val="712476870"/>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Néphropathies glomérulaires aiguës ou rapidement progressives</a:t>
            </a:r>
          </a:p>
        </p:txBody>
      </p:sp>
      <p:sp>
        <p:nvSpPr>
          <p:cNvPr id="3" name="Espace réservé du contenu 2"/>
          <p:cNvSpPr>
            <a:spLocks noGrp="1"/>
          </p:cNvSpPr>
          <p:nvPr>
            <p:ph sz="quarter" idx="1"/>
          </p:nvPr>
        </p:nvSpPr>
        <p:spPr>
          <a:xfrm>
            <a:off x="457200" y="1844824"/>
            <a:ext cx="8229600" cy="4464536"/>
          </a:xfrm>
        </p:spPr>
        <p:txBody>
          <a:bodyPr/>
          <a:lstStyle/>
          <a:p>
            <a:endParaRPr lang="fr-FR" dirty="0" smtClean="0"/>
          </a:p>
          <a:p>
            <a:r>
              <a:rPr lang="fr-FR" dirty="0" smtClean="0"/>
              <a:t>• </a:t>
            </a:r>
            <a:r>
              <a:rPr lang="fr-FR" dirty="0"/>
              <a:t>Glomérulonéphrite aiguë </a:t>
            </a:r>
            <a:r>
              <a:rPr lang="fr-FR" dirty="0" smtClean="0"/>
              <a:t>post-infectieuse</a:t>
            </a:r>
          </a:p>
          <a:p>
            <a:endParaRPr lang="fr-FR" dirty="0"/>
          </a:p>
          <a:p>
            <a:r>
              <a:rPr lang="fr-FR" dirty="0"/>
              <a:t>• GNRP endo et extra-capillaire (lupus, cryoglobulinémie, purpura rhumatoïde</a:t>
            </a:r>
            <a:r>
              <a:rPr lang="fr-FR" dirty="0" smtClean="0"/>
              <a:t>)</a:t>
            </a:r>
          </a:p>
          <a:p>
            <a:endParaRPr lang="fr-FR" dirty="0"/>
          </a:p>
          <a:p>
            <a:r>
              <a:rPr lang="fr-FR" dirty="0"/>
              <a:t>• Glomérulonéphrite extracapillaire pure : vascularite à ANCA, maladie de Goodpasture</a:t>
            </a:r>
          </a:p>
        </p:txBody>
      </p:sp>
    </p:spTree>
    <p:extLst>
      <p:ext uri="{BB962C8B-B14F-4D97-AF65-F5344CB8AC3E}">
        <p14:creationId xmlns:p14="http://schemas.microsoft.com/office/powerpoint/2010/main" val="428694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Néphropathies vasculaires aiguës</a:t>
            </a:r>
          </a:p>
        </p:txBody>
      </p:sp>
      <p:sp>
        <p:nvSpPr>
          <p:cNvPr id="3" name="Espace réservé du contenu 2"/>
          <p:cNvSpPr>
            <a:spLocks noGrp="1"/>
          </p:cNvSpPr>
          <p:nvPr>
            <p:ph sz="quarter" idx="1"/>
          </p:nvPr>
        </p:nvSpPr>
        <p:spPr/>
        <p:txBody>
          <a:bodyPr/>
          <a:lstStyle/>
          <a:p>
            <a:r>
              <a:rPr lang="fr-FR" dirty="0"/>
              <a:t>• Syndrome hémolytique et urémique</a:t>
            </a:r>
          </a:p>
          <a:p>
            <a:r>
              <a:rPr lang="fr-FR" dirty="0"/>
              <a:t>• Emboles de cristaux de cholestérol</a:t>
            </a:r>
          </a:p>
          <a:p>
            <a:r>
              <a:rPr lang="fr-FR" dirty="0"/>
              <a:t>• Thromboses et embolies des artères rénales</a:t>
            </a:r>
          </a:p>
        </p:txBody>
      </p:sp>
    </p:spTree>
    <p:extLst>
      <p:ext uri="{BB962C8B-B14F-4D97-AF65-F5344CB8AC3E}">
        <p14:creationId xmlns:p14="http://schemas.microsoft.com/office/powerpoint/2010/main" val="36180634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Prévention et trt</a:t>
            </a:r>
            <a:endParaRPr lang="fr-FR" dirty="0"/>
          </a:p>
        </p:txBody>
      </p:sp>
      <p:sp>
        <p:nvSpPr>
          <p:cNvPr id="3" name="Espace réservé du contenu 2"/>
          <p:cNvSpPr>
            <a:spLocks noGrp="1"/>
          </p:cNvSpPr>
          <p:nvPr>
            <p:ph sz="quarter" idx="1"/>
          </p:nvPr>
        </p:nvSpPr>
        <p:spPr/>
        <p:txBody>
          <a:bodyPr/>
          <a:lstStyle/>
          <a:p>
            <a:r>
              <a:rPr lang="fr-FR" sz="3200" u="sng" dirty="0" smtClean="0">
                <a:solidFill>
                  <a:srgbClr val="C00000"/>
                </a:solidFill>
              </a:rPr>
              <a:t>IRA obstructive</a:t>
            </a:r>
            <a:r>
              <a:rPr lang="fr-FR" dirty="0" smtClean="0"/>
              <a:t>:</a:t>
            </a:r>
          </a:p>
          <a:p>
            <a:pPr>
              <a:buFont typeface="Wingdings" pitchFamily="2" charset="2"/>
              <a:buChar char="v"/>
            </a:pPr>
            <a:r>
              <a:rPr lang="fr-FR" dirty="0" smtClean="0"/>
              <a:t>Dérivation urinaire en urgence</a:t>
            </a:r>
          </a:p>
          <a:p>
            <a:pPr>
              <a:buFont typeface="Wingdings" pitchFamily="2" charset="2"/>
              <a:buChar char="v"/>
            </a:pPr>
            <a:r>
              <a:rPr lang="fr-FR" dirty="0" smtClean="0"/>
              <a:t>Sondage urinaire(jj ou KTSP) ou NPC</a:t>
            </a:r>
          </a:p>
          <a:p>
            <a:pPr>
              <a:buFont typeface="Wingdings" pitchFamily="2" charset="2"/>
              <a:buChar char="v"/>
            </a:pPr>
            <a:r>
              <a:rPr lang="fr-FR" dirty="0" smtClean="0"/>
              <a:t>ATB péri opératoire.</a:t>
            </a:r>
          </a:p>
          <a:p>
            <a:pPr>
              <a:buFont typeface="Wingdings" pitchFamily="2" charset="2"/>
              <a:buChar char="v"/>
            </a:pPr>
            <a:r>
              <a:rPr lang="fr-FR" dirty="0" smtClean="0"/>
              <a:t>Puis trt étiologique de l’obstale à distance</a:t>
            </a:r>
          </a:p>
          <a:p>
            <a:pPr marL="137160" indent="0">
              <a:buNone/>
            </a:pPr>
            <a:endParaRPr lang="fr-FR" dirty="0"/>
          </a:p>
        </p:txBody>
      </p:sp>
    </p:spTree>
    <p:extLst>
      <p:ext uri="{BB962C8B-B14F-4D97-AF65-F5344CB8AC3E}">
        <p14:creationId xmlns:p14="http://schemas.microsoft.com/office/powerpoint/2010/main" val="354511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confirmer l’IR:</a:t>
            </a:r>
            <a:endParaRPr lang="fr-FR" dirty="0"/>
          </a:p>
        </p:txBody>
      </p:sp>
      <p:sp>
        <p:nvSpPr>
          <p:cNvPr id="3" name="Espace réservé du contenu 2"/>
          <p:cNvSpPr>
            <a:spLocks noGrp="1"/>
          </p:cNvSpPr>
          <p:nvPr>
            <p:ph sz="quarter" idx="1"/>
          </p:nvPr>
        </p:nvSpPr>
        <p:spPr>
          <a:xfrm>
            <a:off x="465815" y="1671013"/>
            <a:ext cx="8229600" cy="4709160"/>
          </a:xfrm>
        </p:spPr>
        <p:txBody>
          <a:bodyPr/>
          <a:lstStyle/>
          <a:p>
            <a:r>
              <a:rPr lang="fr-FR" dirty="0" smtClean="0"/>
              <a:t>Clairance de la créatinine</a:t>
            </a:r>
            <a:endParaRPr lang="fr-FR" dirty="0"/>
          </a:p>
        </p:txBody>
      </p:sp>
      <p:sp>
        <p:nvSpPr>
          <p:cNvPr id="4" name="Rectangle 3"/>
          <p:cNvSpPr/>
          <p:nvPr/>
        </p:nvSpPr>
        <p:spPr>
          <a:xfrm>
            <a:off x="496144" y="2132856"/>
            <a:ext cx="6390456" cy="4001095"/>
          </a:xfrm>
          <a:prstGeom prst="rect">
            <a:avLst/>
          </a:prstGeom>
        </p:spPr>
        <p:txBody>
          <a:bodyPr wrap="square">
            <a:spAutoFit/>
          </a:bodyPr>
          <a:lstStyle/>
          <a:p>
            <a:r>
              <a:rPr lang="fr-FR" b="1" dirty="0">
                <a:solidFill>
                  <a:srgbClr val="C1D72E"/>
                </a:solidFill>
                <a:latin typeface="Roboto"/>
              </a:rPr>
              <a:t>Equation de Cockcroft et Gault</a:t>
            </a:r>
          </a:p>
          <a:p>
            <a:r>
              <a:rPr lang="fr-FR" sz="2800" dirty="0">
                <a:solidFill>
                  <a:srgbClr val="303030"/>
                </a:solidFill>
                <a:latin typeface="Roboto"/>
              </a:rPr>
              <a:t>chez l'homme </a:t>
            </a:r>
            <a:r>
              <a:rPr lang="fr-FR" dirty="0">
                <a:solidFill>
                  <a:srgbClr val="303030"/>
                </a:solidFill>
                <a:latin typeface="Roboto"/>
              </a:rPr>
              <a:t>= </a:t>
            </a:r>
            <a:r>
              <a:rPr lang="fr-FR" b="1" dirty="0">
                <a:solidFill>
                  <a:srgbClr val="303030"/>
                </a:solidFill>
                <a:latin typeface="Roboto"/>
              </a:rPr>
              <a:t>1.23 x Poids</a:t>
            </a:r>
            <a:r>
              <a:rPr lang="fr-FR" dirty="0">
                <a:solidFill>
                  <a:srgbClr val="303030"/>
                </a:solidFill>
                <a:latin typeface="Roboto"/>
              </a:rPr>
              <a:t> (kg) </a:t>
            </a:r>
            <a:r>
              <a:rPr lang="fr-FR" b="1" dirty="0">
                <a:solidFill>
                  <a:srgbClr val="303030"/>
                </a:solidFill>
                <a:latin typeface="Roboto"/>
              </a:rPr>
              <a:t>x (140-âge) / créatinine</a:t>
            </a:r>
            <a:r>
              <a:rPr lang="fr-FR" dirty="0">
                <a:solidFill>
                  <a:srgbClr val="303030"/>
                </a:solidFill>
                <a:latin typeface="Roboto"/>
              </a:rPr>
              <a:t> (µmol/l)</a:t>
            </a:r>
          </a:p>
          <a:p>
            <a:r>
              <a:rPr lang="fr-FR" sz="2800" dirty="0">
                <a:solidFill>
                  <a:srgbClr val="303030"/>
                </a:solidFill>
                <a:latin typeface="Roboto"/>
              </a:rPr>
              <a:t>chez la femme </a:t>
            </a:r>
            <a:r>
              <a:rPr lang="fr-FR" dirty="0">
                <a:solidFill>
                  <a:srgbClr val="303030"/>
                </a:solidFill>
                <a:latin typeface="Roboto"/>
              </a:rPr>
              <a:t>= </a:t>
            </a:r>
            <a:r>
              <a:rPr lang="fr-FR" b="1" dirty="0">
                <a:solidFill>
                  <a:srgbClr val="303030"/>
                </a:solidFill>
                <a:latin typeface="Roboto"/>
              </a:rPr>
              <a:t>1.04 x Poids</a:t>
            </a:r>
            <a:r>
              <a:rPr lang="fr-FR" dirty="0">
                <a:solidFill>
                  <a:srgbClr val="303030"/>
                </a:solidFill>
                <a:latin typeface="Roboto"/>
              </a:rPr>
              <a:t> (kg) </a:t>
            </a:r>
            <a:r>
              <a:rPr lang="fr-FR" b="1" dirty="0">
                <a:solidFill>
                  <a:srgbClr val="303030"/>
                </a:solidFill>
                <a:latin typeface="Roboto"/>
              </a:rPr>
              <a:t>x (140-âge) / créatinine</a:t>
            </a:r>
            <a:r>
              <a:rPr lang="fr-FR" dirty="0">
                <a:solidFill>
                  <a:srgbClr val="303030"/>
                </a:solidFill>
                <a:latin typeface="Roboto"/>
              </a:rPr>
              <a:t> (µmol/l)</a:t>
            </a:r>
          </a:p>
          <a:p>
            <a:r>
              <a:rPr lang="fr-FR" dirty="0">
                <a:solidFill>
                  <a:srgbClr val="303030"/>
                </a:solidFill>
                <a:latin typeface="Roboto"/>
              </a:rPr>
              <a:t>La formule de Cockcroft et Gault estime la clairance de la créatinine et non le </a:t>
            </a:r>
            <a:r>
              <a:rPr lang="fr-FR" dirty="0" smtClean="0">
                <a:solidFill>
                  <a:srgbClr val="303030"/>
                </a:solidFill>
                <a:latin typeface="Roboto"/>
              </a:rPr>
              <a:t>DFG  </a:t>
            </a:r>
          </a:p>
          <a:p>
            <a:r>
              <a:rPr lang="fr-FR" dirty="0" smtClean="0">
                <a:solidFill>
                  <a:srgbClr val="303030"/>
                </a:solidFill>
                <a:latin typeface="Roboto"/>
              </a:rPr>
              <a:t>elle </a:t>
            </a:r>
            <a:r>
              <a:rPr lang="fr-FR" dirty="0">
                <a:solidFill>
                  <a:srgbClr val="303030"/>
                </a:solidFill>
                <a:latin typeface="Roboto"/>
              </a:rPr>
              <a:t>sous-estime la fonction rénale du sujet âgé ;</a:t>
            </a:r>
          </a:p>
          <a:p>
            <a:r>
              <a:rPr lang="fr-FR" dirty="0">
                <a:solidFill>
                  <a:srgbClr val="303030"/>
                </a:solidFill>
                <a:latin typeface="Roboto"/>
              </a:rPr>
              <a:t>elle surestime la fonction rénale du sujet obèse ;</a:t>
            </a:r>
          </a:p>
          <a:p>
            <a:r>
              <a:rPr lang="fr-FR" dirty="0">
                <a:solidFill>
                  <a:srgbClr val="303030"/>
                </a:solidFill>
                <a:latin typeface="Roboto"/>
              </a:rPr>
              <a:t>elle surestime la fonction rénale du sujet jeune ayant une diminution du DFG ;</a:t>
            </a:r>
          </a:p>
          <a:p>
            <a:r>
              <a:rPr lang="fr-FR" dirty="0">
                <a:solidFill>
                  <a:srgbClr val="303030"/>
                </a:solidFill>
                <a:latin typeface="Roboto"/>
              </a:rPr>
              <a:t>elle donne une valeur qui n’est pas indexée sur la surface corporelle.</a:t>
            </a:r>
            <a:endParaRPr lang="fr-FR" b="0" i="0" dirty="0">
              <a:solidFill>
                <a:srgbClr val="303030"/>
              </a:solidFill>
              <a:effectLst/>
              <a:latin typeface="Roboto"/>
            </a:endParaRPr>
          </a:p>
        </p:txBody>
      </p:sp>
    </p:spTree>
    <p:extLst>
      <p:ext uri="{BB962C8B-B14F-4D97-AF65-F5344CB8AC3E}">
        <p14:creationId xmlns:p14="http://schemas.microsoft.com/office/powerpoint/2010/main" val="1882558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Prévention et trt</a:t>
            </a:r>
            <a:endParaRPr lang="fr-FR" dirty="0"/>
          </a:p>
        </p:txBody>
      </p:sp>
      <p:sp>
        <p:nvSpPr>
          <p:cNvPr id="3" name="Espace réservé du contenu 2"/>
          <p:cNvSpPr>
            <a:spLocks noGrp="1"/>
          </p:cNvSpPr>
          <p:nvPr>
            <p:ph sz="quarter" idx="1"/>
          </p:nvPr>
        </p:nvSpPr>
        <p:spPr/>
        <p:txBody>
          <a:bodyPr/>
          <a:lstStyle/>
          <a:p>
            <a:r>
              <a:rPr lang="fr-FR" sz="3600" u="sng" dirty="0" smtClean="0">
                <a:solidFill>
                  <a:srgbClr val="C00000"/>
                </a:solidFill>
              </a:rPr>
              <a:t>IRA fonctionnelle</a:t>
            </a:r>
            <a:r>
              <a:rPr lang="fr-FR" dirty="0" smtClean="0"/>
              <a:t>:</a:t>
            </a:r>
          </a:p>
          <a:p>
            <a:pPr>
              <a:buFont typeface="Wingdings" pitchFamily="2" charset="2"/>
              <a:buChar char="v"/>
            </a:pPr>
            <a:r>
              <a:rPr lang="fr-FR" dirty="0" smtClean="0"/>
              <a:t>Remplissage(cristalloïdes)</a:t>
            </a:r>
          </a:p>
          <a:p>
            <a:pPr>
              <a:buFont typeface="Wingdings" pitchFamily="2" charset="2"/>
              <a:buChar char="v"/>
            </a:pPr>
            <a:r>
              <a:rPr lang="fr-FR" dirty="0" smtClean="0"/>
              <a:t>Arrêt des mdcts(diurétiques,AINS,IEC,anti HTA)</a:t>
            </a:r>
            <a:endParaRPr lang="fr-FR" dirty="0"/>
          </a:p>
        </p:txBody>
      </p:sp>
    </p:spTree>
    <p:extLst>
      <p:ext uri="{BB962C8B-B14F-4D97-AF65-F5344CB8AC3E}">
        <p14:creationId xmlns:p14="http://schemas.microsoft.com/office/powerpoint/2010/main" val="3958183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Prévention et trt</a:t>
            </a:r>
            <a:endParaRPr lang="fr-FR" dirty="0"/>
          </a:p>
        </p:txBody>
      </p:sp>
      <p:sp>
        <p:nvSpPr>
          <p:cNvPr id="3" name="Espace réservé du contenu 2"/>
          <p:cNvSpPr>
            <a:spLocks noGrp="1"/>
          </p:cNvSpPr>
          <p:nvPr>
            <p:ph sz="quarter" idx="1"/>
          </p:nvPr>
        </p:nvSpPr>
        <p:spPr/>
        <p:txBody>
          <a:bodyPr/>
          <a:lstStyle/>
          <a:p>
            <a:r>
              <a:rPr lang="fr-FR" sz="3200" u="sng" dirty="0" smtClean="0">
                <a:solidFill>
                  <a:srgbClr val="C00000"/>
                </a:solidFill>
              </a:rPr>
              <a:t>IRA organique</a:t>
            </a:r>
            <a:r>
              <a:rPr lang="fr-FR" dirty="0" smtClean="0"/>
              <a:t>:</a:t>
            </a:r>
          </a:p>
          <a:p>
            <a:pPr>
              <a:buFont typeface="Wingdings" pitchFamily="2" charset="2"/>
              <a:buChar char="v"/>
            </a:pPr>
            <a:r>
              <a:rPr lang="fr-FR" dirty="0" smtClean="0"/>
              <a:t>Correction du choc</a:t>
            </a:r>
          </a:p>
          <a:p>
            <a:pPr>
              <a:buFont typeface="Wingdings" pitchFamily="2" charset="2"/>
              <a:buChar char="v"/>
            </a:pPr>
            <a:r>
              <a:rPr lang="fr-FR" dirty="0" smtClean="0"/>
              <a:t>Trt étiologique:ATB,CTC…</a:t>
            </a:r>
          </a:p>
          <a:p>
            <a:pPr>
              <a:buFont typeface="Wingdings" pitchFamily="2" charset="2"/>
              <a:buChar char="v"/>
            </a:pPr>
            <a:r>
              <a:rPr lang="fr-FR" dirty="0" smtClean="0"/>
              <a:t>Arret des médicaments en cause.</a:t>
            </a:r>
            <a:endParaRPr lang="fr-FR" dirty="0"/>
          </a:p>
        </p:txBody>
      </p:sp>
    </p:spTree>
    <p:extLst>
      <p:ext uri="{BB962C8B-B14F-4D97-AF65-F5344CB8AC3E}">
        <p14:creationId xmlns:p14="http://schemas.microsoft.com/office/powerpoint/2010/main" val="3350424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96752"/>
            <a:ext cx="8229600" cy="1872208"/>
          </a:xfrm>
        </p:spPr>
        <p:txBody>
          <a:bodyPr/>
          <a:lstStyle/>
          <a:p>
            <a:r>
              <a:rPr lang="fr-FR" dirty="0" smtClean="0"/>
              <a:t>Merci pour votre attention</a:t>
            </a:r>
            <a:endParaRPr lang="fr-FR" dirty="0"/>
          </a:p>
        </p:txBody>
      </p:sp>
    </p:spTree>
    <p:extLst>
      <p:ext uri="{BB962C8B-B14F-4D97-AF65-F5344CB8AC3E}">
        <p14:creationId xmlns:p14="http://schemas.microsoft.com/office/powerpoint/2010/main" val="8915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Confirmer l’IR</a:t>
            </a:r>
            <a:endParaRPr lang="fr-FR" dirty="0"/>
          </a:p>
        </p:txBody>
      </p:sp>
      <p:sp>
        <p:nvSpPr>
          <p:cNvPr id="3" name="Espace réservé du contenu 2"/>
          <p:cNvSpPr>
            <a:spLocks noGrp="1"/>
          </p:cNvSpPr>
          <p:nvPr>
            <p:ph sz="quarter" idx="1"/>
          </p:nvPr>
        </p:nvSpPr>
        <p:spPr/>
        <p:txBody>
          <a:bodyPr/>
          <a:lstStyle/>
          <a:p>
            <a:r>
              <a:rPr lang="fr-FR" dirty="0"/>
              <a:t>Equation de l'étude MDRD</a:t>
            </a:r>
          </a:p>
          <a:p>
            <a:r>
              <a:rPr lang="fr-FR" dirty="0"/>
              <a:t>MDRD = Modification of Diet in Renal Disease (MDRD) Study equation</a:t>
            </a:r>
          </a:p>
          <a:p>
            <a:endParaRPr lang="fr-FR" dirty="0"/>
          </a:p>
          <a:p>
            <a:r>
              <a:rPr lang="fr-FR" dirty="0"/>
              <a:t>Version simplifiée (chez l'homme) =</a:t>
            </a:r>
          </a:p>
          <a:p>
            <a:endParaRPr lang="fr-FR" dirty="0"/>
          </a:p>
          <a:p>
            <a:r>
              <a:rPr lang="fr-FR" dirty="0"/>
              <a:t>186 x (créatinine (µmol/l) x 0,0113)-1,154 x âge- 0,203</a:t>
            </a:r>
          </a:p>
        </p:txBody>
      </p:sp>
    </p:spTree>
    <p:extLst>
      <p:ext uri="{BB962C8B-B14F-4D97-AF65-F5344CB8AC3E}">
        <p14:creationId xmlns:p14="http://schemas.microsoft.com/office/powerpoint/2010/main" val="3586877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Rechercher les complications graves de l’IR</a:t>
            </a:r>
            <a:endParaRPr lang="fr-FR" dirty="0"/>
          </a:p>
        </p:txBody>
      </p:sp>
      <p:sp>
        <p:nvSpPr>
          <p:cNvPr id="3" name="Espace réservé du contenu 2"/>
          <p:cNvSpPr>
            <a:spLocks noGrp="1"/>
          </p:cNvSpPr>
          <p:nvPr>
            <p:ph sz="quarter" idx="1"/>
          </p:nvPr>
        </p:nvSpPr>
        <p:spPr/>
        <p:txBody>
          <a:bodyPr/>
          <a:lstStyle/>
          <a:p>
            <a:r>
              <a:rPr lang="fr-FR" dirty="0" smtClean="0"/>
              <a:t>OAP</a:t>
            </a:r>
          </a:p>
          <a:p>
            <a:r>
              <a:rPr lang="fr-FR" dirty="0" smtClean="0"/>
              <a:t>Hyperkaliémie</a:t>
            </a:r>
          </a:p>
          <a:p>
            <a:r>
              <a:rPr lang="fr-FR" dirty="0" smtClean="0"/>
              <a:t>Acidose métabolique</a:t>
            </a:r>
          </a:p>
          <a:p>
            <a:r>
              <a:rPr lang="fr-FR" dirty="0" smtClean="0"/>
              <a:t>Encéphalopathie urémique</a:t>
            </a:r>
          </a:p>
          <a:p>
            <a:r>
              <a:rPr lang="fr-FR" dirty="0" smtClean="0"/>
              <a:t>Hémorragie digestive</a:t>
            </a:r>
            <a:endParaRPr lang="fr-FR" dirty="0"/>
          </a:p>
        </p:txBody>
      </p:sp>
    </p:spTree>
    <p:extLst>
      <p:ext uri="{BB962C8B-B14F-4D97-AF65-F5344CB8AC3E}">
        <p14:creationId xmlns:p14="http://schemas.microsoft.com/office/powerpoint/2010/main" val="152134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600200"/>
            <a:ext cx="8363272" cy="1252736"/>
          </a:xfrm>
        </p:spPr>
        <p:txBody>
          <a:bodyPr>
            <a:normAutofit/>
          </a:bodyPr>
          <a:lstStyle/>
          <a:p>
            <a:pPr marL="0" indent="0" algn="ctr">
              <a:buNone/>
            </a:pPr>
            <a:r>
              <a:rPr lang="fr-FR" sz="4800" dirty="0" smtClean="0"/>
              <a:t>4 IRA OU IRC</a:t>
            </a:r>
            <a:endParaRPr lang="fr-FR" sz="4800" dirty="0"/>
          </a:p>
        </p:txBody>
      </p:sp>
    </p:spTree>
    <p:extLst>
      <p:ext uri="{BB962C8B-B14F-4D97-AF65-F5344CB8AC3E}">
        <p14:creationId xmlns:p14="http://schemas.microsoft.com/office/powerpoint/2010/main" val="107693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IRC:</a:t>
            </a:r>
            <a:endParaRPr lang="fr-FR" dirty="0"/>
          </a:p>
        </p:txBody>
      </p:sp>
      <p:sp>
        <p:nvSpPr>
          <p:cNvPr id="3" name="Espace réservé du contenu 2"/>
          <p:cNvSpPr>
            <a:spLocks noGrp="1"/>
          </p:cNvSpPr>
          <p:nvPr>
            <p:ph sz="quarter" idx="1"/>
          </p:nvPr>
        </p:nvSpPr>
        <p:spPr/>
        <p:txBody>
          <a:bodyPr/>
          <a:lstStyle/>
          <a:p>
            <a:r>
              <a:rPr lang="fr-FR" dirty="0" smtClean="0"/>
              <a:t>Diminution permanente et définitive(3mois) du DFG &lt;60ml/min avec diminution du nombre de néphrons fonctionnels.</a:t>
            </a:r>
            <a:endParaRPr lang="fr-FR" dirty="0"/>
          </a:p>
        </p:txBody>
      </p:sp>
    </p:spTree>
    <p:extLst>
      <p:ext uri="{BB962C8B-B14F-4D97-AF65-F5344CB8AC3E}">
        <p14:creationId xmlns:p14="http://schemas.microsoft.com/office/powerpoint/2010/main" val="96189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affirmer l’IR</a:t>
            </a:r>
            <a:endParaRPr lang="fr-FR" dirty="0"/>
          </a:p>
        </p:txBody>
      </p:sp>
      <p:sp>
        <p:nvSpPr>
          <p:cNvPr id="3" name="Espace réservé du contenu 2"/>
          <p:cNvSpPr>
            <a:spLocks noGrp="1"/>
          </p:cNvSpPr>
          <p:nvPr>
            <p:ph sz="quarter" idx="1"/>
          </p:nvPr>
        </p:nvSpPr>
        <p:spPr/>
        <p:txBody>
          <a:bodyPr/>
          <a:lstStyle/>
          <a:p>
            <a:r>
              <a:rPr lang="fr-FR" dirty="0" smtClean="0"/>
              <a:t>Clairance de la créatinine: par la formule de cockroft et Gault=</a:t>
            </a:r>
          </a:p>
          <a:p>
            <a:endParaRPr lang="fr-FR" dirty="0"/>
          </a:p>
          <a:p>
            <a:endParaRPr lang="fr-FR" dirty="0" smtClean="0"/>
          </a:p>
          <a:p>
            <a:endParaRPr lang="fr-FR" dirty="0"/>
          </a:p>
          <a:p>
            <a:r>
              <a:rPr lang="fr-FR" dirty="0" smtClean="0"/>
              <a:t>MDRD:</a:t>
            </a:r>
            <a:r>
              <a:rPr lang="fr-FR" b="1" dirty="0">
                <a:solidFill>
                  <a:srgbClr val="303030"/>
                </a:solidFill>
                <a:latin typeface="Roboto"/>
              </a:rPr>
              <a:t>186 x (créatinine</a:t>
            </a:r>
            <a:r>
              <a:rPr lang="fr-FR" dirty="0">
                <a:solidFill>
                  <a:srgbClr val="303030"/>
                </a:solidFill>
                <a:latin typeface="Roboto"/>
              </a:rPr>
              <a:t> (µmol/l)</a:t>
            </a:r>
            <a:r>
              <a:rPr lang="fr-FR" b="1" dirty="0">
                <a:solidFill>
                  <a:srgbClr val="303030"/>
                </a:solidFill>
                <a:latin typeface="Roboto"/>
              </a:rPr>
              <a:t> x 0,0113)</a:t>
            </a:r>
            <a:r>
              <a:rPr lang="fr-FR" b="1" baseline="30000" dirty="0">
                <a:solidFill>
                  <a:srgbClr val="303030"/>
                </a:solidFill>
                <a:latin typeface="Roboto"/>
              </a:rPr>
              <a:t>-1,154</a:t>
            </a:r>
            <a:r>
              <a:rPr lang="fr-FR" b="1" dirty="0">
                <a:solidFill>
                  <a:srgbClr val="303030"/>
                </a:solidFill>
                <a:latin typeface="Roboto"/>
              </a:rPr>
              <a:t> x âge</a:t>
            </a:r>
            <a:r>
              <a:rPr lang="fr-FR" b="1" baseline="30000" dirty="0">
                <a:solidFill>
                  <a:srgbClr val="303030"/>
                </a:solidFill>
                <a:latin typeface="Roboto"/>
              </a:rPr>
              <a:t>- 0,203</a:t>
            </a:r>
            <a:endParaRPr lang="fr-FR" dirty="0"/>
          </a:p>
        </p:txBody>
      </p:sp>
      <p:sp>
        <p:nvSpPr>
          <p:cNvPr id="4" name="Rectangle 3"/>
          <p:cNvSpPr/>
          <p:nvPr/>
        </p:nvSpPr>
        <p:spPr>
          <a:xfrm>
            <a:off x="2286000" y="2564904"/>
            <a:ext cx="4572000" cy="1477328"/>
          </a:xfrm>
          <a:prstGeom prst="rect">
            <a:avLst/>
          </a:prstGeom>
        </p:spPr>
        <p:txBody>
          <a:bodyPr>
            <a:spAutoFit/>
          </a:bodyPr>
          <a:lstStyle/>
          <a:p>
            <a:r>
              <a:rPr lang="fr-FR" dirty="0"/>
              <a:t>chez l'homme = 1.23 x Poids (kg) x (140-âge) / créatinine (µmol/l)</a:t>
            </a:r>
          </a:p>
          <a:p>
            <a:endParaRPr lang="fr-FR" dirty="0"/>
          </a:p>
          <a:p>
            <a:r>
              <a:rPr lang="fr-FR" dirty="0"/>
              <a:t>chez la femme = 1.04 x Poids (kg) x (140-âge) / créatinine (µmol/l)</a:t>
            </a:r>
          </a:p>
        </p:txBody>
      </p:sp>
    </p:spTree>
    <p:extLst>
      <p:ext uri="{BB962C8B-B14F-4D97-AF65-F5344CB8AC3E}">
        <p14:creationId xmlns:p14="http://schemas.microsoft.com/office/powerpoint/2010/main" val="8951716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380</TotalTime>
  <Words>1994</Words>
  <Application>Microsoft Office PowerPoint</Application>
  <PresentationFormat>Affichage à l'écran (4:3)</PresentationFormat>
  <Paragraphs>307</Paragraphs>
  <Slides>42</Slides>
  <Notes>1</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Civil</vt:lpstr>
      <vt:lpstr> Service de néphrologie EHS daksi  CAT devant une  perturbation de la fonction rénale </vt:lpstr>
      <vt:lpstr>Présentation PowerPoint</vt:lpstr>
      <vt:lpstr>introduction</vt:lpstr>
      <vt:lpstr>1 confirmer l’IR:</vt:lpstr>
      <vt:lpstr>Confirmer l’IR</vt:lpstr>
      <vt:lpstr>Rechercher les complications graves de l’IR</vt:lpstr>
      <vt:lpstr>Présentation PowerPoint</vt:lpstr>
      <vt:lpstr>A/ IRC:</vt:lpstr>
      <vt:lpstr>1 affirmer l’IR</vt:lpstr>
      <vt:lpstr>2 affirmer sa chronicité:</vt:lpstr>
      <vt:lpstr>Stades de l’IRC</vt:lpstr>
      <vt:lpstr>Préciser son rythme</vt:lpstr>
      <vt:lpstr>Dgc étiologique:</vt:lpstr>
      <vt:lpstr>5 Rechercher les facteurs aggravants</vt:lpstr>
      <vt:lpstr>. COMPLICATIONS DE L’IRC ET PRISE EN CHARGE</vt:lpstr>
      <vt:lpstr>Présentation PowerPoint</vt:lpstr>
      <vt:lpstr>Présentation PowerPoint</vt:lpstr>
      <vt:lpstr>Présentation PowerPoint</vt:lpstr>
      <vt:lpstr>Présentation PowerPoint</vt:lpstr>
      <vt:lpstr>Présentation PowerPoint</vt:lpstr>
      <vt:lpstr>Présentation PowerPoint</vt:lpstr>
      <vt:lpstr>LE TRAITEMENT DE SUPPLÉANCE DE LA FONCTION RÉNALE</vt:lpstr>
      <vt:lpstr>B/IRA:</vt:lpstr>
      <vt:lpstr>Classification de l’IRA</vt:lpstr>
      <vt:lpstr>Démarche étiologique</vt:lpstr>
      <vt:lpstr>IRA obstructive</vt:lpstr>
      <vt:lpstr>Présentation PowerPoint</vt:lpstr>
      <vt:lpstr>Principales causes d’IRA obstructives </vt:lpstr>
      <vt:lpstr>. L’IRA « fonctionnelle », pré-rénale</vt:lpstr>
      <vt:lpstr>Présentation PowerPoint</vt:lpstr>
      <vt:lpstr>Présentation PowerPoint</vt:lpstr>
      <vt:lpstr>Circonstances de survenue </vt:lpstr>
      <vt:lpstr> Principales causes d’IRA fonctionnelles </vt:lpstr>
      <vt:lpstr> IRA organique</vt:lpstr>
      <vt:lpstr>Nécroses tubulaires aiguës </vt:lpstr>
      <vt:lpstr>Néphrites interstitielles aiguës</vt:lpstr>
      <vt:lpstr>Néphropathies glomérulaires aiguës ou rapidement progressives</vt:lpstr>
      <vt:lpstr>Néphropathies vasculaires aiguës</vt:lpstr>
      <vt:lpstr>Prévention et trt</vt:lpstr>
      <vt:lpstr>Prévention et trt</vt:lpstr>
      <vt:lpstr>Prévention et trt</vt:lpstr>
      <vt:lpstr>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de nephrologie EHS daksi   CAT devant une perturbation de la fonction rénale</dc:title>
  <dc:creator>zakigeomag</dc:creator>
  <cp:lastModifiedBy>zakigeomag</cp:lastModifiedBy>
  <cp:revision>57</cp:revision>
  <dcterms:created xsi:type="dcterms:W3CDTF">2021-02-20T20:08:56Z</dcterms:created>
  <dcterms:modified xsi:type="dcterms:W3CDTF">2021-03-24T23:07:57Z</dcterms:modified>
</cp:coreProperties>
</file>