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7" r:id="rId4"/>
    <p:sldId id="289" r:id="rId5"/>
    <p:sldId id="258" r:id="rId6"/>
    <p:sldId id="261" r:id="rId7"/>
    <p:sldId id="269" r:id="rId8"/>
    <p:sldId id="260" r:id="rId9"/>
    <p:sldId id="262" r:id="rId10"/>
    <p:sldId id="287" r:id="rId11"/>
    <p:sldId id="273" r:id="rId12"/>
    <p:sldId id="263" r:id="rId13"/>
    <p:sldId id="264" r:id="rId14"/>
    <p:sldId id="271" r:id="rId15"/>
    <p:sldId id="272" r:id="rId16"/>
    <p:sldId id="274" r:id="rId17"/>
    <p:sldId id="275" r:id="rId18"/>
    <p:sldId id="288" r:id="rId19"/>
    <p:sldId id="265" r:id="rId20"/>
    <p:sldId id="281" r:id="rId21"/>
    <p:sldId id="266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BA1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4D88A-BBC8-4B25-B418-BD517B3653D5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0F37-FFCD-4DDE-AD29-A686CEE5FD5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0F37-FFCD-4DDE-AD29-A686CEE5FD5F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Rein et HTA</a:t>
            </a:r>
            <a:endParaRPr 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Dr: S. </a:t>
            </a:r>
            <a:r>
              <a:rPr lang="en-US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BOUTENNOUNE</a:t>
            </a:r>
            <a:endParaRPr lang="en-US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57752" y="0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itchFamily="34" charset="0"/>
                <a:cs typeface="Arial" pitchFamily="34" charset="0"/>
              </a:rPr>
              <a:t>Université Saleh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Boubnider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-Constantine.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Faculté de Médecine.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Département de Médecine.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5934670"/>
            <a:ext cx="328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Année Médecine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Néphrologie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2020/ 2021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34" y="1785927"/>
            <a:ext cx="4040188" cy="34290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b="1" i="1" dirty="0" smtClean="0"/>
              <a:t>Insuffisance rénale </a:t>
            </a:r>
            <a:r>
              <a:rPr lang="fr-FR" sz="2000" dirty="0" smtClean="0"/>
              <a:t>chronique progressive inexpliquée ou aigue à l’introduction d’un IEC (Sténose </a:t>
            </a:r>
            <a:r>
              <a:rPr lang="fr-FR" sz="2000" dirty="0" err="1" smtClean="0"/>
              <a:t>biilatérale</a:t>
            </a:r>
            <a:r>
              <a:rPr lang="fr-FR" sz="2000" dirty="0" smtClean="0"/>
              <a:t>/unilatérale sur un rein unique). 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Hypokaliémie </a:t>
            </a:r>
            <a:r>
              <a:rPr lang="fr-FR" sz="2000" dirty="0" smtClean="0"/>
              <a:t>avec </a:t>
            </a:r>
            <a:r>
              <a:rPr lang="fr-FR" sz="2000" dirty="0" err="1" smtClean="0"/>
              <a:t>kaliurèse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                        élevée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3438" y="1000108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smtClean="0"/>
              <a:t>Echographie Rénale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8" y="1785926"/>
            <a:ext cx="4041775" cy="17859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fr-FR" sz="2000" dirty="0" smtClean="0"/>
          </a:p>
          <a:p>
            <a:r>
              <a:rPr lang="fr-FR" sz="2000" dirty="0" smtClean="0"/>
              <a:t>Asymétrie </a:t>
            </a:r>
            <a:r>
              <a:rPr lang="fr-FR" sz="2000" dirty="0" smtClean="0"/>
              <a:t>de taille des </a:t>
            </a:r>
            <a:r>
              <a:rPr lang="fr-FR" sz="2000" dirty="0" smtClean="0"/>
              <a:t>reins</a:t>
            </a:r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fr-FR" sz="2000" dirty="0" smtClean="0"/>
              <a:t>     </a:t>
            </a:r>
            <a:r>
              <a:rPr lang="fr-FR" sz="2000" dirty="0" smtClean="0"/>
              <a:t>(≥ 2 cm) à </a:t>
            </a:r>
            <a:r>
              <a:rPr lang="fr-FR" sz="2000" dirty="0" smtClean="0"/>
              <a:t>l’échographie</a:t>
            </a:r>
            <a:endParaRPr lang="fr-FR" sz="2000" dirty="0" smtClean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17B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Syndrome Clinique 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rgbClr val="017B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2066" y="4071942"/>
            <a:ext cx="32861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Ces signes sont diversement associés</a:t>
            </a:r>
          </a:p>
          <a:p>
            <a:pPr algn="ctr"/>
            <a:endParaRPr lang="fr-F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fr-FR" b="1" i="1" dirty="0" smtClean="0"/>
              <a:t>Dosage de la rénine dans les veines rénales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57224" y="1428737"/>
            <a:ext cx="7286676" cy="34290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Le rein ischémique a une sécrétion de rénine plus importante que le rein controlatéral.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Un ratio &gt; 1.5 évoque une latéralisation pathologique de la sécrétion de la rénine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Technique: cathétérisme séparé des veines rénales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Examen </a:t>
            </a:r>
            <a:r>
              <a:rPr lang="fr-FR" sz="2000" b="1" i="1" dirty="0" err="1" smtClean="0"/>
              <a:t>abondonné</a:t>
            </a:r>
            <a:endParaRPr lang="fr-F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Imagerie</a:t>
            </a:r>
            <a:endParaRPr lang="fr-FR" b="1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err="1" smtClean="0"/>
              <a:t>Echgraphie</a:t>
            </a:r>
            <a:r>
              <a:rPr lang="fr-FR" dirty="0" smtClean="0"/>
              <a:t> doppler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4040188" cy="306981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Examen essentiel.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Signe majeur: </a:t>
            </a:r>
            <a:r>
              <a:rPr lang="fr-FR" sz="2000" b="1" dirty="0" smtClean="0"/>
              <a:t>l’augmentation de </a:t>
            </a:r>
            <a:r>
              <a:rPr lang="fr-FR" sz="2000" b="1" dirty="0" smtClean="0"/>
              <a:t>la vitesse </a:t>
            </a:r>
            <a:r>
              <a:rPr lang="fr-FR" sz="2000" b="1" dirty="0" smtClean="0"/>
              <a:t>du flux de l’artère rénale </a:t>
            </a:r>
            <a:endParaRPr lang="fr-FR" sz="2000" b="1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Limites: expérience de l’opérateur, sujet obèse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3438" y="928670"/>
            <a:ext cx="4500562" cy="63976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dirty="0" err="1" smtClean="0"/>
              <a:t>Angioscanner</a:t>
            </a:r>
            <a:r>
              <a:rPr lang="fr-FR" dirty="0" smtClean="0"/>
              <a:t> </a:t>
            </a:r>
            <a:r>
              <a:rPr lang="fr-FR" dirty="0" smtClean="0"/>
              <a:t>des </a:t>
            </a:r>
            <a:r>
              <a:rPr lang="fr-FR" dirty="0" smtClean="0"/>
              <a:t>artères rénales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3438" y="1643050"/>
            <a:ext cx="4041775" cy="378419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Confirmer/ </a:t>
            </a:r>
            <a:r>
              <a:rPr lang="fr-FR" sz="2000" dirty="0" smtClean="0"/>
              <a:t>préciser les anomalies échographiques,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Si les </a:t>
            </a:r>
            <a:r>
              <a:rPr lang="fr-FR" sz="2000" dirty="0" smtClean="0"/>
              <a:t>données de l’échographie ne sont pas </a:t>
            </a:r>
            <a:r>
              <a:rPr lang="fr-FR" sz="2000" dirty="0" smtClean="0"/>
              <a:t>concluantes.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De principe si le degré </a:t>
            </a:r>
            <a:r>
              <a:rPr lang="fr-FR" sz="2000" dirty="0" smtClean="0"/>
              <a:t>de suspicion </a:t>
            </a:r>
            <a:r>
              <a:rPr lang="fr-FR" sz="2000" dirty="0" smtClean="0"/>
              <a:t>de </a:t>
            </a:r>
            <a:r>
              <a:rPr lang="fr-FR" sz="2000" dirty="0" smtClean="0"/>
              <a:t>sténose est </a:t>
            </a:r>
            <a:r>
              <a:rPr lang="fr-FR" sz="2000" dirty="0" smtClean="0"/>
              <a:t>élevé.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Risque de </a:t>
            </a:r>
            <a:r>
              <a:rPr lang="fr-FR" sz="2000" dirty="0" err="1" smtClean="0"/>
              <a:t>néphrotoxicité</a:t>
            </a:r>
            <a:r>
              <a:rPr lang="fr-FR" sz="2000" dirty="0" smtClean="0"/>
              <a:t> de l’iode des </a:t>
            </a:r>
            <a:r>
              <a:rPr lang="fr-FR" sz="2000" dirty="0" smtClean="0"/>
              <a:t>produits de contraste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17304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smtClean="0"/>
              <a:t>L’</a:t>
            </a:r>
            <a:r>
              <a:rPr lang="fr-FR" dirty="0" err="1" smtClean="0"/>
              <a:t>angio</a:t>
            </a:r>
            <a:r>
              <a:rPr lang="fr-FR" dirty="0" smtClean="0"/>
              <a:t>-IRM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4040188" cy="37985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Examen peu invasif.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</a:t>
            </a:r>
            <a:r>
              <a:rPr lang="fr-FR" sz="2000" dirty="0" smtClean="0"/>
              <a:t>e </a:t>
            </a:r>
            <a:r>
              <a:rPr lang="fr-FR" sz="2000" dirty="0" smtClean="0"/>
              <a:t>gadolinium utilisé comme produit de </a:t>
            </a:r>
            <a:r>
              <a:rPr lang="fr-FR" sz="2000" dirty="0" smtClean="0"/>
              <a:t>contraste n’est </a:t>
            </a:r>
            <a:r>
              <a:rPr lang="fr-FR" sz="2000" dirty="0" smtClean="0"/>
              <a:t>pas </a:t>
            </a:r>
            <a:r>
              <a:rPr lang="fr-FR" sz="2000" dirty="0" err="1" smtClean="0"/>
              <a:t>néphrotoxique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Apprécier </a:t>
            </a:r>
            <a:r>
              <a:rPr lang="fr-FR" sz="2000" dirty="0" smtClean="0"/>
              <a:t>sur l’aorte et ses </a:t>
            </a:r>
            <a:r>
              <a:rPr lang="fr-FR" sz="2000" dirty="0" smtClean="0"/>
              <a:t>branches l’extension </a:t>
            </a:r>
            <a:r>
              <a:rPr lang="fr-FR" sz="2000" dirty="0" smtClean="0"/>
              <a:t>de la maladie athéromateuse.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4876" y="928670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 smtClean="0"/>
              <a:t>Artériographie Rénale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4876" y="1571612"/>
            <a:ext cx="4041775" cy="37985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Examen de référence.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Indiqué </a:t>
            </a:r>
            <a:r>
              <a:rPr lang="fr-FR" sz="2000" b="1" i="1" dirty="0" smtClean="0"/>
              <a:t>si un TRT par </a:t>
            </a:r>
            <a:r>
              <a:rPr lang="fr-FR" sz="2000" b="1" i="1" dirty="0" smtClean="0"/>
              <a:t>dilatation transluminale percutanée est envisagée.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risques </a:t>
            </a:r>
            <a:r>
              <a:rPr lang="fr-FR" sz="2000" dirty="0" smtClean="0"/>
              <a:t>liés à </a:t>
            </a:r>
            <a:r>
              <a:rPr lang="fr-FR" sz="2000" dirty="0" smtClean="0"/>
              <a:t>la ponction artérielle fémorale (hématome, dissection, thrombose)</a:t>
            </a:r>
            <a:endParaRPr lang="fr-FR" sz="2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71472" y="142852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i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Imagerie</a:t>
            </a:r>
            <a:endParaRPr lang="fr-FR" sz="3600" b="1" i="1" dirty="0">
              <a:solidFill>
                <a:srgbClr val="017BA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8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Traitement: Revascularisation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dilatation ou angioplastie percutanée transluminale (DPT)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1857364"/>
            <a:ext cx="4040188" cy="34984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Simple ou avec une </a:t>
            </a:r>
            <a:r>
              <a:rPr lang="fr-FR" sz="2000" dirty="0" err="1" smtClean="0"/>
              <a:t>endoprothèse</a:t>
            </a:r>
            <a:r>
              <a:rPr lang="fr-FR" sz="2000" dirty="0" smtClean="0"/>
              <a:t> « </a:t>
            </a:r>
            <a:r>
              <a:rPr lang="fr-FR" sz="2000" dirty="0" err="1" smtClean="0"/>
              <a:t>stent</a:t>
            </a:r>
            <a:r>
              <a:rPr lang="fr-FR" sz="2000" dirty="0" smtClean="0"/>
              <a:t> ».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Taux de récidive important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Risques: </a:t>
            </a:r>
            <a:r>
              <a:rPr lang="fr-FR" sz="2000" dirty="0" smtClean="0"/>
              <a:t>emboles de cholestérol avec insuffisance rénale </a:t>
            </a:r>
            <a:r>
              <a:rPr lang="fr-FR" sz="2000" dirty="0" smtClean="0"/>
              <a:t>aiguë, </a:t>
            </a:r>
            <a:r>
              <a:rPr lang="fr-FR" sz="2000" dirty="0" smtClean="0"/>
              <a:t>occlusion ou dissection de l’artère rénale.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fr-FR" dirty="0" smtClean="0"/>
              <a:t>la revascularisation chirurgicale.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28412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Taux de succès meilleur.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Moins de risque de récidive.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Risque vital de la chirurgie.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pratiquement abandonnée au profit de la </a:t>
            </a:r>
            <a:r>
              <a:rPr lang="fr-FR" sz="2000" dirty="0" smtClean="0"/>
              <a:t>DPT.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7400948" cy="928694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/>
              <a:t>Indiquée devant une sténose </a:t>
            </a:r>
            <a:r>
              <a:rPr lang="fr-FR" sz="1800" dirty="0" smtClean="0"/>
              <a:t>supérieure ou égale à 80 % du calibre artériel, rein de taille </a:t>
            </a:r>
            <a:r>
              <a:rPr lang="fr-FR" sz="1800" dirty="0" smtClean="0"/>
              <a:t>normale</a:t>
            </a:r>
            <a:endParaRPr lang="fr-FR" sz="1800" dirty="0" smtClean="0"/>
          </a:p>
          <a:p>
            <a:pPr algn="ctr"/>
            <a:endParaRPr lang="fr-FR" sz="1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34" y="1643051"/>
            <a:ext cx="8215370" cy="32861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Insuffisance </a:t>
            </a:r>
            <a:r>
              <a:rPr lang="fr-FR" sz="2000" dirty="0" smtClean="0"/>
              <a:t>rénale </a:t>
            </a:r>
            <a:r>
              <a:rPr lang="fr-FR" sz="2000" dirty="0" err="1" smtClean="0"/>
              <a:t>progressive,spontanée</a:t>
            </a:r>
            <a:r>
              <a:rPr lang="fr-FR" sz="2000" dirty="0" smtClean="0"/>
              <a:t> </a:t>
            </a:r>
            <a:r>
              <a:rPr lang="fr-FR" sz="2000" dirty="0" smtClean="0"/>
              <a:t>ou sous traitement par </a:t>
            </a:r>
            <a:r>
              <a:rPr lang="fr-FR" sz="2000" dirty="0" smtClean="0"/>
              <a:t>IEC </a:t>
            </a:r>
            <a:r>
              <a:rPr lang="fr-FR" sz="2000" dirty="0" smtClean="0"/>
              <a:t>ou ARA </a:t>
            </a:r>
            <a:r>
              <a:rPr lang="fr-FR" sz="2000" dirty="0" smtClean="0"/>
              <a:t>II.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HTA sévère </a:t>
            </a:r>
            <a:r>
              <a:rPr lang="fr-FR" sz="2000" dirty="0" smtClean="0"/>
              <a:t>persistante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Œdème </a:t>
            </a:r>
            <a:r>
              <a:rPr lang="fr-FR" sz="2000" dirty="0" smtClean="0"/>
              <a:t>pulmonaire </a:t>
            </a:r>
            <a:r>
              <a:rPr lang="fr-FR" sz="2000" dirty="0" smtClean="0"/>
              <a:t>récidivant.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Sténose sur rein unique, anatomique ou </a:t>
            </a:r>
            <a:r>
              <a:rPr lang="fr-FR" sz="2000" dirty="0" smtClean="0"/>
              <a:t>fonctionnel.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Sténose bilatérale</a:t>
            </a:r>
            <a:endParaRPr lang="fr-FR" sz="20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b="1" i="1" dirty="0" smtClean="0"/>
              <a:t>Traitement: Revascularisation par DPT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 smtClean="0"/>
              <a:t>Traitement Médicamenteux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1357298"/>
            <a:ext cx="7715304" cy="37985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Pour les patients qui ne présentent aucun signe de la sténose de l’artère rénale;  l’HTA </a:t>
            </a:r>
            <a:r>
              <a:rPr lang="fr-FR" sz="2000" dirty="0" smtClean="0"/>
              <a:t>est bien contrôlée et la fonction rénale stable </a:t>
            </a:r>
            <a:r>
              <a:rPr lang="fr-FR" sz="2000" dirty="0" smtClean="0"/>
              <a:t>sous traitement </a:t>
            </a:r>
            <a:r>
              <a:rPr lang="fr-FR" sz="2000" dirty="0" smtClean="0"/>
              <a:t>médicamenteux bien conduit, 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Nécessitant 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 Un Suivi périodique.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/>
              <a:t>Modification des facteurs de risque d’athérosclérose 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214422"/>
            <a:ext cx="7049065" cy="360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i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Traitement Médicamenteux</a:t>
            </a:r>
            <a:endParaRPr lang="fr-FR" sz="3600" b="1" i="1" dirty="0">
              <a:solidFill>
                <a:srgbClr val="017BA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b="1" dirty="0" smtClean="0"/>
              <a:t>HTA et Néphropathies Parenchymateuses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4348" y="500042"/>
            <a:ext cx="7500990" cy="458440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dirty="0" smtClean="0"/>
              <a:t>Les néphropathies chroniques sont une cause relativement fréquente d’HTA artérielle secondaire, l’HTA pouvant être le mode de découverte</a:t>
            </a:r>
            <a:r>
              <a:rPr lang="fr-FR" sz="2000" dirty="0" smtClean="0"/>
              <a:t>.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000" b="1" i="1" dirty="0" smtClean="0">
                <a:solidFill>
                  <a:schemeClr val="accent1"/>
                </a:solidFill>
              </a:rPr>
              <a:t>Mécanisme : 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Destruction du parenchyme rénal→ </a:t>
            </a:r>
            <a:r>
              <a:rPr lang="fr-FR" sz="2000" dirty="0" err="1" smtClean="0"/>
              <a:t>Hypoperfusion</a:t>
            </a:r>
            <a:r>
              <a:rPr lang="fr-FR" sz="2000" dirty="0" smtClean="0"/>
              <a:t> avec ischémie </a:t>
            </a:r>
            <a:r>
              <a:rPr lang="fr-FR" sz="2000" dirty="0" smtClean="0"/>
              <a:t>rénale → </a:t>
            </a:r>
            <a:r>
              <a:rPr lang="fr-FR" sz="2000" dirty="0" smtClean="0"/>
              <a:t>Hypersécrétion de rénine et activation du SRAA = </a:t>
            </a:r>
            <a:r>
              <a:rPr lang="fr-FR" sz="2000" dirty="0" err="1" smtClean="0"/>
              <a:t>hyperaldostéronisme</a:t>
            </a:r>
            <a:r>
              <a:rPr lang="fr-FR" sz="2000" dirty="0" smtClean="0"/>
              <a:t> </a:t>
            </a:r>
            <a:r>
              <a:rPr lang="fr-FR" sz="2000" dirty="0" smtClean="0"/>
              <a:t>secondaire .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000" b="1" i="1" dirty="0" smtClean="0">
                <a:solidFill>
                  <a:schemeClr val="accent1"/>
                </a:solidFill>
              </a:rPr>
              <a:t>Les causes les plus fréquentes </a:t>
            </a:r>
            <a:r>
              <a:rPr lang="fr-FR" sz="2000" dirty="0" smtClean="0"/>
              <a:t>sont 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 </a:t>
            </a:r>
            <a:r>
              <a:rPr lang="fr-FR" sz="2000" dirty="0" smtClean="0"/>
              <a:t>-les </a:t>
            </a:r>
            <a:r>
              <a:rPr lang="fr-FR" sz="2000" dirty="0" err="1" smtClean="0"/>
              <a:t>glomérulopathies</a:t>
            </a:r>
            <a:r>
              <a:rPr lang="fr-FR" sz="2000" dirty="0" smtClean="0"/>
              <a:t> chroniques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 </a:t>
            </a:r>
            <a:r>
              <a:rPr lang="fr-FR" sz="2000" dirty="0" smtClean="0"/>
              <a:t>-la </a:t>
            </a:r>
            <a:r>
              <a:rPr lang="fr-FR" sz="2000" dirty="0" err="1" smtClean="0"/>
              <a:t>polykystose</a:t>
            </a:r>
            <a:r>
              <a:rPr lang="fr-FR" sz="2000" dirty="0" smtClean="0"/>
              <a:t>, les pyélonéphrites chroniques</a:t>
            </a:r>
          </a:p>
          <a:p>
            <a:pPr>
              <a:buNone/>
            </a:pPr>
            <a:r>
              <a:rPr lang="fr-FR" sz="2000" dirty="0" smtClean="0"/>
              <a:t>        les </a:t>
            </a:r>
            <a:r>
              <a:rPr lang="fr-FR" sz="2000" dirty="0" smtClean="0"/>
              <a:t>néphropathies interstitielles </a:t>
            </a:r>
            <a:r>
              <a:rPr lang="fr-FR" sz="2000" dirty="0" smtClean="0"/>
              <a:t>chroniques; moins </a:t>
            </a:r>
            <a:r>
              <a:rPr lang="fr-FR" sz="2000" dirty="0" err="1" smtClean="0"/>
              <a:t>fréquement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2881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PLAN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9"/>
            <a:ext cx="8501122" cy="41434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HTA </a:t>
            </a:r>
            <a:r>
              <a:rPr lang="en-US" sz="3200" b="1" dirty="0" err="1" smtClean="0"/>
              <a:t>rénovasculaires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smtClean="0"/>
              <a:t>HTA et </a:t>
            </a:r>
            <a:r>
              <a:rPr lang="en-US" sz="3200" b="1" dirty="0" err="1" smtClean="0"/>
              <a:t>Néphropathies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Parenchymateuses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 err="1" smtClean="0"/>
              <a:t>Néphropathie</a:t>
            </a:r>
            <a:r>
              <a:rPr lang="en-US" sz="3200" b="1" dirty="0" smtClean="0"/>
              <a:t> hypertensive                  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                ( </a:t>
            </a:r>
            <a:r>
              <a:rPr lang="en-US" sz="3200" b="1" dirty="0" err="1" smtClean="0"/>
              <a:t>Néphroangiosclérose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500034" y="2285992"/>
            <a:ext cx="822960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700" b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Néphropathie </a:t>
            </a:r>
            <a:r>
              <a:rPr lang="fr-FR" sz="3700" b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Hypertensive </a:t>
            </a:r>
            <a:r>
              <a:rPr lang="fr-FR" sz="3700" b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(</a:t>
            </a:r>
            <a:r>
              <a:rPr lang="fr-FR" sz="3700" b="1" dirty="0" err="1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Néphroangiosclérose</a:t>
            </a: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7B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17B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err="1" smtClean="0"/>
              <a:t>Néphroangiosclérose</a:t>
            </a:r>
            <a:r>
              <a:rPr lang="fr-FR" b="1" dirty="0" smtClean="0"/>
              <a:t> «</a:t>
            </a:r>
            <a:r>
              <a:rPr lang="fr-FR" dirty="0" smtClean="0"/>
              <a:t> </a:t>
            </a:r>
            <a:r>
              <a:rPr lang="fr-FR" b="1" dirty="0" smtClean="0"/>
              <a:t>Bénigne »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7158" y="1714489"/>
            <a:ext cx="8472518" cy="31432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La </a:t>
            </a:r>
            <a:r>
              <a:rPr lang="fr-FR" sz="2000" dirty="0" err="1" smtClean="0"/>
              <a:t>néphroangiosclérose</a:t>
            </a:r>
            <a:r>
              <a:rPr lang="fr-FR" sz="2000" dirty="0" smtClean="0"/>
              <a:t> de l’HTA « habituelle » (non maligne), parfois </a:t>
            </a:r>
            <a:r>
              <a:rPr lang="fr-FR" sz="2000" dirty="0" smtClean="0"/>
              <a:t>dite 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 </a:t>
            </a:r>
            <a:r>
              <a:rPr lang="fr-FR" sz="2000" dirty="0" smtClean="0"/>
              <a:t>   « </a:t>
            </a:r>
            <a:r>
              <a:rPr lang="fr-FR" sz="2000" dirty="0" smtClean="0"/>
              <a:t>bénigne </a:t>
            </a:r>
            <a:r>
              <a:rPr lang="fr-FR" sz="2000" dirty="0" smtClean="0"/>
              <a:t>»,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Susceptible </a:t>
            </a:r>
            <a:r>
              <a:rPr lang="fr-FR" sz="2000" dirty="0" smtClean="0"/>
              <a:t>d’évoluer vers l’insuffisance </a:t>
            </a:r>
            <a:r>
              <a:rPr lang="fr-FR" sz="2000" dirty="0" smtClean="0"/>
              <a:t>rénale terminale.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Une thérapeutique </a:t>
            </a:r>
            <a:r>
              <a:rPr lang="fr-FR" sz="2000" dirty="0" err="1" smtClean="0"/>
              <a:t>antihypertensive</a:t>
            </a:r>
            <a:r>
              <a:rPr lang="fr-FR" sz="2000" dirty="0" smtClean="0"/>
              <a:t> diminue le risque de d’insuffisance rénale terminale de 60%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9958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Physiopathologie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0100" y="1500175"/>
            <a:ext cx="7115196" cy="35004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D’une part, la </a:t>
            </a:r>
            <a:r>
              <a:rPr lang="fr-FR" sz="2000" dirty="0" smtClean="0"/>
              <a:t>vasoconstriction de l’artériole afférente avec </a:t>
            </a:r>
            <a:r>
              <a:rPr lang="fr-FR" sz="2000" b="1" i="1" dirty="0" smtClean="0"/>
              <a:t>ischémie et rétraction </a:t>
            </a:r>
            <a:r>
              <a:rPr lang="fr-FR" sz="2000" b="1" i="1" dirty="0" smtClean="0"/>
              <a:t>glomérulaire</a:t>
            </a:r>
            <a:r>
              <a:rPr lang="fr-FR" sz="2000" dirty="0" smtClean="0"/>
              <a:t>;</a:t>
            </a:r>
          </a:p>
          <a:p>
            <a:pPr>
              <a:lnSpc>
                <a:spcPct val="150000"/>
              </a:lnSpc>
              <a:buNone/>
            </a:pP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D’autre part, la </a:t>
            </a:r>
            <a:r>
              <a:rPr lang="fr-FR" sz="2000" dirty="0" smtClean="0"/>
              <a:t>transmission au </a:t>
            </a:r>
            <a:r>
              <a:rPr lang="fr-FR" sz="2000" dirty="0" err="1" smtClean="0"/>
              <a:t>floculus</a:t>
            </a:r>
            <a:r>
              <a:rPr lang="fr-FR" sz="2000" dirty="0" smtClean="0"/>
              <a:t> glomérulaire de l’élévation de pression artérielle </a:t>
            </a:r>
            <a:r>
              <a:rPr lang="fr-FR" sz="2000" dirty="0" smtClean="0"/>
              <a:t>systémique avec </a:t>
            </a:r>
            <a:r>
              <a:rPr lang="fr-FR" sz="2000" b="1" i="1" dirty="0" err="1" smtClean="0"/>
              <a:t>hyperfiltration</a:t>
            </a:r>
            <a:r>
              <a:rPr lang="fr-FR" sz="2000" b="1" i="1" dirty="0" smtClean="0"/>
              <a:t>, lésions des cellules endothéliales et de la membrane basale et </a:t>
            </a:r>
            <a:r>
              <a:rPr lang="fr-FR" sz="2000" b="1" i="1" dirty="0" smtClean="0"/>
              <a:t>hyperperméabilité capillaire.</a:t>
            </a:r>
            <a:endParaRPr lang="fr-F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714356"/>
            <a:ext cx="4040188" cy="639762"/>
          </a:xfrm>
        </p:spPr>
        <p:txBody>
          <a:bodyPr/>
          <a:lstStyle/>
          <a:p>
            <a:r>
              <a:rPr lang="fr-FR" dirty="0" smtClean="0"/>
              <a:t>Anamnèse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57686" y="1428736"/>
            <a:ext cx="4040188" cy="3429024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000" b="1" i="1" dirty="0" smtClean="0"/>
              <a:t>une protéinurie </a:t>
            </a:r>
            <a:r>
              <a:rPr lang="fr-FR" sz="2000" dirty="0" smtClean="0"/>
              <a:t>( 0,5 à 1,5 g/24 h, rarement &gt; à 2 g/24 h 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une hématurie microscopique </a:t>
            </a:r>
            <a:r>
              <a:rPr lang="fr-FR" sz="2000" dirty="0" smtClean="0"/>
              <a:t>inconstante, modérée ;</a:t>
            </a:r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une insuffisance rénale chronique </a:t>
            </a:r>
            <a:r>
              <a:rPr lang="fr-FR" sz="2000" b="1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Les reins sont de taille normale ou légèrement diminuée.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9124" y="785794"/>
            <a:ext cx="4041775" cy="639762"/>
          </a:xfrm>
        </p:spPr>
        <p:txBody>
          <a:bodyPr/>
          <a:lstStyle/>
          <a:p>
            <a:r>
              <a:rPr lang="fr-FR" dirty="0" smtClean="0"/>
              <a:t>Biologie/Radiologie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4282" y="1285860"/>
            <a:ext cx="4041775" cy="37985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b="1" i="1" dirty="0" smtClean="0"/>
              <a:t>HTA ancienne </a:t>
            </a:r>
            <a:r>
              <a:rPr lang="fr-FR" sz="2000" dirty="0" smtClean="0"/>
              <a:t>précède </a:t>
            </a:r>
            <a:r>
              <a:rPr lang="fr-FR" sz="2000" dirty="0" smtClean="0"/>
              <a:t>de </a:t>
            </a:r>
            <a:r>
              <a:rPr lang="fr-FR" sz="2000" dirty="0" smtClean="0"/>
              <a:t>plusieurs années </a:t>
            </a:r>
            <a:r>
              <a:rPr lang="fr-FR" sz="2000" dirty="0" smtClean="0"/>
              <a:t>l’atteinte rénale patente, et apparaît comme la seule cause décelable de néphropathie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b="1" i="1" dirty="0" smtClean="0"/>
              <a:t>Pas d’éléments en faveur d’une atteinte glomérulaire ou interstitielle.</a:t>
            </a:r>
            <a:endParaRPr lang="fr-FR" sz="2000" b="1" i="1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i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Diagnostic: souvent de probabilité</a:t>
            </a:r>
            <a:endParaRPr lang="fr-FR" sz="3600" b="1" i="1" dirty="0">
              <a:solidFill>
                <a:srgbClr val="017BA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57356" y="507207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la biopsie rénale </a:t>
            </a:r>
            <a:r>
              <a:rPr lang="fr-FR" sz="2000" dirty="0" smtClean="0"/>
              <a:t>n’étant </a:t>
            </a:r>
            <a:r>
              <a:rPr lang="fr-FR" sz="2000" dirty="0" smtClean="0"/>
              <a:t>pas faite dans la plupart du temps.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 smtClean="0"/>
              <a:t>Néphroangiosclérose</a:t>
            </a:r>
            <a:r>
              <a:rPr lang="fr-FR" b="1" dirty="0" smtClean="0"/>
              <a:t> Maligne</a:t>
            </a:r>
            <a:endParaRPr lang="fr-FR" b="1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00298" y="785794"/>
            <a:ext cx="4040188" cy="639762"/>
          </a:xfrm>
        </p:spPr>
        <p:txBody>
          <a:bodyPr/>
          <a:lstStyle/>
          <a:p>
            <a:r>
              <a:rPr lang="fr-FR" dirty="0" smtClean="0"/>
              <a:t>Secondaire à une HTA maligne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3857652" cy="3798583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000" b="1" i="1" dirty="0" smtClean="0"/>
              <a:t>HTA (≥ 190/120 </a:t>
            </a:r>
            <a:r>
              <a:rPr lang="fr-FR" sz="2000" b="1" i="1" dirty="0" err="1" smtClean="0"/>
              <a:t>mmHg</a:t>
            </a:r>
            <a:r>
              <a:rPr lang="fr-FR" sz="2000" b="1" i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Rétinopathie hypertensive hémorragique, exsudative, </a:t>
            </a:r>
            <a:r>
              <a:rPr lang="fr-FR" sz="2000" dirty="0" err="1" smtClean="0"/>
              <a:t>oedémateuse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Insuffisance cardiaque gauche ou globale.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Atteinte cérébrale : encéphalopathie, accident hémorragique ou ischémique</a:t>
            </a:r>
            <a:r>
              <a:rPr lang="fr-FR" sz="2000" dirty="0" smtClean="0"/>
              <a:t>.</a:t>
            </a:r>
            <a:endParaRPr lang="fr-FR" sz="20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4500562" y="1643050"/>
            <a:ext cx="4500594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Protéinurie, hématurie microscopique.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Insuffisance rénale </a:t>
            </a:r>
            <a:r>
              <a:rPr lang="fr-FR" sz="2000" dirty="0" smtClean="0"/>
              <a:t>aiguë.</a:t>
            </a:r>
            <a:endParaRPr lang="fr-FR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Hypokaliémie.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Amaigrissement</a:t>
            </a:r>
            <a:r>
              <a:rPr lang="fr-FR" sz="2000" dirty="0" smtClean="0"/>
              <a:t>, syndrome inflammatoire.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Anémie </a:t>
            </a:r>
            <a:r>
              <a:rPr lang="fr-FR" sz="2000" dirty="0" smtClean="0"/>
              <a:t>hémolytique </a:t>
            </a:r>
            <a:r>
              <a:rPr lang="fr-FR" sz="2000" dirty="0" err="1" smtClean="0"/>
              <a:t>microangiopathique</a:t>
            </a:r>
            <a:r>
              <a:rPr lang="fr-FR" sz="2000" dirty="0" smtClean="0"/>
              <a:t> </a:t>
            </a:r>
            <a:r>
              <a:rPr lang="fr-FR" sz="2000" dirty="0" smtClean="0"/>
              <a:t>: LDH ↑, haptoglobine ↓, </a:t>
            </a:r>
            <a:r>
              <a:rPr lang="fr-FR" sz="2000" dirty="0" err="1" smtClean="0"/>
              <a:t>schizocytose</a:t>
            </a:r>
            <a:r>
              <a:rPr lang="fr-FR" sz="20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Causes</a:t>
            </a:r>
            <a:endParaRPr lang="fr-FR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0034" y="1571613"/>
            <a:ext cx="7643866" cy="335758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Complication d’une HTA essentielle méconnue, insuffisamment ou non traitée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Sténose </a:t>
            </a:r>
            <a:r>
              <a:rPr lang="fr-FR" sz="2000" dirty="0" smtClean="0"/>
              <a:t>uni- ou </a:t>
            </a:r>
            <a:r>
              <a:rPr lang="fr-FR" sz="2000" dirty="0" smtClean="0"/>
              <a:t>bilatérale des </a:t>
            </a:r>
            <a:r>
              <a:rPr lang="fr-FR" sz="2000" dirty="0" smtClean="0"/>
              <a:t>artères </a:t>
            </a:r>
            <a:r>
              <a:rPr lang="fr-FR" sz="2000" dirty="0" smtClean="0"/>
              <a:t>rénales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Glomérulonéphrite</a:t>
            </a:r>
            <a:r>
              <a:rPr lang="fr-FR" sz="2000" dirty="0" smtClean="0"/>
              <a:t>, néphropathies </a:t>
            </a:r>
            <a:r>
              <a:rPr lang="fr-FR" sz="2000" dirty="0" smtClean="0"/>
              <a:t>vasculaires « </a:t>
            </a:r>
            <a:r>
              <a:rPr lang="fr-FR" sz="2000" dirty="0" smtClean="0"/>
              <a:t>crise </a:t>
            </a:r>
            <a:r>
              <a:rPr lang="fr-FR" sz="2000" dirty="0" err="1" smtClean="0"/>
              <a:t>sclérodermique</a:t>
            </a:r>
            <a:r>
              <a:rPr lang="fr-FR" sz="2000" dirty="0" smtClean="0"/>
              <a:t> ») et </a:t>
            </a:r>
            <a:r>
              <a:rPr lang="fr-FR" sz="2000" dirty="0" err="1" smtClean="0"/>
              <a:t>périartérite</a:t>
            </a:r>
            <a:r>
              <a:rPr lang="fr-FR" sz="2000" dirty="0" smtClean="0"/>
              <a:t> noueuse </a:t>
            </a:r>
            <a:r>
              <a:rPr lang="fr-FR" sz="2000" dirty="0" smtClean="0"/>
              <a:t>; phéochromocytome </a:t>
            </a:r>
            <a:r>
              <a:rPr lang="fr-FR" sz="2000" dirty="0" smtClean="0"/>
              <a:t>; intoxication par amphétamines ou cocaïne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Diagnostic</a:t>
            </a:r>
            <a:endParaRPr lang="fr-FR" b="1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Tableau </a:t>
            </a:r>
            <a:r>
              <a:rPr lang="fr-FR" dirty="0" err="1" smtClean="0"/>
              <a:t>clinico</a:t>
            </a:r>
            <a:r>
              <a:rPr lang="fr-FR" dirty="0" smtClean="0"/>
              <a:t>-biologique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06981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insuffisance rénale aiguë ou rapidement progressive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avec protéinurie et hématurie microscopique d’abondances variables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Echographie doppler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14125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Augmentation des </a:t>
            </a:r>
            <a:r>
              <a:rPr lang="fr-FR" sz="2000" dirty="0" smtClean="0"/>
              <a:t>résistances </a:t>
            </a:r>
            <a:r>
              <a:rPr lang="fr-FR" sz="2000" dirty="0" err="1" smtClean="0"/>
              <a:t>intrarénales</a:t>
            </a:r>
            <a:r>
              <a:rPr lang="fr-FR" sz="2000" dirty="0" smtClean="0"/>
              <a:t>, 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Une </a:t>
            </a:r>
            <a:r>
              <a:rPr lang="fr-FR" sz="2000" dirty="0" smtClean="0"/>
              <a:t>vasoconstriction extrême des branches </a:t>
            </a:r>
            <a:r>
              <a:rPr lang="fr-FR" sz="2000" dirty="0" smtClean="0"/>
              <a:t>distales </a:t>
            </a:r>
            <a:r>
              <a:rPr lang="fr-FR" sz="2000" dirty="0" err="1" smtClean="0"/>
              <a:t>intraparenchymateuses</a:t>
            </a:r>
            <a:r>
              <a:rPr lang="fr-FR" sz="2000" dirty="0" smtClean="0"/>
              <a:t> </a:t>
            </a:r>
            <a:r>
              <a:rPr lang="fr-FR" sz="2000" dirty="0" smtClean="0"/>
              <a:t>de l’artère rénale 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/>
              <a:t>Hypoperfusion</a:t>
            </a:r>
            <a:r>
              <a:rPr lang="fr-FR" sz="2000" dirty="0" smtClean="0"/>
              <a:t> </a:t>
            </a:r>
            <a:r>
              <a:rPr lang="fr-FR" sz="2000" dirty="0" smtClean="0"/>
              <a:t>de la corticale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b="1" i="1" dirty="0" smtClean="0"/>
              <a:t>Diagnostic </a:t>
            </a:r>
            <a:endParaRPr lang="fr-FR" b="1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39762"/>
          </a:xfrm>
        </p:spPr>
        <p:txBody>
          <a:bodyPr/>
          <a:lstStyle/>
          <a:p>
            <a:r>
              <a:rPr lang="fr-FR" dirty="0" smtClean="0"/>
              <a:t>Biopsie rénale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4348" y="1428736"/>
            <a:ext cx="7115196" cy="3643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La biopsie rénale est </a:t>
            </a:r>
            <a:r>
              <a:rPr lang="fr-FR" sz="2000" b="1" i="1" dirty="0" smtClean="0"/>
              <a:t>contre-indiquée à la phase aiguë </a:t>
            </a:r>
            <a:r>
              <a:rPr lang="fr-FR" sz="2000" dirty="0" smtClean="0"/>
              <a:t>(</a:t>
            </a:r>
            <a:r>
              <a:rPr lang="fr-FR" sz="2000" dirty="0" smtClean="0"/>
              <a:t>risque </a:t>
            </a:r>
            <a:r>
              <a:rPr lang="fr-FR" sz="2000" dirty="0" smtClean="0"/>
              <a:t>hémorragique </a:t>
            </a:r>
            <a:r>
              <a:rPr lang="fr-FR" sz="2000" dirty="0" smtClean="0"/>
              <a:t>important)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Envisagée Ultérieurement devant </a:t>
            </a:r>
            <a:r>
              <a:rPr lang="fr-FR" sz="2000" b="1" i="1" dirty="0" smtClean="0"/>
              <a:t>la suspicion d’une néphropathie sous-jacente</a:t>
            </a:r>
            <a:r>
              <a:rPr lang="fr-FR" sz="2000" dirty="0" smtClean="0"/>
              <a:t> après: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-  </a:t>
            </a:r>
            <a:r>
              <a:rPr lang="fr-FR" sz="2000" dirty="0" smtClean="0"/>
              <a:t>contrôle de l’HTA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/>
              <a:t>stabilisation </a:t>
            </a:r>
            <a:r>
              <a:rPr lang="fr-FR" sz="2000" dirty="0" smtClean="0"/>
              <a:t>de la fonction rénale,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/>
              <a:t>Et si  </a:t>
            </a:r>
            <a:r>
              <a:rPr lang="fr-FR" sz="2000" dirty="0" smtClean="0"/>
              <a:t>la taille des reins </a:t>
            </a:r>
            <a:r>
              <a:rPr lang="fr-FR" sz="2000" dirty="0" smtClean="0"/>
              <a:t>est conservée.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Histologie</a:t>
            </a:r>
            <a:endParaRPr lang="fr-FR" b="1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5257808" cy="292895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fr-FR" sz="2000" b="0" dirty="0" smtClean="0">
                <a:solidFill>
                  <a:schemeClr val="tx1"/>
                </a:solidFill>
              </a:rPr>
              <a:t>l’aspect dit </a:t>
            </a:r>
            <a:r>
              <a:rPr lang="fr-FR" sz="2000" b="0" dirty="0" smtClean="0">
                <a:solidFill>
                  <a:schemeClr val="tx1"/>
                </a:solidFill>
              </a:rPr>
              <a:t>en </a:t>
            </a:r>
            <a:r>
              <a:rPr lang="fr-FR" sz="2000" i="1" dirty="0" smtClean="0">
                <a:solidFill>
                  <a:schemeClr val="tx1"/>
                </a:solidFill>
              </a:rPr>
              <a:t>« bulbe d’oignon ».</a:t>
            </a:r>
            <a:endParaRPr lang="fr-FR" sz="2000" i="1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fr-FR" sz="2000" b="0" dirty="0" smtClean="0">
                <a:solidFill>
                  <a:schemeClr val="tx1"/>
                </a:solidFill>
              </a:rPr>
              <a:t>Des petites </a:t>
            </a:r>
            <a:r>
              <a:rPr lang="fr-FR" sz="2000" b="0" dirty="0" smtClean="0">
                <a:solidFill>
                  <a:schemeClr val="tx1"/>
                </a:solidFill>
              </a:rPr>
              <a:t>artères, des artérioles et des glomérules </a:t>
            </a:r>
            <a:r>
              <a:rPr lang="fr-FR" sz="2000" b="0" dirty="0" smtClean="0">
                <a:solidFill>
                  <a:schemeClr val="tx1"/>
                </a:solidFill>
              </a:rPr>
              <a:t>le </a:t>
            </a:r>
            <a:r>
              <a:rPr lang="fr-FR" sz="2000" b="0" dirty="0" smtClean="0">
                <a:solidFill>
                  <a:schemeClr val="tx1"/>
                </a:solidFill>
              </a:rPr>
              <a:t>siège d’une prolifération cellulaire, avec excès de collagène, multiplication des</a:t>
            </a:r>
          </a:p>
          <a:p>
            <a:pPr>
              <a:lnSpc>
                <a:spcPct val="160000"/>
              </a:lnSpc>
            </a:pPr>
            <a:r>
              <a:rPr lang="fr-FR" sz="2000" b="0" dirty="0" smtClean="0">
                <a:solidFill>
                  <a:schemeClr val="tx1"/>
                </a:solidFill>
              </a:rPr>
              <a:t>lames élastiques, réduction considérable de la lumière vasculaire et </a:t>
            </a:r>
            <a:r>
              <a:rPr lang="fr-FR" sz="2000" b="0" dirty="0" smtClean="0">
                <a:solidFill>
                  <a:schemeClr val="tx1"/>
                </a:solidFill>
              </a:rPr>
              <a:t>thrombose.</a:t>
            </a:r>
            <a:endParaRPr lang="fr-FR" sz="2000" b="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642918"/>
            <a:ext cx="2667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286124"/>
            <a:ext cx="1771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b="1" i="1" dirty="0" smtClean="0"/>
              <a:t>Prise en charge</a:t>
            </a:r>
            <a:endParaRPr lang="fr-FR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28728" y="1500175"/>
            <a:ext cx="6715172" cy="32861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/>
              <a:t>Hospitalisation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/>
              <a:t>Voie IV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/>
              <a:t>La but est </a:t>
            </a:r>
            <a:r>
              <a:rPr lang="fr-FR" sz="2000" b="1" dirty="0" smtClean="0"/>
              <a:t>d’abaisser la </a:t>
            </a:r>
            <a:r>
              <a:rPr lang="fr-FR" sz="2000" b="1" dirty="0" smtClean="0"/>
              <a:t>pression artérielle d’environ 25 %, ou d’obtenir des valeurs de 160 à 170 </a:t>
            </a:r>
            <a:r>
              <a:rPr lang="fr-FR" sz="2000" b="1" dirty="0" err="1" smtClean="0"/>
              <a:t>mmHg</a:t>
            </a:r>
            <a:r>
              <a:rPr lang="fr-FR" sz="2000" b="1" dirty="0" smtClean="0"/>
              <a:t> pour la</a:t>
            </a:r>
          </a:p>
          <a:p>
            <a:pPr>
              <a:lnSpc>
                <a:spcPct val="150000"/>
              </a:lnSpc>
              <a:buNone/>
            </a:pPr>
            <a:r>
              <a:rPr lang="fr-FR" sz="2000" b="1" dirty="0" smtClean="0"/>
              <a:t>       systolique</a:t>
            </a:r>
            <a:r>
              <a:rPr lang="fr-FR" sz="2000" b="1" dirty="0" smtClean="0"/>
              <a:t>, 100 </a:t>
            </a:r>
            <a:r>
              <a:rPr lang="fr-FR" sz="2000" b="1" dirty="0" err="1" smtClean="0"/>
              <a:t>mmHg</a:t>
            </a:r>
            <a:r>
              <a:rPr lang="fr-FR" sz="2000" b="1" dirty="0" smtClean="0"/>
              <a:t> pour la diastolique,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Introduction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35758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L’hypertension artérielle (</a:t>
            </a:r>
            <a:r>
              <a:rPr lang="fr-FR" sz="2000" dirty="0" smtClean="0"/>
              <a:t>HTA): </a:t>
            </a:r>
            <a:r>
              <a:rPr lang="fr-FR" sz="2000" b="1" dirty="0" smtClean="0"/>
              <a:t>PA ≥ 140/90 </a:t>
            </a:r>
            <a:r>
              <a:rPr lang="fr-FR" sz="2000" b="1" dirty="0" err="1" smtClean="0"/>
              <a:t>mmHg</a:t>
            </a:r>
            <a:endParaRPr lang="fr-FR" sz="2000" b="1" dirty="0" smtClean="0"/>
          </a:p>
          <a:p>
            <a:pPr>
              <a:lnSpc>
                <a:spcPct val="150000"/>
              </a:lnSpc>
            </a:pPr>
            <a:r>
              <a:rPr lang="fr-FR" sz="2000" dirty="0"/>
              <a:t>L’HTA est responsable </a:t>
            </a:r>
            <a:r>
              <a:rPr lang="fr-FR" sz="2000" b="1" dirty="0" smtClean="0"/>
              <a:t>d’insuffisance </a:t>
            </a:r>
            <a:r>
              <a:rPr lang="fr-FR" sz="2000" b="1" dirty="0"/>
              <a:t>rénale </a:t>
            </a:r>
            <a:r>
              <a:rPr lang="fr-FR" sz="2000" dirty="0"/>
              <a:t>par </a:t>
            </a:r>
            <a:r>
              <a:rPr lang="fr-FR" sz="2000" dirty="0" err="1"/>
              <a:t>néphroangiosclérose</a:t>
            </a:r>
            <a:r>
              <a:rPr lang="fr-FR" sz="2000" dirty="0"/>
              <a:t> ou aggravation d’une néphropathie </a:t>
            </a:r>
            <a:r>
              <a:rPr lang="fr-FR" sz="2000" dirty="0" smtClean="0"/>
              <a:t>préexistante.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/>
              <a:t>Dans </a:t>
            </a:r>
            <a:r>
              <a:rPr lang="fr-FR" sz="2000" b="1" dirty="0"/>
              <a:t>85 à 90 % </a:t>
            </a:r>
            <a:r>
              <a:rPr lang="fr-FR" sz="2000" dirty="0"/>
              <a:t>des </a:t>
            </a:r>
            <a:r>
              <a:rPr lang="fr-FR" sz="2000" dirty="0" smtClean="0"/>
              <a:t>cas: </a:t>
            </a:r>
            <a:r>
              <a:rPr lang="fr-FR" sz="2000" dirty="0"/>
              <a:t>l’HTA est dite </a:t>
            </a:r>
            <a:r>
              <a:rPr lang="fr-FR" sz="2000" b="1" dirty="0"/>
              <a:t>essentielle</a:t>
            </a:r>
            <a:r>
              <a:rPr lang="fr-FR" sz="2000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Dans </a:t>
            </a:r>
            <a:r>
              <a:rPr lang="fr-FR" sz="2000" b="1" dirty="0"/>
              <a:t>10 à 15 % </a:t>
            </a:r>
            <a:r>
              <a:rPr lang="fr-FR" sz="2000" dirty="0" smtClean="0"/>
              <a:t>des cas: </a:t>
            </a:r>
            <a:r>
              <a:rPr lang="fr-FR" sz="2000" b="1" dirty="0" smtClean="0"/>
              <a:t>secondaire </a:t>
            </a:r>
            <a:r>
              <a:rPr lang="fr-FR" sz="2000" b="1" dirty="0"/>
              <a:t>;</a:t>
            </a:r>
            <a:r>
              <a:rPr lang="fr-FR" sz="2000" b="1" dirty="0" smtClean="0"/>
              <a:t>cause </a:t>
            </a:r>
            <a:r>
              <a:rPr lang="fr-FR" sz="2000" b="1" dirty="0"/>
              <a:t>vasculaire, rénale </a:t>
            </a:r>
            <a:r>
              <a:rPr lang="fr-FR" sz="2000" b="1" dirty="0" smtClean="0"/>
              <a:t> ou surrénale.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947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4282" y="1428737"/>
            <a:ext cx="4000528" cy="350046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fr-FR" sz="2000" b="1" dirty="0" smtClean="0"/>
              <a:t>Par </a:t>
            </a:r>
            <a:r>
              <a:rPr lang="fr-FR" sz="2000" b="1" dirty="0" smtClean="0"/>
              <a:t>voie IV </a:t>
            </a:r>
            <a:r>
              <a:rPr lang="fr-FR" sz="1800" dirty="0" smtClean="0"/>
              <a:t>: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sz="1800" dirty="0" err="1" smtClean="0"/>
              <a:t>nicardipine</a:t>
            </a:r>
            <a:r>
              <a:rPr lang="fr-FR" sz="1800" dirty="0" smtClean="0"/>
              <a:t> </a:t>
            </a:r>
            <a:r>
              <a:rPr lang="fr-FR" sz="1800" dirty="0" smtClean="0"/>
              <a:t>: 1 mg puis 2–10 mg/h,</a:t>
            </a:r>
          </a:p>
          <a:p>
            <a:r>
              <a:rPr lang="fr-FR" sz="1800" dirty="0" smtClean="0"/>
              <a:t>ou </a:t>
            </a:r>
            <a:r>
              <a:rPr lang="fr-FR" sz="1800" dirty="0" err="1" smtClean="0"/>
              <a:t>labétalol</a:t>
            </a:r>
            <a:r>
              <a:rPr lang="fr-FR" sz="1800" dirty="0" smtClean="0"/>
              <a:t> : 1 mg/kg puis 0,5–1 mg/min,</a:t>
            </a:r>
          </a:p>
          <a:p>
            <a:r>
              <a:rPr lang="fr-FR" sz="1800" dirty="0" smtClean="0"/>
              <a:t>ou </a:t>
            </a:r>
            <a:r>
              <a:rPr lang="fr-FR" sz="1800" dirty="0" err="1" smtClean="0"/>
              <a:t>urapidil</a:t>
            </a:r>
            <a:r>
              <a:rPr lang="fr-FR" sz="1800" dirty="0" smtClean="0"/>
              <a:t> : 2 mg/min puis 15 mg/h </a:t>
            </a:r>
            <a:r>
              <a:rPr lang="fr-FR" sz="1800" dirty="0" smtClean="0"/>
              <a:t>;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sz="2000" b="1" dirty="0" smtClean="0"/>
              <a:t>Par </a:t>
            </a:r>
            <a:r>
              <a:rPr lang="fr-FR" sz="2000" b="1" dirty="0" smtClean="0"/>
              <a:t>voie intramusculaire </a:t>
            </a:r>
            <a:r>
              <a:rPr lang="fr-FR" sz="1800" dirty="0" smtClean="0"/>
              <a:t>: </a:t>
            </a:r>
            <a:r>
              <a:rPr lang="fr-FR" sz="1800" dirty="0" err="1" smtClean="0"/>
              <a:t>clonidine</a:t>
            </a:r>
            <a:r>
              <a:rPr lang="fr-FR" sz="1800" dirty="0" smtClean="0"/>
              <a:t> : 150 mg ;</a:t>
            </a:r>
          </a:p>
          <a:p>
            <a:pPr>
              <a:buNone/>
            </a:pPr>
            <a:endParaRPr lang="fr-FR" sz="1800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17B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Prise en charge: Traitement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rgbClr val="017B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57686" y="1357298"/>
            <a:ext cx="442915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• </a:t>
            </a:r>
            <a:r>
              <a:rPr lang="fr-FR" sz="2000" b="1" dirty="0" smtClean="0"/>
              <a:t>Par </a:t>
            </a:r>
            <a:r>
              <a:rPr lang="fr-FR" sz="2000" b="1" dirty="0" smtClean="0"/>
              <a:t>voie orale </a:t>
            </a:r>
            <a:r>
              <a:rPr lang="fr-FR" sz="2000" dirty="0" smtClean="0"/>
              <a:t>: </a:t>
            </a:r>
            <a:r>
              <a:rPr lang="fr-FR" sz="2000" dirty="0" err="1" smtClean="0"/>
              <a:t>captopril</a:t>
            </a:r>
            <a:r>
              <a:rPr lang="fr-FR" sz="2000" dirty="0" smtClean="0"/>
              <a:t> (IEC)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En </a:t>
            </a:r>
            <a:r>
              <a:rPr lang="fr-FR" sz="2000" dirty="0" smtClean="0"/>
              <a:t>cas </a:t>
            </a:r>
            <a:r>
              <a:rPr lang="fr-FR" sz="2000" dirty="0" smtClean="0"/>
              <a:t>d</a:t>
            </a:r>
            <a:r>
              <a:rPr lang="fr-FR" sz="2000" b="1" dirty="0" smtClean="0"/>
              <a:t>’</a:t>
            </a:r>
            <a:r>
              <a:rPr lang="fr-FR" sz="2000" b="1" dirty="0" err="1" smtClean="0"/>
              <a:t>hypovolémie</a:t>
            </a:r>
            <a:r>
              <a:rPr lang="fr-FR" sz="2000" b="1" dirty="0" smtClean="0"/>
              <a:t>: soluté </a:t>
            </a:r>
            <a:r>
              <a:rPr lang="fr-FR" sz="2000" b="1" dirty="0" smtClean="0"/>
              <a:t>physiologique</a:t>
            </a:r>
            <a:r>
              <a:rPr lang="fr-FR" sz="2000" dirty="0" smtClean="0"/>
              <a:t> </a:t>
            </a:r>
            <a:r>
              <a:rPr lang="fr-FR" sz="2000" dirty="0" smtClean="0"/>
              <a:t>sous </a:t>
            </a:r>
            <a:r>
              <a:rPr lang="fr-FR" sz="2000" dirty="0" smtClean="0"/>
              <a:t>surveillance de l’état cardiaque. 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En présence d’une </a:t>
            </a:r>
            <a:r>
              <a:rPr lang="fr-FR" sz="2000" b="1" dirty="0" smtClean="0"/>
              <a:t>insuffisance cardiaque et/ou d’un </a:t>
            </a:r>
            <a:r>
              <a:rPr lang="fr-FR" sz="2000" b="1" dirty="0" err="1" smtClean="0"/>
              <a:t>oedème</a:t>
            </a:r>
            <a:r>
              <a:rPr lang="fr-FR" sz="2000" b="1" dirty="0" smtClean="0"/>
              <a:t> pulmonaire</a:t>
            </a:r>
            <a:r>
              <a:rPr lang="fr-FR" sz="2000" dirty="0" smtClean="0"/>
              <a:t>, l’injection IV d’un</a:t>
            </a:r>
          </a:p>
          <a:p>
            <a:r>
              <a:rPr lang="fr-FR" sz="2000" b="1" dirty="0" smtClean="0"/>
              <a:t>diurétique de l’anse</a:t>
            </a:r>
            <a:r>
              <a:rPr lang="fr-FR" sz="2000" dirty="0" smtClean="0"/>
              <a:t>, furosémide ou </a:t>
            </a:r>
            <a:r>
              <a:rPr lang="fr-FR" sz="2000" dirty="0" err="1" smtClean="0"/>
              <a:t>bumétanide</a:t>
            </a:r>
            <a:r>
              <a:rPr lang="fr-FR" sz="2000" dirty="0" smtClean="0"/>
              <a:t>, est indispensable.</a:t>
            </a:r>
          </a:p>
          <a:p>
            <a:pPr>
              <a:buFont typeface="Arial" pitchFamily="34" charset="0"/>
              <a:buChar char="•"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Références: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7758138" cy="37985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000" i="1" dirty="0" smtClean="0"/>
              <a:t>Olivier </a:t>
            </a:r>
            <a:r>
              <a:rPr lang="fi-FI" sz="2000" i="1" dirty="0" smtClean="0"/>
              <a:t>Kourilsky, </a:t>
            </a:r>
            <a:r>
              <a:rPr lang="fi-FI" sz="2000" i="1" dirty="0" smtClean="0"/>
              <a:t>b, Alain </a:t>
            </a:r>
            <a:r>
              <a:rPr lang="fi-FI" sz="2000" i="1" dirty="0" smtClean="0"/>
              <a:t>Kanfer</a:t>
            </a:r>
            <a:r>
              <a:rPr lang="fr-FR" sz="2000" i="1" dirty="0" smtClean="0"/>
              <a:t>. </a:t>
            </a:r>
            <a:r>
              <a:rPr lang="fr-FR" sz="2000" dirty="0" smtClean="0"/>
              <a:t>Hypertension </a:t>
            </a:r>
            <a:r>
              <a:rPr lang="fr-FR" sz="2000" dirty="0" smtClean="0"/>
              <a:t>artérielle de </a:t>
            </a:r>
            <a:r>
              <a:rPr lang="fr-FR" sz="2000" dirty="0" smtClean="0"/>
              <a:t>l’adulte.</a:t>
            </a:r>
            <a:r>
              <a:rPr lang="fr-FR" sz="2000" dirty="0" smtClean="0"/>
              <a:t> Néphrologie et troubles </a:t>
            </a:r>
            <a:r>
              <a:rPr lang="fr-FR" sz="2000" dirty="0" err="1" smtClean="0"/>
              <a:t>hydroélectrolytiques</a:t>
            </a:r>
            <a:r>
              <a:rPr lang="fr-FR" sz="2000" dirty="0" smtClean="0"/>
              <a:t>. DOI: </a:t>
            </a:r>
            <a:r>
              <a:rPr lang="fr-FR" sz="2000" dirty="0" smtClean="0"/>
              <a:t>10.1016/B978-2-294-73759-6.00006-7. </a:t>
            </a:r>
            <a:r>
              <a:rPr lang="en-US" sz="2000" dirty="0" smtClean="0"/>
              <a:t>Copyright </a:t>
            </a:r>
            <a:r>
              <a:rPr lang="en-US" sz="2000" dirty="0" smtClean="0"/>
              <a:t>© 2014, Elsevier Masson SAS.</a:t>
            </a:r>
            <a:r>
              <a:rPr lang="fr-FR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fr-FR" sz="2000" i="1" dirty="0" smtClean="0"/>
              <a:t>Alain </a:t>
            </a:r>
            <a:r>
              <a:rPr lang="fr-FR" sz="2000" i="1" dirty="0" err="1" smtClean="0"/>
              <a:t>Kanfer</a:t>
            </a:r>
            <a:r>
              <a:rPr lang="fr-FR" sz="2000" i="1" dirty="0" smtClean="0"/>
              <a:t>, </a:t>
            </a:r>
            <a:r>
              <a:rPr lang="fr-FR" sz="2000" i="1" dirty="0" smtClean="0"/>
              <a:t>Olivier </a:t>
            </a:r>
            <a:r>
              <a:rPr lang="fr-FR" sz="2000" i="1" dirty="0" err="1" smtClean="0"/>
              <a:t>Kourilsky</a:t>
            </a:r>
            <a:r>
              <a:rPr lang="fr-FR" sz="2000" i="1" dirty="0" smtClean="0"/>
              <a:t>. </a:t>
            </a:r>
            <a:r>
              <a:rPr lang="fr-FR" sz="2000" dirty="0" smtClean="0"/>
              <a:t>Néphropathies </a:t>
            </a:r>
            <a:r>
              <a:rPr lang="fr-FR" sz="2000" dirty="0" smtClean="0"/>
              <a:t>vasculaires </a:t>
            </a:r>
            <a:r>
              <a:rPr lang="fr-FR" sz="2000" dirty="0" smtClean="0"/>
              <a:t>:maladies </a:t>
            </a:r>
            <a:r>
              <a:rPr lang="fr-FR" sz="2000" dirty="0" smtClean="0"/>
              <a:t>des artères et des </a:t>
            </a:r>
            <a:r>
              <a:rPr lang="fr-FR" sz="2000" dirty="0" smtClean="0"/>
              <a:t>veines rénales </a:t>
            </a:r>
            <a:r>
              <a:rPr lang="fr-FR" sz="2000" dirty="0" smtClean="0"/>
              <a:t>(</a:t>
            </a:r>
            <a:r>
              <a:rPr lang="fr-FR" sz="2000" dirty="0" err="1" smtClean="0"/>
              <a:t>néphroangioscléroses</a:t>
            </a:r>
            <a:r>
              <a:rPr lang="fr-FR" sz="2000" dirty="0" smtClean="0"/>
              <a:t> exclues). </a:t>
            </a:r>
            <a:r>
              <a:rPr lang="fr-FR" sz="2000" dirty="0" smtClean="0"/>
              <a:t>Néphrologie et troubles </a:t>
            </a:r>
            <a:r>
              <a:rPr lang="fr-FR" sz="2000" dirty="0" err="1" smtClean="0"/>
              <a:t>hydroélectrolytiques</a:t>
            </a:r>
            <a:r>
              <a:rPr lang="fr-FR" sz="2000" dirty="0" smtClean="0"/>
              <a:t>. DOI: 10.1016/B978-2-294-73759-6.00006-7. </a:t>
            </a:r>
            <a:r>
              <a:rPr lang="en-US" sz="2000" dirty="0" smtClean="0"/>
              <a:t>Copyright © 2014, Elsevier Masson SAS.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HTA </a:t>
            </a:r>
            <a:r>
              <a:rPr lang="en-US" sz="4000" b="1" dirty="0" err="1" smtClean="0"/>
              <a:t>Réno-vasculaire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472" y="928670"/>
            <a:ext cx="7829577" cy="407196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HTA </a:t>
            </a:r>
            <a:r>
              <a:rPr lang="en-US" sz="2000" dirty="0" err="1" smtClean="0"/>
              <a:t>induite</a:t>
            </a:r>
            <a:r>
              <a:rPr lang="en-US" sz="2000" dirty="0" smtClean="0"/>
              <a:t> par </a:t>
            </a:r>
            <a:r>
              <a:rPr lang="fr-FR" sz="2000" dirty="0"/>
              <a:t>lésions chroniques ou </a:t>
            </a:r>
            <a:r>
              <a:rPr lang="fr-FR" sz="2000" dirty="0" smtClean="0"/>
              <a:t>aigues des </a:t>
            </a:r>
            <a:r>
              <a:rPr lang="fr-FR" sz="2000" dirty="0"/>
              <a:t>artères rénales ou les branches proximales ou </a:t>
            </a:r>
            <a:r>
              <a:rPr lang="fr-FR" sz="2000" dirty="0" smtClean="0"/>
              <a:t>distales.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b="1" dirty="0" smtClean="0">
                <a:solidFill>
                  <a:schemeClr val="accent1"/>
                </a:solidFill>
              </a:rPr>
              <a:t>Les Causes: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/>
              <a:t>La </a:t>
            </a:r>
            <a:r>
              <a:rPr lang="fr-FR" sz="2000" b="1" i="1" dirty="0"/>
              <a:t>sténose athéromateuse </a:t>
            </a:r>
            <a:r>
              <a:rPr lang="fr-FR" sz="2000" dirty="0"/>
              <a:t>du tronc de l’artère rénale est de loin la lésion la plus </a:t>
            </a:r>
            <a:r>
              <a:rPr lang="fr-FR" sz="2000" dirty="0" smtClean="0"/>
              <a:t>fréquente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/>
              <a:t>la </a:t>
            </a:r>
            <a:r>
              <a:rPr lang="fr-FR" sz="2000" b="1" i="1" dirty="0" err="1" smtClean="0"/>
              <a:t>fibrodysplasie</a:t>
            </a:r>
            <a:r>
              <a:rPr lang="fr-FR" sz="2000" b="1" i="1" dirty="0" smtClean="0"/>
              <a:t>.</a:t>
            </a:r>
          </a:p>
          <a:p>
            <a:pPr>
              <a:buNone/>
            </a:pPr>
            <a:endParaRPr lang="fr-FR" sz="2000" b="1" i="1" dirty="0" smtClean="0"/>
          </a:p>
          <a:p>
            <a:pPr>
              <a:buFont typeface="Wingdings" pitchFamily="2" charset="2"/>
              <a:buChar char="Ø"/>
            </a:pPr>
            <a:r>
              <a:rPr lang="fr-FR" sz="2000" b="1" i="1" dirty="0"/>
              <a:t>les autres </a:t>
            </a:r>
            <a:r>
              <a:rPr lang="fr-FR" sz="2000" b="1" i="1" dirty="0" smtClean="0"/>
              <a:t>causes: </a:t>
            </a:r>
          </a:p>
          <a:p>
            <a:pPr>
              <a:buNone/>
            </a:pPr>
            <a:r>
              <a:rPr lang="fr-FR" sz="2000" dirty="0" smtClean="0"/>
              <a:t>       - la </a:t>
            </a:r>
            <a:r>
              <a:rPr lang="fr-FR" sz="2000" dirty="0"/>
              <a:t>maladie de </a:t>
            </a:r>
            <a:r>
              <a:rPr lang="fr-FR" sz="2000" dirty="0" err="1"/>
              <a:t>Takayasu</a:t>
            </a:r>
            <a:r>
              <a:rPr lang="fr-FR" sz="2000" dirty="0"/>
              <a:t>, 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 </a:t>
            </a:r>
            <a:r>
              <a:rPr lang="fr-FR" sz="2000" dirty="0" smtClean="0"/>
              <a:t>      - la </a:t>
            </a:r>
            <a:r>
              <a:rPr lang="fr-FR" sz="2000" dirty="0"/>
              <a:t>dissection de l’aorte descendante</a:t>
            </a:r>
            <a:r>
              <a:rPr lang="fr-FR" sz="2000" dirty="0" smtClean="0"/>
              <a:t>,</a:t>
            </a:r>
            <a:r>
              <a:rPr lang="fr-FR" sz="2000" dirty="0" smtClean="0"/>
              <a:t>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785786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96" y="1000108"/>
            <a:ext cx="8538362" cy="3965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71472" y="21429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Etiologies</a:t>
            </a:r>
          </a:p>
        </p:txBody>
      </p:sp>
    </p:spTree>
    <p:extLst>
      <p:ext uri="{BB962C8B-B14F-4D97-AF65-F5344CB8AC3E}">
        <p14:creationId xmlns:p14="http://schemas.microsoft.com/office/powerpoint/2010/main" xmlns="" val="33257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Sténose athéromateuse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14876" y="1285860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Dysplasie </a:t>
            </a:r>
            <a:r>
              <a:rPr lang="fr-FR" dirty="0" err="1" smtClean="0"/>
              <a:t>fibromusculaire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344555"/>
            <a:ext cx="4041775" cy="26270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0" y="2360065"/>
            <a:ext cx="3911915" cy="25959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1472" y="21429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017BA1"/>
                </a:solidFill>
                <a:latin typeface="+mj-lt"/>
                <a:ea typeface="+mj-ea"/>
                <a:cs typeface="+mj-cs"/>
              </a:rPr>
              <a:t>Etiologies</a:t>
            </a:r>
          </a:p>
        </p:txBody>
      </p:sp>
    </p:spTree>
    <p:extLst>
      <p:ext uri="{BB962C8B-B14F-4D97-AF65-F5344CB8AC3E}">
        <p14:creationId xmlns:p14="http://schemas.microsoft.com/office/powerpoint/2010/main" xmlns="" val="9898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fr-FR" b="1" i="1" dirty="0" smtClean="0"/>
              <a:t>Physiopathologie: Modèle de </a:t>
            </a:r>
            <a:r>
              <a:rPr lang="fr-FR" b="1" i="1" dirty="0" err="1" smtClean="0"/>
              <a:t>Goldblatt</a:t>
            </a:r>
            <a:r>
              <a:rPr lang="fr-FR" b="1" i="1" dirty="0" smtClean="0"/>
              <a:t> </a:t>
            </a:r>
            <a:endParaRPr lang="fr-FR" b="1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639762"/>
          </a:xfrm>
        </p:spPr>
        <p:txBody>
          <a:bodyPr/>
          <a:lstStyle/>
          <a:p>
            <a:r>
              <a:rPr lang="fr-FR" dirty="0" smtClean="0"/>
              <a:t>Sténose artérielle Unilatérale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214422"/>
            <a:ext cx="4041775" cy="639762"/>
          </a:xfrm>
        </p:spPr>
        <p:txBody>
          <a:bodyPr/>
          <a:lstStyle/>
          <a:p>
            <a:r>
              <a:rPr lang="fr-FR" dirty="0" smtClean="0"/>
              <a:t>Sténose artérielle Bilatérale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971" t="14722" b="1148"/>
          <a:stretch>
            <a:fillRect/>
          </a:stretch>
        </p:blipFill>
        <p:spPr bwMode="auto">
          <a:xfrm>
            <a:off x="857224" y="2214554"/>
            <a:ext cx="728667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88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 smtClean="0"/>
              <a:t>Syndrome Clinique </a:t>
            </a:r>
            <a:endParaRPr lang="fr-FR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14348" y="1357298"/>
            <a:ext cx="7858180" cy="379858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Installation récente ou aggravation rapide de </a:t>
            </a:r>
            <a:r>
              <a:rPr lang="fr-FR" sz="2000" dirty="0" smtClean="0"/>
              <a:t>l’ HTA.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Résistance à la trithérapie </a:t>
            </a:r>
            <a:r>
              <a:rPr lang="fr-FR" sz="2000" dirty="0" err="1" smtClean="0"/>
              <a:t>antihypertensive</a:t>
            </a:r>
            <a:r>
              <a:rPr lang="fr-FR" sz="2000" dirty="0" smtClean="0"/>
              <a:t>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Hypertension maligne (avec rétinopathie exsudative/</a:t>
            </a:r>
            <a:r>
              <a:rPr lang="fr-FR" sz="2000" dirty="0" err="1" smtClean="0"/>
              <a:t>oedémateuse</a:t>
            </a:r>
            <a:r>
              <a:rPr lang="fr-F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Souffle systolique ou </a:t>
            </a:r>
            <a:r>
              <a:rPr lang="fr-FR" sz="2000" dirty="0" err="1" smtClean="0"/>
              <a:t>systolodiastolique</a:t>
            </a:r>
            <a:r>
              <a:rPr lang="fr-FR" sz="2000" dirty="0" smtClean="0"/>
              <a:t> lombaire ou abdominal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/>
              <a:t>OEdème</a:t>
            </a:r>
            <a:r>
              <a:rPr lang="fr-FR" sz="2000" dirty="0" smtClean="0"/>
              <a:t> pulmonaire récidivant en l’absence </a:t>
            </a:r>
            <a:r>
              <a:rPr lang="fr-FR" sz="2000" dirty="0" smtClean="0"/>
              <a:t>d’IVG </a:t>
            </a:r>
            <a:r>
              <a:rPr lang="fr-FR" sz="2000" dirty="0" smtClean="0"/>
              <a:t>chronique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Effet hypotenseur majeur et brusque d’un traitement par inhibiteur de l’enzyme </a:t>
            </a:r>
            <a:r>
              <a:rPr lang="fr-FR" sz="2000" dirty="0" smtClean="0"/>
              <a:t>de conversion </a:t>
            </a:r>
            <a:r>
              <a:rPr lang="fr-FR" sz="2000" dirty="0" smtClean="0"/>
              <a:t>de </a:t>
            </a:r>
            <a:r>
              <a:rPr lang="fr-FR" sz="2000" dirty="0" smtClean="0"/>
              <a:t>l’angiotensine (IEC).</a:t>
            </a: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530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1244</Words>
  <Application>Microsoft Office PowerPoint</Application>
  <PresentationFormat>Affichage à l'écran (4:3)</PresentationFormat>
  <Paragraphs>190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Office Theme</vt:lpstr>
      <vt:lpstr>Rein et HTA</vt:lpstr>
      <vt:lpstr>PLAN </vt:lpstr>
      <vt:lpstr>Introduction</vt:lpstr>
      <vt:lpstr>HTA Réno-vasculaire</vt:lpstr>
      <vt:lpstr>Diapositive 5</vt:lpstr>
      <vt:lpstr>Diapositive 6</vt:lpstr>
      <vt:lpstr>Diapositive 7</vt:lpstr>
      <vt:lpstr>Physiopathologie: Modèle de Goldblatt </vt:lpstr>
      <vt:lpstr>Syndrome Clinique </vt:lpstr>
      <vt:lpstr>Diapositive 10</vt:lpstr>
      <vt:lpstr>Dosage de la rénine dans les veines rénales</vt:lpstr>
      <vt:lpstr>Imagerie</vt:lpstr>
      <vt:lpstr>Diapositive 13</vt:lpstr>
      <vt:lpstr>Traitement: Revascularisation</vt:lpstr>
      <vt:lpstr>Traitement: Revascularisation par DPT</vt:lpstr>
      <vt:lpstr>Traitement Médicamenteux</vt:lpstr>
      <vt:lpstr>Diapositive 17</vt:lpstr>
      <vt:lpstr>HTA et Néphropathies Parenchymateuses</vt:lpstr>
      <vt:lpstr>Diapositive 19</vt:lpstr>
      <vt:lpstr>Diapositive 20</vt:lpstr>
      <vt:lpstr>Néphroangiosclérose « Bénigne »</vt:lpstr>
      <vt:lpstr>Physiopathologie</vt:lpstr>
      <vt:lpstr>Diapositive 23</vt:lpstr>
      <vt:lpstr>Néphroangiosclérose Maligne</vt:lpstr>
      <vt:lpstr>Causes</vt:lpstr>
      <vt:lpstr>Diagnostic</vt:lpstr>
      <vt:lpstr>Diagnostic </vt:lpstr>
      <vt:lpstr>Histologie</vt:lpstr>
      <vt:lpstr>Prise en charge</vt:lpstr>
      <vt:lpstr>Diapositive 30</vt:lpstr>
      <vt:lpstr>Références: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30</cp:revision>
  <dcterms:created xsi:type="dcterms:W3CDTF">2013-08-21T19:17:07Z</dcterms:created>
  <dcterms:modified xsi:type="dcterms:W3CDTF">2021-02-21T10:56:02Z</dcterms:modified>
</cp:coreProperties>
</file>