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71" r:id="rId5"/>
    <p:sldId id="305" r:id="rId6"/>
    <p:sldId id="260" r:id="rId7"/>
    <p:sldId id="272" r:id="rId8"/>
    <p:sldId id="263" r:id="rId9"/>
    <p:sldId id="264" r:id="rId10"/>
    <p:sldId id="266" r:id="rId11"/>
    <p:sldId id="274" r:id="rId12"/>
    <p:sldId id="276" r:id="rId13"/>
    <p:sldId id="278" r:id="rId14"/>
    <p:sldId id="304" r:id="rId15"/>
    <p:sldId id="281" r:id="rId16"/>
    <p:sldId id="284" r:id="rId17"/>
    <p:sldId id="286" r:id="rId18"/>
    <p:sldId id="287" r:id="rId19"/>
    <p:sldId id="288" r:id="rId20"/>
    <p:sldId id="289" r:id="rId21"/>
    <p:sldId id="290" r:id="rId22"/>
    <p:sldId id="291" r:id="rId23"/>
    <p:sldId id="292" r:id="rId24"/>
    <p:sldId id="293" r:id="rId25"/>
    <p:sldId id="294" r:id="rId26"/>
    <p:sldId id="295" r:id="rId27"/>
    <p:sldId id="296" r:id="rId28"/>
    <p:sldId id="267" r:id="rId29"/>
    <p:sldId id="297" r:id="rId30"/>
    <p:sldId id="298" r:id="rId31"/>
    <p:sldId id="268" r:id="rId32"/>
    <p:sldId id="299" r:id="rId33"/>
    <p:sldId id="300" r:id="rId3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F5DD-A7D0-4D51-929B-55578CAB55DD}" type="datetimeFigureOut">
              <a:rPr lang="fr-FR" smtClean="0"/>
              <a:pPr/>
              <a:t>12/11/2020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70A6B-270C-4B51-A8DF-482C3DCAF2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F5DD-A7D0-4D51-929B-55578CAB55DD}" type="datetimeFigureOut">
              <a:rPr lang="fr-FR" smtClean="0"/>
              <a:pPr/>
              <a:t>12/11/2020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70A6B-270C-4B51-A8DF-482C3DCAF2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F5DD-A7D0-4D51-929B-55578CAB55DD}" type="datetimeFigureOut">
              <a:rPr lang="fr-FR" smtClean="0"/>
              <a:pPr/>
              <a:t>12/11/2020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70A6B-270C-4B51-A8DF-482C3DCAF2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F5DD-A7D0-4D51-929B-55578CAB55DD}" type="datetimeFigureOut">
              <a:rPr lang="fr-FR" smtClean="0"/>
              <a:pPr/>
              <a:t>12/11/2020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70A6B-270C-4B51-A8DF-482C3DCAF2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F5DD-A7D0-4D51-929B-55578CAB55DD}" type="datetimeFigureOut">
              <a:rPr lang="fr-FR" smtClean="0"/>
              <a:pPr/>
              <a:t>12/11/2020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70A6B-270C-4B51-A8DF-482C3DCAF2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F5DD-A7D0-4D51-929B-55578CAB55DD}" type="datetimeFigureOut">
              <a:rPr lang="fr-FR" smtClean="0"/>
              <a:pPr/>
              <a:t>12/11/2020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70A6B-270C-4B51-A8DF-482C3DCAF2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F5DD-A7D0-4D51-929B-55578CAB55DD}" type="datetimeFigureOut">
              <a:rPr lang="fr-FR" smtClean="0"/>
              <a:pPr/>
              <a:t>12/11/2020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70A6B-270C-4B51-A8DF-482C3DCAF2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F5DD-A7D0-4D51-929B-55578CAB55DD}" type="datetimeFigureOut">
              <a:rPr lang="fr-FR" smtClean="0"/>
              <a:pPr/>
              <a:t>12/11/2020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70A6B-270C-4B51-A8DF-482C3DCAF2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F5DD-A7D0-4D51-929B-55578CAB55DD}" type="datetimeFigureOut">
              <a:rPr lang="fr-FR" smtClean="0"/>
              <a:pPr/>
              <a:t>12/11/2020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70A6B-270C-4B51-A8DF-482C3DCAF2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F5DD-A7D0-4D51-929B-55578CAB55DD}" type="datetimeFigureOut">
              <a:rPr lang="fr-FR" smtClean="0"/>
              <a:pPr/>
              <a:t>12/11/2020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70A6B-270C-4B51-A8DF-482C3DCAF2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F5DD-A7D0-4D51-929B-55578CAB55DD}" type="datetimeFigureOut">
              <a:rPr lang="fr-FR" smtClean="0"/>
              <a:pPr/>
              <a:t>12/11/2020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70A6B-270C-4B51-A8DF-482C3DCAF2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5F5DD-A7D0-4D51-929B-55578CAB55DD}" type="datetimeFigureOut">
              <a:rPr lang="fr-FR" smtClean="0"/>
              <a:pPr/>
              <a:t>12/11/2020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70A6B-270C-4B51-A8DF-482C3DCAF2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Georgia" pitchFamily="18" charset="0"/>
              </a:rPr>
              <a:t>REIN ET GROSSESSE</a:t>
            </a:r>
            <a:endParaRPr lang="fr-FR" b="1" u="sng" dirty="0">
              <a:solidFill>
                <a:schemeClr val="tx2">
                  <a:lumMod val="60000"/>
                  <a:lumOff val="40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u="sng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Cour pour étudiants en  5eme année de </a:t>
            </a:r>
            <a:r>
              <a:rPr lang="fr-FR" u="sng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médecine</a:t>
            </a:r>
          </a:p>
          <a:p>
            <a:r>
              <a:rPr lang="fr-FR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  </a:t>
            </a:r>
            <a:r>
              <a:rPr lang="fr-FR" u="sng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Année universitaire </a:t>
            </a:r>
            <a:r>
              <a:rPr lang="fr-FR" u="sng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2019-2020</a:t>
            </a:r>
          </a:p>
          <a:p>
            <a:r>
              <a:rPr lang="fr-FR" u="sng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fr-FR" u="sng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Toumi.K</a:t>
            </a:r>
          </a:p>
          <a:p>
            <a:r>
              <a:rPr lang="fr-FR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   </a:t>
            </a:r>
            <a:r>
              <a:rPr lang="fr-FR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fr-FR" u="sng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fr-FR" u="sng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Maitre assistante en néphrologie</a:t>
            </a:r>
          </a:p>
          <a:p>
            <a:r>
              <a:rPr lang="fr-FR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   </a:t>
            </a:r>
            <a:r>
              <a:rPr lang="fr-FR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  </a:t>
            </a:r>
            <a:r>
              <a:rPr lang="fr-FR" u="sng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EHS d’urologie et néphrologie - </a:t>
            </a:r>
            <a:r>
              <a:rPr lang="fr-FR" u="sng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Daksi</a:t>
            </a:r>
          </a:p>
          <a:p>
            <a:endParaRPr lang="fr-FR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fr-FR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fr-FR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 </a:t>
            </a:r>
            <a:r>
              <a:rPr lang="fr-FR" b="1" u="sng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prééclampsie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fr-F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u="sng" dirty="0" smtClean="0">
                <a:solidFill>
                  <a:schemeClr val="tx2">
                    <a:lumMod val="75000"/>
                  </a:schemeClr>
                </a:solidFill>
              </a:rPr>
              <a:t>Facteurs favorisants</a:t>
            </a:r>
          </a:p>
          <a:p>
            <a:pPr>
              <a:buNone/>
            </a:pPr>
            <a:r>
              <a:rPr lang="fr-FR" u="sng" dirty="0" smtClean="0">
                <a:solidFill>
                  <a:schemeClr val="tx2">
                    <a:lumMod val="75000"/>
                  </a:schemeClr>
                </a:solidFill>
              </a:rPr>
              <a:t>Facteurs favorisants :</a:t>
            </a:r>
            <a:endParaRPr lang="fr-FR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0" y="2276872"/>
          <a:ext cx="9144000" cy="335280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14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45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r>
                        <a:rPr lang="fr-FR" sz="24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Facteurs maternels</a:t>
                      </a:r>
                      <a:endParaRPr lang="fr-FR" sz="2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eorgia"/>
                          <a:ea typeface="Calibri"/>
                          <a:cs typeface="Times New Roman"/>
                        </a:rPr>
                        <a:t>Facteurs </a:t>
                      </a:r>
                      <a:r>
                        <a:rPr lang="fr-FR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eorgia"/>
                          <a:ea typeface="Calibri"/>
                          <a:cs typeface="Times New Roman"/>
                        </a:rPr>
                        <a:t>immunologiques</a:t>
                      </a:r>
                      <a:endParaRPr lang="fr-FR" sz="18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fr-FR" sz="24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Facteurs liés à la  </a:t>
                      </a:r>
                    </a:p>
                    <a:p>
                      <a:r>
                        <a:rPr lang="fr-FR" sz="24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grossesse</a:t>
                      </a:r>
                      <a:endParaRPr lang="fr-FR" sz="20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8872">
                <a:tc>
                  <a:txBody>
                    <a:bodyPr/>
                    <a:lstStyle/>
                    <a:p>
                      <a:r>
                        <a:rPr lang="fr-FR" sz="2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Âge (&lt; 17 ans, &gt; 40 ans)</a:t>
                      </a:r>
                    </a:p>
                    <a:p>
                      <a:r>
                        <a:rPr lang="fr-FR" sz="2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Diabète</a:t>
                      </a:r>
                    </a:p>
                    <a:p>
                      <a:r>
                        <a:rPr lang="fr-FR" sz="2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HTA chronique</a:t>
                      </a:r>
                    </a:p>
                    <a:p>
                      <a:r>
                        <a:rPr lang="fr-FR" sz="2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Néphropathie chronique</a:t>
                      </a:r>
                    </a:p>
                    <a:p>
                      <a:r>
                        <a:rPr lang="fr-FR" sz="2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Thrombophilies</a:t>
                      </a:r>
                    </a:p>
                    <a:p>
                      <a:r>
                        <a:rPr lang="fr-FR" sz="2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Facteurs ethniques( africains, </a:t>
                      </a:r>
                      <a:r>
                        <a:rPr lang="fr-FR" sz="2000" b="1" kern="12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amerindiens</a:t>
                      </a:r>
                      <a:r>
                        <a:rPr lang="fr-FR" sz="2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lang="fr-FR" sz="2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Obésité</a:t>
                      </a:r>
                      <a:endParaRPr lang="fr-FR" sz="20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b="1" kern="12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Nulliparité</a:t>
                      </a:r>
                      <a:endParaRPr lang="fr-FR" sz="2000" b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2000" b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2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Changement de</a:t>
                      </a:r>
                      <a:r>
                        <a:rPr lang="fr-FR" sz="2000" b="1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partenaire</a:t>
                      </a:r>
                    </a:p>
                    <a:p>
                      <a:endParaRPr lang="fr-FR" sz="2000" b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2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Exposition  courte  au sperme &lt;4 mois(</a:t>
                      </a:r>
                      <a:r>
                        <a:rPr lang="fr-FR" sz="2000" b="1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tolérance)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Grossesse gémellaire</a:t>
                      </a:r>
                    </a:p>
                    <a:p>
                      <a:endParaRPr lang="fr-FR" sz="2000" b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2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ATCD</a:t>
                      </a:r>
                      <a:r>
                        <a:rPr lang="fr-FR" sz="2000" b="1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de pré-éclampsie</a:t>
                      </a:r>
                    </a:p>
                    <a:p>
                      <a:endParaRPr lang="fr-FR" sz="2000" b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2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Môle </a:t>
                      </a:r>
                      <a:r>
                        <a:rPr lang="fr-FR" sz="2000" b="1" kern="12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hydatiforme</a:t>
                      </a:r>
                      <a:endParaRPr lang="fr-FR" sz="2000" b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2000" b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Anomalies</a:t>
                      </a:r>
                      <a:r>
                        <a:rPr lang="fr-FR" sz="1800" b="1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chromosomiques</a:t>
                      </a:r>
                    </a:p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fr-FR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fr-FR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 prééclampsie 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7495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sz="6000" u="sng" dirty="0" smtClean="0">
                <a:solidFill>
                  <a:schemeClr val="tx2">
                    <a:lumMod val="75000"/>
                  </a:schemeClr>
                </a:solidFill>
              </a:rPr>
              <a:t>Physiopathologie</a:t>
            </a:r>
          </a:p>
          <a:p>
            <a:pPr>
              <a:buNone/>
            </a:pPr>
            <a:r>
              <a:rPr lang="fr-FR" sz="4500" dirty="0" smtClean="0"/>
              <a:t>Les données moléculaires récentes, confrontées aux études</a:t>
            </a:r>
          </a:p>
          <a:p>
            <a:pPr>
              <a:buNone/>
            </a:pPr>
            <a:r>
              <a:rPr lang="fr-FR" sz="4500" dirty="0" smtClean="0"/>
              <a:t>Anatomopathologiques plus anciennes, orientent vers un schéma  </a:t>
            </a:r>
          </a:p>
          <a:p>
            <a:pPr>
              <a:buNone/>
            </a:pPr>
            <a:r>
              <a:rPr lang="fr-FR" sz="4500" dirty="0" smtClean="0"/>
              <a:t>physiopathologique incluant plusieurs étapes successives: </a:t>
            </a:r>
          </a:p>
          <a:p>
            <a:pPr>
              <a:buNone/>
            </a:pPr>
            <a:endParaRPr lang="fr-FR" sz="3000" b="1" u="sng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fr-FR" sz="3600" b="1" u="sng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fr-FR" sz="4300" b="1" u="sng" dirty="0" smtClean="0">
                <a:solidFill>
                  <a:srgbClr val="C00000"/>
                </a:solidFill>
              </a:rPr>
              <a:t>Défaut initial de placentation </a:t>
            </a:r>
            <a:r>
              <a:rPr lang="fr-FR" sz="4300" b="1" dirty="0" smtClean="0">
                <a:solidFill>
                  <a:srgbClr val="C00000"/>
                </a:solidFill>
              </a:rPr>
              <a:t>: </a:t>
            </a:r>
            <a:r>
              <a:rPr lang="fr-FR" sz="4300" dirty="0" smtClean="0"/>
              <a:t>défaut d’invasion trophoblastique des artères spiralées</a:t>
            </a:r>
          </a:p>
          <a:p>
            <a:pPr>
              <a:buNone/>
            </a:pPr>
            <a:r>
              <a:rPr lang="fr-FR" sz="4300" dirty="0" smtClean="0"/>
              <a:t>utérines et, de fait, par une diminution de l’afflux sanguin maternel vers le placenta ; </a:t>
            </a:r>
          </a:p>
          <a:p>
            <a:pPr>
              <a:buNone/>
            </a:pPr>
            <a:endParaRPr lang="fr-FR" sz="4200" b="1" u="sng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fr-FR" sz="4200" b="1" u="sng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fr-FR" sz="4200" b="1" u="sng" dirty="0" smtClean="0">
                <a:solidFill>
                  <a:srgbClr val="C00000"/>
                </a:solidFill>
              </a:rPr>
              <a:t>Prédisposition maternelle: </a:t>
            </a:r>
            <a:r>
              <a:rPr lang="fr-FR" sz="4200" dirty="0" smtClean="0"/>
              <a:t>incluant des facteurs génétiques et environnementaux</a:t>
            </a:r>
          </a:p>
          <a:p>
            <a:pPr>
              <a:buNone/>
            </a:pPr>
            <a:r>
              <a:rPr lang="fr-FR" sz="4200" dirty="0" smtClean="0"/>
              <a:t>modulés par les adaptations métaboliques à la grossesse. </a:t>
            </a:r>
          </a:p>
          <a:p>
            <a:pPr>
              <a:buNone/>
            </a:pPr>
            <a:endParaRPr lang="fr-FR" sz="4200" b="1" u="sng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fr-FR" sz="4200" b="1" u="sng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fr-FR" sz="4200" b="1" u="sng" dirty="0" smtClean="0">
                <a:solidFill>
                  <a:srgbClr val="C00000"/>
                </a:solidFill>
              </a:rPr>
              <a:t>Stress oxydant</a:t>
            </a:r>
            <a:r>
              <a:rPr lang="fr-FR" sz="4200" b="1" dirty="0" smtClean="0">
                <a:solidFill>
                  <a:srgbClr val="C00000"/>
                </a:solidFill>
              </a:rPr>
              <a:t>  </a:t>
            </a:r>
            <a:r>
              <a:rPr lang="fr-FR" sz="4200" dirty="0" smtClean="0"/>
              <a:t>secondaire à l’ischémie placentaire induisant un dysfonctionnement</a:t>
            </a:r>
          </a:p>
          <a:p>
            <a:pPr>
              <a:buNone/>
            </a:pPr>
            <a:r>
              <a:rPr lang="fr-FR" sz="4200" dirty="0" smtClean="0"/>
              <a:t>généralisé du Syncitiotrophoblaste , qui relargue dans la circulation maternelle des</a:t>
            </a:r>
          </a:p>
          <a:p>
            <a:pPr>
              <a:buNone/>
            </a:pPr>
            <a:r>
              <a:rPr lang="fr-FR" sz="4200" dirty="0" smtClean="0"/>
              <a:t>substances inflammatoires, oxydantes, agrégantes et antiangiogéniques telles que le</a:t>
            </a:r>
          </a:p>
          <a:p>
            <a:pPr>
              <a:buNone/>
            </a:pPr>
            <a:r>
              <a:rPr lang="fr-FR" sz="4200" dirty="0" smtClean="0"/>
              <a:t>récepteur  soluble du VEGF (sFlt1).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gner un rectangle avec un coin du même côté 4"/>
          <p:cNvSpPr/>
          <p:nvPr/>
        </p:nvSpPr>
        <p:spPr>
          <a:xfrm>
            <a:off x="214282" y="214290"/>
            <a:ext cx="4071966" cy="1214446"/>
          </a:xfrm>
          <a:prstGeom prst="snip2SameRect">
            <a:avLst/>
          </a:prstGeom>
          <a:solidFill>
            <a:schemeClr val="bg1">
              <a:lumMod val="95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2">
                    <a:lumMod val="50000"/>
                  </a:schemeClr>
                </a:solidFill>
              </a:rPr>
              <a:t>Anomalies de La placentation:</a:t>
            </a:r>
          </a:p>
          <a:p>
            <a:pPr algn="ctr"/>
            <a:r>
              <a:rPr lang="fr-FR" dirty="0" smtClean="0">
                <a:solidFill>
                  <a:schemeClr val="tx2">
                    <a:lumMod val="50000"/>
                  </a:schemeClr>
                </a:solidFill>
              </a:rPr>
              <a:t>Défaut d’invasion trophoblastique et</a:t>
            </a:r>
          </a:p>
          <a:p>
            <a:pPr algn="ctr"/>
            <a:r>
              <a:rPr lang="fr-FR" dirty="0" smtClean="0">
                <a:solidFill>
                  <a:schemeClr val="tx2">
                    <a:lumMod val="50000"/>
                  </a:schemeClr>
                </a:solidFill>
              </a:rPr>
              <a:t>de remodelage vasculaire utérin</a:t>
            </a:r>
            <a:endParaRPr lang="fr-FR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Rogner un rectangle avec un coin du même côté 6"/>
          <p:cNvSpPr/>
          <p:nvPr/>
        </p:nvSpPr>
        <p:spPr>
          <a:xfrm>
            <a:off x="785786" y="2285992"/>
            <a:ext cx="2786082" cy="914400"/>
          </a:xfrm>
          <a:prstGeom prst="snip2Same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002060"/>
                </a:solidFill>
              </a:rPr>
              <a:t>Anomalie de perfusion et</a:t>
            </a:r>
          </a:p>
          <a:p>
            <a:pPr algn="ctr"/>
            <a:r>
              <a:rPr lang="fr-FR" dirty="0" smtClean="0">
                <a:solidFill>
                  <a:srgbClr val="002060"/>
                </a:solidFill>
              </a:rPr>
              <a:t>Hypoxie placentaire 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10" name="Rogner un rectangle avec un coin du même côté 9"/>
          <p:cNvSpPr/>
          <p:nvPr/>
        </p:nvSpPr>
        <p:spPr>
          <a:xfrm>
            <a:off x="5929322" y="142852"/>
            <a:ext cx="2857520" cy="1714512"/>
          </a:xfrm>
          <a:prstGeom prst="snip2Same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C00000"/>
                </a:solidFill>
              </a:rPr>
              <a:t>Adaptation à la grossesse</a:t>
            </a:r>
          </a:p>
          <a:p>
            <a:pPr algn="ctr"/>
            <a:r>
              <a:rPr lang="fr-FR" dirty="0" smtClean="0">
                <a:solidFill>
                  <a:srgbClr val="C00000"/>
                </a:solidFill>
              </a:rPr>
              <a:t> Terrain maternel Facteurs génétiques, immunologiques, environnementaux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11" name="Rogner un rectangle avec un coin du même côté 10"/>
          <p:cNvSpPr/>
          <p:nvPr/>
        </p:nvSpPr>
        <p:spPr>
          <a:xfrm>
            <a:off x="4429124" y="2500306"/>
            <a:ext cx="2143140" cy="914400"/>
          </a:xfrm>
          <a:prstGeom prst="snip2Same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Stress oxydant Réponse inflammatoire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Rogner un rectangle avec un coin du même côté 12"/>
          <p:cNvSpPr/>
          <p:nvPr/>
        </p:nvSpPr>
        <p:spPr>
          <a:xfrm>
            <a:off x="5500694" y="4357694"/>
            <a:ext cx="2786082" cy="1643074"/>
          </a:xfrm>
          <a:prstGeom prst="snip2Same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Dysfonction endothéliale maternelle</a:t>
            </a:r>
          </a:p>
          <a:p>
            <a:pPr algn="ctr"/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Signes cliniques Prééclampsie Éclampsie </a:t>
            </a:r>
          </a:p>
          <a:p>
            <a:pPr algn="ctr"/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Syndrome HELLP CIVD</a:t>
            </a:r>
            <a:endParaRPr lang="fr-F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026" name="Picture 2" descr="C:\Users\Toumi\Desktop\foet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4214818"/>
            <a:ext cx="1357323" cy="1357322"/>
          </a:xfrm>
          <a:prstGeom prst="rect">
            <a:avLst/>
          </a:prstGeom>
          <a:noFill/>
        </p:spPr>
      </p:pic>
      <p:sp>
        <p:nvSpPr>
          <p:cNvPr id="15" name="Rectangle 14"/>
          <p:cNvSpPr/>
          <p:nvPr/>
        </p:nvSpPr>
        <p:spPr>
          <a:xfrm>
            <a:off x="1928794" y="4429132"/>
            <a:ext cx="13361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RCUI  </a:t>
            </a:r>
          </a:p>
          <a:p>
            <a:pPr algn="ctr"/>
            <a:r>
              <a:rPr lang="fr-FR" b="1" dirty="0" smtClean="0">
                <a:solidFill>
                  <a:srgbClr val="C00000"/>
                </a:solidFill>
              </a:rPr>
              <a:t>Prématurité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3786182" y="3500438"/>
            <a:ext cx="228601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chemeClr val="accent6">
                    <a:lumMod val="75000"/>
                  </a:schemeClr>
                </a:solidFill>
              </a:rPr>
              <a:t>Subst. inflammatoires,</a:t>
            </a:r>
          </a:p>
          <a:p>
            <a:r>
              <a:rPr lang="fr-FR" sz="1600" b="1" dirty="0" smtClean="0">
                <a:solidFill>
                  <a:schemeClr val="accent6">
                    <a:lumMod val="75000"/>
                  </a:schemeClr>
                </a:solidFill>
              </a:rPr>
              <a:t>oxydantes, agrégantes, antiangiogéniques</a:t>
            </a:r>
            <a:endParaRPr lang="fr-FR" dirty="0"/>
          </a:p>
        </p:txBody>
      </p:sp>
      <p:sp>
        <p:nvSpPr>
          <p:cNvPr id="20" name="Flèche vers le bas 19"/>
          <p:cNvSpPr/>
          <p:nvPr/>
        </p:nvSpPr>
        <p:spPr>
          <a:xfrm>
            <a:off x="1857356" y="1428736"/>
            <a:ext cx="484632" cy="785818"/>
          </a:xfrm>
          <a:prstGeom prst="downArrow">
            <a:avLst/>
          </a:prstGeom>
          <a:solidFill>
            <a:srgbClr val="00B0F0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Flèche vers le bas 20"/>
          <p:cNvSpPr/>
          <p:nvPr/>
        </p:nvSpPr>
        <p:spPr>
          <a:xfrm rot="1620000">
            <a:off x="5632082" y="1786613"/>
            <a:ext cx="484632" cy="695167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Flèche gauche 22"/>
          <p:cNvSpPr/>
          <p:nvPr/>
        </p:nvSpPr>
        <p:spPr>
          <a:xfrm>
            <a:off x="4357686" y="571480"/>
            <a:ext cx="1571636" cy="484632"/>
          </a:xfrm>
          <a:prstGeom prst="lef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Flèche vers le bas 23"/>
          <p:cNvSpPr/>
          <p:nvPr/>
        </p:nvSpPr>
        <p:spPr>
          <a:xfrm>
            <a:off x="7286644" y="1857364"/>
            <a:ext cx="484632" cy="2428892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Flèche droite 25"/>
          <p:cNvSpPr/>
          <p:nvPr/>
        </p:nvSpPr>
        <p:spPr>
          <a:xfrm>
            <a:off x="3571868" y="2786058"/>
            <a:ext cx="857256" cy="484632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Flèche vers le bas 26"/>
          <p:cNvSpPr/>
          <p:nvPr/>
        </p:nvSpPr>
        <p:spPr>
          <a:xfrm>
            <a:off x="1857356" y="3214686"/>
            <a:ext cx="484632" cy="978408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Flèche vers le bas 27"/>
          <p:cNvSpPr/>
          <p:nvPr/>
        </p:nvSpPr>
        <p:spPr>
          <a:xfrm>
            <a:off x="6149881" y="3433175"/>
            <a:ext cx="484632" cy="828000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C000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2000232" y="6000768"/>
            <a:ext cx="4845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rgbClr val="002060"/>
                </a:solidFill>
              </a:rPr>
              <a:t>Physiopathologie de la </a:t>
            </a:r>
            <a:r>
              <a:rPr lang="fr-FR" sz="2400" b="1" dirty="0" err="1" smtClean="0">
                <a:solidFill>
                  <a:srgbClr val="002060"/>
                </a:solidFill>
              </a:rPr>
              <a:t>préeclampsie</a:t>
            </a:r>
            <a:endParaRPr lang="fr-FR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                                                   </a:t>
            </a:r>
            <a:r>
              <a:rPr lang="fr-FR" sz="1800" b="1" dirty="0" smtClean="0">
                <a:solidFill>
                  <a:srgbClr val="C00000"/>
                </a:solidFill>
              </a:rPr>
              <a:t>libération facteurs </a:t>
            </a:r>
          </a:p>
          <a:p>
            <a:pPr>
              <a:buNone/>
            </a:pPr>
            <a:r>
              <a:rPr lang="fr-FR" sz="1800" b="1" dirty="0" smtClean="0">
                <a:solidFill>
                  <a:srgbClr val="C00000"/>
                </a:solidFill>
              </a:rPr>
              <a:t>                                                                                      toxiques pour l’endothélium</a:t>
            </a:r>
            <a:endParaRPr lang="fr-FR" sz="1800" b="1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0034" y="357166"/>
            <a:ext cx="2571768" cy="1285884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Diminution flux sanguin utéro placentaire</a:t>
            </a:r>
            <a:endParaRPr lang="fr-F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86182" y="500042"/>
            <a:ext cx="2714644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Ischémie placentaire</a:t>
            </a:r>
            <a:endParaRPr lang="fr-F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14480" y="2643182"/>
            <a:ext cx="6072230" cy="6286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↗ET 1  ↗TBXa2  ↙ NO ↙PG2↗sensibilité AGII     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8" name="Flèche droite 7"/>
          <p:cNvSpPr/>
          <p:nvPr/>
        </p:nvSpPr>
        <p:spPr>
          <a:xfrm>
            <a:off x="3071802" y="857232"/>
            <a:ext cx="71438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lèche vers le bas 8"/>
          <p:cNvSpPr/>
          <p:nvPr/>
        </p:nvSpPr>
        <p:spPr>
          <a:xfrm rot="-60000">
            <a:off x="4429124" y="1428736"/>
            <a:ext cx="484632" cy="11430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lèche vers le bas 9"/>
          <p:cNvSpPr/>
          <p:nvPr/>
        </p:nvSpPr>
        <p:spPr>
          <a:xfrm>
            <a:off x="4500562" y="328612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357554" y="4286256"/>
            <a:ext cx="3071834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Dysfonction endothéliale</a:t>
            </a:r>
          </a:p>
          <a:p>
            <a:pPr algn="ctr"/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hypertension</a:t>
            </a:r>
            <a:endParaRPr lang="fr-FR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28596" y="214291"/>
            <a:ext cx="8186766" cy="1500198"/>
          </a:xfrm>
          <a:prstGeom prst="snip2Same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20000"/>
          </a:bodyPr>
          <a:lstStyle/>
          <a:p>
            <a:pPr algn="ctr">
              <a:buNone/>
            </a:pP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Dysfonction endothéliale maternelle</a:t>
            </a:r>
          </a:p>
          <a:p>
            <a:pPr algn="ctr">
              <a:buNone/>
            </a:pP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Signes cliniques Prééclampsie Éclampsie Syndrome HELLP CIVD</a:t>
            </a:r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2050" name="Picture 2" descr="C:\Users\Toumi\Desktop\artè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7" y="2000240"/>
            <a:ext cx="2143140" cy="1671636"/>
          </a:xfrm>
          <a:prstGeom prst="rect">
            <a:avLst/>
          </a:prstGeom>
          <a:noFill/>
        </p:spPr>
      </p:pic>
      <p:pic>
        <p:nvPicPr>
          <p:cNvPr id="2051" name="Picture 3" descr="C:\Users\Toumi\Desktop\rei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06" y="1857364"/>
            <a:ext cx="1905000" cy="1905000"/>
          </a:xfrm>
          <a:prstGeom prst="rect">
            <a:avLst/>
          </a:prstGeom>
          <a:noFill/>
        </p:spPr>
      </p:pic>
      <p:pic>
        <p:nvPicPr>
          <p:cNvPr id="2052" name="Picture 4" descr="C:\Users\Toumi\Desktop\i58438-foi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50" y="1857364"/>
            <a:ext cx="1905000" cy="1905000"/>
          </a:xfrm>
          <a:prstGeom prst="rect">
            <a:avLst/>
          </a:prstGeom>
          <a:noFill/>
        </p:spPr>
      </p:pic>
      <p:pic>
        <p:nvPicPr>
          <p:cNvPr id="2053" name="Picture 5" descr="C:\Users\Toumi\Desktop\cerveau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3108" y="4643446"/>
            <a:ext cx="2390775" cy="1914525"/>
          </a:xfrm>
          <a:prstGeom prst="rect">
            <a:avLst/>
          </a:prstGeom>
          <a:noFill/>
        </p:spPr>
      </p:pic>
      <p:sp>
        <p:nvSpPr>
          <p:cNvPr id="10" name="ZoneTexte 9"/>
          <p:cNvSpPr txBox="1"/>
          <p:nvPr/>
        </p:nvSpPr>
        <p:spPr>
          <a:xfrm>
            <a:off x="1071538" y="3857628"/>
            <a:ext cx="1143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HTA</a:t>
            </a:r>
          </a:p>
          <a:p>
            <a:r>
              <a:rPr lang="fr-FR" dirty="0" smtClean="0"/>
              <a:t>CIVD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4000496" y="4000504"/>
            <a:ext cx="1665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Protéinurie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6786578" y="4000504"/>
            <a:ext cx="1739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HELLP syndrome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4429124" y="5143512"/>
            <a:ext cx="13029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Convulsions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fr-FR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fr-FR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 prééclampsie 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sz="2800" u="sng" dirty="0" smtClean="0">
                <a:solidFill>
                  <a:schemeClr val="tx2">
                    <a:lumMod val="75000"/>
                  </a:schemeClr>
                </a:solidFill>
              </a:rPr>
              <a:t>Néphropathie de la prééclampsie</a:t>
            </a:r>
          </a:p>
          <a:p>
            <a:r>
              <a:rPr lang="fr-FR" sz="2600" b="1" dirty="0" smtClean="0">
                <a:solidFill>
                  <a:srgbClr val="C00000"/>
                </a:solidFill>
              </a:rPr>
              <a:t>HTA</a:t>
            </a:r>
            <a:r>
              <a:rPr lang="fr-FR" sz="2200" b="1" dirty="0" smtClean="0">
                <a:solidFill>
                  <a:srgbClr val="C00000"/>
                </a:solidFill>
              </a:rPr>
              <a:t> &gt;140/90 mm Hg + Protéinurie 0,3 et 3 g/24h  </a:t>
            </a:r>
          </a:p>
          <a:p>
            <a:r>
              <a:rPr lang="fr-FR" sz="2200" dirty="0" smtClean="0"/>
              <a:t>Créatininémie &gt;  60 </a:t>
            </a:r>
            <a:r>
              <a:rPr lang="fr-FR" sz="2200" dirty="0" err="1" smtClean="0"/>
              <a:t>mmol</a:t>
            </a:r>
            <a:r>
              <a:rPr lang="fr-FR" sz="2200" dirty="0" smtClean="0"/>
              <a:t>/L</a:t>
            </a:r>
          </a:p>
          <a:p>
            <a:r>
              <a:rPr lang="fr-FR" sz="2200" dirty="0" smtClean="0"/>
              <a:t>Œdèmes  </a:t>
            </a:r>
            <a:r>
              <a:rPr lang="fr-FR" sz="2200" dirty="0" err="1" smtClean="0"/>
              <a:t>blancs,déclives</a:t>
            </a:r>
            <a:r>
              <a:rPr lang="fr-FR" sz="2200" dirty="0" smtClean="0"/>
              <a:t>, bilatéraux Ou  prise de poids de</a:t>
            </a:r>
          </a:p>
          <a:p>
            <a:pPr>
              <a:buNone/>
            </a:pPr>
            <a:r>
              <a:rPr lang="fr-FR" sz="2200" dirty="0" smtClean="0"/>
              <a:t>plusieurs kg en </a:t>
            </a:r>
            <a:r>
              <a:rPr lang="fr-FR" sz="2200" dirty="0" err="1" smtClean="0"/>
              <a:t>qq</a:t>
            </a:r>
            <a:r>
              <a:rPr lang="fr-FR" sz="2200" dirty="0" smtClean="0"/>
              <a:t> jours</a:t>
            </a:r>
          </a:p>
          <a:p>
            <a:r>
              <a:rPr lang="fr-FR" sz="2200" dirty="0" smtClean="0"/>
              <a:t>Hyperuricémie (&gt; 325 mmol [55 mg])/L, quasi constante</a:t>
            </a:r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r>
              <a:rPr lang="fr-FR" sz="2400" u="sng" dirty="0" smtClean="0"/>
              <a:t>Dans les formes compliquées:</a:t>
            </a:r>
          </a:p>
          <a:p>
            <a:r>
              <a:rPr lang="fr-FR" sz="2200" dirty="0" smtClean="0"/>
              <a:t>HTA&gt; 160/110mmHg</a:t>
            </a:r>
          </a:p>
          <a:p>
            <a:r>
              <a:rPr lang="fr-FR" sz="2200" dirty="0" smtClean="0"/>
              <a:t>Signes rénaux: protéinurie &gt; 5g/24 h, oligurie &lt;500mL/24 h,</a:t>
            </a:r>
          </a:p>
          <a:p>
            <a:pPr>
              <a:buNone/>
            </a:pPr>
            <a:r>
              <a:rPr lang="fr-FR" sz="2200" dirty="0" smtClean="0"/>
              <a:t>      </a:t>
            </a:r>
            <a:r>
              <a:rPr lang="fr-FR" sz="2200" dirty="0" err="1" smtClean="0"/>
              <a:t>créatininémie</a:t>
            </a:r>
            <a:r>
              <a:rPr lang="fr-FR" sz="2200" dirty="0" smtClean="0"/>
              <a:t> &gt; 135 </a:t>
            </a:r>
            <a:r>
              <a:rPr lang="fr-FR" sz="2200" dirty="0" err="1" smtClean="0"/>
              <a:t>mmol</a:t>
            </a:r>
            <a:r>
              <a:rPr lang="fr-FR" sz="2200" dirty="0" smtClean="0"/>
              <a:t>/L)</a:t>
            </a:r>
          </a:p>
          <a:p>
            <a:r>
              <a:rPr lang="fr-FR" sz="2200" dirty="0" smtClean="0"/>
              <a:t>Signes  extrarénaux: neurologiques et hépatiques avec syndrome HELLP. </a:t>
            </a:r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u="sng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fr-FR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fr-FR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 prééclampsie 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fr-FR" sz="2800" u="sng" dirty="0" smtClean="0">
                <a:solidFill>
                  <a:schemeClr val="tx2">
                    <a:lumMod val="75000"/>
                  </a:schemeClr>
                </a:solidFill>
              </a:rPr>
              <a:t>Anatomie pathologique de la prééclampsie</a:t>
            </a:r>
          </a:p>
          <a:p>
            <a:pPr>
              <a:buNone/>
            </a:pPr>
            <a:r>
              <a:rPr lang="fr-FR" sz="2800" u="sng" dirty="0" smtClean="0">
                <a:solidFill>
                  <a:srgbClr val="C00000"/>
                </a:solidFill>
              </a:rPr>
              <a:t>Lésions glomérulaires</a:t>
            </a:r>
            <a:r>
              <a:rPr lang="fr-FR" sz="2800" dirty="0" smtClean="0">
                <a:solidFill>
                  <a:srgbClr val="C00000"/>
                </a:solidFill>
              </a:rPr>
              <a:t> </a:t>
            </a:r>
            <a:r>
              <a:rPr lang="fr-FR" sz="2800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  <a:p>
            <a:pPr lvl="0"/>
            <a:r>
              <a:rPr lang="fr-FR" sz="2800" dirty="0" smtClean="0">
                <a:solidFill>
                  <a:schemeClr val="tx2">
                    <a:lumMod val="75000"/>
                  </a:schemeClr>
                </a:solidFill>
              </a:rPr>
              <a:t>Turgescence des cellules endothéliales par œdème intracellulaire ou hypertrophie avec augmentation des organites intracellulaires ;</a:t>
            </a:r>
          </a:p>
          <a:p>
            <a:pPr lvl="0"/>
            <a:r>
              <a:rPr lang="fr-FR" sz="2800" dirty="0" smtClean="0">
                <a:solidFill>
                  <a:schemeClr val="tx2">
                    <a:lumMod val="75000"/>
                  </a:schemeClr>
                </a:solidFill>
              </a:rPr>
              <a:t>Aspect de double contour de la membrane basale glomérulaire ;</a:t>
            </a:r>
          </a:p>
          <a:p>
            <a:r>
              <a:rPr lang="fr-FR" sz="2800" dirty="0" smtClean="0">
                <a:solidFill>
                  <a:schemeClr val="tx2">
                    <a:lumMod val="75000"/>
                  </a:schemeClr>
                </a:solidFill>
              </a:rPr>
              <a:t>Dépôts de fibrine (ou de dérivés de la fibrine) et d’</a:t>
            </a:r>
            <a:r>
              <a:rPr lang="fr-FR" sz="2800" dirty="0" err="1" smtClean="0">
                <a:solidFill>
                  <a:schemeClr val="tx2">
                    <a:lumMod val="75000"/>
                  </a:schemeClr>
                </a:solidFill>
              </a:rPr>
              <a:t>IgM</a:t>
            </a:r>
            <a:r>
              <a:rPr lang="fr-FR" sz="2800" dirty="0" smtClean="0">
                <a:solidFill>
                  <a:schemeClr val="tx2">
                    <a:lumMod val="75000"/>
                  </a:schemeClr>
                </a:solidFill>
              </a:rPr>
              <a:t> observés sur le versant interne, endothélial, de la membrane basale en immunofluorescence</a:t>
            </a:r>
            <a:endParaRPr lang="fr-FR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fr-FR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fr-FR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 prééclampsie 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sz="3800" u="sng" dirty="0" smtClean="0">
                <a:solidFill>
                  <a:schemeClr val="tx2">
                    <a:lumMod val="75000"/>
                  </a:schemeClr>
                </a:solidFill>
              </a:rPr>
              <a:t>Place de la  ponction biopsie rénale ?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Pas d’indication  : risque d’accident hémorragique et hypotensif sévère chez la mère, nocif et potentiellement mortel pour le fœtus.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u="sng" dirty="0" smtClean="0"/>
              <a:t>Indications dans le post-partum:</a:t>
            </a:r>
          </a:p>
          <a:p>
            <a:pPr lvl="0"/>
            <a:r>
              <a:rPr lang="fr-FR" dirty="0" smtClean="0"/>
              <a:t>Persistance de la protéinurie (avec ou sans hypertension)  06 mois après la délivrance </a:t>
            </a:r>
          </a:p>
          <a:p>
            <a:pPr lvl="0"/>
            <a:r>
              <a:rPr lang="fr-FR" dirty="0" smtClean="0"/>
              <a:t> Doute diagnostique entre néphropathie gravidique et </a:t>
            </a:r>
            <a:r>
              <a:rPr lang="fr-FR" dirty="0" err="1" smtClean="0"/>
              <a:t>glomérulopathie</a:t>
            </a:r>
            <a:r>
              <a:rPr lang="fr-FR" dirty="0" smtClean="0"/>
              <a:t> (ou toute autre néphropathie) préexistante </a:t>
            </a:r>
          </a:p>
          <a:p>
            <a:pPr lvl="0"/>
            <a:r>
              <a:rPr lang="fr-FR" dirty="0" smtClean="0"/>
              <a:t>IR persistante, pour distinguer une nécrose tubulaire aiguë spontanément réversible d’une nécrose corticale, ou d’une </a:t>
            </a:r>
            <a:r>
              <a:rPr lang="fr-FR" dirty="0" err="1" smtClean="0"/>
              <a:t>microangiopathie</a:t>
            </a:r>
            <a:r>
              <a:rPr lang="fr-FR" dirty="0" smtClean="0"/>
              <a:t> thrombotique nécessitant la mise en route d’un traitement.</a:t>
            </a:r>
          </a:p>
          <a:p>
            <a:pPr>
              <a:buNone/>
            </a:pPr>
            <a:endParaRPr lang="fr-FR" u="sng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fr-FR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fr-FR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 prééclampsie 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u="sng" dirty="0" smtClean="0">
                <a:solidFill>
                  <a:schemeClr val="tx2">
                    <a:lumMod val="75000"/>
                  </a:schemeClr>
                </a:solidFill>
              </a:rPr>
              <a:t>Complications</a:t>
            </a:r>
          </a:p>
          <a:p>
            <a:pPr>
              <a:buNone/>
            </a:pPr>
            <a:endParaRPr lang="fr-FR" u="sng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395536" y="2420888"/>
          <a:ext cx="7848872" cy="24688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9244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44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Complications maternelles</a:t>
                      </a:r>
                      <a:endParaRPr lang="fr-FR" sz="2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Complications fœtales </a:t>
                      </a:r>
                      <a:endParaRPr lang="fr-FR" sz="2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Eclampsie</a:t>
                      </a:r>
                    </a:p>
                    <a:p>
                      <a:r>
                        <a:rPr lang="fr-FR" b="1" dirty="0" smtClean="0"/>
                        <a:t>HELLP</a:t>
                      </a:r>
                      <a:r>
                        <a:rPr lang="fr-FR" b="1" baseline="0" dirty="0" smtClean="0"/>
                        <a:t> syndrome</a:t>
                      </a:r>
                    </a:p>
                    <a:p>
                      <a:r>
                        <a:rPr lang="fr-FR" b="1" baseline="0" dirty="0" smtClean="0"/>
                        <a:t>Insuffisance rénale aigue</a:t>
                      </a:r>
                    </a:p>
                    <a:p>
                      <a:r>
                        <a:rPr lang="fr-FR" b="1" baseline="0" dirty="0" smtClean="0"/>
                        <a:t>CIVD</a:t>
                      </a:r>
                    </a:p>
                    <a:p>
                      <a:r>
                        <a:rPr lang="fr-FR" b="1" baseline="0" dirty="0" smtClean="0"/>
                        <a:t>Hématome rétro placentaire</a:t>
                      </a:r>
                    </a:p>
                    <a:p>
                      <a:r>
                        <a:rPr lang="fr-FR" b="1" baseline="0" dirty="0" smtClean="0"/>
                        <a:t>Œdème pulmonaire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Hypotrophie fœtale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Prématurité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Mort fœtale in utero. </a:t>
                      </a:r>
                    </a:p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fr-FR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fr-FR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 prééclampsie 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fr-FR" u="sng" dirty="0" smtClean="0">
                <a:solidFill>
                  <a:schemeClr val="tx2">
                    <a:lumMod val="75000"/>
                  </a:schemeClr>
                </a:solidFill>
              </a:rPr>
              <a:t>Traitement:</a:t>
            </a:r>
          </a:p>
          <a:p>
            <a:pPr>
              <a:buNone/>
            </a:pPr>
            <a:r>
              <a:rPr lang="fr-FR" sz="2000" u="sng" dirty="0" smtClean="0">
                <a:solidFill>
                  <a:schemeClr val="tx2">
                    <a:lumMod val="75000"/>
                  </a:schemeClr>
                </a:solidFill>
              </a:rPr>
              <a:t>Buts: </a:t>
            </a:r>
          </a:p>
          <a:p>
            <a:r>
              <a:rPr lang="fr-FR" sz="2000" dirty="0" smtClean="0">
                <a:solidFill>
                  <a:schemeClr val="tx2">
                    <a:lumMod val="75000"/>
                  </a:schemeClr>
                </a:solidFill>
              </a:rPr>
              <a:t> principal: préserver la vie maternelle .Eviter les </a:t>
            </a:r>
            <a:r>
              <a:rPr lang="fr-FR" sz="2000" dirty="0" err="1" smtClean="0">
                <a:solidFill>
                  <a:schemeClr val="tx2">
                    <a:lumMod val="75000"/>
                  </a:schemeClr>
                </a:solidFill>
              </a:rPr>
              <a:t>cpc</a:t>
            </a:r>
            <a:r>
              <a:rPr lang="fr-FR" sz="2000" dirty="0" smtClean="0">
                <a:solidFill>
                  <a:schemeClr val="tx2">
                    <a:lumMod val="75000"/>
                  </a:schemeClr>
                </a:solidFill>
              </a:rPr>
              <a:t> de l’HTA.</a:t>
            </a:r>
          </a:p>
          <a:p>
            <a:r>
              <a:rPr lang="fr-FR" sz="2000" dirty="0" smtClean="0">
                <a:solidFill>
                  <a:schemeClr val="tx2">
                    <a:lumMod val="75000"/>
                  </a:schemeClr>
                </a:solidFill>
              </a:rPr>
              <a:t>Préserver aussi longtemps que possible  la grossesse:  développement fœtal optimal </a:t>
            </a:r>
          </a:p>
          <a:p>
            <a:r>
              <a:rPr lang="fr-FR" sz="2000" dirty="0" smtClean="0">
                <a:solidFill>
                  <a:schemeClr val="tx2">
                    <a:lumMod val="75000"/>
                  </a:schemeClr>
                </a:solidFill>
              </a:rPr>
              <a:t>Décider du moment de la délivrance: </a:t>
            </a:r>
            <a:r>
              <a:rPr lang="fr-FR" sz="2000" dirty="0" err="1" smtClean="0">
                <a:solidFill>
                  <a:schemeClr val="tx2">
                    <a:lumMod val="75000"/>
                  </a:schemeClr>
                </a:solidFill>
              </a:rPr>
              <a:t>ttt</a:t>
            </a:r>
            <a:r>
              <a:rPr lang="fr-FR" sz="2000" dirty="0" smtClean="0">
                <a:solidFill>
                  <a:schemeClr val="tx2">
                    <a:lumMod val="75000"/>
                  </a:schemeClr>
                </a:solidFill>
              </a:rPr>
              <a:t> fondamental de la prééclampsie</a:t>
            </a:r>
          </a:p>
          <a:p>
            <a:pPr>
              <a:buNone/>
            </a:pPr>
            <a:endParaRPr lang="fr-FR" sz="2000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fr-FR" sz="2000" u="sng" dirty="0" smtClean="0">
                <a:solidFill>
                  <a:schemeClr val="tx2">
                    <a:lumMod val="75000"/>
                  </a:schemeClr>
                </a:solidFill>
              </a:rPr>
              <a:t>Moyens:</a:t>
            </a:r>
          </a:p>
          <a:p>
            <a:pPr>
              <a:buNone/>
            </a:pPr>
            <a:r>
              <a:rPr lang="fr-FR" sz="2000" dirty="0" smtClean="0">
                <a:solidFill>
                  <a:schemeClr val="tx2">
                    <a:lumMod val="75000"/>
                  </a:schemeClr>
                </a:solidFill>
              </a:rPr>
              <a:t>Repos</a:t>
            </a:r>
          </a:p>
          <a:p>
            <a:pPr>
              <a:buNone/>
            </a:pPr>
            <a:r>
              <a:rPr lang="fr-FR" sz="2000" dirty="0" smtClean="0">
                <a:solidFill>
                  <a:schemeClr val="tx2">
                    <a:lumMod val="75000"/>
                  </a:schemeClr>
                </a:solidFill>
              </a:rPr>
              <a:t>Anti HTA: </a:t>
            </a:r>
            <a:r>
              <a:rPr lang="fr-FR" sz="2000" b="1" dirty="0" smtClean="0">
                <a:solidFill>
                  <a:srgbClr val="C00000"/>
                </a:solidFill>
              </a:rPr>
              <a:t>Baisse graduelle de la TA car risque d’</a:t>
            </a:r>
            <a:r>
              <a:rPr lang="fr-FR" sz="2000" b="1" dirty="0" err="1" smtClean="0">
                <a:solidFill>
                  <a:srgbClr val="C00000"/>
                </a:solidFill>
              </a:rPr>
              <a:t>hypoperfusion</a:t>
            </a:r>
            <a:r>
              <a:rPr lang="fr-FR" sz="2000" b="1" dirty="0" smtClean="0">
                <a:solidFill>
                  <a:srgbClr val="C00000"/>
                </a:solidFill>
              </a:rPr>
              <a:t> </a:t>
            </a:r>
            <a:r>
              <a:rPr lang="fr-FR" sz="2000" b="1" dirty="0" err="1" smtClean="0">
                <a:solidFill>
                  <a:srgbClr val="C00000"/>
                </a:solidFill>
              </a:rPr>
              <a:t>foetale</a:t>
            </a:r>
            <a:endParaRPr lang="fr-FR" sz="20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fr-FR" sz="2000" dirty="0" smtClean="0">
                <a:solidFill>
                  <a:schemeClr val="tx2">
                    <a:lumMod val="75000"/>
                  </a:schemeClr>
                </a:solidFill>
              </a:rPr>
              <a:t>Régime alimentaire normo sodé .</a:t>
            </a:r>
          </a:p>
          <a:p>
            <a:pPr>
              <a:buNone/>
            </a:pPr>
            <a:r>
              <a:rPr lang="fr-FR" sz="2000" dirty="0" smtClean="0">
                <a:solidFill>
                  <a:schemeClr val="tx2">
                    <a:lumMod val="75000"/>
                  </a:schemeClr>
                </a:solidFill>
              </a:rPr>
              <a:t>TTT symptomatique: signes rénaux, HELLP syndrome.</a:t>
            </a:r>
          </a:p>
          <a:p>
            <a:pPr>
              <a:buNone/>
            </a:pPr>
            <a:r>
              <a:rPr lang="fr-FR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>
              <a:buNone/>
            </a:pPr>
            <a:endParaRPr lang="fr-FR" sz="2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48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b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Plan du cour :</a:t>
            </a:r>
            <a:endParaRPr lang="fr-FR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fr-FR" sz="2400" b="1" dirty="0">
                <a:solidFill>
                  <a:schemeClr val="tx2">
                    <a:lumMod val="75000"/>
                  </a:schemeClr>
                </a:solidFill>
              </a:rPr>
              <a:t>I-Introduction</a:t>
            </a:r>
          </a:p>
          <a:p>
            <a:pPr>
              <a:buNone/>
            </a:pPr>
            <a:r>
              <a:rPr lang="fr-FR" sz="2400" b="1" dirty="0">
                <a:solidFill>
                  <a:schemeClr val="tx2">
                    <a:lumMod val="75000"/>
                  </a:schemeClr>
                </a:solidFill>
              </a:rPr>
              <a:t>II-Modifications physiologiques </a:t>
            </a:r>
            <a:r>
              <a:rPr lang="fr-FR" sz="2400" b="1" dirty="0" smtClean="0">
                <a:solidFill>
                  <a:schemeClr val="tx2">
                    <a:lumMod val="75000"/>
                  </a:schemeClr>
                </a:solidFill>
              </a:rPr>
              <a:t>au </a:t>
            </a:r>
            <a:r>
              <a:rPr lang="fr-FR" sz="2400" b="1" dirty="0">
                <a:solidFill>
                  <a:schemeClr val="tx2">
                    <a:lumMod val="75000"/>
                  </a:schemeClr>
                </a:solidFill>
              </a:rPr>
              <a:t>cours de la grossesse</a:t>
            </a:r>
          </a:p>
          <a:p>
            <a:pPr>
              <a:buNone/>
            </a:pPr>
            <a:r>
              <a:rPr lang="fr-FR" sz="2400" b="1" dirty="0">
                <a:solidFill>
                  <a:schemeClr val="tx2">
                    <a:lumMod val="75000"/>
                  </a:schemeClr>
                </a:solidFill>
              </a:rPr>
              <a:t>III-Pathologies rénales de la </a:t>
            </a:r>
            <a:r>
              <a:rPr lang="fr-FR" sz="2400" b="1" dirty="0" smtClean="0">
                <a:solidFill>
                  <a:schemeClr val="tx2">
                    <a:lumMod val="75000"/>
                  </a:schemeClr>
                </a:solidFill>
              </a:rPr>
              <a:t>grossesse</a:t>
            </a:r>
          </a:p>
          <a:p>
            <a:pPr>
              <a:buNone/>
            </a:pPr>
            <a:r>
              <a:rPr lang="fr-FR" sz="2400" b="1" dirty="0" smtClean="0">
                <a:solidFill>
                  <a:schemeClr val="tx2">
                    <a:lumMod val="75000"/>
                  </a:schemeClr>
                </a:solidFill>
              </a:rPr>
              <a:t>     1.La prééclampsie</a:t>
            </a:r>
          </a:p>
          <a:p>
            <a:pPr>
              <a:buNone/>
            </a:pPr>
            <a:r>
              <a:rPr lang="fr-FR" sz="2400" b="1" dirty="0" smtClean="0">
                <a:solidFill>
                  <a:schemeClr val="tx2">
                    <a:lumMod val="75000"/>
                  </a:schemeClr>
                </a:solidFill>
              </a:rPr>
              <a:t>     2.Insuffisances rénales aigues gravidiques et du post </a:t>
            </a:r>
            <a:r>
              <a:rPr lang="fr-FR" sz="2400" b="1" dirty="0" err="1" smtClean="0">
                <a:solidFill>
                  <a:schemeClr val="tx2">
                    <a:lumMod val="75000"/>
                  </a:schemeClr>
                </a:solidFill>
              </a:rPr>
              <a:t>partum</a:t>
            </a:r>
            <a:endParaRPr lang="fr-FR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fr-FR" sz="2400" b="1" dirty="0" smtClean="0">
                <a:solidFill>
                  <a:schemeClr val="tx2">
                    <a:lumMod val="75000"/>
                  </a:schemeClr>
                </a:solidFill>
              </a:rPr>
              <a:t>     3.Pyélonéphrite aigue gravidique</a:t>
            </a:r>
          </a:p>
          <a:p>
            <a:pPr>
              <a:buNone/>
            </a:pPr>
            <a:r>
              <a:rPr lang="fr-FR" sz="2400" b="1" dirty="0" smtClean="0">
                <a:solidFill>
                  <a:schemeClr val="tx2">
                    <a:lumMod val="75000"/>
                  </a:schemeClr>
                </a:solidFill>
              </a:rPr>
              <a:t>IV-Maladies </a:t>
            </a:r>
            <a:r>
              <a:rPr lang="fr-FR" sz="2400" b="1" dirty="0">
                <a:solidFill>
                  <a:schemeClr val="tx2">
                    <a:lumMod val="75000"/>
                  </a:schemeClr>
                </a:solidFill>
              </a:rPr>
              <a:t>rénales chroniques et grossesse.</a:t>
            </a:r>
          </a:p>
          <a:p>
            <a:pPr>
              <a:buNone/>
            </a:pPr>
            <a:r>
              <a:rPr lang="fr-FR" sz="2400" b="1" dirty="0" smtClean="0">
                <a:solidFill>
                  <a:schemeClr val="tx2">
                    <a:lumMod val="75000"/>
                  </a:schemeClr>
                </a:solidFill>
              </a:rPr>
              <a:t>     1. Influence de la néphropathie sur l’évolution fœtale</a:t>
            </a:r>
          </a:p>
          <a:p>
            <a:pPr>
              <a:buNone/>
            </a:pPr>
            <a:r>
              <a:rPr lang="fr-FR" sz="2400" b="1" dirty="0" smtClean="0">
                <a:solidFill>
                  <a:schemeClr val="tx2">
                    <a:lumMod val="75000"/>
                  </a:schemeClr>
                </a:solidFill>
              </a:rPr>
              <a:t>      2.Influence de la grossesse sur la néphropathie maternelle</a:t>
            </a:r>
          </a:p>
          <a:p>
            <a:pPr>
              <a:buNone/>
            </a:pPr>
            <a:r>
              <a:rPr lang="fr-FR" sz="2400" b="1" dirty="0" smtClean="0">
                <a:solidFill>
                  <a:schemeClr val="tx2">
                    <a:lumMod val="75000"/>
                  </a:schemeClr>
                </a:solidFill>
              </a:rPr>
              <a:t>V-Grossesse et dialyse</a:t>
            </a:r>
          </a:p>
          <a:p>
            <a:pPr>
              <a:buNone/>
            </a:pPr>
            <a:r>
              <a:rPr lang="fr-FR" sz="2400" b="1" dirty="0" smtClean="0">
                <a:solidFill>
                  <a:schemeClr val="tx2">
                    <a:lumMod val="75000"/>
                  </a:schemeClr>
                </a:solidFill>
              </a:rPr>
              <a:t>VI-Grossesse et transplantation rénale.</a:t>
            </a:r>
          </a:p>
          <a:p>
            <a:endParaRPr lang="fr-FR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fr-FR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fr-FR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 prééclampsie 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sz="3400" u="sng" dirty="0" smtClean="0">
                <a:solidFill>
                  <a:schemeClr val="tx2">
                    <a:lumMod val="75000"/>
                  </a:schemeClr>
                </a:solidFill>
              </a:rPr>
              <a:t>Evolution: </a:t>
            </a:r>
            <a:endParaRPr lang="fr-FR" sz="34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fr-FR" sz="3400" dirty="0" smtClean="0">
                <a:solidFill>
                  <a:schemeClr val="tx2">
                    <a:lumMod val="75000"/>
                  </a:schemeClr>
                </a:solidFill>
              </a:rPr>
              <a:t>Disparition de la protéinurie et de l'HTA en trois à six mois post</a:t>
            </a:r>
          </a:p>
          <a:p>
            <a:pPr>
              <a:buNone/>
            </a:pPr>
            <a:r>
              <a:rPr lang="fr-FR" sz="3400" dirty="0" err="1" smtClean="0">
                <a:solidFill>
                  <a:schemeClr val="tx2">
                    <a:lumMod val="75000"/>
                  </a:schemeClr>
                </a:solidFill>
              </a:rPr>
              <a:t>partum</a:t>
            </a:r>
            <a:endParaRPr lang="fr-FR" sz="34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fr-FR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fr-FR" sz="3400" u="sng" dirty="0" smtClean="0">
                <a:solidFill>
                  <a:schemeClr val="tx2">
                    <a:lumMod val="75000"/>
                  </a:schemeClr>
                </a:solidFill>
              </a:rPr>
              <a:t>Risques à long terme </a:t>
            </a:r>
            <a:endParaRPr lang="fr-FR" sz="34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C00000"/>
                </a:solidFill>
              </a:rPr>
              <a:t>↗risque d’HTA et d’insuffisance rénale chronique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Causes évoquées sont : les séquelles endothéliales de la néphropathie</a:t>
            </a:r>
          </a:p>
          <a:p>
            <a:pPr>
              <a:buNone/>
            </a:pPr>
            <a:r>
              <a:rPr lang="fr-FR" dirty="0" smtClean="0"/>
              <a:t>gravidique, les lésions vasculaires latentes préexistantes à l’accident</a:t>
            </a:r>
          </a:p>
          <a:p>
            <a:pPr>
              <a:buNone/>
            </a:pPr>
            <a:r>
              <a:rPr lang="fr-FR" dirty="0" smtClean="0"/>
              <a:t>gravidique, les lésions rénales liées à l’obésité peuvent être en cause.</a:t>
            </a:r>
          </a:p>
          <a:p>
            <a:pPr>
              <a:buNone/>
            </a:pPr>
            <a:r>
              <a:rPr lang="fr-FR" dirty="0" smtClean="0"/>
              <a:t> </a:t>
            </a:r>
          </a:p>
          <a:p>
            <a:pPr>
              <a:buNone/>
            </a:pPr>
            <a:r>
              <a:rPr lang="fr-FR" dirty="0" smtClean="0"/>
              <a:t>Ces risques justifient une surveillance rénale et vasculaire, et des</a:t>
            </a:r>
          </a:p>
          <a:p>
            <a:pPr>
              <a:buNone/>
            </a:pPr>
            <a:r>
              <a:rPr lang="fr-FR" dirty="0" smtClean="0"/>
              <a:t>mesures préventives.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2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fr-FR" sz="32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fr-FR" sz="32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Pathologies rénales de la grossesse </a:t>
            </a:r>
            <a:br>
              <a:rPr lang="fr-FR" sz="32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fr-FR" sz="32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IRA gravidiques  et du post-partum</a:t>
            </a:r>
            <a:r>
              <a:rPr lang="fr-FR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fr-FR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fr-FR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67544" y="1484784"/>
          <a:ext cx="8229600" cy="47091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709120">
                <a:tc>
                  <a:txBody>
                    <a:bodyPr/>
                    <a:lstStyle/>
                    <a:p>
                      <a:endParaRPr lang="fr-FR" sz="1800" b="1" u="sng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800" b="1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IRA</a:t>
                      </a:r>
                      <a:r>
                        <a:rPr lang="fr-FR" sz="1800" b="1" u="non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800" b="1" u="sng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pré rénales</a:t>
                      </a:r>
                      <a:r>
                        <a:rPr lang="fr-FR" sz="1800" b="1" u="non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r>
                        <a:rPr lang="fr-FR" sz="1800" b="1" u="non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DHEC par vomissements incoercibles</a:t>
                      </a:r>
                    </a:p>
                    <a:p>
                      <a:r>
                        <a:rPr lang="fr-FR" sz="1800" b="1" u="non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Avortement hémorragique ou septique</a:t>
                      </a:r>
                    </a:p>
                    <a:p>
                      <a:r>
                        <a:rPr lang="fr-FR" sz="1800" b="1" u="non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Hémorragies du post </a:t>
                      </a:r>
                      <a:r>
                        <a:rPr lang="fr-FR" sz="1800" b="1" u="non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partum</a:t>
                      </a:r>
                      <a:endParaRPr lang="fr-FR" sz="1800" b="1" u="non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800" u="sng" dirty="0" smtClean="0"/>
                    </a:p>
                    <a:p>
                      <a:r>
                        <a:rPr lang="fr-FR" sz="1800" u="sng" dirty="0" smtClean="0"/>
                        <a:t>IRA</a:t>
                      </a:r>
                      <a:r>
                        <a:rPr lang="fr-FR" sz="1800" u="sng" baseline="0" dirty="0" smtClean="0"/>
                        <a:t> rénales </a:t>
                      </a:r>
                      <a:r>
                        <a:rPr lang="fr-FR" sz="1800" u="none" baseline="0" dirty="0" smtClean="0"/>
                        <a:t>:</a:t>
                      </a:r>
                    </a:p>
                    <a:p>
                      <a:r>
                        <a:rPr lang="fr-FR" sz="1800" u="none" baseline="0" dirty="0" smtClean="0"/>
                        <a:t> </a:t>
                      </a:r>
                      <a:r>
                        <a:rPr lang="fr-FR" sz="1800" u="none" baseline="0" dirty="0" err="1" smtClean="0"/>
                        <a:t>Prééclampsie</a:t>
                      </a:r>
                      <a:endParaRPr lang="fr-FR" sz="1800" u="none" baseline="0" dirty="0" smtClean="0"/>
                    </a:p>
                    <a:p>
                      <a:r>
                        <a:rPr lang="fr-FR" sz="1800" u="none" dirty="0" smtClean="0"/>
                        <a:t> Stéatose hépatique  aigue gravidique</a:t>
                      </a:r>
                      <a:r>
                        <a:rPr lang="fr-FR" sz="1800" u="none" baseline="0" dirty="0" smtClean="0"/>
                        <a:t> </a:t>
                      </a:r>
                      <a:endParaRPr lang="fr-FR" sz="1800" u="none" dirty="0" smtClean="0"/>
                    </a:p>
                    <a:p>
                      <a:r>
                        <a:rPr lang="fr-FR" sz="1800" u="none" baseline="0" dirty="0" smtClean="0"/>
                        <a:t> Exacerbation d’une maladie rénale chronique</a:t>
                      </a:r>
                    </a:p>
                    <a:p>
                      <a:r>
                        <a:rPr lang="fr-FR" sz="1800" u="none" baseline="0" dirty="0" smtClean="0"/>
                        <a:t> NIA  médicamenteuse: AINS , ATB, Inhibiteurs de la pompe à proton</a:t>
                      </a:r>
                    </a:p>
                    <a:p>
                      <a:r>
                        <a:rPr lang="fr-FR" sz="1800" u="none" dirty="0" smtClean="0"/>
                        <a:t>Syndrome hémolytique et urémique</a:t>
                      </a:r>
                    </a:p>
                    <a:p>
                      <a:r>
                        <a:rPr lang="fr-FR" sz="1800" u="none" baseline="0" dirty="0" smtClean="0"/>
                        <a:t>Drogues néphrotoxiques</a:t>
                      </a:r>
                      <a:r>
                        <a:rPr lang="fr-FR" sz="1800" u="none" dirty="0" smtClean="0"/>
                        <a:t>  </a:t>
                      </a:r>
                    </a:p>
                    <a:p>
                      <a:endParaRPr lang="fr-FR" sz="1800" u="none" dirty="0" smtClean="0"/>
                    </a:p>
                    <a:p>
                      <a:r>
                        <a:rPr lang="fr-FR" sz="1800" u="sng" dirty="0" smtClean="0"/>
                        <a:t>IRA post rénale</a:t>
                      </a:r>
                      <a:r>
                        <a:rPr lang="fr-FR" sz="1800" u="none" dirty="0" smtClean="0"/>
                        <a:t>:</a:t>
                      </a:r>
                    </a:p>
                    <a:p>
                      <a:r>
                        <a:rPr lang="fr-FR" sz="1800" u="none" baseline="0" dirty="0" smtClean="0"/>
                        <a:t> Rétention urinaire aigue </a:t>
                      </a:r>
                      <a:r>
                        <a:rPr lang="fr-FR" sz="1800" u="none" dirty="0" smtClean="0"/>
                        <a:t>                                         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fr-FR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fr-FR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Pathologies rénales de la grossesse </a:t>
            </a:r>
            <a:br>
              <a:rPr lang="fr-FR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fr-FR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Pyélonéphrite aiguë gravidique </a:t>
            </a:r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fr-FR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600200"/>
            <a:ext cx="8964488" cy="4525963"/>
          </a:xfrm>
        </p:spPr>
        <p:txBody>
          <a:bodyPr>
            <a:normAutofit/>
          </a:bodyPr>
          <a:lstStyle/>
          <a:p>
            <a:endParaRPr lang="fr-FR" sz="3000" dirty="0" smtClean="0"/>
          </a:p>
          <a:p>
            <a:r>
              <a:rPr lang="fr-FR" sz="2700" dirty="0" smtClean="0"/>
              <a:t>Infection urinaire 5-15% femmes à T3                </a:t>
            </a:r>
            <a:r>
              <a:rPr lang="fr-FR" sz="2700" dirty="0" smtClean="0">
                <a:solidFill>
                  <a:srgbClr val="C00000"/>
                </a:solidFill>
              </a:rPr>
              <a:t>Recherche systématique.</a:t>
            </a:r>
          </a:p>
          <a:p>
            <a:r>
              <a:rPr lang="fr-FR" sz="2700" dirty="0" smtClean="0"/>
              <a:t>Traitement de toute infection urinaire</a:t>
            </a:r>
            <a:r>
              <a:rPr lang="fr-FR" sz="2700" dirty="0" smtClean="0">
                <a:solidFill>
                  <a:srgbClr val="C00000"/>
                </a:solidFill>
              </a:rPr>
              <a:t> même</a:t>
            </a:r>
          </a:p>
          <a:p>
            <a:pPr>
              <a:buNone/>
            </a:pPr>
            <a:r>
              <a:rPr lang="fr-FR" sz="2700" dirty="0" smtClean="0">
                <a:solidFill>
                  <a:srgbClr val="C00000"/>
                </a:solidFill>
              </a:rPr>
              <a:t>asymptomatique</a:t>
            </a:r>
            <a:r>
              <a:rPr lang="fr-FR" sz="2700" dirty="0" smtClean="0"/>
              <a:t> : risque de PNA.</a:t>
            </a:r>
          </a:p>
          <a:p>
            <a:r>
              <a:rPr lang="fr-FR" sz="2700" dirty="0" smtClean="0"/>
              <a:t>Signes urinaires associés à une fièvre.</a:t>
            </a:r>
          </a:p>
          <a:p>
            <a:r>
              <a:rPr lang="fr-FR" sz="2700" dirty="0" smtClean="0"/>
              <a:t>Traitement en milieu hospitalier.</a:t>
            </a:r>
          </a:p>
          <a:p>
            <a:r>
              <a:rPr lang="fr-FR" sz="2700" dirty="0" smtClean="0"/>
              <a:t>Complications: abcès rénal; néphrite interstitielles avec IR dans les PNA bilatérale ou états septicémiques.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  <p:sp>
        <p:nvSpPr>
          <p:cNvPr id="4" name="Flèche droite 3"/>
          <p:cNvSpPr/>
          <p:nvPr/>
        </p:nvSpPr>
        <p:spPr>
          <a:xfrm>
            <a:off x="5940152" y="2276872"/>
            <a:ext cx="1008000" cy="252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6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fr-FR" sz="36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fr-FR" sz="36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Maladies rénales chroniques et grossesse.</a:t>
            </a:r>
            <a:r>
              <a:rPr lang="fr-FR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fr-FR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fr-FR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844824"/>
            <a:ext cx="8964488" cy="42050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Grossesse chez une femme suivie pour</a:t>
            </a:r>
          </a:p>
          <a:p>
            <a:pPr>
              <a:buNone/>
            </a:pPr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néphropathie chronique = situation  à risques</a:t>
            </a:r>
          </a:p>
          <a:p>
            <a:pPr>
              <a:buNone/>
            </a:pPr>
            <a:r>
              <a:rPr lang="fr-FR" sz="3000" b="1" dirty="0" smtClean="0">
                <a:solidFill>
                  <a:srgbClr val="0070C0"/>
                </a:solidFill>
              </a:rPr>
              <a:t>Influences entre néphropathie chronique/grossesse </a:t>
            </a:r>
          </a:p>
          <a:p>
            <a:pPr>
              <a:buNone/>
            </a:pPr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1.Risque fœtal: RCIU; MIU; Prématurité.</a:t>
            </a:r>
          </a:p>
          <a:p>
            <a:pPr>
              <a:buNone/>
            </a:pPr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2.Risque maternel: Evolutivité de la néphropathie</a:t>
            </a:r>
          </a:p>
          <a:p>
            <a:pPr>
              <a:buNone/>
            </a:pPr>
            <a:r>
              <a:rPr lang="fr-FR" b="1" dirty="0" smtClean="0">
                <a:solidFill>
                  <a:srgbClr val="C00000"/>
                </a:solidFill>
              </a:rPr>
              <a:t>Importance de planification de la grossesse en</a:t>
            </a:r>
          </a:p>
          <a:p>
            <a:pPr>
              <a:buNone/>
            </a:pPr>
            <a:r>
              <a:rPr lang="fr-FR" b="1" dirty="0" smtClean="0">
                <a:solidFill>
                  <a:srgbClr val="C00000"/>
                </a:solidFill>
              </a:rPr>
              <a:t>cas de néphropathie chronique.</a:t>
            </a:r>
            <a:endParaRPr lang="fr-FR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fr-FR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fr-FR" sz="40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Maladies rénales chroniques et grossesse</a:t>
            </a:r>
            <a:r>
              <a:rPr lang="fr-FR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sz="2400" u="sng" dirty="0" smtClean="0">
                <a:solidFill>
                  <a:schemeClr val="tx2">
                    <a:lumMod val="75000"/>
                  </a:schemeClr>
                </a:solidFill>
              </a:rPr>
              <a:t>Influence de la néphropathie sur l’évolution fœtale</a:t>
            </a:r>
            <a:endParaRPr lang="fr-FR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r>
              <a:rPr lang="fr-FR" sz="2400" dirty="0" smtClean="0">
                <a:solidFill>
                  <a:schemeClr val="tx2">
                    <a:lumMod val="75000"/>
                  </a:schemeClr>
                </a:solidFill>
              </a:rPr>
              <a:t>Mortalité fœtale globale de 20 % chez  les gestantes avec GN Ive </a:t>
            </a:r>
          </a:p>
          <a:p>
            <a:pPr>
              <a:buNone/>
            </a:pPr>
            <a:endParaRPr lang="fr-FR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fr-FR" sz="2400" dirty="0" smtClean="0">
                <a:solidFill>
                  <a:schemeClr val="tx2">
                    <a:lumMod val="75000"/>
                  </a:schemeClr>
                </a:solidFill>
              </a:rPr>
              <a:t>Rôle déterminant des FDR associés à la néphropathie:</a:t>
            </a:r>
          </a:p>
          <a:p>
            <a:pPr>
              <a:buNone/>
            </a:pPr>
            <a:r>
              <a:rPr lang="fr-FR" sz="2400" b="1" dirty="0" smtClean="0">
                <a:solidFill>
                  <a:srgbClr val="C00000"/>
                </a:solidFill>
              </a:rPr>
              <a:t>SN profond ; HTA déséquilibrée  et IR avancée.</a:t>
            </a:r>
          </a:p>
          <a:p>
            <a:pPr>
              <a:buNone/>
            </a:pPr>
            <a:endParaRPr lang="fr-FR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fr-FR" sz="2400" dirty="0" smtClean="0">
                <a:solidFill>
                  <a:schemeClr val="tx2">
                    <a:lumMod val="75000"/>
                  </a:schemeClr>
                </a:solidFill>
              </a:rPr>
              <a:t>Risques d’autant plus élevés que ces FDR </a:t>
            </a:r>
            <a:r>
              <a:rPr lang="fr-FR" sz="2400" u="sng" dirty="0" smtClean="0">
                <a:solidFill>
                  <a:schemeClr val="tx2">
                    <a:lumMod val="75000"/>
                  </a:schemeClr>
                </a:solidFill>
              </a:rPr>
              <a:t>apparaissent tôt</a:t>
            </a:r>
          </a:p>
          <a:p>
            <a:pPr>
              <a:buNone/>
            </a:pPr>
            <a:r>
              <a:rPr lang="fr-FR" sz="2400" u="sng" dirty="0" smtClean="0">
                <a:solidFill>
                  <a:schemeClr val="tx2">
                    <a:lumMod val="75000"/>
                  </a:schemeClr>
                </a:solidFill>
              </a:rPr>
              <a:t>dans la grossesse.</a:t>
            </a:r>
          </a:p>
          <a:p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6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fr-FR" sz="36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fr-FR" sz="36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Maladies rénales chroniques et grossesse.</a:t>
            </a:r>
            <a:r>
              <a:rPr lang="fr-FR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fr-FR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r-FR" sz="24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fr-FR" sz="2400" b="1" dirty="0" smtClean="0">
                <a:solidFill>
                  <a:srgbClr val="C00000"/>
                </a:solidFill>
              </a:rPr>
              <a:t>1.SN</a:t>
            </a:r>
            <a:r>
              <a:rPr lang="fr-FR" sz="2400" dirty="0" smtClean="0"/>
              <a:t>: </a:t>
            </a:r>
            <a:r>
              <a:rPr lang="fr-FR" sz="2400" dirty="0" smtClean="0">
                <a:solidFill>
                  <a:schemeClr val="tx2">
                    <a:lumMod val="75000"/>
                  </a:schemeClr>
                </a:solidFill>
              </a:rPr>
              <a:t>albumine sang&lt;25g/l                  Hypotrophie, MIU</a:t>
            </a:r>
          </a:p>
          <a:p>
            <a:pPr>
              <a:buNone/>
            </a:pPr>
            <a:r>
              <a:rPr lang="fr-FR" sz="2400" dirty="0" smtClean="0">
                <a:solidFill>
                  <a:schemeClr val="tx2">
                    <a:lumMod val="75000"/>
                  </a:schemeClr>
                </a:solidFill>
              </a:rPr>
              <a:t>Corrélation faible poids de naissance/albuminémie maternelle</a:t>
            </a:r>
          </a:p>
          <a:p>
            <a:pPr>
              <a:buNone/>
            </a:pPr>
            <a:endParaRPr lang="fr-FR" sz="24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fr-FR" sz="2400" b="1" dirty="0" smtClean="0">
                <a:solidFill>
                  <a:srgbClr val="C00000"/>
                </a:solidFill>
              </a:rPr>
              <a:t>2.HTA</a:t>
            </a:r>
            <a:r>
              <a:rPr lang="fr-FR" sz="2400" dirty="0" smtClean="0">
                <a:solidFill>
                  <a:schemeClr val="tx2">
                    <a:lumMod val="75000"/>
                  </a:schemeClr>
                </a:solidFill>
              </a:rPr>
              <a:t>: Date d’apparition/sévérité conditionnent le pronostic</a:t>
            </a:r>
          </a:p>
          <a:p>
            <a:pPr>
              <a:buNone/>
            </a:pPr>
            <a:r>
              <a:rPr lang="fr-FR" sz="2400" dirty="0" smtClean="0">
                <a:solidFill>
                  <a:schemeClr val="tx2">
                    <a:lumMod val="75000"/>
                  </a:schemeClr>
                </a:solidFill>
              </a:rPr>
              <a:t>             HTA préexistante; HTA gravidique</a:t>
            </a:r>
          </a:p>
          <a:p>
            <a:pPr>
              <a:buNone/>
            </a:pPr>
            <a:r>
              <a:rPr lang="fr-FR" sz="2400" dirty="0" smtClean="0">
                <a:solidFill>
                  <a:schemeClr val="tx2">
                    <a:lumMod val="75000"/>
                  </a:schemeClr>
                </a:solidFill>
              </a:rPr>
              <a:t>             HTA associée à néphropathie= </a:t>
            </a:r>
            <a:r>
              <a:rPr lang="fr-FR" sz="2400" u="sng" dirty="0" err="1" smtClean="0">
                <a:solidFill>
                  <a:schemeClr val="tx2">
                    <a:lumMod val="75000"/>
                  </a:schemeClr>
                </a:solidFill>
              </a:rPr>
              <a:t>trt</a:t>
            </a:r>
            <a:r>
              <a:rPr lang="fr-FR" sz="2400" u="sng" dirty="0" smtClean="0">
                <a:solidFill>
                  <a:schemeClr val="tx2">
                    <a:lumMod val="75000"/>
                  </a:schemeClr>
                </a:solidFill>
              </a:rPr>
              <a:t> impératif </a:t>
            </a:r>
            <a:r>
              <a:rPr lang="fr-FR" sz="2400" dirty="0" smtClean="0">
                <a:solidFill>
                  <a:schemeClr val="tx2">
                    <a:lumMod val="75000"/>
                  </a:schemeClr>
                </a:solidFill>
              </a:rPr>
              <a:t>de l’HTA    </a:t>
            </a:r>
          </a:p>
          <a:p>
            <a:pPr>
              <a:buNone/>
            </a:pPr>
            <a:r>
              <a:rPr lang="fr-FR" sz="2400" dirty="0" smtClean="0">
                <a:solidFill>
                  <a:schemeClr val="tx2">
                    <a:lumMod val="75000"/>
                  </a:schemeClr>
                </a:solidFill>
              </a:rPr>
              <a:t>             contrairement à l’HTA sans néphropathie</a:t>
            </a:r>
            <a:endParaRPr lang="fr-FR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Flèche droite 3"/>
          <p:cNvSpPr/>
          <p:nvPr/>
        </p:nvSpPr>
        <p:spPr>
          <a:xfrm>
            <a:off x="3995936" y="2132856"/>
            <a:ext cx="978408" cy="288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6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fr-FR" sz="36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fr-FR" sz="36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Maladies rénales chroniques et grossesse.</a:t>
            </a:r>
            <a:r>
              <a:rPr lang="fr-FR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fr-FR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sz="2200" b="1" dirty="0" smtClean="0">
                <a:solidFill>
                  <a:srgbClr val="C00000"/>
                </a:solidFill>
              </a:rPr>
              <a:t>3.Insuffisance rénale</a:t>
            </a:r>
            <a:r>
              <a:rPr lang="fr-FR" sz="2200" dirty="0" smtClean="0"/>
              <a:t>: Facteur le plus péjoratif .</a:t>
            </a:r>
          </a:p>
          <a:p>
            <a:pPr lvl="0">
              <a:buNone/>
            </a:pPr>
            <a:r>
              <a:rPr lang="fr-FR" sz="2200" dirty="0" smtClean="0"/>
              <a:t>- Créatininémie &lt; 160 </a:t>
            </a:r>
            <a:r>
              <a:rPr lang="fr-FR" sz="2200" dirty="0" err="1" smtClean="0"/>
              <a:t>mmol</a:t>
            </a:r>
            <a:r>
              <a:rPr lang="fr-FR" sz="2200" dirty="0" smtClean="0"/>
              <a:t>/l  </a:t>
            </a:r>
            <a:endParaRPr lang="fr-FR" sz="2200" dirty="0" smtClean="0">
              <a:solidFill>
                <a:srgbClr val="00B0F0"/>
              </a:solidFill>
            </a:endParaRPr>
          </a:p>
          <a:p>
            <a:pPr lvl="0">
              <a:buNone/>
            </a:pPr>
            <a:r>
              <a:rPr lang="fr-FR" sz="2200" b="1" dirty="0" smtClean="0">
                <a:solidFill>
                  <a:srgbClr val="00B0F0"/>
                </a:solidFill>
              </a:rPr>
              <a:t>Bon pronostic fœtal, dépendant principalement de l’HTA et son</a:t>
            </a:r>
          </a:p>
          <a:p>
            <a:pPr lvl="0">
              <a:buNone/>
            </a:pPr>
            <a:r>
              <a:rPr lang="fr-FR" sz="2200" b="1" dirty="0" smtClean="0">
                <a:solidFill>
                  <a:srgbClr val="00B0F0"/>
                </a:solidFill>
              </a:rPr>
              <a:t>équilibre</a:t>
            </a:r>
            <a:r>
              <a:rPr lang="fr-FR" sz="2200" dirty="0" smtClean="0">
                <a:solidFill>
                  <a:srgbClr val="00B0F0"/>
                </a:solidFill>
              </a:rPr>
              <a:t>.</a:t>
            </a:r>
          </a:p>
          <a:p>
            <a:pPr>
              <a:buNone/>
            </a:pPr>
            <a:r>
              <a:rPr lang="fr-FR" sz="2200" dirty="0" smtClean="0"/>
              <a:t>- </a:t>
            </a:r>
            <a:r>
              <a:rPr lang="fr-FR" sz="2200" dirty="0" err="1" smtClean="0"/>
              <a:t>Créatininémie</a:t>
            </a:r>
            <a:r>
              <a:rPr lang="fr-FR" sz="2200" dirty="0" smtClean="0"/>
              <a:t> entre 160 et 220 </a:t>
            </a:r>
            <a:r>
              <a:rPr lang="fr-FR" sz="2200" dirty="0" err="1" smtClean="0"/>
              <a:t>mmol</a:t>
            </a:r>
            <a:r>
              <a:rPr lang="fr-FR" sz="2200" dirty="0" smtClean="0"/>
              <a:t>/l, </a:t>
            </a:r>
          </a:p>
          <a:p>
            <a:pPr>
              <a:buNone/>
            </a:pPr>
            <a:r>
              <a:rPr lang="fr-FR" sz="2200" b="1" dirty="0" smtClean="0">
                <a:solidFill>
                  <a:srgbClr val="00B0F0"/>
                </a:solidFill>
              </a:rPr>
              <a:t>Pronostic fœtal plus réservé :↗ fréquence RCIU, MIU tardives et</a:t>
            </a:r>
          </a:p>
          <a:p>
            <a:pPr>
              <a:buNone/>
            </a:pPr>
            <a:r>
              <a:rPr lang="fr-FR" sz="2200" b="1" dirty="0" smtClean="0">
                <a:solidFill>
                  <a:srgbClr val="00B0F0"/>
                </a:solidFill>
              </a:rPr>
              <a:t>prématurités.</a:t>
            </a:r>
          </a:p>
          <a:p>
            <a:pPr lvl="0">
              <a:buFontTx/>
              <a:buChar char="-"/>
            </a:pPr>
            <a:r>
              <a:rPr lang="fr-FR" sz="2200" dirty="0" err="1" smtClean="0"/>
              <a:t>Créatininémie</a:t>
            </a:r>
            <a:r>
              <a:rPr lang="fr-FR" sz="2200" dirty="0" smtClean="0"/>
              <a:t> &gt;220 </a:t>
            </a:r>
            <a:r>
              <a:rPr lang="fr-FR" sz="2200" dirty="0" err="1" smtClean="0"/>
              <a:t>mmol</a:t>
            </a:r>
            <a:r>
              <a:rPr lang="fr-FR" sz="2200" dirty="0" smtClean="0"/>
              <a:t>/l, </a:t>
            </a:r>
            <a:endParaRPr lang="fr-FR" sz="2200" b="1" dirty="0" smtClean="0">
              <a:solidFill>
                <a:srgbClr val="00B0F0"/>
              </a:solidFill>
            </a:endParaRPr>
          </a:p>
          <a:p>
            <a:pPr lvl="0">
              <a:buNone/>
            </a:pPr>
            <a:r>
              <a:rPr lang="fr-FR" sz="2200" b="1" dirty="0" smtClean="0">
                <a:solidFill>
                  <a:srgbClr val="00B0F0"/>
                </a:solidFill>
              </a:rPr>
              <a:t>Risque fœtal considérable + risque d’aggravation irréversible de la</a:t>
            </a:r>
          </a:p>
          <a:p>
            <a:pPr lvl="0">
              <a:buNone/>
            </a:pPr>
            <a:r>
              <a:rPr lang="fr-FR" sz="2200" b="1" dirty="0" smtClean="0">
                <a:solidFill>
                  <a:srgbClr val="00B0F0"/>
                </a:solidFill>
              </a:rPr>
              <a:t>fonction rénale maternelle.</a:t>
            </a:r>
          </a:p>
          <a:p>
            <a:pPr lvl="0">
              <a:buNone/>
            </a:pPr>
            <a:endParaRPr lang="fr-FR" sz="2200" b="1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fr-FR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6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fr-FR" sz="36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fr-FR" sz="36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Maladies rénales chroniques et grossesse.</a:t>
            </a:r>
            <a:r>
              <a:rPr lang="fr-FR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fr-FR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pPr>
              <a:buNone/>
            </a:pPr>
            <a:r>
              <a:rPr lang="fr-FR" b="1" dirty="0" smtClean="0">
                <a:solidFill>
                  <a:srgbClr val="C00000"/>
                </a:solidFill>
              </a:rPr>
              <a:t>Ainsi, on  recommande aux patientes atteintes</a:t>
            </a:r>
          </a:p>
          <a:p>
            <a:pPr>
              <a:buNone/>
            </a:pPr>
            <a:r>
              <a:rPr lang="fr-FR" b="1" dirty="0" smtClean="0">
                <a:solidFill>
                  <a:srgbClr val="C00000"/>
                </a:solidFill>
              </a:rPr>
              <a:t>d’IR débutante  d’entreprendre une grossesse</a:t>
            </a:r>
          </a:p>
          <a:p>
            <a:pPr>
              <a:buNone/>
            </a:pPr>
            <a:r>
              <a:rPr lang="fr-FR" b="1" dirty="0" smtClean="0">
                <a:solidFill>
                  <a:srgbClr val="C00000"/>
                </a:solidFill>
              </a:rPr>
              <a:t>tant que la </a:t>
            </a:r>
            <a:r>
              <a:rPr lang="fr-FR" b="1" dirty="0" err="1" smtClean="0">
                <a:solidFill>
                  <a:srgbClr val="C00000"/>
                </a:solidFill>
              </a:rPr>
              <a:t>créatininémie</a:t>
            </a:r>
            <a:r>
              <a:rPr lang="fr-FR" b="1" dirty="0" smtClean="0">
                <a:solidFill>
                  <a:srgbClr val="C00000"/>
                </a:solidFill>
              </a:rPr>
              <a:t> &lt; 160 à 180 </a:t>
            </a:r>
            <a:r>
              <a:rPr lang="fr-FR" b="1" dirty="0" err="1" smtClean="0">
                <a:solidFill>
                  <a:srgbClr val="C00000"/>
                </a:solidFill>
              </a:rPr>
              <a:t>mmol</a:t>
            </a:r>
            <a:r>
              <a:rPr lang="fr-FR" b="1" dirty="0" smtClean="0">
                <a:solidFill>
                  <a:srgbClr val="C00000"/>
                </a:solidFill>
              </a:rPr>
              <a:t>/l. 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67544" y="836712"/>
          <a:ext cx="8229600" cy="53949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Facteurs du pronostic fœtal.</a:t>
                      </a:r>
                    </a:p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0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Facteurs de mauvais pronostic</a:t>
                      </a:r>
                    </a:p>
                    <a:p>
                      <a:r>
                        <a:rPr lang="fr-F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HTA préexistante ou précoce non maîtrisée* </a:t>
                      </a:r>
                    </a:p>
                    <a:p>
                      <a:r>
                        <a:rPr lang="fr-F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Syndrome néphrotique intense (albuminémie &lt; 25 g/l)*              </a:t>
                      </a:r>
                    </a:p>
                    <a:p>
                      <a:r>
                        <a:rPr lang="fr-F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Insuffisance rénale notable ( </a:t>
                      </a:r>
                      <a:r>
                        <a:rPr lang="fr-FR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créatininémie</a:t>
                      </a:r>
                      <a:r>
                        <a:rPr lang="fr-F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&gt; 160-180 </a:t>
                      </a:r>
                      <a:r>
                        <a:rPr lang="fr-FR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mmol</a:t>
                      </a:r>
                      <a:r>
                        <a:rPr lang="fr-F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/l)* </a:t>
                      </a:r>
                    </a:p>
                    <a:p>
                      <a:r>
                        <a:rPr lang="fr-F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Maladie systémique en phase d’évolutivité </a:t>
                      </a:r>
                    </a:p>
                    <a:p>
                      <a:endParaRPr lang="fr-FR" sz="2000" u="sng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20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Facteurs de bon pronostic </a:t>
                      </a:r>
                    </a:p>
                    <a:p>
                      <a:r>
                        <a:rPr lang="fr-F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Normotension spontanée ou HTA bien contrôlée par monothérapie </a:t>
                      </a:r>
                    </a:p>
                    <a:p>
                      <a:r>
                        <a:rPr lang="fr-F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albuminémie &gt; 30 g/l</a:t>
                      </a:r>
                    </a:p>
                    <a:p>
                      <a:r>
                        <a:rPr lang="fr-F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Fonction rénale normale ou proche de la normale (</a:t>
                      </a:r>
                      <a:r>
                        <a:rPr lang="fr-FR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créatininémie</a:t>
                      </a:r>
                      <a:r>
                        <a:rPr lang="fr-F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&lt; 135 </a:t>
                      </a:r>
                      <a:r>
                        <a:rPr lang="fr-FR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mmol</a:t>
                      </a:r>
                      <a:r>
                        <a:rPr lang="fr-F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/l) </a:t>
                      </a:r>
                    </a:p>
                    <a:p>
                      <a:r>
                        <a:rPr lang="fr-F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Maladie systémique en rémission stable</a:t>
                      </a:r>
                    </a:p>
                    <a:p>
                      <a:r>
                        <a:rPr lang="fr-F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 Effet additif de ces facteurs </a:t>
                      </a:r>
                    </a:p>
                    <a:p>
                      <a:endParaRPr lang="fr-FR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6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fr-FR" sz="36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fr-FR" sz="36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Maladies rénales chroniques et grossesse.</a:t>
            </a:r>
            <a:r>
              <a:rPr lang="fr-FR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fr-FR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fr-FR" sz="2400" u="sng" dirty="0" smtClean="0">
                <a:solidFill>
                  <a:schemeClr val="tx2">
                    <a:lumMod val="75000"/>
                  </a:schemeClr>
                </a:solidFill>
              </a:rPr>
              <a:t>Influence de la grossesse sur la néphropathie maternelle</a:t>
            </a:r>
            <a:endParaRPr lang="fr-FR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fr-FR" sz="24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fr-FR" sz="2400" b="1" dirty="0" smtClean="0">
                <a:solidFill>
                  <a:srgbClr val="C00000"/>
                </a:solidFill>
              </a:rPr>
              <a:t>1.Protéinurie</a:t>
            </a:r>
            <a:r>
              <a:rPr lang="fr-FR" sz="2400" dirty="0" smtClean="0"/>
              <a:t>: </a:t>
            </a:r>
            <a:r>
              <a:rPr lang="fr-FR" sz="2400" u="sng" dirty="0" smtClean="0"/>
              <a:t>majoration transitoire </a:t>
            </a:r>
            <a:r>
              <a:rPr lang="fr-FR" sz="2400" dirty="0" smtClean="0"/>
              <a:t>; &gt;300mg/24h en</a:t>
            </a:r>
          </a:p>
          <a:p>
            <a:pPr>
              <a:buNone/>
            </a:pPr>
            <a:r>
              <a:rPr lang="fr-FR" sz="2400" dirty="0" smtClean="0"/>
              <a:t>rapport avec les modifications HD gravidiques.</a:t>
            </a:r>
          </a:p>
          <a:p>
            <a:pPr>
              <a:buNone/>
            </a:pPr>
            <a:r>
              <a:rPr lang="fr-FR" sz="2400" b="1" dirty="0" smtClean="0">
                <a:solidFill>
                  <a:srgbClr val="C00000"/>
                </a:solidFill>
              </a:rPr>
              <a:t>2.HTA: </a:t>
            </a:r>
          </a:p>
          <a:p>
            <a:pPr>
              <a:buNone/>
            </a:pPr>
            <a:r>
              <a:rPr lang="fr-FR" sz="2400" dirty="0" smtClean="0"/>
              <a:t>Majoration d’une HTA préexistante (50% cas)</a:t>
            </a:r>
            <a:r>
              <a:rPr lang="fr-FR" dirty="0" smtClean="0"/>
              <a:t>.</a:t>
            </a:r>
          </a:p>
          <a:p>
            <a:pPr>
              <a:buNone/>
            </a:pPr>
            <a:r>
              <a:rPr lang="fr-FR" sz="2400" dirty="0" smtClean="0"/>
              <a:t>HTA de novo  est rare (10-20% cas)</a:t>
            </a:r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r>
              <a:rPr lang="fr-FR" sz="2400" dirty="0" smtClean="0"/>
              <a:t>A long </a:t>
            </a:r>
            <a:r>
              <a:rPr lang="fr-FR" sz="2400" dirty="0" err="1" smtClean="0"/>
              <a:t>terme,possibilité</a:t>
            </a:r>
            <a:r>
              <a:rPr lang="fr-FR" sz="2400" dirty="0" smtClean="0"/>
              <a:t> d’ apparition d’une HTA permanente </a:t>
            </a:r>
          </a:p>
          <a:p>
            <a:pPr>
              <a:buNone/>
            </a:pPr>
            <a:r>
              <a:rPr lang="fr-FR" sz="2400" dirty="0" smtClean="0"/>
              <a:t>Si ATCD d’HTA gravidique.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Consultation du néphrologue par l’obstétricien:</a:t>
            </a:r>
          </a:p>
          <a:p>
            <a:pPr>
              <a:buNone/>
            </a:pPr>
            <a:endParaRPr lang="fr-FR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1.Installation d’une maladie rénale et /ou hypertensive chez une gestante sans antécédents de néphropathie.</a:t>
            </a:r>
          </a:p>
          <a:p>
            <a:pPr>
              <a:buNone/>
            </a:pPr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2.Grossesse chez femme suivie pour une maladie rénale et/ou hypertensive, dialysée  ou après transplantation rénale.</a:t>
            </a:r>
          </a:p>
          <a:p>
            <a:pPr>
              <a:buNone/>
            </a:pPr>
            <a:endParaRPr lang="fr-FR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Situations exposant à une  morbi-mortalité materno-fœtale.</a:t>
            </a:r>
          </a:p>
          <a:p>
            <a:pPr>
              <a:buNone/>
            </a:pPr>
            <a:endParaRPr lang="fr-FR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Dans un premier temps ,mise au point pour stratifier les</a:t>
            </a:r>
          </a:p>
          <a:p>
            <a:pPr>
              <a:buNone/>
            </a:pPr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risques  et dans un deuxième temps un suivi rigoureux.</a:t>
            </a:r>
          </a:p>
          <a:p>
            <a:pPr>
              <a:buNone/>
            </a:pPr>
            <a:endParaRPr lang="fr-FR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Prise en charge multidisciplinaire  </a:t>
            </a:r>
            <a:endParaRPr lang="fr-FR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6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fr-FR" sz="36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fr-FR" sz="36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Maladies rénales chroniques et grossesse.</a:t>
            </a:r>
            <a:r>
              <a:rPr lang="fr-FR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fr-FR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sz="2800" b="1" dirty="0" smtClean="0">
                <a:solidFill>
                  <a:srgbClr val="C00000"/>
                </a:solidFill>
              </a:rPr>
              <a:t>3.Fonction rénale:</a:t>
            </a:r>
          </a:p>
          <a:p>
            <a:pPr>
              <a:buNone/>
            </a:pPr>
            <a:r>
              <a:rPr lang="fr-FR" sz="2800" u="sng" dirty="0" smtClean="0">
                <a:solidFill>
                  <a:schemeClr val="tx2">
                    <a:lumMod val="75000"/>
                  </a:schemeClr>
                </a:solidFill>
              </a:rPr>
              <a:t>Fonction rénale normale </a:t>
            </a:r>
            <a:r>
              <a:rPr lang="fr-FR" sz="2800" dirty="0" smtClean="0">
                <a:solidFill>
                  <a:schemeClr val="tx2">
                    <a:lumMod val="75000"/>
                  </a:schemeClr>
                </a:solidFill>
              </a:rPr>
              <a:t>: Pas d’influence </a:t>
            </a:r>
          </a:p>
          <a:p>
            <a:pPr>
              <a:buNone/>
            </a:pPr>
            <a:endParaRPr lang="fr-FR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fr-FR" sz="2800" u="sng" dirty="0" smtClean="0">
                <a:solidFill>
                  <a:schemeClr val="tx2">
                    <a:lumMod val="75000"/>
                  </a:schemeClr>
                </a:solidFill>
              </a:rPr>
              <a:t>Fonction rénale altérée</a:t>
            </a:r>
            <a:r>
              <a:rPr lang="fr-FR" sz="2800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  <a:p>
            <a:pPr>
              <a:buNone/>
            </a:pPr>
            <a:r>
              <a:rPr lang="fr-FR" sz="2800" dirty="0" smtClean="0">
                <a:solidFill>
                  <a:schemeClr val="tx2">
                    <a:lumMod val="75000"/>
                  </a:schemeClr>
                </a:solidFill>
              </a:rPr>
              <a:t> Risque de dégradation  irréversible  proportionnel à </a:t>
            </a:r>
          </a:p>
          <a:p>
            <a:pPr>
              <a:buNone/>
            </a:pPr>
            <a:r>
              <a:rPr lang="fr-FR" sz="2800" dirty="0" smtClean="0">
                <a:solidFill>
                  <a:schemeClr val="tx2">
                    <a:lumMod val="75000"/>
                  </a:schemeClr>
                </a:solidFill>
              </a:rPr>
              <a:t> la </a:t>
            </a:r>
            <a:r>
              <a:rPr lang="fr-FR" sz="2800" dirty="0" err="1" smtClean="0">
                <a:solidFill>
                  <a:schemeClr val="tx2">
                    <a:lumMod val="75000"/>
                  </a:schemeClr>
                </a:solidFill>
              </a:rPr>
              <a:t>créatininémie</a:t>
            </a:r>
            <a:r>
              <a:rPr lang="fr-FR" sz="2800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  <a:p>
            <a:pPr>
              <a:buNone/>
            </a:pPr>
            <a:r>
              <a:rPr lang="fr-FR" sz="2800" dirty="0" smtClean="0">
                <a:solidFill>
                  <a:schemeClr val="tx2">
                    <a:lumMod val="75000"/>
                  </a:schemeClr>
                </a:solidFill>
              </a:rPr>
              <a:t>- Créatininémie entre 160-180mmole/l: risque faible</a:t>
            </a:r>
          </a:p>
          <a:p>
            <a:pPr>
              <a:buNone/>
            </a:pPr>
            <a:r>
              <a:rPr lang="fr-FR" sz="2800" dirty="0" smtClean="0">
                <a:solidFill>
                  <a:schemeClr val="tx2">
                    <a:lumMod val="75000"/>
                  </a:schemeClr>
                </a:solidFill>
              </a:rPr>
              <a:t>- Créatininémie &gt;180 </a:t>
            </a:r>
            <a:r>
              <a:rPr lang="fr-FR" sz="2800" dirty="0" err="1" smtClean="0">
                <a:solidFill>
                  <a:schemeClr val="tx2">
                    <a:lumMod val="75000"/>
                  </a:schemeClr>
                </a:solidFill>
              </a:rPr>
              <a:t>mmoles</a:t>
            </a:r>
            <a:r>
              <a:rPr lang="fr-FR" sz="2800" dirty="0" smtClean="0">
                <a:solidFill>
                  <a:schemeClr val="tx2">
                    <a:lumMod val="75000"/>
                  </a:schemeClr>
                </a:solidFill>
              </a:rPr>
              <a:t>/l: risque augmenté</a:t>
            </a:r>
          </a:p>
          <a:p>
            <a:pPr>
              <a:buNone/>
            </a:pPr>
            <a:r>
              <a:rPr lang="fr-FR" sz="2800" dirty="0" smtClean="0">
                <a:solidFill>
                  <a:schemeClr val="tx2">
                    <a:lumMod val="75000"/>
                  </a:schemeClr>
                </a:solidFill>
              </a:rPr>
              <a:t>- Créatininémie &gt;300mmoles/l: aggravation constante;</a:t>
            </a:r>
          </a:p>
          <a:p>
            <a:pPr>
              <a:buNone/>
            </a:pPr>
            <a:r>
              <a:rPr lang="fr-FR" sz="2800" dirty="0" smtClean="0">
                <a:solidFill>
                  <a:schemeClr val="tx2">
                    <a:lumMod val="75000"/>
                  </a:schemeClr>
                </a:solidFill>
              </a:rPr>
              <a:t>                                                         recours à la dialyse</a:t>
            </a:r>
          </a:p>
          <a:p>
            <a:pPr>
              <a:buNone/>
            </a:pPr>
            <a:endParaRPr lang="fr-FR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323528" y="620688"/>
          <a:ext cx="8229600" cy="584603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168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Facteurs du pronostic maternel.</a:t>
                      </a:r>
                    </a:p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4545">
                <a:tc>
                  <a:txBody>
                    <a:bodyPr/>
                    <a:lstStyle/>
                    <a:p>
                      <a:r>
                        <a:rPr lang="fr-FR" sz="24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Facteurs de pronostic réservé </a:t>
                      </a:r>
                    </a:p>
                    <a:p>
                      <a:r>
                        <a:rPr lang="fr-F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Variété de glomérulonéphrite histologiquement sévère</a:t>
                      </a:r>
                    </a:p>
                    <a:p>
                      <a:r>
                        <a:rPr lang="fr-F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Protéinurie abondante </a:t>
                      </a:r>
                    </a:p>
                    <a:p>
                      <a:r>
                        <a:rPr lang="fr-F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HTA sévère ou mal contrôlée </a:t>
                      </a:r>
                    </a:p>
                    <a:p>
                      <a:r>
                        <a:rPr lang="fr-F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Insuffisance rénale notable préexistante (Créatininémie 180 m mol/l)</a:t>
                      </a:r>
                    </a:p>
                    <a:p>
                      <a:r>
                        <a:rPr lang="fr-F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Maladie systémique en période évolutive </a:t>
                      </a:r>
                    </a:p>
                    <a:p>
                      <a:endParaRPr lang="fr-FR" sz="2000" u="sng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20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Facteurs de bon pronostic </a:t>
                      </a:r>
                      <a:endParaRPr lang="fr-FR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Néphropathie lentement évolutive</a:t>
                      </a:r>
                    </a:p>
                    <a:p>
                      <a:r>
                        <a:rPr lang="fr-F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Protéinurie absente ou minime </a:t>
                      </a:r>
                    </a:p>
                    <a:p>
                      <a:r>
                        <a:rPr lang="fr-F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Normotension spontanée ou hypertension bien contrôlée </a:t>
                      </a:r>
                    </a:p>
                    <a:p>
                      <a:r>
                        <a:rPr lang="fr-F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Fonction rénale normale ou proche de la normale (Créatininémie &lt; 135 m</a:t>
                      </a:r>
                      <a:r>
                        <a:rPr lang="fr-FR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mol/l) </a:t>
                      </a:r>
                    </a:p>
                    <a:p>
                      <a:r>
                        <a:rPr lang="fr-F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Maladie systémique en rémission thérapeutique ou en période de quiescence</a:t>
                      </a:r>
                    </a:p>
                    <a:p>
                      <a:r>
                        <a:rPr lang="fr-F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fr-FR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40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fr-FR" sz="40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fr-FR" sz="40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Grossesse et dialyse</a:t>
            </a:r>
            <a:r>
              <a:rPr lang="fr-FR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fr-FR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fr-FR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fr-FR" sz="2400" dirty="0" smtClean="0"/>
          </a:p>
          <a:p>
            <a:pPr>
              <a:buNone/>
            </a:pPr>
            <a:r>
              <a:rPr lang="fr-FR" sz="2400" dirty="0" smtClean="0"/>
              <a:t>Rare: hypofertilité secondaire aux troubles hormonaux de l’IRC.</a:t>
            </a:r>
          </a:p>
          <a:p>
            <a:pPr>
              <a:buNone/>
            </a:pPr>
            <a:r>
              <a:rPr lang="fr-FR" sz="2400" dirty="0" smtClean="0"/>
              <a:t>Impératifs thérapeutiques;</a:t>
            </a:r>
          </a:p>
          <a:p>
            <a:pPr>
              <a:buNone/>
            </a:pPr>
            <a:r>
              <a:rPr lang="fr-FR" sz="2400" dirty="0" smtClean="0"/>
              <a:t>         Durée de dialyse </a:t>
            </a:r>
            <a:r>
              <a:rPr lang="fr-FR" sz="2400" dirty="0" err="1" smtClean="0"/>
              <a:t>hébdomadaire</a:t>
            </a:r>
            <a:r>
              <a:rPr lang="fr-FR" sz="2400" dirty="0" smtClean="0"/>
              <a:t>: 20-24h</a:t>
            </a:r>
          </a:p>
          <a:p>
            <a:pPr>
              <a:buNone/>
            </a:pPr>
            <a:r>
              <a:rPr lang="fr-FR" sz="2400" dirty="0" smtClean="0"/>
              <a:t>          Contrôle </a:t>
            </a:r>
            <a:r>
              <a:rPr lang="fr-FR" sz="2400" dirty="0" err="1" smtClean="0"/>
              <a:t>tensionnel</a:t>
            </a:r>
            <a:r>
              <a:rPr lang="fr-FR" sz="2400" dirty="0" smtClean="0"/>
              <a:t> et pondéral</a:t>
            </a:r>
          </a:p>
          <a:p>
            <a:pPr>
              <a:buNone/>
            </a:pPr>
            <a:r>
              <a:rPr lang="fr-FR" sz="2400" dirty="0" smtClean="0"/>
              <a:t>         Urée cible&lt;0.48g/l</a:t>
            </a:r>
          </a:p>
          <a:p>
            <a:pPr>
              <a:buNone/>
            </a:pPr>
            <a:r>
              <a:rPr lang="fr-FR" sz="2400" dirty="0" smtClean="0"/>
              <a:t>         </a:t>
            </a:r>
            <a:r>
              <a:rPr lang="fr-FR" sz="2400" dirty="0" err="1" smtClean="0"/>
              <a:t>Supplémentation</a:t>
            </a:r>
            <a:r>
              <a:rPr lang="fr-FR" sz="2400" dirty="0" smtClean="0"/>
              <a:t> en fer et en EPO</a:t>
            </a:r>
          </a:p>
          <a:p>
            <a:pPr>
              <a:buNone/>
            </a:pPr>
            <a:r>
              <a:rPr lang="fr-FR" sz="2400" dirty="0" smtClean="0"/>
              <a:t>HD ou DP</a:t>
            </a:r>
          </a:p>
          <a:p>
            <a:pPr>
              <a:buNone/>
            </a:pPr>
            <a:r>
              <a:rPr lang="fr-FR" sz="2400" dirty="0" smtClean="0"/>
              <a:t>Complications fœtales / maternelles+++</a:t>
            </a:r>
          </a:p>
          <a:p>
            <a:pPr>
              <a:buNone/>
            </a:pPr>
            <a:r>
              <a:rPr lang="fr-FR" sz="2400" dirty="0" smtClean="0"/>
              <a:t>Résultats aléatoires</a:t>
            </a:r>
            <a:r>
              <a:rPr lang="fr-FR" dirty="0" smtClean="0"/>
              <a:t> </a:t>
            </a:r>
          </a:p>
          <a:p>
            <a:pPr>
              <a:buNone/>
            </a:pPr>
            <a:r>
              <a:rPr lang="fr-FR" sz="2400" dirty="0" smtClean="0"/>
              <a:t>Contraintes de réalisation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Grossesse et transplantation rénale</a:t>
            </a:r>
            <a:endParaRPr lang="fr-FR" b="1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000" dirty="0" smtClean="0"/>
              <a:t>Grossesse possible après planification</a:t>
            </a:r>
          </a:p>
          <a:p>
            <a:pPr>
              <a:buNone/>
            </a:pPr>
            <a:endParaRPr lang="fr-FR" sz="2000" dirty="0" smtClean="0"/>
          </a:p>
          <a:p>
            <a:pPr>
              <a:buNone/>
            </a:pPr>
            <a:r>
              <a:rPr lang="fr-FR" sz="2000" dirty="0" smtClean="0"/>
              <a:t>Pronostic fœto-maternel selon les mêmes conditions qu’une néphropathie</a:t>
            </a:r>
          </a:p>
          <a:p>
            <a:pPr>
              <a:buNone/>
            </a:pPr>
            <a:r>
              <a:rPr lang="fr-FR" sz="2000" dirty="0" smtClean="0"/>
              <a:t>chronique.</a:t>
            </a:r>
          </a:p>
          <a:p>
            <a:pPr>
              <a:buNone/>
            </a:pPr>
            <a:endParaRPr lang="fr-FR" sz="2000" u="sng" dirty="0" smtClean="0"/>
          </a:p>
          <a:p>
            <a:pPr>
              <a:buNone/>
            </a:pPr>
            <a:r>
              <a:rPr lang="fr-FR" sz="2000" u="sng" dirty="0" smtClean="0"/>
              <a:t>Conditions optimales pour une grossesse chez les patientes transplantées.</a:t>
            </a:r>
            <a:endParaRPr lang="fr-FR" sz="2000" dirty="0" smtClean="0"/>
          </a:p>
          <a:p>
            <a:pPr>
              <a:buNone/>
            </a:pPr>
            <a:r>
              <a:rPr lang="fr-FR" sz="2000" dirty="0" smtClean="0"/>
              <a:t>Bon état général depuis au moins 2 ans après la transplantation </a:t>
            </a:r>
          </a:p>
          <a:p>
            <a:pPr>
              <a:buNone/>
            </a:pPr>
            <a:r>
              <a:rPr lang="fr-FR" sz="2000" dirty="0" smtClean="0"/>
              <a:t>Absence de signes de rejet du transplant </a:t>
            </a:r>
          </a:p>
          <a:p>
            <a:pPr>
              <a:buNone/>
            </a:pPr>
            <a:r>
              <a:rPr lang="fr-FR" sz="2000" dirty="0" err="1" smtClean="0"/>
              <a:t>Créatininémie</a:t>
            </a:r>
            <a:r>
              <a:rPr lang="fr-FR" sz="2000" dirty="0" smtClean="0"/>
              <a:t> ≤ 135 </a:t>
            </a:r>
            <a:r>
              <a:rPr lang="fr-FR" sz="2000" dirty="0" err="1" smtClean="0"/>
              <a:t>lmol</a:t>
            </a:r>
            <a:r>
              <a:rPr lang="fr-FR" sz="2000" dirty="0" smtClean="0"/>
              <a:t>/l </a:t>
            </a:r>
          </a:p>
          <a:p>
            <a:pPr>
              <a:buNone/>
            </a:pPr>
            <a:r>
              <a:rPr lang="fr-FR" sz="2000" dirty="0" smtClean="0"/>
              <a:t>Protéinurie nulle ou minime </a:t>
            </a:r>
          </a:p>
          <a:p>
            <a:pPr>
              <a:buNone/>
            </a:pPr>
            <a:r>
              <a:rPr lang="fr-FR" sz="2000" dirty="0" smtClean="0"/>
              <a:t>Normotension ou hypertension modérée et aisément contrôlée </a:t>
            </a:r>
          </a:p>
          <a:p>
            <a:pPr>
              <a:buNone/>
            </a:pPr>
            <a:r>
              <a:rPr lang="fr-FR" sz="2000" dirty="0" smtClean="0"/>
              <a:t>Absence de dilatation </a:t>
            </a:r>
            <a:r>
              <a:rPr lang="fr-FR" sz="2000" dirty="0" err="1" smtClean="0"/>
              <a:t>pyélocalicielle</a:t>
            </a:r>
            <a:r>
              <a:rPr lang="fr-FR" sz="2000" dirty="0" smtClean="0"/>
              <a:t> </a:t>
            </a:r>
          </a:p>
          <a:p>
            <a:pPr>
              <a:buNone/>
            </a:pPr>
            <a:r>
              <a:rPr lang="fr-FR" sz="2000" dirty="0" smtClean="0"/>
              <a:t>Traitement immunosuppresseur à dose de maintenance modérée</a:t>
            </a:r>
          </a:p>
          <a:p>
            <a:pPr>
              <a:buNone/>
            </a:pPr>
            <a:r>
              <a:rPr lang="fr-FR" sz="2000" dirty="0" smtClean="0"/>
              <a:t>(</a:t>
            </a:r>
            <a:r>
              <a:rPr lang="fr-FR" sz="2000" dirty="0" err="1" smtClean="0"/>
              <a:t>prednisone</a:t>
            </a:r>
            <a:r>
              <a:rPr lang="fr-FR" sz="2000" dirty="0" smtClean="0"/>
              <a:t> ≤ 15 mg/j, </a:t>
            </a:r>
            <a:r>
              <a:rPr lang="fr-FR" sz="2000" dirty="0" err="1" smtClean="0"/>
              <a:t>azathioprine</a:t>
            </a:r>
            <a:r>
              <a:rPr lang="fr-FR" sz="2000" dirty="0" smtClean="0"/>
              <a:t> ≤ 2 mg/j, ciclosporine A ≤ 5 mg/kg/j)</a:t>
            </a:r>
          </a:p>
          <a:p>
            <a:pPr>
              <a:buNone/>
            </a:pPr>
            <a:r>
              <a:rPr lang="fr-FR" sz="2000" dirty="0" smtClean="0"/>
              <a:t> </a:t>
            </a:r>
          </a:p>
          <a:p>
            <a:pPr>
              <a:buNone/>
            </a:pP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fr-FR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fr-FR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fr-FR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fr-FR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Modifications physiologiques au cours de la grossesse 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r-FR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1.Hémodynamique systémique</a:t>
            </a:r>
          </a:p>
          <a:p>
            <a:pPr>
              <a:buNone/>
            </a:pPr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2.Flux plasmatique rénal et débit de filtration glomérulaire</a:t>
            </a:r>
          </a:p>
          <a:p>
            <a:pPr>
              <a:buNone/>
            </a:pPr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3.Fonctions tubulaires</a:t>
            </a:r>
          </a:p>
          <a:p>
            <a:pPr>
              <a:buNone/>
            </a:pPr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4.Anatomie rénale et des voies urinaires</a:t>
            </a:r>
            <a:r>
              <a:rPr lang="fr-FR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1.Hémodynamique systémique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sz="2800" b="1" dirty="0" smtClean="0"/>
              <a:t>         </a:t>
            </a:r>
            <a:r>
              <a:rPr lang="fr-FR" sz="2800" b="1" dirty="0" smtClean="0">
                <a:solidFill>
                  <a:schemeClr val="accent4">
                    <a:lumMod val="75000"/>
                  </a:schemeClr>
                </a:solidFill>
              </a:rPr>
              <a:t>VD systémique par ↘Résistances Vx </a:t>
            </a:r>
            <a:r>
              <a:rPr lang="fr-FR" sz="2800" b="1" dirty="0" smtClean="0">
                <a:solidFill>
                  <a:schemeClr val="accent2">
                    <a:lumMod val="75000"/>
                  </a:schemeClr>
                </a:solidFill>
              </a:rPr>
              <a:t>→</a:t>
            </a:r>
            <a:r>
              <a:rPr lang="fr-FR" sz="2800" b="1" dirty="0" smtClean="0">
                <a:solidFill>
                  <a:schemeClr val="accent4">
                    <a:lumMod val="75000"/>
                  </a:schemeClr>
                </a:solidFill>
              </a:rPr>
              <a:t>↘TA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4" name="Flèche vers le bas 3"/>
          <p:cNvSpPr/>
          <p:nvPr/>
        </p:nvSpPr>
        <p:spPr>
          <a:xfrm>
            <a:off x="3995936" y="2348880"/>
            <a:ext cx="324000" cy="720080"/>
          </a:xfrm>
          <a:prstGeom prst="downArrow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4572000" y="2492896"/>
            <a:ext cx="10294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 smtClean="0">
                <a:solidFill>
                  <a:schemeClr val="accent4">
                    <a:lumMod val="75000"/>
                  </a:schemeClr>
                </a:solidFill>
              </a:rPr>
              <a:t>+SRAA</a:t>
            </a:r>
            <a:endParaRPr lang="fr-FR" sz="2400" dirty="0"/>
          </a:p>
        </p:txBody>
      </p:sp>
      <p:sp>
        <p:nvSpPr>
          <p:cNvPr id="6" name="Rectangle 5"/>
          <p:cNvSpPr/>
          <p:nvPr/>
        </p:nvSpPr>
        <p:spPr>
          <a:xfrm>
            <a:off x="2483768" y="3140968"/>
            <a:ext cx="38863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fr-FR" sz="2400" b="1" dirty="0" smtClean="0">
                <a:solidFill>
                  <a:schemeClr val="accent4">
                    <a:lumMod val="75000"/>
                  </a:schemeClr>
                </a:solidFill>
              </a:rPr>
              <a:t>Rétention Hydro sodée (6-8l</a:t>
            </a:r>
            <a:r>
              <a:rPr lang="fr-FR" b="1" dirty="0" smtClean="0">
                <a:solidFill>
                  <a:schemeClr val="accent4">
                    <a:lumMod val="75000"/>
                  </a:schemeClr>
                </a:solidFill>
              </a:rPr>
              <a:t>)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1691680" y="4437112"/>
            <a:ext cx="95354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 </a:t>
            </a:r>
            <a:r>
              <a:rPr lang="fr-FR" sz="2400" b="1" dirty="0" smtClean="0">
                <a:solidFill>
                  <a:schemeClr val="accent4">
                    <a:lumMod val="75000"/>
                  </a:schemeClr>
                </a:solidFill>
              </a:rPr>
              <a:t>↗Volume plasmatique    →      ↗DC – Hémodilution                                    </a:t>
            </a:r>
            <a:endParaRPr lang="fr-FR" sz="2400" dirty="0"/>
          </a:p>
        </p:txBody>
      </p:sp>
      <p:sp>
        <p:nvSpPr>
          <p:cNvPr id="8" name="Flèche vers le bas 7"/>
          <p:cNvSpPr/>
          <p:nvPr/>
        </p:nvSpPr>
        <p:spPr>
          <a:xfrm>
            <a:off x="3995936" y="3645024"/>
            <a:ext cx="324000" cy="720080"/>
          </a:xfrm>
          <a:prstGeom prst="downArrow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1115616" y="5517232"/>
            <a:ext cx="71287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fr-FR" sz="2400" b="1" dirty="0" smtClean="0">
                <a:solidFill>
                  <a:srgbClr val="C00000"/>
                </a:solidFill>
              </a:rPr>
              <a:t>But: </a:t>
            </a:r>
          </a:p>
          <a:p>
            <a:pPr>
              <a:buNone/>
            </a:pPr>
            <a:r>
              <a:rPr lang="fr-FR" sz="2400" b="1" dirty="0" smtClean="0">
                <a:solidFill>
                  <a:srgbClr val="C00000"/>
                </a:solidFill>
              </a:rPr>
              <a:t>Améliorer la perfusion rénale, placentaire et cutanée</a:t>
            </a:r>
            <a:endParaRPr lang="fr-FR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143000"/>
          </a:xfrm>
        </p:spPr>
        <p:txBody>
          <a:bodyPr>
            <a:noAutofit/>
          </a:bodyPr>
          <a:lstStyle/>
          <a:p>
            <a:r>
              <a:rPr lang="fr-FR" sz="3600" b="1" u="sng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fr-FR" sz="3600" b="1" u="sng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fr-FR" sz="36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2.Flux </a:t>
            </a:r>
            <a:r>
              <a:rPr lang="fr-FR" sz="3600" b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plasmatique rénal et débit de filtration glomérulaire</a:t>
            </a:r>
            <a:r>
              <a:rPr lang="fr-FR" sz="3600" b="1" i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fr-FR" sz="3600" b="1" i="1" dirty="0">
                <a:solidFill>
                  <a:schemeClr val="tx2">
                    <a:lumMod val="75000"/>
                  </a:schemeClr>
                </a:solidFill>
              </a:rPr>
            </a:br>
            <a:endParaRPr lang="fr-FR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sz="2300" b="1" dirty="0" smtClean="0">
                <a:solidFill>
                  <a:schemeClr val="accent4">
                    <a:lumMod val="75000"/>
                  </a:schemeClr>
                </a:solidFill>
              </a:rPr>
              <a:t>         </a:t>
            </a:r>
          </a:p>
          <a:p>
            <a:pPr>
              <a:buNone/>
            </a:pPr>
            <a:r>
              <a:rPr lang="fr-FR" sz="2300" b="1" dirty="0" smtClean="0">
                <a:solidFill>
                  <a:schemeClr val="accent4">
                    <a:lumMod val="75000"/>
                  </a:schemeClr>
                </a:solidFill>
              </a:rPr>
              <a:t> Au T1 ↗ </a:t>
            </a:r>
            <a:r>
              <a:rPr lang="fr-FR" sz="2300" b="1" dirty="0">
                <a:solidFill>
                  <a:schemeClr val="accent4">
                    <a:lumMod val="75000"/>
                  </a:schemeClr>
                </a:solidFill>
              </a:rPr>
              <a:t>du volume </a:t>
            </a:r>
            <a:r>
              <a:rPr lang="fr-FR" sz="2300" b="1" dirty="0" smtClean="0">
                <a:solidFill>
                  <a:schemeClr val="accent4">
                    <a:lumMod val="75000"/>
                  </a:schemeClr>
                </a:solidFill>
              </a:rPr>
              <a:t>plasmatique +  VD rénale</a:t>
            </a:r>
          </a:p>
          <a:p>
            <a:pPr>
              <a:lnSpc>
                <a:spcPct val="110000"/>
              </a:lnSpc>
              <a:buNone/>
            </a:pPr>
            <a:r>
              <a:rPr lang="fr-FR" sz="2000" dirty="0" smtClean="0"/>
              <a:t>                            </a:t>
            </a:r>
            <a:r>
              <a:rPr lang="fr-FR" sz="2000" b="1" dirty="0" smtClean="0">
                <a:solidFill>
                  <a:srgbClr val="0070C0"/>
                </a:solidFill>
              </a:rPr>
              <a:t>Modifications             PG : </a:t>
            </a:r>
            <a:r>
              <a:rPr lang="fr-FR" sz="2000" b="1" dirty="0" err="1" smtClean="0">
                <a:solidFill>
                  <a:srgbClr val="0070C0"/>
                </a:solidFill>
              </a:rPr>
              <a:t>relaxine</a:t>
            </a:r>
            <a:r>
              <a:rPr lang="fr-FR" sz="2000" b="1" dirty="0" smtClean="0">
                <a:solidFill>
                  <a:srgbClr val="0070C0"/>
                </a:solidFill>
              </a:rPr>
              <a:t> placentaire.</a:t>
            </a:r>
          </a:p>
          <a:p>
            <a:pPr>
              <a:lnSpc>
                <a:spcPct val="110000"/>
              </a:lnSpc>
              <a:buNone/>
            </a:pPr>
            <a:r>
              <a:rPr lang="fr-FR" sz="2000" b="1" dirty="0" smtClean="0">
                <a:solidFill>
                  <a:srgbClr val="0070C0"/>
                </a:solidFill>
              </a:rPr>
              <a:t>                               hormonales             oxyde nitrique endothélial</a:t>
            </a:r>
          </a:p>
          <a:p>
            <a:pPr>
              <a:lnSpc>
                <a:spcPct val="110000"/>
              </a:lnSpc>
              <a:buNone/>
            </a:pPr>
            <a:r>
              <a:rPr lang="fr-FR" sz="2000" b="1" dirty="0" smtClean="0">
                <a:solidFill>
                  <a:srgbClr val="0070C0"/>
                </a:solidFill>
              </a:rPr>
              <a:t>                                                                 </a:t>
            </a:r>
          </a:p>
          <a:p>
            <a:pPr>
              <a:buNone/>
            </a:pPr>
            <a:r>
              <a:rPr lang="fr-FR" sz="2300" dirty="0" smtClean="0"/>
              <a:t>                      </a:t>
            </a:r>
            <a:r>
              <a:rPr lang="fr-FR" sz="2300" b="1" dirty="0" smtClean="0">
                <a:solidFill>
                  <a:schemeClr val="accent4">
                    <a:lumMod val="75000"/>
                  </a:schemeClr>
                </a:solidFill>
              </a:rPr>
              <a:t>↗ FPR  </a:t>
            </a:r>
            <a:r>
              <a:rPr lang="fr-FR" sz="2300" b="1" dirty="0">
                <a:solidFill>
                  <a:schemeClr val="accent4">
                    <a:lumMod val="75000"/>
                  </a:schemeClr>
                </a:solidFill>
              </a:rPr>
              <a:t>de 40-50% </a:t>
            </a:r>
            <a:r>
              <a:rPr lang="fr-FR" sz="23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fr-FR" sz="2300" b="1" dirty="0">
                <a:solidFill>
                  <a:schemeClr val="accent4">
                    <a:lumMod val="75000"/>
                  </a:schemeClr>
                </a:solidFill>
              </a:rPr>
              <a:t>et du </a:t>
            </a:r>
            <a:r>
              <a:rPr lang="fr-FR" sz="2300" b="1" dirty="0" smtClean="0">
                <a:solidFill>
                  <a:schemeClr val="accent4">
                    <a:lumMod val="75000"/>
                  </a:schemeClr>
                </a:solidFill>
              </a:rPr>
              <a:t>DFG </a:t>
            </a:r>
            <a:endParaRPr lang="fr-FR" sz="2300" b="1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endParaRPr lang="fr-FR" sz="2300" dirty="0" smtClean="0"/>
          </a:p>
          <a:p>
            <a:pPr>
              <a:buNone/>
            </a:pPr>
            <a:r>
              <a:rPr lang="fr-FR" sz="2300" b="1" dirty="0" smtClean="0">
                <a:solidFill>
                  <a:srgbClr val="C00000"/>
                </a:solidFill>
              </a:rPr>
              <a:t>↗La  </a:t>
            </a:r>
            <a:r>
              <a:rPr lang="fr-FR" sz="2300" b="1" dirty="0">
                <a:solidFill>
                  <a:srgbClr val="C00000"/>
                </a:solidFill>
              </a:rPr>
              <a:t>clairance mesurée de la </a:t>
            </a:r>
            <a:r>
              <a:rPr lang="fr-FR" sz="2300" b="1" dirty="0" smtClean="0">
                <a:solidFill>
                  <a:srgbClr val="C00000"/>
                </a:solidFill>
              </a:rPr>
              <a:t>créatinine  </a:t>
            </a:r>
          </a:p>
          <a:p>
            <a:pPr>
              <a:buNone/>
            </a:pPr>
            <a:r>
              <a:rPr lang="fr-FR" sz="2300" b="1" dirty="0" smtClean="0">
                <a:solidFill>
                  <a:srgbClr val="C00000"/>
                </a:solidFill>
              </a:rPr>
              <a:t>↘ </a:t>
            </a:r>
            <a:r>
              <a:rPr lang="fr-FR" sz="2300" b="1" dirty="0">
                <a:solidFill>
                  <a:srgbClr val="C00000"/>
                </a:solidFill>
              </a:rPr>
              <a:t>créatinine sérique (</a:t>
            </a:r>
            <a:r>
              <a:rPr lang="fr-FR" sz="2300" b="1" dirty="0" smtClean="0">
                <a:solidFill>
                  <a:srgbClr val="C00000"/>
                </a:solidFill>
              </a:rPr>
              <a:t>35-55mmol/l</a:t>
            </a:r>
            <a:r>
              <a:rPr lang="fr-FR" sz="2300" b="1" dirty="0">
                <a:solidFill>
                  <a:srgbClr val="C00000"/>
                </a:solidFill>
              </a:rPr>
              <a:t>, 0,4-0,6 mg/dl</a:t>
            </a:r>
            <a:r>
              <a:rPr lang="fr-FR" sz="2300" b="1" dirty="0" smtClean="0">
                <a:solidFill>
                  <a:srgbClr val="C00000"/>
                </a:solidFill>
              </a:rPr>
              <a:t>).</a:t>
            </a:r>
          </a:p>
          <a:p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4" name="Flèche vers le bas 3"/>
          <p:cNvSpPr/>
          <p:nvPr/>
        </p:nvSpPr>
        <p:spPr>
          <a:xfrm>
            <a:off x="3707904" y="2636912"/>
            <a:ext cx="324000" cy="936000"/>
          </a:xfrm>
          <a:prstGeom prst="downArrow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3.Fonctions tubulaires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67544" y="1772816"/>
          <a:ext cx="8229600" cy="42976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17032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2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fr-FR" sz="2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↗Clairance de l’acide urique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2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Glycosurie normoglycémique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2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 ↗Protéinurie physiologique à 300mg/24h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2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 ↘capacité de concentration des urines</a:t>
                      </a:r>
                      <a:r>
                        <a:rPr lang="fr-FR" sz="28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 par </a:t>
                      </a:r>
                      <a:r>
                        <a:rPr lang="fr-FR" sz="2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↘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fr-FR" sz="2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sensibilité des Récepteurs V2 à l’ADH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2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  Hypoosmolalité plasmatique à 270 </a:t>
                      </a:r>
                      <a:r>
                        <a:rPr lang="fr-FR" sz="28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mOsm</a:t>
                      </a:r>
                      <a:r>
                        <a:rPr lang="fr-FR" sz="2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/l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2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  ↘Natrémie de 5mmoles/l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2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  Trouble A/B mixte: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fr-FR" sz="2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   acidose métabolique et</a:t>
                      </a:r>
                      <a:r>
                        <a:rPr lang="fr-FR" sz="28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fr-FR" sz="2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alcalose respiratoire</a:t>
                      </a:r>
                    </a:p>
                    <a:p>
                      <a:endParaRPr lang="fr-FR" sz="24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4.Anatomie rénale et des voies urinaires</a:t>
            </a:r>
            <a:endParaRPr lang="fr-FR" b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</a:t>
            </a:r>
          </a:p>
          <a:p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 ↗taille des reins de 1-1.5cm</a:t>
            </a:r>
          </a:p>
          <a:p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 Dilatation urétérale  droite modérée</a:t>
            </a:r>
            <a:endParaRPr lang="fr-FR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fr-FR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fr-FR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b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fr-FR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Pathologies rénales de la grossesse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fr-FR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 prééclampsie 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fr-F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u="sng" dirty="0" smtClean="0">
                <a:solidFill>
                  <a:schemeClr val="tx2">
                    <a:lumMod val="75000"/>
                  </a:schemeClr>
                </a:solidFill>
              </a:rPr>
              <a:t>Définition</a:t>
            </a:r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  <a:p>
            <a:pPr>
              <a:buNone/>
            </a:pPr>
            <a:endParaRPr lang="fr-FR" sz="2800" b="1" u="sng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fr-FR" sz="2800" b="1" dirty="0" smtClean="0">
                <a:solidFill>
                  <a:schemeClr val="accent2">
                    <a:lumMod val="75000"/>
                  </a:schemeClr>
                </a:solidFill>
              </a:rPr>
              <a:t>      HTA +  Protéinurie significative (&gt; 300mg/j ou</a:t>
            </a:r>
          </a:p>
          <a:p>
            <a:pPr>
              <a:buNone/>
            </a:pPr>
            <a:r>
              <a:rPr lang="fr-FR" sz="2800" b="1" dirty="0" smtClean="0">
                <a:solidFill>
                  <a:schemeClr val="accent2">
                    <a:lumMod val="75000"/>
                  </a:schemeClr>
                </a:solidFill>
              </a:rPr>
              <a:t>30mg/dl sur 2 échantillons collectés à 6h d’intervalle )</a:t>
            </a:r>
          </a:p>
          <a:p>
            <a:pPr>
              <a:buNone/>
            </a:pP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</a:rPr>
              <a:t>Survenant   </a:t>
            </a:r>
            <a:r>
              <a:rPr lang="fr-FR" b="1" u="sng" dirty="0" smtClean="0">
                <a:solidFill>
                  <a:schemeClr val="accent2">
                    <a:lumMod val="75000"/>
                  </a:schemeClr>
                </a:solidFill>
              </a:rPr>
              <a:t>après 20 SA ou en post </a:t>
            </a:r>
            <a:r>
              <a:rPr lang="fr-FR" b="1" u="sng" dirty="0" err="1" smtClean="0">
                <a:solidFill>
                  <a:schemeClr val="accent2">
                    <a:lumMod val="75000"/>
                  </a:schemeClr>
                </a:solidFill>
              </a:rPr>
              <a:t>partum</a:t>
            </a:r>
            <a:endParaRPr lang="fr-FR" u="sng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1618</TotalTime>
  <Words>1705</Words>
  <Application>Microsoft Office PowerPoint</Application>
  <PresentationFormat>Affichage à l'écran (4:3)</PresentationFormat>
  <Paragraphs>366</Paragraphs>
  <Slides>33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33</vt:i4>
      </vt:variant>
    </vt:vector>
  </HeadingPairs>
  <TitlesOfParts>
    <vt:vector size="38" baseType="lpstr">
      <vt:lpstr>Arial</vt:lpstr>
      <vt:lpstr>Calibri</vt:lpstr>
      <vt:lpstr>Georgia</vt:lpstr>
      <vt:lpstr>Times New Roman</vt:lpstr>
      <vt:lpstr>Thème Office</vt:lpstr>
      <vt:lpstr>REIN ET GROSSESSE</vt:lpstr>
      <vt:lpstr>Présentation PowerPoint</vt:lpstr>
      <vt:lpstr>Introduction</vt:lpstr>
      <vt:lpstr>  Modifications physiologiques au cours de la grossesse   </vt:lpstr>
      <vt:lpstr>1.Hémodynamique systémique</vt:lpstr>
      <vt:lpstr> 2.Flux plasmatique rénal et débit de filtration glomérulaire </vt:lpstr>
      <vt:lpstr>3.Fonctions tubulaires</vt:lpstr>
      <vt:lpstr>4.Anatomie rénale et des voies urinaires</vt:lpstr>
      <vt:lpstr>   Pathologies rénales de la grossesse La prééclampsie  </vt:lpstr>
      <vt:lpstr> La prééclampsie </vt:lpstr>
      <vt:lpstr> La prééclampsie  </vt:lpstr>
      <vt:lpstr>Présentation PowerPoint</vt:lpstr>
      <vt:lpstr>Présentation PowerPoint</vt:lpstr>
      <vt:lpstr>Présentation PowerPoint</vt:lpstr>
      <vt:lpstr> La prééclampsie  </vt:lpstr>
      <vt:lpstr> La prééclampsie  </vt:lpstr>
      <vt:lpstr> La prééclampsie  </vt:lpstr>
      <vt:lpstr> La prééclampsie  </vt:lpstr>
      <vt:lpstr> La prééclampsie  </vt:lpstr>
      <vt:lpstr> La prééclampsie  </vt:lpstr>
      <vt:lpstr>  Pathologies rénales de la grossesse  IRA gravidiques  et du post-partum </vt:lpstr>
      <vt:lpstr>  Pathologies rénales de la grossesse  Pyélonéphrite aiguë gravidique  </vt:lpstr>
      <vt:lpstr> Maladies rénales chroniques et grossesse. </vt:lpstr>
      <vt:lpstr> Maladies rénales chroniques et grossesse. </vt:lpstr>
      <vt:lpstr> Maladies rénales chroniques et grossesse. </vt:lpstr>
      <vt:lpstr> Maladies rénales chroniques et grossesse. </vt:lpstr>
      <vt:lpstr> Maladies rénales chroniques et grossesse. </vt:lpstr>
      <vt:lpstr>Présentation PowerPoint</vt:lpstr>
      <vt:lpstr> Maladies rénales chroniques et grossesse. </vt:lpstr>
      <vt:lpstr> Maladies rénales chroniques et grossesse. </vt:lpstr>
      <vt:lpstr>Présentation PowerPoint</vt:lpstr>
      <vt:lpstr> Grossesse et dialyse </vt:lpstr>
      <vt:lpstr>Grossesse et transplantation rénale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REIN ET GROSSESSE</dc:title>
  <dc:creator>Probook 4540s</dc:creator>
  <cp:lastModifiedBy>ency-education.com website</cp:lastModifiedBy>
  <cp:revision>212</cp:revision>
  <dcterms:created xsi:type="dcterms:W3CDTF">2019-11-13T16:49:11Z</dcterms:created>
  <dcterms:modified xsi:type="dcterms:W3CDTF">2020-11-12T20:37:51Z</dcterms:modified>
</cp:coreProperties>
</file>