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2" r:id="rId4"/>
    <p:sldId id="266" r:id="rId5"/>
    <p:sldId id="263" r:id="rId6"/>
    <p:sldId id="267" r:id="rId7"/>
    <p:sldId id="277" r:id="rId8"/>
    <p:sldId id="301" r:id="rId9"/>
    <p:sldId id="312" r:id="rId10"/>
    <p:sldId id="315" r:id="rId11"/>
    <p:sldId id="317" r:id="rId12"/>
    <p:sldId id="305" r:id="rId13"/>
    <p:sldId id="323" r:id="rId14"/>
    <p:sldId id="336" r:id="rId15"/>
    <p:sldId id="340" r:id="rId16"/>
    <p:sldId id="338" r:id="rId17"/>
    <p:sldId id="339" r:id="rId18"/>
    <p:sldId id="344" r:id="rId19"/>
    <p:sldId id="376" r:id="rId20"/>
    <p:sldId id="346" r:id="rId21"/>
    <p:sldId id="345" r:id="rId22"/>
    <p:sldId id="362" r:id="rId23"/>
    <p:sldId id="377"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00" autoAdjust="0"/>
  </p:normalViewPr>
  <p:slideViewPr>
    <p:cSldViewPr>
      <p:cViewPr varScale="1">
        <p:scale>
          <a:sx n="66" d="100"/>
          <a:sy n="66" d="100"/>
        </p:scale>
        <p:origin x="15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2B201B-8F14-49A8-98F8-F65FB6409F9D}" type="datetimeFigureOut">
              <a:rPr lang="fr-FR" smtClean="0"/>
              <a:pPr/>
              <a:t>10/01/2022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FA23FA-15F4-4332-A150-F4F90A720940}"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2FA23FA-15F4-4332-A150-F4F90A720940}" type="slidenum">
              <a:rPr lang="fr-FR" smtClean="0"/>
              <a:pPr/>
              <a:t>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E15AF-D959-47D2-A4DE-95C71E1EBED0}" type="slidenum">
              <a:rPr lang="fr-FR"/>
              <a:pPr/>
              <a:t>9</a:t>
            </a:fld>
            <a:endParaRPr lang="fr-FR"/>
          </a:p>
        </p:txBody>
      </p:sp>
      <p:sp>
        <p:nvSpPr>
          <p:cNvPr id="53250" name="Rectangle 2"/>
          <p:cNvSpPr>
            <a:spLocks noGrp="1" noRot="1" noChangeAspect="1" noChangeArrowheads="1" noTextEdit="1"/>
          </p:cNvSpPr>
          <p:nvPr>
            <p:ph type="sldImg"/>
          </p:nvPr>
        </p:nvSpPr>
        <p:spPr>
          <a:xfrm>
            <a:off x="1143000" y="685800"/>
            <a:ext cx="4572000" cy="3429000"/>
          </a:xfrm>
          <a:ln/>
        </p:spPr>
      </p:sp>
      <p:sp>
        <p:nvSpPr>
          <p:cNvPr id="532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80DF0-2803-4310-86AC-CDEEF04EAC20}" type="slidenum">
              <a:rPr lang="fr-FR"/>
              <a:pPr/>
              <a:t>12</a:t>
            </a:fld>
            <a:endParaRPr lang="fr-FR"/>
          </a:p>
        </p:txBody>
      </p:sp>
      <p:sp>
        <p:nvSpPr>
          <p:cNvPr id="106498" name="Rectangle 2"/>
          <p:cNvSpPr>
            <a:spLocks noGrp="1" noRot="1" noChangeAspect="1" noChangeArrowheads="1" noTextEdit="1"/>
          </p:cNvSpPr>
          <p:nvPr>
            <p:ph type="sldImg"/>
          </p:nvPr>
        </p:nvSpPr>
        <p:spPr>
          <a:xfrm>
            <a:off x="1143000" y="685800"/>
            <a:ext cx="4572000" cy="3429000"/>
          </a:xfrm>
          <a:ln/>
        </p:spPr>
      </p:sp>
      <p:sp>
        <p:nvSpPr>
          <p:cNvPr id="1064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6C8FD-B5A4-487E-9AB0-8D9EC8644950}" type="slidenum">
              <a:rPr lang="fr-FR"/>
              <a:pPr/>
              <a:t>13</a:t>
            </a:fld>
            <a:endParaRPr lang="fr-FR"/>
          </a:p>
        </p:txBody>
      </p:sp>
      <p:sp>
        <p:nvSpPr>
          <p:cNvPr id="138242" name="Rectangle 2"/>
          <p:cNvSpPr>
            <a:spLocks noGrp="1" noRot="1" noChangeAspect="1" noChangeArrowheads="1" noTextEdit="1"/>
          </p:cNvSpPr>
          <p:nvPr>
            <p:ph type="sldImg"/>
          </p:nvPr>
        </p:nvSpPr>
        <p:spPr>
          <a:xfrm>
            <a:off x="1143000" y="685800"/>
            <a:ext cx="4572000" cy="3429000"/>
          </a:xfrm>
          <a:ln/>
        </p:spPr>
      </p:sp>
      <p:sp>
        <p:nvSpPr>
          <p:cNvPr id="1382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1EB99-3AB6-45DF-9225-A6E52D64DCAB}" type="slidenum">
              <a:rPr lang="fr-FR"/>
              <a:pPr/>
              <a:t>18</a:t>
            </a:fld>
            <a:endParaRPr lang="fr-FR"/>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1"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a:t>Cliquez pour modifier le style du titre</a:t>
            </a:r>
            <a:endParaRPr kumimoji="0" lang="en-US"/>
          </a:p>
        </p:txBody>
      </p:sp>
      <p:sp>
        <p:nvSpPr>
          <p:cNvPr id="28" name="Espace réservé de la date 27"/>
          <p:cNvSpPr>
            <a:spLocks noGrp="1"/>
          </p:cNvSpPr>
          <p:nvPr>
            <p:ph type="dt" sz="half" idx="10"/>
          </p:nvPr>
        </p:nvSpPr>
        <p:spPr/>
        <p:txBody>
          <a:bodyPr/>
          <a:lstStyle/>
          <a:p>
            <a:fld id="{D6A238A1-985A-47E8-95A3-AFC2D4B44033}" type="datetimeFigureOut">
              <a:rPr lang="fr-FR" smtClean="0"/>
              <a:pPr/>
              <a:t>10/01/2022</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4D816B93-5878-49E7-8BA1-C57BBD64C46A}" type="slidenum">
              <a:rPr lang="fr-FR" smtClean="0"/>
              <a:pPr/>
              <a:t>‹#›</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6A238A1-985A-47E8-95A3-AFC2D4B44033}" type="datetimeFigureOut">
              <a:rPr lang="fr-FR" smtClean="0"/>
              <a:pPr/>
              <a:t>10/01/2022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816B93-5878-49E7-8BA1-C57BBD64C46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6A238A1-985A-47E8-95A3-AFC2D4B44033}" type="datetimeFigureOut">
              <a:rPr lang="fr-FR" smtClean="0"/>
              <a:pPr/>
              <a:t>10/01/2022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816B93-5878-49E7-8BA1-C57BBD64C46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6A238A1-985A-47E8-95A3-AFC2D4B44033}" type="datetimeFigureOut">
              <a:rPr lang="fr-FR" smtClean="0"/>
              <a:pPr/>
              <a:t>10/01/2022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816B93-5878-49E7-8BA1-C57BBD64C46A}"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D6A238A1-985A-47E8-95A3-AFC2D4B44033}" type="datetimeFigureOut">
              <a:rPr lang="fr-FR" smtClean="0"/>
              <a:pPr/>
              <a:t>10/01/2022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6"/>
            <a:ext cx="762000" cy="365125"/>
          </a:xfrm>
        </p:spPr>
        <p:txBody>
          <a:bodyPr/>
          <a:lstStyle/>
          <a:p>
            <a:fld id="{4D816B93-5878-49E7-8BA1-C57BBD64C46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D6A238A1-985A-47E8-95A3-AFC2D4B44033}" type="datetimeFigureOut">
              <a:rPr lang="fr-FR" smtClean="0"/>
              <a:pPr/>
              <a:t>10/01/2022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816B93-5878-49E7-8BA1-C57BBD64C46A}"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D6A238A1-985A-47E8-95A3-AFC2D4B44033}" type="datetimeFigureOut">
              <a:rPr lang="fr-FR" smtClean="0"/>
              <a:pPr/>
              <a:t>10/01/2022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D816B93-5878-49E7-8BA1-C57BBD64C46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D6A238A1-985A-47E8-95A3-AFC2D4B44033}" type="datetimeFigureOut">
              <a:rPr lang="fr-FR" smtClean="0"/>
              <a:pPr/>
              <a:t>10/01/2022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D816B93-5878-49E7-8BA1-C57BBD64C46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6A238A1-985A-47E8-95A3-AFC2D4B44033}" type="datetimeFigureOut">
              <a:rPr lang="fr-FR" smtClean="0"/>
              <a:pPr/>
              <a:t>10/01/2022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D816B93-5878-49E7-8BA1-C57BBD64C46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D6A238A1-985A-47E8-95A3-AFC2D4B44033}" type="datetimeFigureOut">
              <a:rPr lang="fr-FR" smtClean="0"/>
              <a:pPr/>
              <a:t>10/01/2022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816B93-5878-49E7-8BA1-C57BBD64C46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D6A238A1-985A-47E8-95A3-AFC2D4B44033}" type="datetimeFigureOut">
              <a:rPr lang="fr-FR" smtClean="0"/>
              <a:pPr/>
              <a:t>10/01/2022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816B93-5878-49E7-8BA1-C57BBD64C46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6A238A1-985A-47E8-95A3-AFC2D4B44033}" type="datetimeFigureOut">
              <a:rPr lang="fr-FR" smtClean="0"/>
              <a:pPr/>
              <a:t>10/01/2022</a:t>
            </a:fld>
            <a:endParaRPr lang="fr-FR"/>
          </a:p>
        </p:txBody>
      </p:sp>
      <p:sp>
        <p:nvSpPr>
          <p:cNvPr id="3" name="Espace réservé du pied de page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D816B93-5878-49E7-8BA1-C57BBD64C46A}" type="slidenum">
              <a:rPr lang="fr-FR" smtClean="0"/>
              <a:pPr/>
              <a:t>‹#›</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8.emf" /><Relationship Id="rId2" Type="http://schemas.openxmlformats.org/officeDocument/2006/relationships/image" Target="../media/image7.emf"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 Id="rId4" Type="http://schemas.openxmlformats.org/officeDocument/2006/relationships/image" Target="../media/image11.png" /></Relationships>
</file>

<file path=ppt/slides/_rels/slide2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4.emf"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5.emf"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nSpc>
                <a:spcPct val="115000"/>
              </a:lnSpc>
              <a:spcAft>
                <a:spcPts val="1000"/>
              </a:spcAft>
            </a:pPr>
            <a:r>
              <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rPr>
              <a:t> NEPHROPATHIES HEREDITAIRES </a:t>
            </a:r>
          </a:p>
        </p:txBody>
      </p:sp>
      <p:sp>
        <p:nvSpPr>
          <p:cNvPr id="3" name="Sous-titre 2"/>
          <p:cNvSpPr>
            <a:spLocks noGrp="1"/>
          </p:cNvSpPr>
          <p:nvPr>
            <p:ph type="subTitle" idx="1"/>
          </p:nvPr>
        </p:nvSpPr>
        <p:spPr/>
        <p:txBody>
          <a:bodyPr/>
          <a:lstStyle/>
          <a:p>
            <a:r>
              <a:rPr lang="fr-FR" dirty="0"/>
              <a:t>                              DR REGAIGUIA  .N.E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FF0000"/>
                </a:solidFill>
              </a:rPr>
              <a:t>POLYKYSTOSE RENALE</a:t>
            </a:r>
            <a:endParaRPr lang="fr-FR" dirty="0"/>
          </a:p>
        </p:txBody>
      </p:sp>
      <p:sp>
        <p:nvSpPr>
          <p:cNvPr id="4" name="Rectangle 5"/>
          <p:cNvSpPr>
            <a:spLocks noGrp="1" noChangeArrowheads="1"/>
          </p:cNvSpPr>
          <p:nvPr>
            <p:ph idx="1"/>
          </p:nvPr>
        </p:nvSpPr>
        <p:spPr>
          <a:xfrm>
            <a:off x="457200" y="1196752"/>
            <a:ext cx="8229600" cy="5112608"/>
          </a:xfrm>
        </p:spPr>
        <p:txBody>
          <a:bodyPr>
            <a:normAutofit fontScale="70000" lnSpcReduction="20000"/>
          </a:bodyPr>
          <a:lstStyle/>
          <a:p>
            <a:pPr>
              <a:buNone/>
            </a:pPr>
            <a:r>
              <a:rPr lang="fr-FR" sz="2800" u="sng" dirty="0">
                <a:solidFill>
                  <a:schemeClr val="accent2"/>
                </a:solidFill>
              </a:rPr>
              <a:t> </a:t>
            </a:r>
            <a:r>
              <a:rPr lang="fr-FR" dirty="0"/>
              <a:t>2. Diagnostic positif : posé devant</a:t>
            </a:r>
          </a:p>
          <a:p>
            <a:pPr>
              <a:buNone/>
            </a:pPr>
            <a:r>
              <a:rPr lang="fr-FR" dirty="0"/>
              <a:t> * </a:t>
            </a:r>
            <a:r>
              <a:rPr lang="fr-FR" dirty="0">
                <a:solidFill>
                  <a:schemeClr val="accent2"/>
                </a:solidFill>
              </a:rPr>
              <a:t>L’histoire familiale: </a:t>
            </a:r>
          </a:p>
          <a:p>
            <a:pPr>
              <a:buNone/>
            </a:pPr>
            <a:r>
              <a:rPr lang="fr-FR" dirty="0"/>
              <a:t> . ATCD de maladie kystique chez un des parents ou un frère.</a:t>
            </a:r>
          </a:p>
          <a:p>
            <a:pPr>
              <a:buNone/>
            </a:pPr>
            <a:r>
              <a:rPr lang="fr-FR" dirty="0"/>
              <a:t> . Un arbre </a:t>
            </a:r>
            <a:r>
              <a:rPr lang="fr-FR" dirty="0" err="1"/>
              <a:t>généalogigue</a:t>
            </a:r>
            <a:r>
              <a:rPr lang="fr-FR" dirty="0"/>
              <a:t> détaillé est indispensable.</a:t>
            </a:r>
          </a:p>
          <a:p>
            <a:pPr>
              <a:buNone/>
            </a:pPr>
            <a:r>
              <a:rPr lang="fr-FR" dirty="0"/>
              <a:t> *</a:t>
            </a:r>
            <a:r>
              <a:rPr lang="fr-FR" dirty="0">
                <a:solidFill>
                  <a:schemeClr val="accent2"/>
                </a:solidFill>
              </a:rPr>
              <a:t>L’</a:t>
            </a:r>
            <a:r>
              <a:rPr lang="fr-FR" dirty="0" err="1">
                <a:solidFill>
                  <a:schemeClr val="accent2"/>
                </a:solidFill>
              </a:rPr>
              <a:t>echographie</a:t>
            </a:r>
            <a:r>
              <a:rPr lang="fr-FR" dirty="0">
                <a:solidFill>
                  <a:schemeClr val="accent2"/>
                </a:solidFill>
              </a:rPr>
              <a:t> abdominale :</a:t>
            </a:r>
          </a:p>
          <a:p>
            <a:pPr>
              <a:buNone/>
            </a:pPr>
            <a:r>
              <a:rPr lang="fr-FR" dirty="0"/>
              <a:t> . Deux gros reins, </a:t>
            </a:r>
            <a:r>
              <a:rPr lang="fr-FR" dirty="0" err="1"/>
              <a:t>bilateraux</a:t>
            </a:r>
            <a:r>
              <a:rPr lang="fr-FR" dirty="0"/>
              <a:t> dont les contours sont déformés par des kystes.</a:t>
            </a:r>
          </a:p>
          <a:p>
            <a:pPr>
              <a:buNone/>
            </a:pPr>
            <a:r>
              <a:rPr lang="fr-FR" dirty="0"/>
              <a:t> .une polykystose hépatique dans 30 -70% des cas</a:t>
            </a:r>
          </a:p>
          <a:p>
            <a:pPr>
              <a:buNone/>
            </a:pPr>
            <a:r>
              <a:rPr lang="fr-FR" dirty="0"/>
              <a:t> .Le nombre des kystes augmente avec </a:t>
            </a:r>
            <a:r>
              <a:rPr lang="fr-FR" dirty="0" err="1"/>
              <a:t>l’age</a:t>
            </a:r>
            <a:r>
              <a:rPr lang="fr-FR" dirty="0"/>
              <a:t>.</a:t>
            </a:r>
          </a:p>
          <a:p>
            <a:pPr>
              <a:buNone/>
            </a:pPr>
            <a:r>
              <a:rPr lang="fr-FR" dirty="0"/>
              <a:t>*A l’âge adulte, la révélation se fait souvent entre 15 ans et 30 ans par de multiples kystes de petite taille</a:t>
            </a:r>
          </a:p>
          <a:p>
            <a:pPr>
              <a:buNone/>
            </a:pPr>
            <a:r>
              <a:rPr lang="fr-FR" dirty="0"/>
              <a:t>*Une échographie négative n’exclut pas une PKD jusqu’à </a:t>
            </a:r>
            <a:r>
              <a:rPr lang="fr-FR" dirty="0" err="1"/>
              <a:t>l’age</a:t>
            </a:r>
            <a:r>
              <a:rPr lang="fr-FR" dirty="0"/>
              <a:t> de 30 ans</a:t>
            </a:r>
          </a:p>
          <a:p>
            <a:pPr>
              <a:buNone/>
            </a:pPr>
            <a:r>
              <a:rPr lang="fr-FR" dirty="0" err="1">
                <a:solidFill>
                  <a:schemeClr val="accent2"/>
                </a:solidFill>
              </a:rPr>
              <a:t>Criteres</a:t>
            </a:r>
            <a:r>
              <a:rPr lang="fr-FR" dirty="0">
                <a:solidFill>
                  <a:schemeClr val="accent2"/>
                </a:solidFill>
              </a:rPr>
              <a:t> de Ravine :</a:t>
            </a:r>
          </a:p>
          <a:p>
            <a:pPr>
              <a:buNone/>
            </a:pPr>
            <a:r>
              <a:rPr lang="fr-FR" dirty="0"/>
              <a:t>Diagnostic de PKAD posé si:</a:t>
            </a:r>
          </a:p>
          <a:p>
            <a:pPr>
              <a:buNone/>
            </a:pPr>
            <a:r>
              <a:rPr lang="fr-FR" dirty="0"/>
              <a:t> * au moins 2 kystes rénaux (uni ou bilatéraux) chez un patient de moins de 30 ans .</a:t>
            </a:r>
          </a:p>
          <a:p>
            <a:pPr>
              <a:buNone/>
            </a:pPr>
            <a:r>
              <a:rPr lang="fr-FR" dirty="0"/>
              <a:t> * au moins 2 kystes dans chaque rein chez un patient entre 30 et 59 ans</a:t>
            </a:r>
          </a:p>
          <a:p>
            <a:pPr>
              <a:buNone/>
            </a:pPr>
            <a:r>
              <a:rPr lang="fr-FR" dirty="0"/>
              <a:t> * au moins 4 kystes dans chaque rein chez un patient au-delà de 59 ans</a:t>
            </a:r>
          </a:p>
          <a:p>
            <a:pPr>
              <a:buNone/>
            </a:pPr>
            <a:endParaRPr lang="fr-F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FF0000"/>
                </a:solidFill>
              </a:rPr>
              <a:t>POLYKYSTOSE RENALE</a:t>
            </a:r>
            <a:endParaRPr lang="fr-FR" dirty="0"/>
          </a:p>
        </p:txBody>
      </p:sp>
      <p:sp>
        <p:nvSpPr>
          <p:cNvPr id="3" name="Espace réservé du contenu 2"/>
          <p:cNvSpPr>
            <a:spLocks noGrp="1"/>
          </p:cNvSpPr>
          <p:nvPr>
            <p:ph idx="1"/>
          </p:nvPr>
        </p:nvSpPr>
        <p:spPr>
          <a:xfrm>
            <a:off x="457200" y="1124744"/>
            <a:ext cx="8229600" cy="5184616"/>
          </a:xfrm>
        </p:spPr>
        <p:txBody>
          <a:bodyPr>
            <a:normAutofit fontScale="85000" lnSpcReduction="20000"/>
          </a:bodyPr>
          <a:lstStyle/>
          <a:p>
            <a:r>
              <a:rPr lang="fr-FR" dirty="0"/>
              <a:t>3. Évolution et pronostic</a:t>
            </a:r>
          </a:p>
          <a:p>
            <a:r>
              <a:rPr lang="fr-FR" dirty="0"/>
              <a:t>*l’insuffisance rénale: 50 à 60 ans</a:t>
            </a:r>
          </a:p>
          <a:p>
            <a:r>
              <a:rPr lang="fr-FR" dirty="0"/>
              <a:t>* Facteurs d’aggravation rapide (Facteurs pronostic péjoratif) :</a:t>
            </a:r>
          </a:p>
          <a:p>
            <a:r>
              <a:rPr lang="fr-FR" dirty="0"/>
              <a:t> - sexe masculin</a:t>
            </a:r>
          </a:p>
          <a:p>
            <a:r>
              <a:rPr lang="fr-FR" dirty="0"/>
              <a:t> - hypertension artérielle</a:t>
            </a:r>
          </a:p>
          <a:p>
            <a:r>
              <a:rPr lang="fr-FR" dirty="0"/>
              <a:t> - hématurie macroscopique récidivante</a:t>
            </a:r>
          </a:p>
          <a:p>
            <a:r>
              <a:rPr lang="fr-FR" dirty="0"/>
              <a:t> -génotype PKD1</a:t>
            </a:r>
          </a:p>
          <a:p>
            <a:r>
              <a:rPr lang="fr-FR" dirty="0"/>
              <a:t> -génotype PKD1</a:t>
            </a:r>
          </a:p>
          <a:p>
            <a:r>
              <a:rPr lang="fr-FR" dirty="0"/>
              <a:t>*Lithiase: 11 à 34% (PKD) vs 8% population générale (lithiase urique)</a:t>
            </a:r>
          </a:p>
          <a:p>
            <a:r>
              <a:rPr lang="fr-FR" dirty="0"/>
              <a:t>*Cancer: association rare, , bilatéraux et sarcomateux ( TDM)</a:t>
            </a:r>
          </a:p>
          <a:p>
            <a:r>
              <a:rPr lang="fr-FR" dirty="0"/>
              <a:t>*Grossesse:  + éclampsie si HTA et IR </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457200" y="115889"/>
            <a:ext cx="8229600" cy="865187"/>
          </a:xfrm>
        </p:spPr>
        <p:txBody>
          <a:bodyPr>
            <a:normAutofit/>
          </a:bodyPr>
          <a:lstStyle/>
          <a:p>
            <a:r>
              <a:rPr lang="fr-FR" dirty="0">
                <a:solidFill>
                  <a:srgbClr val="FF0000"/>
                </a:solidFill>
              </a:rPr>
              <a:t>POLYKYSTOSE RENALE</a:t>
            </a:r>
            <a:endParaRPr lang="fr-FR" dirty="0">
              <a:solidFill>
                <a:schemeClr val="accent2"/>
              </a:solidFill>
            </a:endParaRPr>
          </a:p>
        </p:txBody>
      </p:sp>
      <p:sp>
        <p:nvSpPr>
          <p:cNvPr id="68611" name="Rectangle 3"/>
          <p:cNvSpPr>
            <a:spLocks noGrp="1" noChangeArrowheads="1"/>
          </p:cNvSpPr>
          <p:nvPr>
            <p:ph type="body" idx="1"/>
          </p:nvPr>
        </p:nvSpPr>
        <p:spPr>
          <a:xfrm>
            <a:off x="250825" y="1125539"/>
            <a:ext cx="8686800" cy="5472112"/>
          </a:xfrm>
        </p:spPr>
        <p:txBody>
          <a:bodyPr>
            <a:normAutofit/>
          </a:bodyPr>
          <a:lstStyle/>
          <a:p>
            <a:pPr marL="137160" indent="0">
              <a:lnSpc>
                <a:spcPct val="90000"/>
              </a:lnSpc>
              <a:buNone/>
            </a:pPr>
            <a:r>
              <a:rPr lang="fr-FR" dirty="0"/>
              <a:t>4. Traitement :</a:t>
            </a:r>
          </a:p>
          <a:p>
            <a:pPr marL="137160" indent="0">
              <a:lnSpc>
                <a:spcPct val="90000"/>
              </a:lnSpc>
              <a:buNone/>
            </a:pPr>
            <a:r>
              <a:rPr lang="fr-FR" dirty="0"/>
              <a:t> * HTA: IEC</a:t>
            </a:r>
          </a:p>
          <a:p>
            <a:pPr marL="137160" indent="0">
              <a:lnSpc>
                <a:spcPct val="90000"/>
              </a:lnSpc>
              <a:buNone/>
            </a:pPr>
            <a:r>
              <a:rPr lang="fr-FR" dirty="0"/>
              <a:t> * Insuffisance rénale :</a:t>
            </a:r>
          </a:p>
          <a:p>
            <a:pPr marL="137160" indent="0">
              <a:lnSpc>
                <a:spcPct val="90000"/>
              </a:lnSpc>
              <a:buNone/>
            </a:pPr>
            <a:r>
              <a:rPr lang="fr-FR" dirty="0"/>
              <a:t> Traitement conservateur</a:t>
            </a:r>
          </a:p>
          <a:p>
            <a:pPr marL="137160" indent="0">
              <a:lnSpc>
                <a:spcPct val="90000"/>
              </a:lnSpc>
              <a:buNone/>
            </a:pPr>
            <a:r>
              <a:rPr lang="fr-FR" dirty="0"/>
              <a:t> Hémodialyse et transplantation</a:t>
            </a:r>
          </a:p>
          <a:p>
            <a:pPr marL="137160" indent="0">
              <a:lnSpc>
                <a:spcPct val="90000"/>
              </a:lnSpc>
              <a:buNone/>
            </a:pPr>
            <a:r>
              <a:rPr lang="fr-FR" dirty="0"/>
              <a:t>* Infection :</a:t>
            </a:r>
          </a:p>
          <a:p>
            <a:pPr marL="137160" indent="0">
              <a:lnSpc>
                <a:spcPct val="90000"/>
              </a:lnSpc>
              <a:buNone/>
            </a:pPr>
            <a:r>
              <a:rPr lang="fr-FR" dirty="0"/>
              <a:t> Infection parenchymateuse: 3semaines.</a:t>
            </a:r>
          </a:p>
          <a:p>
            <a:pPr marL="137160" indent="0">
              <a:lnSpc>
                <a:spcPct val="90000"/>
              </a:lnSpc>
              <a:buNone/>
            </a:pPr>
            <a:r>
              <a:rPr lang="fr-FR" dirty="0"/>
              <a:t> Infection </a:t>
            </a:r>
            <a:r>
              <a:rPr lang="fr-FR" dirty="0" err="1"/>
              <a:t>intrakystique</a:t>
            </a:r>
            <a:r>
              <a:rPr lang="fr-FR" dirty="0"/>
              <a:t>: 6 semaines.</a:t>
            </a:r>
          </a:p>
          <a:p>
            <a:pPr marL="137160" indent="0">
              <a:lnSpc>
                <a:spcPct val="90000"/>
              </a:lnSpc>
              <a:buNone/>
            </a:pPr>
            <a:r>
              <a:rPr lang="fr-FR" dirty="0"/>
              <a:t>*Hématurie :</a:t>
            </a:r>
          </a:p>
          <a:p>
            <a:pPr marL="137160" indent="0">
              <a:lnSpc>
                <a:spcPct val="90000"/>
              </a:lnSpc>
              <a:buNone/>
            </a:pPr>
            <a:r>
              <a:rPr lang="fr-FR" dirty="0"/>
              <a:t> Boissons abondantes</a:t>
            </a:r>
          </a:p>
          <a:p>
            <a:pPr marL="137160" indent="0">
              <a:lnSpc>
                <a:spcPct val="90000"/>
              </a:lnSpc>
              <a:buNone/>
            </a:pPr>
            <a:r>
              <a:rPr lang="fr-FR" dirty="0"/>
              <a:t> Embolisation ou </a:t>
            </a:r>
            <a:r>
              <a:rPr lang="fr-FR" dirty="0" err="1"/>
              <a:t>néphréctomie</a:t>
            </a:r>
            <a:r>
              <a:rPr lang="fr-FR" dirty="0"/>
              <a:t> : exceptionnelles </a:t>
            </a:r>
          </a:p>
          <a:p>
            <a:pPr marL="137160" indent="0">
              <a:lnSpc>
                <a:spcPct val="90000"/>
              </a:lnSpc>
              <a:buNone/>
            </a:pPr>
            <a:endParaRPr lang="fr-FR" sz="28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a:xfrm>
            <a:off x="468313" y="73026"/>
            <a:ext cx="8229600" cy="908050"/>
          </a:xfrm>
        </p:spPr>
        <p:txBody>
          <a:bodyPr/>
          <a:lstStyle/>
          <a:p>
            <a:r>
              <a:rPr lang="fr-FR" dirty="0">
                <a:solidFill>
                  <a:schemeClr val="accent2"/>
                </a:solidFill>
              </a:rPr>
              <a:t>POLYKYSTOSE RENALE</a:t>
            </a:r>
          </a:p>
        </p:txBody>
      </p:sp>
      <p:sp>
        <p:nvSpPr>
          <p:cNvPr id="137219" name="Rectangle 3"/>
          <p:cNvSpPr>
            <a:spLocks noGrp="1" noChangeArrowheads="1"/>
          </p:cNvSpPr>
          <p:nvPr>
            <p:ph type="body" idx="1"/>
          </p:nvPr>
        </p:nvSpPr>
        <p:spPr>
          <a:xfrm>
            <a:off x="457200" y="1196976"/>
            <a:ext cx="8229600" cy="5111750"/>
          </a:xfrm>
        </p:spPr>
        <p:txBody>
          <a:bodyPr>
            <a:normAutofit lnSpcReduction="10000"/>
          </a:bodyPr>
          <a:lstStyle/>
          <a:p>
            <a:pPr marL="137160" indent="0">
              <a:lnSpc>
                <a:spcPct val="90000"/>
              </a:lnSpc>
              <a:buNone/>
            </a:pPr>
            <a:endParaRPr lang="fr-FR" sz="2000" dirty="0">
              <a:solidFill>
                <a:schemeClr val="accent2"/>
              </a:solidFill>
            </a:endParaRPr>
          </a:p>
          <a:p>
            <a:pPr marL="137160" indent="0">
              <a:lnSpc>
                <a:spcPct val="90000"/>
              </a:lnSpc>
              <a:buNone/>
            </a:pPr>
            <a:r>
              <a:rPr lang="fr-FR" sz="2400" dirty="0">
                <a:solidFill>
                  <a:schemeClr val="accent2"/>
                </a:solidFill>
              </a:rPr>
              <a:t>Polykystose rénale autosomique récessive</a:t>
            </a:r>
          </a:p>
          <a:p>
            <a:pPr marL="137160" indent="0">
              <a:lnSpc>
                <a:spcPct val="90000"/>
              </a:lnSpc>
              <a:buNone/>
            </a:pPr>
            <a:endParaRPr lang="fr-FR" sz="2400" dirty="0"/>
          </a:p>
          <a:p>
            <a:pPr marL="137160" indent="0">
              <a:lnSpc>
                <a:spcPct val="90000"/>
              </a:lnSpc>
              <a:buNone/>
            </a:pPr>
            <a:r>
              <a:rPr lang="fr-FR" sz="2400" dirty="0"/>
              <a:t>Clinique:</a:t>
            </a:r>
          </a:p>
          <a:p>
            <a:pPr marL="137160" indent="0">
              <a:lnSpc>
                <a:spcPct val="90000"/>
              </a:lnSpc>
              <a:buNone/>
            </a:pPr>
            <a:r>
              <a:rPr lang="fr-FR" sz="2400" dirty="0"/>
              <a:t>*Formes à révélation périnatale:75%</a:t>
            </a:r>
          </a:p>
          <a:p>
            <a:pPr marL="137160" indent="0">
              <a:lnSpc>
                <a:spcPct val="90000"/>
              </a:lnSpc>
              <a:buNone/>
            </a:pPr>
            <a:r>
              <a:rPr lang="fr-FR" sz="2400" dirty="0"/>
              <a:t> -Volume rénal énorme( dystocie et hypoplasie</a:t>
            </a:r>
          </a:p>
          <a:p>
            <a:pPr marL="137160" indent="0">
              <a:lnSpc>
                <a:spcPct val="90000"/>
              </a:lnSpc>
              <a:buNone/>
            </a:pPr>
            <a:r>
              <a:rPr lang="fr-FR" sz="2400" dirty="0"/>
              <a:t>Pulmonaire)</a:t>
            </a:r>
          </a:p>
          <a:p>
            <a:pPr marL="137160" indent="0">
              <a:lnSpc>
                <a:spcPct val="90000"/>
              </a:lnSpc>
              <a:buNone/>
            </a:pPr>
            <a:r>
              <a:rPr lang="fr-FR" sz="2400" dirty="0"/>
              <a:t> -Décès dans les premières heures ou jours de la vie</a:t>
            </a:r>
          </a:p>
          <a:p>
            <a:pPr marL="137160" indent="0">
              <a:lnSpc>
                <a:spcPct val="90000"/>
              </a:lnSpc>
              <a:buNone/>
            </a:pPr>
            <a:r>
              <a:rPr lang="fr-FR" sz="2400" dirty="0"/>
              <a:t>*Formes à révélation infantile dans la 1ére année de vie</a:t>
            </a:r>
          </a:p>
          <a:p>
            <a:pPr marL="137160" indent="0">
              <a:lnSpc>
                <a:spcPct val="90000"/>
              </a:lnSpc>
              <a:buNone/>
            </a:pPr>
            <a:r>
              <a:rPr lang="fr-FR" sz="2400" dirty="0"/>
              <a:t> -Gros reins, IR , HTA , hépatomégalie</a:t>
            </a:r>
          </a:p>
          <a:p>
            <a:pPr marL="137160" indent="0">
              <a:lnSpc>
                <a:spcPct val="90000"/>
              </a:lnSpc>
              <a:buNone/>
            </a:pPr>
            <a:r>
              <a:rPr lang="fr-FR" sz="2400" dirty="0"/>
              <a:t>*Formes à révélation tardive</a:t>
            </a:r>
          </a:p>
          <a:p>
            <a:pPr marL="137160" indent="0">
              <a:lnSpc>
                <a:spcPct val="90000"/>
              </a:lnSpc>
              <a:buNone/>
            </a:pPr>
            <a:r>
              <a:rPr lang="fr-FR" sz="2400" dirty="0"/>
              <a:t>-IR majeure vers 15 –20 ans, hypertension portale (</a:t>
            </a:r>
            <a:r>
              <a:rPr lang="fr-FR" sz="2400" dirty="0" err="1"/>
              <a:t>hgie</a:t>
            </a:r>
            <a:r>
              <a:rPr lang="fr-FR" sz="2400" dirty="0"/>
              <a:t> digestive, pas IH</a:t>
            </a:r>
            <a:r>
              <a:rPr lang="fr-FR" sz="2000" dirty="0"/>
              <a:t>C</a:t>
            </a:r>
          </a:p>
          <a:p>
            <a:pPr marL="137160" indent="0">
              <a:lnSpc>
                <a:spcPct val="90000"/>
              </a:lnSpc>
              <a:buNone/>
            </a:pPr>
            <a:endParaRPr lang="fr-F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POLYKYSTOSE RENALE</a:t>
            </a:r>
          </a:p>
        </p:txBody>
      </p:sp>
      <p:pic>
        <p:nvPicPr>
          <p:cNvPr id="4" name="Content Placeholder 3">
            <a:extLst>
              <a:ext uri="{FF2B5EF4-FFF2-40B4-BE49-F238E27FC236}">
                <a16:creationId xmlns:a16="http://schemas.microsoft.com/office/drawing/2014/main" id="{E425DBE0-E1F4-4DF0-8A4F-A89BD51716EA}"/>
              </a:ext>
            </a:extLst>
          </p:cNvPr>
          <p:cNvPicPr>
            <a:picLocks noGrp="1" noChangeAspect="1"/>
          </p:cNvPicPr>
          <p:nvPr>
            <p:ph idx="1"/>
          </p:nvPr>
        </p:nvPicPr>
        <p:blipFill>
          <a:blip r:embed="rId2"/>
          <a:stretch>
            <a:fillRect/>
          </a:stretch>
        </p:blipFill>
        <p:spPr>
          <a:xfrm>
            <a:off x="1691390" y="1834438"/>
            <a:ext cx="5761219" cy="397493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dirty="0">
                <a:solidFill>
                  <a:schemeClr val="accent2"/>
                </a:solidFill>
              </a:rPr>
              <a:t>Syndrome d'Alport</a:t>
            </a:r>
          </a:p>
        </p:txBody>
      </p:sp>
      <p:sp>
        <p:nvSpPr>
          <p:cNvPr id="3" name="Espace réservé du contenu 2"/>
          <p:cNvSpPr>
            <a:spLocks noGrp="1"/>
          </p:cNvSpPr>
          <p:nvPr>
            <p:ph idx="1"/>
          </p:nvPr>
        </p:nvSpPr>
        <p:spPr/>
        <p:txBody>
          <a:bodyPr>
            <a:normAutofit/>
          </a:bodyPr>
          <a:lstStyle/>
          <a:p>
            <a:pPr marL="137160" indent="0">
              <a:buNone/>
            </a:pPr>
            <a:r>
              <a:rPr lang="fr-FR" dirty="0"/>
              <a:t>La plus commune des néphrites héréditaires</a:t>
            </a:r>
          </a:p>
          <a:p>
            <a:pPr marL="137160" indent="0">
              <a:buNone/>
            </a:pPr>
            <a:r>
              <a:rPr lang="fr-FR" dirty="0"/>
              <a:t>•	Mutation portant sur la synthèse de la chaîne alpha du collagène de type IV, composant de de la membrane basale glomérulaire, mais également au niveau de l'</a:t>
            </a:r>
            <a:r>
              <a:rPr lang="fr-FR" dirty="0" err="1"/>
              <a:t>oreille;interne</a:t>
            </a:r>
            <a:r>
              <a:rPr lang="fr-FR" dirty="0"/>
              <a:t> et de l'</a:t>
            </a:r>
            <a:r>
              <a:rPr lang="fr-FR" dirty="0" err="1"/>
              <a:t>oeil</a:t>
            </a:r>
            <a:r>
              <a:rPr lang="fr-FR" dirty="0"/>
              <a:t> (cristallin).</a:t>
            </a:r>
          </a:p>
          <a:p>
            <a:pPr marL="137160" indent="0">
              <a:buNone/>
            </a:pPr>
            <a:r>
              <a:rPr lang="fr-FR" dirty="0"/>
              <a:t>•	Lié à l'X ==&gt; hommes malades, femmes peu atteintes.</a:t>
            </a:r>
          </a:p>
          <a:p>
            <a:pPr marL="137160" indent="0">
              <a:buNone/>
            </a:pPr>
            <a:r>
              <a:rPr lang="fr-FR" dirty="0"/>
              <a:t>•	Si pas d'antécédents familiaux, sans doute néo-mutation spontanée.</a:t>
            </a:r>
          </a:p>
          <a:p>
            <a:pPr marL="137160" indent="0">
              <a:buNone/>
            </a:pP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 Syndrome d'Alport</a:t>
            </a:r>
          </a:p>
        </p:txBody>
      </p:sp>
      <p:sp>
        <p:nvSpPr>
          <p:cNvPr id="3" name="Espace réservé du contenu 2"/>
          <p:cNvSpPr>
            <a:spLocks noGrp="1"/>
          </p:cNvSpPr>
          <p:nvPr>
            <p:ph idx="1"/>
          </p:nvPr>
        </p:nvSpPr>
        <p:spPr>
          <a:xfrm>
            <a:off x="457200" y="1000108"/>
            <a:ext cx="8229600" cy="5309252"/>
          </a:xfrm>
        </p:spPr>
        <p:txBody>
          <a:bodyPr>
            <a:normAutofit/>
          </a:bodyPr>
          <a:lstStyle/>
          <a:p>
            <a:pPr>
              <a:buNone/>
            </a:pPr>
            <a:r>
              <a:rPr lang="fr-FR" dirty="0">
                <a:solidFill>
                  <a:srgbClr val="FF0000"/>
                </a:solidFill>
              </a:rPr>
              <a:t>•	</a:t>
            </a:r>
            <a:r>
              <a:rPr lang="fr-FR" dirty="0"/>
              <a:t>Sclérose glomérulaire progressive</a:t>
            </a:r>
          </a:p>
          <a:p>
            <a:pPr>
              <a:buNone/>
            </a:pPr>
            <a:r>
              <a:rPr lang="fr-FR" dirty="0"/>
              <a:t>•	Hématurie asymptomatique ou épisodes d'hématurie macroscopique dès les premières années de vie</a:t>
            </a:r>
          </a:p>
          <a:p>
            <a:pPr>
              <a:buNone/>
            </a:pPr>
            <a:r>
              <a:rPr lang="fr-FR" dirty="0"/>
              <a:t>•	Protéinurie plus tardive.</a:t>
            </a:r>
          </a:p>
          <a:p>
            <a:pPr>
              <a:buNone/>
            </a:pPr>
            <a:r>
              <a:rPr lang="fr-FR" dirty="0"/>
              <a:t>•	Surdité progressive (10-25 ans)</a:t>
            </a:r>
          </a:p>
          <a:p>
            <a:pPr>
              <a:buNone/>
            </a:pPr>
            <a:r>
              <a:rPr lang="fr-FR" dirty="0"/>
              <a:t>•	Déformation du cristallin</a:t>
            </a:r>
          </a:p>
          <a:p>
            <a:pPr>
              <a:buNone/>
            </a:pPr>
            <a:r>
              <a:rPr lang="fr-FR" dirty="0"/>
              <a:t>•	Insuffisance rénale à l'âge adulte chez l'homme (20-40 ans)</a:t>
            </a: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dirty="0">
                <a:solidFill>
                  <a:schemeClr val="accent2"/>
                </a:solidFill>
              </a:rPr>
              <a:t>Syndrome d'Alport</a:t>
            </a:r>
          </a:p>
        </p:txBody>
      </p:sp>
      <p:pic>
        <p:nvPicPr>
          <p:cNvPr id="5" name="Content Placeholder 4">
            <a:extLst>
              <a:ext uri="{FF2B5EF4-FFF2-40B4-BE49-F238E27FC236}">
                <a16:creationId xmlns:a16="http://schemas.microsoft.com/office/drawing/2014/main" id="{E1988AE9-00CD-4E47-A246-FDAFE610689A}"/>
              </a:ext>
            </a:extLst>
          </p:cNvPr>
          <p:cNvPicPr>
            <a:picLocks noGrp="1" noChangeAspect="1"/>
          </p:cNvPicPr>
          <p:nvPr>
            <p:ph idx="1"/>
          </p:nvPr>
        </p:nvPicPr>
        <p:blipFill>
          <a:blip r:embed="rId2"/>
          <a:stretch>
            <a:fillRect/>
          </a:stretch>
        </p:blipFill>
        <p:spPr>
          <a:xfrm>
            <a:off x="4644008" y="1268760"/>
            <a:ext cx="4392488" cy="3096344"/>
          </a:xfrm>
          <a:prstGeom prst="rect">
            <a:avLst/>
          </a:prstGeom>
        </p:spPr>
      </p:pic>
      <p:pic>
        <p:nvPicPr>
          <p:cNvPr id="6" name="Picture 5">
            <a:extLst>
              <a:ext uri="{FF2B5EF4-FFF2-40B4-BE49-F238E27FC236}">
                <a16:creationId xmlns:a16="http://schemas.microsoft.com/office/drawing/2014/main" id="{A4A132FD-D0FC-400B-A982-362BD473E237}"/>
              </a:ext>
            </a:extLst>
          </p:cNvPr>
          <p:cNvPicPr>
            <a:picLocks noChangeAspect="1"/>
          </p:cNvPicPr>
          <p:nvPr/>
        </p:nvPicPr>
        <p:blipFill>
          <a:blip r:embed="rId3"/>
          <a:stretch>
            <a:fillRect/>
          </a:stretch>
        </p:blipFill>
        <p:spPr>
          <a:xfrm>
            <a:off x="683569" y="1332969"/>
            <a:ext cx="3816424" cy="309634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457200" y="115888"/>
            <a:ext cx="8229600" cy="792162"/>
          </a:xfrm>
        </p:spPr>
        <p:txBody>
          <a:bodyPr>
            <a:normAutofit/>
          </a:bodyPr>
          <a:lstStyle/>
          <a:p>
            <a:r>
              <a:rPr lang="fr-FR" dirty="0" err="1">
                <a:solidFill>
                  <a:srgbClr val="FF0000"/>
                </a:solidFill>
              </a:rPr>
              <a:t>Hyperoxalurie</a:t>
            </a:r>
            <a:r>
              <a:rPr lang="fr-FR" dirty="0">
                <a:solidFill>
                  <a:srgbClr val="FF0000"/>
                </a:solidFill>
              </a:rPr>
              <a:t> Primaire</a:t>
            </a:r>
          </a:p>
        </p:txBody>
      </p:sp>
      <p:sp>
        <p:nvSpPr>
          <p:cNvPr id="77827" name="Rectangle 3"/>
          <p:cNvSpPr>
            <a:spLocks noGrp="1" noChangeArrowheads="1"/>
          </p:cNvSpPr>
          <p:nvPr>
            <p:ph type="body" idx="1"/>
          </p:nvPr>
        </p:nvSpPr>
        <p:spPr/>
        <p:txBody>
          <a:bodyPr>
            <a:normAutofit/>
          </a:bodyPr>
          <a:lstStyle/>
          <a:p>
            <a:pPr>
              <a:lnSpc>
                <a:spcPct val="90000"/>
              </a:lnSpc>
              <a:buNone/>
            </a:pPr>
            <a:r>
              <a:rPr lang="fr-FR" dirty="0"/>
              <a:t>•	Déficit enzymatique hépatique (</a:t>
            </a:r>
            <a:r>
              <a:rPr lang="fr-FR" dirty="0" err="1"/>
              <a:t>glyoxylate</a:t>
            </a:r>
            <a:r>
              <a:rPr lang="fr-FR" dirty="0"/>
              <a:t> alanine transférase) responsable de la formation excessive d'oxalate (voie métabolique alterne), excrété par les urines. Les cristaux d'oxalate s'accumulent dans le parenchyme rénal et provoquent une néphrite </a:t>
            </a:r>
            <a:r>
              <a:rPr lang="fr-FR" dirty="0" err="1"/>
              <a:t>tubulo</a:t>
            </a:r>
            <a:r>
              <a:rPr lang="fr-FR" dirty="0"/>
              <a:t> interstitielle chronique. Au stade d'insuffisance rénale, les cristaux se déposent dans tout de l'organisme.</a:t>
            </a:r>
          </a:p>
          <a:p>
            <a:pPr>
              <a:lnSpc>
                <a:spcPct val="90000"/>
              </a:lnSpc>
              <a:buNone/>
            </a:pPr>
            <a:endParaRPr lang="fr-FR" dirty="0"/>
          </a:p>
          <a:p>
            <a:pPr>
              <a:lnSpc>
                <a:spcPct val="90000"/>
              </a:lnSpc>
              <a:buNone/>
            </a:pP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chemeClr val="accent2"/>
                </a:solidFill>
              </a:rPr>
              <a:t>Hyperoxalurie</a:t>
            </a:r>
            <a:r>
              <a:rPr lang="fr-FR" dirty="0">
                <a:solidFill>
                  <a:schemeClr val="accent2"/>
                </a:solidFill>
              </a:rPr>
              <a:t> Primaire</a:t>
            </a:r>
          </a:p>
        </p:txBody>
      </p:sp>
      <p:sp>
        <p:nvSpPr>
          <p:cNvPr id="4" name="Content Placeholder 3">
            <a:extLst>
              <a:ext uri="{FF2B5EF4-FFF2-40B4-BE49-F238E27FC236}">
                <a16:creationId xmlns:a16="http://schemas.microsoft.com/office/drawing/2014/main" id="{E4DAC0C9-AF90-42AB-9790-5B5921705AD1}"/>
              </a:ext>
            </a:extLst>
          </p:cNvPr>
          <p:cNvSpPr>
            <a:spLocks noGrp="1"/>
          </p:cNvSpPr>
          <p:nvPr>
            <p:ph idx="1"/>
          </p:nvPr>
        </p:nvSpPr>
        <p:spPr/>
        <p:txBody>
          <a:bodyPr>
            <a:normAutofit fontScale="92500" lnSpcReduction="20000"/>
          </a:bodyPr>
          <a:lstStyle/>
          <a:p>
            <a:pPr marL="137160" indent="0">
              <a:buNone/>
            </a:pPr>
            <a:r>
              <a:rPr lang="fr-FR" dirty="0"/>
              <a:t>•	</a:t>
            </a:r>
            <a:r>
              <a:rPr lang="fr-FR" dirty="0" err="1"/>
              <a:t>Autosomial</a:t>
            </a:r>
            <a:r>
              <a:rPr lang="fr-FR" dirty="0"/>
              <a:t> récessif (&lt;==&gt; consanguinité parentale)</a:t>
            </a:r>
          </a:p>
          <a:p>
            <a:pPr marL="137160" indent="0">
              <a:buNone/>
            </a:pPr>
            <a:r>
              <a:rPr lang="fr-FR" dirty="0"/>
              <a:t>•	Symptômes apparaissent dans les premières années</a:t>
            </a:r>
          </a:p>
          <a:p>
            <a:pPr marL="137160" indent="0">
              <a:buNone/>
            </a:pPr>
            <a:r>
              <a:rPr lang="fr-FR" dirty="0"/>
              <a:t>•	Polyurie, polydipsie, retard de croissance</a:t>
            </a:r>
          </a:p>
          <a:p>
            <a:pPr marL="137160" indent="0">
              <a:buNone/>
            </a:pPr>
            <a:r>
              <a:rPr lang="fr-FR" dirty="0"/>
              <a:t>•	Lithiases urinaires ou néphrocalcinose diffuse</a:t>
            </a:r>
          </a:p>
          <a:p>
            <a:pPr marL="137160" indent="0">
              <a:buNone/>
            </a:pPr>
            <a:r>
              <a:rPr lang="fr-FR" dirty="0"/>
              <a:t>•	Crises de coliques néphrétiques.</a:t>
            </a:r>
          </a:p>
          <a:p>
            <a:pPr marL="137160" indent="0">
              <a:buNone/>
            </a:pPr>
            <a:r>
              <a:rPr lang="fr-FR" dirty="0"/>
              <a:t>•	Insuffisance rénale terminale avant 15 ans</a:t>
            </a:r>
          </a:p>
          <a:p>
            <a:pPr marL="137160" indent="0">
              <a:buNone/>
            </a:pPr>
            <a:r>
              <a:rPr lang="fr-FR" dirty="0"/>
              <a:t>•	Accumulation ensuite généralisée d'oxalate: </a:t>
            </a:r>
            <a:r>
              <a:rPr lang="fr-FR" dirty="0" err="1"/>
              <a:t>coeur</a:t>
            </a:r>
            <a:r>
              <a:rPr lang="fr-FR" dirty="0"/>
              <a:t>, rétine, os, artères...</a:t>
            </a:r>
          </a:p>
          <a:p>
            <a:pPr marL="137160" indent="0">
              <a:buNone/>
            </a:pPr>
            <a:r>
              <a:rPr lang="fr-FR" dirty="0"/>
              <a:t>•	Diagnostic par dosage de l'enzyme sur le foie et recherche mutations</a:t>
            </a:r>
          </a:p>
          <a:p>
            <a:pPr marL="137160" indent="0">
              <a:buNone/>
            </a:pPr>
            <a:r>
              <a:rPr lang="fr-FR" dirty="0"/>
              <a:t>•	Diagnostic anténatal possible si 2 allèles mutants identifiés</a:t>
            </a:r>
          </a:p>
          <a:p>
            <a:pPr marL="137160" indent="0">
              <a:buNone/>
            </a:pP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PLAN</a:t>
            </a:r>
          </a:p>
        </p:txBody>
      </p:sp>
      <p:sp>
        <p:nvSpPr>
          <p:cNvPr id="3" name="Espace réservé du contenu 2"/>
          <p:cNvSpPr>
            <a:spLocks noGrp="1"/>
          </p:cNvSpPr>
          <p:nvPr>
            <p:ph idx="1"/>
          </p:nvPr>
        </p:nvSpPr>
        <p:spPr/>
        <p:txBody>
          <a:bodyPr/>
          <a:lstStyle/>
          <a:p>
            <a:pPr>
              <a:buNone/>
            </a:pPr>
            <a:r>
              <a:rPr lang="fr-FR" dirty="0"/>
              <a:t>INTRODUCTION </a:t>
            </a:r>
          </a:p>
          <a:p>
            <a:pPr>
              <a:buNone/>
            </a:pPr>
            <a:r>
              <a:rPr lang="fr-FR" dirty="0"/>
              <a:t>POLYKYSTOSE RENALE</a:t>
            </a:r>
          </a:p>
          <a:p>
            <a:pPr>
              <a:buNone/>
            </a:pPr>
            <a:r>
              <a:rPr lang="fr-FR" dirty="0"/>
              <a:t>SYNDROME D’ALPORT</a:t>
            </a:r>
          </a:p>
          <a:p>
            <a:pPr>
              <a:buNone/>
            </a:pPr>
            <a:r>
              <a:rPr lang="fr-FR" dirty="0"/>
              <a:t>HYPEROXALURIE PRIMAIRE</a:t>
            </a:r>
          </a:p>
          <a:p>
            <a:pPr>
              <a:buNone/>
            </a:pPr>
            <a:r>
              <a:rPr lang="fr-FR" dirty="0"/>
              <a:t>CONCLUSION </a:t>
            </a:r>
          </a:p>
          <a:p>
            <a:pPr>
              <a:buNone/>
            </a:pP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a:solidFill>
                  <a:schemeClr val="accent2"/>
                </a:solidFill>
              </a:rPr>
              <a:t>Hyperoxalurie</a:t>
            </a:r>
            <a:r>
              <a:rPr lang="fr-FR" dirty="0">
                <a:solidFill>
                  <a:schemeClr val="accent2"/>
                </a:solidFill>
              </a:rPr>
              <a:t> Primaire</a:t>
            </a:r>
          </a:p>
        </p:txBody>
      </p:sp>
      <p:sp>
        <p:nvSpPr>
          <p:cNvPr id="4" name="Content Placeholder 3">
            <a:extLst>
              <a:ext uri="{FF2B5EF4-FFF2-40B4-BE49-F238E27FC236}">
                <a16:creationId xmlns:a16="http://schemas.microsoft.com/office/drawing/2014/main" id="{EEBD35F0-622C-4C5C-8A94-06B09706D41D}"/>
              </a:ext>
            </a:extLst>
          </p:cNvPr>
          <p:cNvSpPr>
            <a:spLocks noGrp="1"/>
          </p:cNvSpPr>
          <p:nvPr>
            <p:ph idx="1"/>
          </p:nvPr>
        </p:nvSpPr>
        <p:spPr/>
        <p:txBody>
          <a:bodyPr/>
          <a:lstStyle/>
          <a:p>
            <a:r>
              <a:rPr lang="fr-FR" dirty="0"/>
              <a:t>Traitement :</a:t>
            </a:r>
          </a:p>
          <a:p>
            <a:r>
              <a:rPr lang="fr-FR" dirty="0"/>
              <a:t>•	Hyperhydratation, alcalinisation des urines (citrate de Na, 150 mg/kg). Réduction </a:t>
            </a:r>
            <a:r>
              <a:rPr lang="fr-FR" dirty="0" err="1"/>
              <a:t>calciurieTransplantation</a:t>
            </a:r>
            <a:r>
              <a:rPr lang="fr-FR" dirty="0"/>
              <a:t> hépatique préemptive ou hépatique et rénale si IR terminale</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rgbClr val="FF0000"/>
                </a:solidFill>
              </a:rPr>
              <a:t>Hyperoxalurie</a:t>
            </a:r>
            <a:r>
              <a:rPr lang="fr-FR" dirty="0">
                <a:solidFill>
                  <a:srgbClr val="FF0000"/>
                </a:solidFill>
              </a:rPr>
              <a:t> Primaire</a:t>
            </a:r>
          </a:p>
        </p:txBody>
      </p:sp>
      <p:sp>
        <p:nvSpPr>
          <p:cNvPr id="3" name="Espace réservé du contenu 2"/>
          <p:cNvSpPr>
            <a:spLocks noGrp="1"/>
          </p:cNvSpPr>
          <p:nvPr>
            <p:ph idx="1"/>
          </p:nvPr>
        </p:nvSpPr>
        <p:spPr>
          <a:xfrm>
            <a:off x="457200" y="1071546"/>
            <a:ext cx="8229600" cy="5786454"/>
          </a:xfrm>
        </p:spPr>
        <p:txBody>
          <a:bodyPr>
            <a:normAutofit/>
          </a:bodyPr>
          <a:lstStyle/>
          <a:p>
            <a:pPr>
              <a:buNone/>
            </a:pPr>
            <a:r>
              <a:rPr lang="fr-FR" i="1" dirty="0"/>
              <a:t>             </a:t>
            </a:r>
          </a:p>
        </p:txBody>
      </p:sp>
      <p:pic>
        <p:nvPicPr>
          <p:cNvPr id="4" name="Picture 3">
            <a:extLst>
              <a:ext uri="{FF2B5EF4-FFF2-40B4-BE49-F238E27FC236}">
                <a16:creationId xmlns:a16="http://schemas.microsoft.com/office/drawing/2014/main" id="{2CE4EE03-372F-4F82-A5D3-E49680C6D751}"/>
              </a:ext>
            </a:extLst>
          </p:cNvPr>
          <p:cNvPicPr>
            <a:picLocks noChangeAspect="1"/>
          </p:cNvPicPr>
          <p:nvPr/>
        </p:nvPicPr>
        <p:blipFill>
          <a:blip r:embed="rId2"/>
          <a:stretch>
            <a:fillRect/>
          </a:stretch>
        </p:blipFill>
        <p:spPr>
          <a:xfrm>
            <a:off x="4716016" y="1556793"/>
            <a:ext cx="3970784" cy="2304255"/>
          </a:xfrm>
          <a:prstGeom prst="rect">
            <a:avLst/>
          </a:prstGeom>
        </p:spPr>
      </p:pic>
      <p:pic>
        <p:nvPicPr>
          <p:cNvPr id="5" name="Picture 4">
            <a:extLst>
              <a:ext uri="{FF2B5EF4-FFF2-40B4-BE49-F238E27FC236}">
                <a16:creationId xmlns:a16="http://schemas.microsoft.com/office/drawing/2014/main" id="{0CDE3249-8249-4E44-8019-77E6258E666C}"/>
              </a:ext>
            </a:extLst>
          </p:cNvPr>
          <p:cNvPicPr>
            <a:picLocks noChangeAspect="1"/>
          </p:cNvPicPr>
          <p:nvPr/>
        </p:nvPicPr>
        <p:blipFill>
          <a:blip r:embed="rId3"/>
          <a:stretch>
            <a:fillRect/>
          </a:stretch>
        </p:blipFill>
        <p:spPr>
          <a:xfrm>
            <a:off x="4716016" y="3861048"/>
            <a:ext cx="3970784" cy="2722314"/>
          </a:xfrm>
          <a:prstGeom prst="rect">
            <a:avLst/>
          </a:prstGeom>
        </p:spPr>
      </p:pic>
      <p:pic>
        <p:nvPicPr>
          <p:cNvPr id="6" name="Picture 5">
            <a:extLst>
              <a:ext uri="{FF2B5EF4-FFF2-40B4-BE49-F238E27FC236}">
                <a16:creationId xmlns:a16="http://schemas.microsoft.com/office/drawing/2014/main" id="{62C9E04C-6F27-4012-BF55-18BC1627346C}"/>
              </a:ext>
            </a:extLst>
          </p:cNvPr>
          <p:cNvPicPr>
            <a:picLocks noChangeAspect="1"/>
          </p:cNvPicPr>
          <p:nvPr/>
        </p:nvPicPr>
        <p:blipFill>
          <a:blip r:embed="rId4"/>
          <a:stretch>
            <a:fillRect/>
          </a:stretch>
        </p:blipFill>
        <p:spPr>
          <a:xfrm>
            <a:off x="683569" y="1556793"/>
            <a:ext cx="3168351" cy="2600742"/>
          </a:xfrm>
          <a:prstGeom prst="rect">
            <a:avLst/>
          </a:prstGeom>
        </p:spPr>
      </p:pic>
      <p:sp>
        <p:nvSpPr>
          <p:cNvPr id="7" name="Rectangle 6">
            <a:extLst>
              <a:ext uri="{FF2B5EF4-FFF2-40B4-BE49-F238E27FC236}">
                <a16:creationId xmlns:a16="http://schemas.microsoft.com/office/drawing/2014/main" id="{B186549E-E35F-40A7-B2EC-D72D43AA6639}"/>
              </a:ext>
            </a:extLst>
          </p:cNvPr>
          <p:cNvSpPr/>
          <p:nvPr/>
        </p:nvSpPr>
        <p:spPr>
          <a:xfrm>
            <a:off x="2627784" y="4296690"/>
            <a:ext cx="1584176" cy="1200329"/>
          </a:xfrm>
          <a:prstGeom prst="rect">
            <a:avLst/>
          </a:prstGeom>
        </p:spPr>
        <p:txBody>
          <a:bodyPr wrap="square">
            <a:spAutoFit/>
          </a:bodyPr>
          <a:lstStyle/>
          <a:p>
            <a:r>
              <a:rPr lang="fr-FR" dirty="0"/>
              <a:t>Cristaux d'oxalate dans le parenchyme rénal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Content Placeholder 3">
            <a:extLst>
              <a:ext uri="{FF2B5EF4-FFF2-40B4-BE49-F238E27FC236}">
                <a16:creationId xmlns:a16="http://schemas.microsoft.com/office/drawing/2014/main" id="{59C63D3E-093C-4895-B4AB-0C2A61529CFB}"/>
              </a:ext>
            </a:extLst>
          </p:cNvPr>
          <p:cNvPicPr>
            <a:picLocks noGrp="1" noChangeAspect="1"/>
          </p:cNvPicPr>
          <p:nvPr>
            <p:ph idx="1"/>
          </p:nvPr>
        </p:nvPicPr>
        <p:blipFill>
          <a:blip r:embed="rId2"/>
          <a:stretch>
            <a:fillRect/>
          </a:stretch>
        </p:blipFill>
        <p:spPr>
          <a:xfrm>
            <a:off x="3834320" y="1628800"/>
            <a:ext cx="3690008" cy="3816424"/>
          </a:xfrm>
          <a:prstGeom prst="rect">
            <a:avLst/>
          </a:prstGeom>
        </p:spPr>
      </p:pic>
      <p:sp>
        <p:nvSpPr>
          <p:cNvPr id="5" name="Rectangle 4">
            <a:extLst>
              <a:ext uri="{FF2B5EF4-FFF2-40B4-BE49-F238E27FC236}">
                <a16:creationId xmlns:a16="http://schemas.microsoft.com/office/drawing/2014/main" id="{BD249BA0-18D4-45FD-873C-065E55EB29AF}"/>
              </a:ext>
            </a:extLst>
          </p:cNvPr>
          <p:cNvSpPr/>
          <p:nvPr/>
        </p:nvSpPr>
        <p:spPr>
          <a:xfrm>
            <a:off x="1619673" y="3429000"/>
            <a:ext cx="2376263" cy="646331"/>
          </a:xfrm>
          <a:prstGeom prst="rect">
            <a:avLst/>
          </a:prstGeom>
        </p:spPr>
        <p:txBody>
          <a:bodyPr wrap="square">
            <a:spAutoFit/>
          </a:bodyPr>
          <a:lstStyle/>
          <a:p>
            <a:r>
              <a:rPr lang="fr-FR" dirty="0"/>
              <a:t>ASP: précipitations oxalates dans le rein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FF0000"/>
                </a:solidFill>
              </a:rPr>
              <a:t>CONCLUSION</a:t>
            </a:r>
            <a:endParaRPr lang="fr-FR" dirty="0">
              <a:solidFill>
                <a:srgbClr val="FF0000"/>
              </a:solidFill>
            </a:endParaRPr>
          </a:p>
        </p:txBody>
      </p:sp>
      <p:sp>
        <p:nvSpPr>
          <p:cNvPr id="3" name="Espace réservé du contenu 2"/>
          <p:cNvSpPr>
            <a:spLocks noGrp="1"/>
          </p:cNvSpPr>
          <p:nvPr>
            <p:ph idx="1"/>
          </p:nvPr>
        </p:nvSpPr>
        <p:spPr/>
        <p:txBody>
          <a:bodyPr>
            <a:normAutofit/>
          </a:bodyPr>
          <a:lstStyle/>
          <a:p>
            <a:pPr>
              <a:buNone/>
            </a:pPr>
            <a:r>
              <a:rPr lang="en-US" dirty="0"/>
              <a:t> </a:t>
            </a:r>
          </a:p>
          <a:p>
            <a:pPr>
              <a:buNone/>
            </a:pPr>
            <a:r>
              <a:rPr lang="fr-FR" dirty="0"/>
              <a:t>Néphropathies héréditaires:</a:t>
            </a:r>
          </a:p>
          <a:p>
            <a:pPr>
              <a:buNone/>
            </a:pPr>
            <a:r>
              <a:rPr lang="fr-FR" dirty="0"/>
              <a:t> Fraction croissante des consultations de néphrologie</a:t>
            </a:r>
          </a:p>
          <a:p>
            <a:pPr>
              <a:buNone/>
            </a:pPr>
            <a:r>
              <a:rPr lang="fr-FR" dirty="0"/>
              <a:t> Hétérogénéité génotypique et phénotypique</a:t>
            </a:r>
          </a:p>
          <a:p>
            <a:pPr>
              <a:buNone/>
            </a:pPr>
            <a:r>
              <a:rPr lang="fr-FR" dirty="0"/>
              <a:t> 25% des causes d’IRCT de l’enfant et 10% de l’adulte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solidFill>
                  <a:srgbClr val="FF0000"/>
                </a:solidFill>
              </a:rPr>
              <a:t>Introduction </a:t>
            </a:r>
            <a:endParaRPr lang="fr-FR" dirty="0">
              <a:solidFill>
                <a:srgbClr val="FF0000"/>
              </a:solidFill>
            </a:endParaRPr>
          </a:p>
        </p:txBody>
      </p:sp>
      <p:sp>
        <p:nvSpPr>
          <p:cNvPr id="3" name="Espace réservé du contenu 2"/>
          <p:cNvSpPr>
            <a:spLocks noGrp="1"/>
          </p:cNvSpPr>
          <p:nvPr>
            <p:ph idx="1"/>
          </p:nvPr>
        </p:nvSpPr>
        <p:spPr>
          <a:xfrm>
            <a:off x="457200" y="1196752"/>
            <a:ext cx="8229600" cy="5112608"/>
          </a:xfrm>
        </p:spPr>
        <p:txBody>
          <a:bodyPr>
            <a:normAutofit fontScale="92500" lnSpcReduction="20000"/>
          </a:bodyPr>
          <a:lstStyle/>
          <a:p>
            <a:pPr>
              <a:buNone/>
            </a:pPr>
            <a:r>
              <a:rPr lang="fr-FR" dirty="0"/>
              <a:t>-Les néphropathies héréditaires représente une cause importante d’insuffisance rénale terminale . </a:t>
            </a:r>
          </a:p>
          <a:p>
            <a:pPr>
              <a:buNone/>
            </a:pPr>
            <a:r>
              <a:rPr lang="fr-FR" dirty="0"/>
              <a:t>-Environ 50% des enfants et plus de 15% des patients adultes nécessitant la dialyse et/ou la transplantation rénale ont une néphropathie héréditaire comme cause sous-jacente. </a:t>
            </a:r>
          </a:p>
          <a:p>
            <a:pPr>
              <a:buNone/>
            </a:pPr>
            <a:r>
              <a:rPr lang="fr-FR" dirty="0"/>
              <a:t>-Les néphropathies héréditaires peuvent affecter toutes les parties du néphron ou du rein soit sous la forme d’anomalies rénales primitives, soit sous la forme d’une atteinte rénale compliquant une affection plus généralisée comme c’est le cas en particulier au cours des maladies métaboliques . </a:t>
            </a:r>
          </a:p>
          <a:p>
            <a:pPr>
              <a:buNone/>
            </a:pPr>
            <a:r>
              <a:rPr lang="fr-FR" dirty="0"/>
              <a:t>-Les plus fréquentes : polykystose rénale autosomique dominante et syndrome d’Alport lié à l’X </a:t>
            </a:r>
          </a:p>
          <a:p>
            <a:pPr>
              <a:buNone/>
            </a:pPr>
            <a:endParaRPr lang="fr-FR" dirty="0"/>
          </a:p>
          <a:p>
            <a:pPr>
              <a:buNone/>
            </a:pPr>
            <a:endParaRPr lang="fr-FR" dirty="0"/>
          </a:p>
          <a:p>
            <a:pPr>
              <a:buNone/>
            </a:pPr>
            <a:endParaRPr lang="fr-FR" dirty="0"/>
          </a:p>
          <a:p>
            <a:pPr>
              <a:buNone/>
            </a:pPr>
            <a:endParaRPr lang="fr-FR" dirty="0"/>
          </a:p>
          <a:p>
            <a:pPr>
              <a:buNone/>
            </a:pPr>
            <a:endParaRPr lang="fr-FR" dirty="0"/>
          </a:p>
          <a:p>
            <a:pPr>
              <a:buNone/>
            </a:pP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a:bodyPr>
          <a:lstStyle/>
          <a:p>
            <a:r>
              <a:rPr lang="fr-FR" dirty="0">
                <a:solidFill>
                  <a:srgbClr val="FF0000"/>
                </a:solidFill>
              </a:rPr>
              <a:t>POLYKYSTOSE RENALE</a:t>
            </a:r>
          </a:p>
        </p:txBody>
      </p:sp>
      <p:sp>
        <p:nvSpPr>
          <p:cNvPr id="3" name="Espace réservé du contenu 2"/>
          <p:cNvSpPr>
            <a:spLocks noGrp="1"/>
          </p:cNvSpPr>
          <p:nvPr>
            <p:ph idx="1"/>
          </p:nvPr>
        </p:nvSpPr>
        <p:spPr>
          <a:xfrm>
            <a:off x="457200" y="857232"/>
            <a:ext cx="8686800" cy="6000768"/>
          </a:xfrm>
        </p:spPr>
        <p:txBody>
          <a:bodyPr>
            <a:normAutofit fontScale="92500" lnSpcReduction="10000"/>
          </a:bodyPr>
          <a:lstStyle/>
          <a:p>
            <a:pPr marL="137160" indent="0">
              <a:buNone/>
            </a:pPr>
            <a:r>
              <a:rPr lang="fr-FR" dirty="0">
                <a:solidFill>
                  <a:schemeClr val="accent2"/>
                </a:solidFill>
              </a:rPr>
              <a:t> La polykystose rénale autosomique dominante </a:t>
            </a:r>
          </a:p>
          <a:p>
            <a:pPr marL="137160" indent="0">
              <a:buNone/>
            </a:pPr>
            <a:r>
              <a:rPr lang="fr-FR" dirty="0"/>
              <a:t>1. </a:t>
            </a:r>
            <a:r>
              <a:rPr lang="fr-FR" dirty="0">
                <a:solidFill>
                  <a:schemeClr val="accent2"/>
                </a:solidFill>
              </a:rPr>
              <a:t>Epidémiologie – génétique:</a:t>
            </a:r>
          </a:p>
          <a:p>
            <a:pPr marL="137160" indent="0">
              <a:buNone/>
            </a:pPr>
            <a:r>
              <a:rPr lang="fr-FR" dirty="0"/>
              <a:t>-La polykystose rénale autosomique dominante (PKRAD) est une maladie héréditaire fréquente .</a:t>
            </a:r>
          </a:p>
          <a:p>
            <a:pPr marL="137160" indent="0">
              <a:buNone/>
            </a:pPr>
            <a:r>
              <a:rPr lang="fr-FR" dirty="0"/>
              <a:t>-prévalence 1/1 000 dans la population générale.</a:t>
            </a:r>
          </a:p>
          <a:p>
            <a:pPr marL="137160" indent="0">
              <a:buNone/>
            </a:pPr>
            <a:r>
              <a:rPr lang="fr-FR" dirty="0"/>
              <a:t>-C’est la plus fréquente des néphropathies héréditaires : elle cause 8 à 10 % des insuffisances rénales terminales.</a:t>
            </a:r>
          </a:p>
          <a:p>
            <a:pPr marL="137160" indent="0">
              <a:buNone/>
            </a:pPr>
            <a:r>
              <a:rPr lang="fr-FR" dirty="0"/>
              <a:t>-La transmission de la maladie se fait sur le mode autosomique dominant. </a:t>
            </a:r>
          </a:p>
          <a:p>
            <a:pPr marL="137160" indent="0">
              <a:buNone/>
            </a:pPr>
            <a:r>
              <a:rPr lang="fr-FR" dirty="0"/>
              <a:t>-Le risque qu’un parent atteint transmette la maladie est de 50 % pour chacun de ses enfants, quel que soit le sexe de celui ci.</a:t>
            </a:r>
          </a:p>
          <a:p>
            <a:pPr marL="137160" indent="0">
              <a:buNone/>
            </a:pPr>
            <a:r>
              <a:rPr lang="fr-FR" dirty="0"/>
              <a:t>-Un sujet à risque mais non atteint ne transmet pas la maladie.</a:t>
            </a:r>
          </a:p>
          <a:p>
            <a:pPr marL="137160" indent="0">
              <a:buNone/>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71546"/>
          </a:xfrm>
        </p:spPr>
        <p:txBody>
          <a:bodyPr/>
          <a:lstStyle/>
          <a:p>
            <a:r>
              <a:rPr lang="fr-FR" dirty="0">
                <a:solidFill>
                  <a:srgbClr val="FF0000"/>
                </a:solidFill>
              </a:rPr>
              <a:t>POLYKYSTOSE RENALE</a:t>
            </a:r>
          </a:p>
        </p:txBody>
      </p:sp>
      <p:sp>
        <p:nvSpPr>
          <p:cNvPr id="3" name="Espace réservé du contenu 2"/>
          <p:cNvSpPr>
            <a:spLocks noGrp="1"/>
          </p:cNvSpPr>
          <p:nvPr>
            <p:ph idx="1"/>
          </p:nvPr>
        </p:nvSpPr>
        <p:spPr>
          <a:xfrm>
            <a:off x="457200" y="785794"/>
            <a:ext cx="8229600" cy="6072206"/>
          </a:xfrm>
        </p:spPr>
        <p:txBody>
          <a:bodyPr/>
          <a:lstStyle/>
          <a:p>
            <a:r>
              <a:rPr lang="fr-FR" dirty="0"/>
              <a:t>La PKRAD est génétiquement hétérogène : deux gènes sont impliqués, PKD1 et PKD2.</a:t>
            </a:r>
          </a:p>
          <a:p>
            <a:endParaRPr lang="fr-FR" dirty="0"/>
          </a:p>
          <a:p>
            <a:pPr marL="137160" indent="0">
              <a:buNone/>
            </a:pPr>
            <a:endParaRPr lang="fr-FR" dirty="0"/>
          </a:p>
          <a:p>
            <a:endParaRPr lang="fr-FR" dirty="0"/>
          </a:p>
        </p:txBody>
      </p:sp>
      <p:pic>
        <p:nvPicPr>
          <p:cNvPr id="4" name="Picture 3">
            <a:extLst>
              <a:ext uri="{FF2B5EF4-FFF2-40B4-BE49-F238E27FC236}">
                <a16:creationId xmlns:a16="http://schemas.microsoft.com/office/drawing/2014/main" id="{C070D989-76D3-4E8F-8B9B-820467B6317E}"/>
              </a:ext>
            </a:extLst>
          </p:cNvPr>
          <p:cNvPicPr>
            <a:picLocks noChangeAspect="1"/>
          </p:cNvPicPr>
          <p:nvPr/>
        </p:nvPicPr>
        <p:blipFill>
          <a:blip r:embed="rId2"/>
          <a:stretch>
            <a:fillRect/>
          </a:stretch>
        </p:blipFill>
        <p:spPr>
          <a:xfrm>
            <a:off x="1691390" y="1868288"/>
            <a:ext cx="5761219" cy="3121423"/>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POLYKYSTOSE RENALE</a:t>
            </a:r>
            <a:endParaRPr lang="fr-FR" dirty="0"/>
          </a:p>
        </p:txBody>
      </p:sp>
      <p:sp>
        <p:nvSpPr>
          <p:cNvPr id="5" name="Espace réservé du contenu 4"/>
          <p:cNvSpPr>
            <a:spLocks noGrp="1"/>
          </p:cNvSpPr>
          <p:nvPr>
            <p:ph idx="1"/>
          </p:nvPr>
        </p:nvSpPr>
        <p:spPr>
          <a:xfrm>
            <a:off x="457200" y="1268760"/>
            <a:ext cx="8229600" cy="5040600"/>
          </a:xfrm>
        </p:spPr>
        <p:txBody>
          <a:bodyPr>
            <a:normAutofit fontScale="92500" lnSpcReduction="20000"/>
          </a:bodyPr>
          <a:lstStyle/>
          <a:p>
            <a:r>
              <a:rPr lang="fr-FR" dirty="0"/>
              <a:t>2. Clinique et diagnostic</a:t>
            </a:r>
          </a:p>
          <a:p>
            <a:r>
              <a:rPr lang="fr-FR" dirty="0"/>
              <a:t>1-Circonstances de découvertes et symptomatologie clinique :</a:t>
            </a:r>
          </a:p>
          <a:p>
            <a:r>
              <a:rPr lang="fr-FR" dirty="0"/>
              <a:t>1.1 atteintes rénales :</a:t>
            </a:r>
          </a:p>
          <a:p>
            <a:r>
              <a:rPr lang="fr-FR" dirty="0"/>
              <a:t> *Douleur (40%) : pesanteur ou colique néphritique.</a:t>
            </a:r>
          </a:p>
          <a:p>
            <a:r>
              <a:rPr lang="fr-FR" dirty="0"/>
              <a:t> *Hématurie microscopique (25%) ou macroscopique (50%)</a:t>
            </a:r>
          </a:p>
          <a:p>
            <a:r>
              <a:rPr lang="fr-FR" dirty="0"/>
              <a:t> *Protéinurie modérée &lt; 1g/24h</a:t>
            </a:r>
          </a:p>
          <a:p>
            <a:r>
              <a:rPr lang="fr-FR" dirty="0"/>
              <a:t> *HTA 60 – 80% précoce souvent révélatrice</a:t>
            </a:r>
          </a:p>
          <a:p>
            <a:r>
              <a:rPr lang="fr-FR" dirty="0"/>
              <a:t> *Infection urinaire</a:t>
            </a:r>
          </a:p>
          <a:p>
            <a:r>
              <a:rPr lang="fr-FR" dirty="0"/>
              <a:t> *Insuffisance rénale : 50% à l’âge de 60 ans </a:t>
            </a:r>
          </a:p>
          <a:p>
            <a:pPr>
              <a:buNone/>
            </a:pPr>
            <a:r>
              <a:rPr lang="fr-FR"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FF0000"/>
                </a:solidFill>
              </a:rPr>
              <a:t>POLYKYSTOSE RENALE</a:t>
            </a:r>
          </a:p>
        </p:txBody>
      </p:sp>
      <p:sp>
        <p:nvSpPr>
          <p:cNvPr id="3" name="Espace réservé du contenu 2"/>
          <p:cNvSpPr>
            <a:spLocks noGrp="1"/>
          </p:cNvSpPr>
          <p:nvPr>
            <p:ph idx="1"/>
          </p:nvPr>
        </p:nvSpPr>
        <p:spPr/>
        <p:txBody>
          <a:bodyPr>
            <a:normAutofit fontScale="92500" lnSpcReduction="20000"/>
          </a:bodyPr>
          <a:lstStyle/>
          <a:p>
            <a:r>
              <a:rPr lang="fr-FR" u="sng" dirty="0"/>
              <a:t> </a:t>
            </a:r>
            <a:r>
              <a:rPr lang="fr-FR" dirty="0"/>
              <a:t>1.2 Atteintes extra rénales</a:t>
            </a:r>
          </a:p>
          <a:p>
            <a:r>
              <a:rPr lang="fr-FR" dirty="0"/>
              <a:t> * Kystes hépatiques (1/3 des cas)</a:t>
            </a:r>
          </a:p>
          <a:p>
            <a:r>
              <a:rPr lang="fr-FR" dirty="0"/>
              <a:t> * Anévrysmes intracrâniens</a:t>
            </a:r>
          </a:p>
          <a:p>
            <a:r>
              <a:rPr lang="fr-FR" dirty="0"/>
              <a:t> - Touche surtout artère cérébrale moyenne</a:t>
            </a:r>
          </a:p>
          <a:p>
            <a:r>
              <a:rPr lang="fr-FR" dirty="0"/>
              <a:t> - Rupture avec hémorragie méningée (TDM) ; décès 50%</a:t>
            </a:r>
          </a:p>
          <a:p>
            <a:r>
              <a:rPr lang="fr-FR" dirty="0"/>
              <a:t> - Dépistage des malades à risque</a:t>
            </a:r>
          </a:p>
          <a:p>
            <a:r>
              <a:rPr lang="fr-FR" dirty="0"/>
              <a:t> * cardiaques : </a:t>
            </a:r>
            <a:r>
              <a:rPr lang="fr-FR" dirty="0" err="1"/>
              <a:t>valvuloplaties</a:t>
            </a:r>
            <a:r>
              <a:rPr lang="fr-FR" dirty="0"/>
              <a:t> (25%), anévrysme Aorte.</a:t>
            </a:r>
          </a:p>
          <a:p>
            <a:r>
              <a:rPr lang="fr-FR" dirty="0"/>
              <a:t> * Diverticulose colique(2/3 cas)</a:t>
            </a:r>
          </a:p>
          <a:p>
            <a:r>
              <a:rPr lang="fr-FR" dirty="0"/>
              <a:t> * Hernie inguinale (15%)</a:t>
            </a:r>
          </a:p>
          <a:p>
            <a:r>
              <a:rPr lang="fr-FR" dirty="0"/>
              <a:t> * Kystes ovaires, pancréas, rate, œsophage et cerveau </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FF0000"/>
                </a:solidFill>
              </a:rPr>
              <a:t>POLYKYSTOSE RENALE</a:t>
            </a:r>
            <a:endParaRPr lang="fr-FR" dirty="0"/>
          </a:p>
        </p:txBody>
      </p:sp>
      <p:pic>
        <p:nvPicPr>
          <p:cNvPr id="4" name="Content Placeholder 3">
            <a:extLst>
              <a:ext uri="{FF2B5EF4-FFF2-40B4-BE49-F238E27FC236}">
                <a16:creationId xmlns:a16="http://schemas.microsoft.com/office/drawing/2014/main" id="{79BC300A-A166-477E-902E-9707D2D7FC35}"/>
              </a:ext>
            </a:extLst>
          </p:cNvPr>
          <p:cNvPicPr>
            <a:picLocks noGrp="1" noChangeAspect="1"/>
          </p:cNvPicPr>
          <p:nvPr>
            <p:ph idx="1"/>
          </p:nvPr>
        </p:nvPicPr>
        <p:blipFill>
          <a:blip r:embed="rId2"/>
          <a:stretch>
            <a:fillRect/>
          </a:stretch>
        </p:blipFill>
        <p:spPr>
          <a:xfrm>
            <a:off x="1427548" y="1600200"/>
            <a:ext cx="6288903" cy="47085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457200" y="44450"/>
            <a:ext cx="8229600" cy="1008063"/>
          </a:xfrm>
        </p:spPr>
        <p:txBody>
          <a:bodyPr>
            <a:normAutofit/>
          </a:bodyPr>
          <a:lstStyle/>
          <a:p>
            <a:r>
              <a:rPr lang="fr-FR" dirty="0">
                <a:solidFill>
                  <a:srgbClr val="FF0000"/>
                </a:solidFill>
              </a:rPr>
              <a:t>POLYKYSTOSE RENALE</a:t>
            </a:r>
            <a:endParaRPr lang="fr-FR" dirty="0">
              <a:solidFill>
                <a:schemeClr val="accent2"/>
              </a:solidFill>
            </a:endParaRPr>
          </a:p>
        </p:txBody>
      </p:sp>
      <p:pic>
        <p:nvPicPr>
          <p:cNvPr id="5" name="Picture 4">
            <a:extLst>
              <a:ext uri="{FF2B5EF4-FFF2-40B4-BE49-F238E27FC236}">
                <a16:creationId xmlns:a16="http://schemas.microsoft.com/office/drawing/2014/main" id="{6B18430E-C81E-4B24-93CA-2F74E25255A4}"/>
              </a:ext>
            </a:extLst>
          </p:cNvPr>
          <p:cNvPicPr>
            <a:picLocks noChangeAspect="1"/>
          </p:cNvPicPr>
          <p:nvPr/>
        </p:nvPicPr>
        <p:blipFill>
          <a:blip r:embed="rId3"/>
          <a:stretch>
            <a:fillRect/>
          </a:stretch>
        </p:blipFill>
        <p:spPr>
          <a:xfrm>
            <a:off x="2771736" y="1412776"/>
            <a:ext cx="3600527" cy="2160239"/>
          </a:xfrm>
          <a:prstGeom prst="rect">
            <a:avLst/>
          </a:prstGeom>
        </p:spPr>
      </p:pic>
      <p:sp>
        <p:nvSpPr>
          <p:cNvPr id="52227" name="Rectangle 3"/>
          <p:cNvSpPr>
            <a:spLocks noGrp="1" noChangeArrowheads="1"/>
          </p:cNvSpPr>
          <p:nvPr>
            <p:ph type="body" idx="1"/>
          </p:nvPr>
        </p:nvSpPr>
        <p:spPr>
          <a:xfrm>
            <a:off x="457201" y="1196975"/>
            <a:ext cx="8435975" cy="5256213"/>
          </a:xfrm>
        </p:spPr>
        <p:txBody>
          <a:bodyPr>
            <a:normAutofit/>
          </a:bodyPr>
          <a:lstStyle/>
          <a:p>
            <a:pPr marL="137160" indent="0">
              <a:buNone/>
            </a:pPr>
            <a:endParaRPr lang="fr-FR" sz="2800" dirty="0"/>
          </a:p>
          <a:p>
            <a:pPr marL="137160" indent="0">
              <a:buNone/>
            </a:pPr>
            <a:endParaRPr lang="fr-FR" dirty="0"/>
          </a:p>
          <a:p>
            <a:pPr marL="137160" indent="0">
              <a:buNone/>
            </a:pPr>
            <a:endParaRPr lang="fr-FR" sz="2800" dirty="0"/>
          </a:p>
          <a:p>
            <a:pPr marL="137160" indent="0">
              <a:buNone/>
            </a:pPr>
            <a:endParaRPr lang="fr-FR" dirty="0"/>
          </a:p>
          <a:p>
            <a:pPr marL="137160" indent="0">
              <a:buNone/>
            </a:pPr>
            <a:endParaRPr lang="fr-FR" sz="2800" dirty="0"/>
          </a:p>
          <a:p>
            <a:pPr marL="137160" indent="0">
              <a:buNone/>
            </a:pPr>
            <a:endParaRPr lang="fr-FR" dirty="0"/>
          </a:p>
          <a:p>
            <a:pPr marL="137160" indent="0">
              <a:buNone/>
            </a:pPr>
            <a:endParaRPr lang="fr-FR" sz="2800" dirty="0"/>
          </a:p>
        </p:txBody>
      </p:sp>
      <p:pic>
        <p:nvPicPr>
          <p:cNvPr id="6" name="Picture 5">
            <a:extLst>
              <a:ext uri="{FF2B5EF4-FFF2-40B4-BE49-F238E27FC236}">
                <a16:creationId xmlns:a16="http://schemas.microsoft.com/office/drawing/2014/main" id="{AA2FAD58-C18B-4239-8BEB-8F0345D36951}"/>
              </a:ext>
            </a:extLst>
          </p:cNvPr>
          <p:cNvPicPr>
            <a:picLocks noChangeAspect="1"/>
          </p:cNvPicPr>
          <p:nvPr/>
        </p:nvPicPr>
        <p:blipFill>
          <a:blip r:embed="rId4"/>
          <a:stretch>
            <a:fillRect/>
          </a:stretch>
        </p:blipFill>
        <p:spPr>
          <a:xfrm>
            <a:off x="2644445" y="4005064"/>
            <a:ext cx="3855110" cy="259258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pex">
  <a:themeElements>
    <a:clrScheme name="Personnalisé 1">
      <a:dk1>
        <a:srgbClr val="0070C0"/>
      </a:dk1>
      <a:lt1>
        <a:sysClr val="window" lastClr="FFFFFF"/>
      </a:lt1>
      <a:dk2>
        <a:srgbClr val="444D26"/>
      </a:dk2>
      <a:lt2>
        <a:srgbClr val="FEFAC9"/>
      </a:lt2>
      <a:accent1>
        <a:srgbClr val="A5B592"/>
      </a:accent1>
      <a:accent2>
        <a:srgbClr val="FF0000"/>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2828</TotalTime>
  <Words>903</Words>
  <Application>Microsoft Office PowerPoint</Application>
  <PresentationFormat>On-screen Show (4:3)</PresentationFormat>
  <Paragraphs>155</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 NEPHROPATHIES HEREDITAIRES </vt:lpstr>
      <vt:lpstr>PLAN</vt:lpstr>
      <vt:lpstr>Introduction </vt:lpstr>
      <vt:lpstr>POLYKYSTOSE RENALE</vt:lpstr>
      <vt:lpstr>POLYKYSTOSE RENALE</vt:lpstr>
      <vt:lpstr>POLYKYSTOSE RENALE</vt:lpstr>
      <vt:lpstr>POLYKYSTOSE RENALE</vt:lpstr>
      <vt:lpstr>POLYKYSTOSE RENALE</vt:lpstr>
      <vt:lpstr>POLYKYSTOSE RENALE</vt:lpstr>
      <vt:lpstr>POLYKYSTOSE RENALE</vt:lpstr>
      <vt:lpstr>POLYKYSTOSE RENALE</vt:lpstr>
      <vt:lpstr>POLYKYSTOSE RENALE</vt:lpstr>
      <vt:lpstr>POLYKYSTOSE RENALE</vt:lpstr>
      <vt:lpstr>POLYKYSTOSE RENALE</vt:lpstr>
      <vt:lpstr> Syndrome d'Alport</vt:lpstr>
      <vt:lpstr> Syndrome d'Alport</vt:lpstr>
      <vt:lpstr> Syndrome d'Alport</vt:lpstr>
      <vt:lpstr>Hyperoxalurie Primaire</vt:lpstr>
      <vt:lpstr>Hyperoxalurie Primaire</vt:lpstr>
      <vt:lpstr>Hyperoxalurie Primaire</vt:lpstr>
      <vt:lpstr>Hyperoxalurie Primaire</vt:lpstr>
      <vt:lpstr>PowerPoint Presentation</vt:lpstr>
      <vt:lpstr>CONCLUSION</vt:lpstr>
    </vt:vector>
  </TitlesOfParts>
  <Company>ENSM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hypocalcemies</dc:title>
  <dc:creator>CHAFNSROSAB</dc:creator>
  <cp:lastModifiedBy>Unknown User</cp:lastModifiedBy>
  <cp:revision>484</cp:revision>
  <dcterms:created xsi:type="dcterms:W3CDTF">2008-12-21T21:48:24Z</dcterms:created>
  <dcterms:modified xsi:type="dcterms:W3CDTF">2022-01-10T16:27:52Z</dcterms:modified>
</cp:coreProperties>
</file>